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12192000" cy="6858000"/>
  <p:defaultTextStyle>
    <a:defPPr>
      <a:defRPr lang="de-DE"/>
    </a:defPPr>
    <a:lvl1pPr marL="0" indent="0" algn="l" defTabSz="914400">
      <a:lnSpc>
        <a:spcPct val="113999"/>
      </a:lnSpc>
      <a:spcBef>
        <a:spcPts val="0"/>
      </a:spcBef>
      <a:buFont typeface="+mj-lt"/>
      <a:buNone/>
      <a:defRPr sz="1700" spc="40">
        <a:solidFill>
          <a:schemeClr val="accent1"/>
        </a:solidFill>
        <a:latin typeface="+mn-lt"/>
        <a:ea typeface="+mn-ea"/>
        <a:cs typeface="+mn-cs"/>
      </a:defRPr>
    </a:lvl1pPr>
    <a:lvl2pPr marL="187200" indent="-187200" algn="l" defTabSz="914400">
      <a:lnSpc>
        <a:spcPct val="113999"/>
      </a:lnSpc>
      <a:spcBef>
        <a:spcPts val="0"/>
      </a:spcBef>
      <a:buFont typeface="Arial"/>
      <a:buChar char="–"/>
      <a:defRPr sz="1500" spc="40">
        <a:solidFill>
          <a:schemeClr val="accent1"/>
        </a:solidFill>
        <a:latin typeface="+mn-lt"/>
        <a:ea typeface="+mn-ea"/>
        <a:cs typeface="+mn-cs"/>
      </a:defRPr>
    </a:lvl2pPr>
    <a:lvl3pPr marL="460800" indent="-185738" algn="l" defTabSz="914400">
      <a:lnSpc>
        <a:spcPct val="113999"/>
      </a:lnSpc>
      <a:spcBef>
        <a:spcPts val="0"/>
      </a:spcBef>
      <a:buFont typeface="Arial"/>
      <a:buChar char="–"/>
      <a:defRPr sz="1500" spc="40">
        <a:solidFill>
          <a:schemeClr val="accent1"/>
        </a:solidFill>
        <a:latin typeface="+mn-lt"/>
        <a:ea typeface="+mn-ea"/>
        <a:cs typeface="+mn-cs"/>
      </a:defRPr>
    </a:lvl3pPr>
    <a:lvl4pPr marL="734400" indent="-187200" algn="l" defTabSz="914400">
      <a:lnSpc>
        <a:spcPct val="113999"/>
      </a:lnSpc>
      <a:spcBef>
        <a:spcPts val="0"/>
      </a:spcBef>
      <a:buFont typeface="Arial"/>
      <a:buChar char="–"/>
      <a:defRPr sz="1500" spc="40">
        <a:solidFill>
          <a:schemeClr val="accent1"/>
        </a:solidFill>
        <a:latin typeface="+mn-lt"/>
        <a:ea typeface="+mn-ea"/>
        <a:cs typeface="+mn-cs"/>
      </a:defRPr>
    </a:lvl4pPr>
    <a:lvl5pPr marL="1008000" indent="-187200" algn="l" defTabSz="914400">
      <a:lnSpc>
        <a:spcPct val="113999"/>
      </a:lnSpc>
      <a:spcBef>
        <a:spcPts val="0"/>
      </a:spcBef>
      <a:buFont typeface="Arial"/>
      <a:buChar char="–"/>
      <a:defRPr sz="1500" spc="40">
        <a:solidFill>
          <a:schemeClr val="accent1"/>
        </a:solidFill>
        <a:latin typeface="+mn-lt"/>
        <a:ea typeface="+mn-ea"/>
        <a:cs typeface="+mn-cs"/>
      </a:defRPr>
    </a:lvl5pPr>
    <a:lvl6pPr marL="2514600" indent="-228600" algn="l" defTabSz="914400">
      <a:lnSpc>
        <a:spcPct val="90000"/>
      </a:lnSpc>
      <a:spcBef>
        <a:spcPts val="500"/>
      </a:spcBef>
      <a:buFont typeface="Arial"/>
      <a:buChar char="•"/>
      <a:defRPr sz="1800">
        <a:solidFill>
          <a:schemeClr val="tx1"/>
        </a:solidFill>
        <a:latin typeface="+mn-lt"/>
        <a:ea typeface="+mn-ea"/>
        <a:cs typeface="+mn-cs"/>
      </a:defRPr>
    </a:lvl6pPr>
    <a:lvl7pPr marL="2971800" indent="-228600" algn="l" defTabSz="914400">
      <a:lnSpc>
        <a:spcPct val="90000"/>
      </a:lnSpc>
      <a:spcBef>
        <a:spcPts val="500"/>
      </a:spcBef>
      <a:buFont typeface="Arial"/>
      <a:buChar char="•"/>
      <a:defRPr sz="1800">
        <a:solidFill>
          <a:schemeClr val="tx1"/>
        </a:solidFill>
        <a:latin typeface="+mn-lt"/>
        <a:ea typeface="+mn-ea"/>
        <a:cs typeface="+mn-cs"/>
      </a:defRPr>
    </a:lvl7pPr>
    <a:lvl8pPr marL="3429000" indent="-228600" algn="l" defTabSz="914400">
      <a:lnSpc>
        <a:spcPct val="90000"/>
      </a:lnSpc>
      <a:spcBef>
        <a:spcPts val="500"/>
      </a:spcBef>
      <a:buFont typeface="Arial"/>
      <a:buChar char="•"/>
      <a:defRPr sz="1800">
        <a:solidFill>
          <a:schemeClr val="tx1"/>
        </a:solidFill>
        <a:latin typeface="+mn-lt"/>
        <a:ea typeface="+mn-ea"/>
        <a:cs typeface="+mn-cs"/>
      </a:defRPr>
    </a:lvl8pPr>
    <a:lvl9pPr marL="3886200" indent="-228600" algn="l" defTabSz="914400">
      <a:lnSpc>
        <a:spcPct val="90000"/>
      </a:lnSpc>
      <a:spcBef>
        <a:spcPts val="500"/>
      </a:spcBef>
      <a:buFont typeface="Arial"/>
      <a:buChar char="•"/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75"/>
    <p:restoredTop sz="94665"/>
  </p:normalViewPr>
  <p:slideViewPr>
    <p:cSldViewPr>
      <p:cViewPr varScale="1">
        <p:scale>
          <a:sx n="110" d="100"/>
          <a:sy n="110" d="100"/>
        </p:scale>
        <p:origin x="176" y="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764704" y="899592"/>
            <a:ext cx="5560412" cy="312773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de-CH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 bwMode="auto">
          <a:xfrm>
            <a:off x="775244" y="8712000"/>
            <a:ext cx="2230428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pPr>
              <a:defRPr/>
            </a:pPr>
            <a:r>
              <a:rPr lang="de-CH"/>
              <a:t>Fusszeilentext</a:t>
            </a:r>
            <a:endParaRPr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 bwMode="auto">
          <a:xfrm>
            <a:off x="5462663" y="8712000"/>
            <a:ext cx="871173" cy="179512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pPr>
              <a:defRPr/>
            </a:pPr>
            <a:fld id="{83C81C81-E364-4366-A610-2DB15FF98538}" type="slidenum">
              <a:rPr lang="de-CH"/>
              <a:t>‹Nr.›</a:t>
            </a:fld>
            <a:endParaRPr lang="de-CH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 bwMode="auto">
          <a:xfrm>
            <a:off x="773424" y="4283968"/>
            <a:ext cx="5560412" cy="4248472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 bwMode="auto">
          <a:xfrm>
            <a:off x="4229809" y="425838"/>
            <a:ext cx="2095308" cy="185722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pPr>
              <a:defRPr/>
            </a:pPr>
            <a:fld id="{A17AAF7D-4283-4014-80F4-26E915FEACF8}" type="datetime1">
              <a:rPr lang="de-CH"/>
              <a:t>03.04.24</a:t>
            </a:fld>
            <a:endParaRPr lang="de-CH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 bwMode="auto">
          <a:xfrm>
            <a:off x="764704" y="432000"/>
            <a:ext cx="3249079" cy="179560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pPr>
              <a:defRPr/>
            </a:pPr>
            <a:r>
              <a:rPr lang="de-CH"/>
              <a:t>Kopfzeilentext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>
      <a:spcAft>
        <a:spcPts val="600"/>
      </a:spcAft>
      <a:defRPr sz="11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>
      <a:spcAft>
        <a:spcPts val="600"/>
      </a:spcAft>
      <a:buFont typeface="Arial"/>
      <a:buChar char="‒"/>
      <a:defRPr sz="11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>
      <a:spcAft>
        <a:spcPts val="600"/>
      </a:spcAft>
      <a:buFont typeface="Arial"/>
      <a:buChar char="‒"/>
      <a:defRPr sz="11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>
      <a:spcAft>
        <a:spcPts val="600"/>
      </a:spcAft>
      <a:buFont typeface="Arial"/>
      <a:buChar char="‒"/>
      <a:defRPr sz="1100">
        <a:solidFill>
          <a:schemeClr val="tx1"/>
        </a:solidFill>
        <a:latin typeface="+mn-lt"/>
        <a:ea typeface="+mn-ea"/>
        <a:cs typeface="+mn-cs"/>
      </a:defRPr>
    </a:lvl4pPr>
    <a:lvl5pPr marL="720724" indent="-185738" algn="l" defTabSz="914400">
      <a:spcAft>
        <a:spcPts val="600"/>
      </a:spcAft>
      <a:buFont typeface="Arial"/>
      <a:buChar char="‒"/>
      <a:defRPr sz="11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765175" y="900113"/>
            <a:ext cx="5559425" cy="31273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en-GB" sz="4000"/>
              <a:t>Same programme for all employees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83C81C81-E364-4366-A610-2DB15FF98538}" type="slidenum">
              <a:rPr lang="de-CH"/>
              <a:t>6</a:t>
            </a:fld>
            <a:endParaRPr lang="de-C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AFD08D-C304-4487-A3C7-F6DDA37DC167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60413" y="508073"/>
            <a:ext cx="1566000" cy="459451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 bwMode="auto">
          <a:xfrm>
            <a:off x="761999" y="1465200"/>
            <a:ext cx="10671175" cy="435133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DE"/>
              <a:t>Inhalt hinzufügen</a:t>
            </a:r>
            <a:endParaRPr/>
          </a:p>
          <a:p>
            <a:pPr lvl="1">
              <a:defRPr/>
            </a:pPr>
            <a:r>
              <a:rPr lang="de-DE"/>
              <a:t>Zweite </a:t>
            </a:r>
            <a:r>
              <a:rPr lang="de-CH"/>
              <a:t>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760413" y="1465200"/>
            <a:ext cx="4068000" cy="47132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5303912" y="1465200"/>
            <a:ext cx="4320479" cy="47132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546344-03B1-42A7-B4DC-431787A21E7E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 und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7482"/>
            <a:ext cx="3059112" cy="455234"/>
          </a:xfrm>
        </p:spPr>
        <p:txBody>
          <a:bodyPr/>
          <a:lstStyle/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760413" y="1463675"/>
            <a:ext cx="3059112" cy="47132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546344-03B1-42A7-B4DC-431787A21E7E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4403812" y="417482"/>
            <a:ext cx="7026188" cy="6067952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de-CH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Inhalt und Bild kle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7482"/>
            <a:ext cx="5221286" cy="455234"/>
          </a:xfrm>
        </p:spPr>
        <p:txBody>
          <a:bodyPr/>
          <a:lstStyle/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760412" y="1463675"/>
            <a:ext cx="5221287" cy="47132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546344-03B1-42A7-B4DC-431787A21E7E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8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7134224" y="417482"/>
            <a:ext cx="4295775" cy="6067952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de-CH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Dr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760413" y="1463675"/>
            <a:ext cx="3150000" cy="47132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4394226" y="1463675"/>
            <a:ext cx="3150000" cy="47132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546344-03B1-42A7-B4DC-431787A21E7E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10" name="Inhaltsplatzhalter 3"/>
          <p:cNvSpPr>
            <a:spLocks noGrp="1"/>
          </p:cNvSpPr>
          <p:nvPr>
            <p:ph sz="half" idx="13" hasCustomPrompt="1"/>
          </p:nvPr>
        </p:nvSpPr>
        <p:spPr bwMode="auto">
          <a:xfrm>
            <a:off x="8028038" y="1463675"/>
            <a:ext cx="3150000" cy="4713288"/>
          </a:xfrm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Titel und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 bwMode="auto"/>
        <p:txBody>
          <a:bodyPr/>
          <a:lstStyle/>
          <a:p>
            <a:pPr>
              <a:defRPr/>
            </a:pPr>
            <a:fld id="{62E68E26-7F4F-4535-B40E-2CA6F150D559}" type="datetime1">
              <a:rPr lang="de-CH"/>
              <a:t>03.04.24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5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0" y="0"/>
            <a:ext cx="12192000" cy="6857999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de-CH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Zitat mit Fläche 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62868" y="6328746"/>
            <a:ext cx="655200" cy="19223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«Zitat»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Vorname Name</a:t>
            </a:r>
            <a:br>
              <a:rPr lang="de-CH"/>
            </a:br>
            <a:r>
              <a:rPr lang="de-CH"/>
              <a:t>Funktion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Zitat mit Fläche rot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62868" y="6328746"/>
            <a:ext cx="655200" cy="19223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«Zitat»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Vorname Name</a:t>
            </a:r>
            <a:br>
              <a:rPr lang="de-CH"/>
            </a:br>
            <a:r>
              <a:rPr lang="de-CH"/>
              <a:t>Funktion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Zitat mit Fläche grau">
    <p:bg>
      <p:bgPr>
        <a:solidFill>
          <a:srgbClr val="82878C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7600"/>
            <a:ext cx="10672762" cy="45523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rgbClr val="82878C"/>
                </a:solidFill>
              </a:defRPr>
            </a:lvl1pPr>
          </a:lstStyle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rgbClr val="82878C"/>
                </a:solidFill>
              </a:defRPr>
            </a:lvl1pPr>
          </a:lstStyle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rgbClr val="82878C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762868" y="6328746"/>
            <a:ext cx="655200" cy="192230"/>
          </a:xfrm>
          <a:prstGeom prst="rect">
            <a:avLst/>
          </a:prstGeom>
        </p:spPr>
      </p:pic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«Zitat»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>
                <a:solidFill>
                  <a:schemeClr val="bg1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Vorname Name</a:t>
            </a:r>
            <a:br>
              <a:rPr lang="de-CH"/>
            </a:br>
            <a:r>
              <a:rPr lang="de-CH"/>
              <a:t>Funktion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Zita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760412" y="2240868"/>
            <a:ext cx="10669587" cy="1334894"/>
          </a:xfrm>
        </p:spPr>
        <p:txBody>
          <a:bodyPr anchor="b"/>
          <a:lstStyle>
            <a:lvl1pPr>
              <a:lnSpc>
                <a:spcPct val="91000"/>
              </a:lnSpc>
              <a:defRPr sz="4500" b="1">
                <a:solidFill>
                  <a:schemeClr val="accent6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«Zitat»</a:t>
            </a:r>
            <a:endParaRPr/>
          </a:p>
        </p:txBody>
      </p:sp>
      <p:sp>
        <p:nvSpPr>
          <p:cNvPr id="14" name="Textplatzhalter 1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63588" y="3871143"/>
            <a:ext cx="10669587" cy="1224136"/>
          </a:xfrm>
        </p:spPr>
        <p:txBody>
          <a:bodyPr/>
          <a:lstStyle>
            <a:lvl1pPr>
              <a:lnSpc>
                <a:spcPct val="112000"/>
              </a:lnSpc>
              <a:defRPr sz="1500" b="1" spc="0">
                <a:solidFill>
                  <a:schemeClr val="accent6"/>
                </a:solidFill>
              </a:defRPr>
            </a:lvl1pPr>
            <a:lvl2pPr>
              <a:defRPr sz="4500">
                <a:solidFill>
                  <a:schemeClr val="bg1"/>
                </a:solidFill>
              </a:defRPr>
            </a:lvl2pPr>
            <a:lvl3pPr>
              <a:defRPr sz="4500">
                <a:solidFill>
                  <a:schemeClr val="bg1"/>
                </a:solidFill>
              </a:defRPr>
            </a:lvl3pPr>
            <a:lvl4pPr>
              <a:defRPr sz="4500">
                <a:solidFill>
                  <a:schemeClr val="bg1"/>
                </a:solidFill>
              </a:defRPr>
            </a:lvl4pPr>
            <a:lvl5pPr>
              <a:defRPr sz="4500">
                <a:solidFill>
                  <a:schemeClr val="bg1"/>
                </a:solidFill>
              </a:defRPr>
            </a:lvl5pPr>
          </a:lstStyle>
          <a:p>
            <a:pPr lvl="0">
              <a:defRPr/>
            </a:pPr>
            <a:r>
              <a:rPr lang="de-CH"/>
              <a:t>Vorname Name</a:t>
            </a:r>
            <a:br>
              <a:rPr lang="de-CH"/>
            </a:br>
            <a:r>
              <a:rPr lang="de-CH"/>
              <a:t>Funktion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 Verlauf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AFD08D-C304-4487-A3C7-F6DDA37DC167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7" name="Grafik 6" descr="Ein Bild, das Blau, Farbigkeit, violett, Flieder enthält.&#10;&#10;Automatisch generierte Beschreibung"/>
          <p:cNvPicPr/>
          <p:nvPr userDrawn="1"/>
        </p:nvPicPr>
        <p:blipFill>
          <a:blip r:embed="rId2"/>
          <a:stretch/>
        </p:blipFill>
        <p:spPr bwMode="auto">
          <a:xfrm>
            <a:off x="0" y="195"/>
            <a:ext cx="12192000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0413" y="508073"/>
            <a:ext cx="1566000" cy="459451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Kontak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A546344-03B1-42A7-B4DC-431787A21E7E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760413" y="1463675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>
              <a:defRPr/>
            </a:pPr>
            <a:r>
              <a:rPr lang="de-DE"/>
              <a:t>Vorname Name</a:t>
            </a:r>
            <a:br>
              <a:rPr lang="de-DE"/>
            </a:br>
            <a:r>
              <a:rPr lang="de-DE"/>
              <a:t>Geschäftsführer</a:t>
            </a:r>
            <a:endParaRPr lang="de-CH"/>
          </a:p>
        </p:txBody>
      </p:sp>
      <p:sp>
        <p:nvSpPr>
          <p:cNvPr id="13" name="Textplatzhalter 11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3490481" y="1463674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>
              <a:defRPr/>
            </a:pPr>
            <a:r>
              <a:rPr lang="de-DE"/>
              <a:t>Vorname Name</a:t>
            </a:r>
            <a:br>
              <a:rPr lang="de-DE"/>
            </a:br>
            <a:r>
              <a:rPr lang="de-DE"/>
              <a:t>Geschäftsführer</a:t>
            </a:r>
            <a:endParaRPr lang="de-CH"/>
          </a:p>
        </p:txBody>
      </p:sp>
      <p:sp>
        <p:nvSpPr>
          <p:cNvPr id="14" name="Textplatzhalter 11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220549" y="1463340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>
              <a:defRPr/>
            </a:pPr>
            <a:r>
              <a:rPr lang="de-DE"/>
              <a:t>Vorname Name</a:t>
            </a:r>
            <a:br>
              <a:rPr lang="de-DE"/>
            </a:br>
            <a:r>
              <a:rPr lang="de-DE"/>
              <a:t>Geschäftsführer</a:t>
            </a:r>
            <a:endParaRPr lang="de-CH"/>
          </a:p>
        </p:txBody>
      </p:sp>
      <p:sp>
        <p:nvSpPr>
          <p:cNvPr id="15" name="Textplatzhalter 11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8950616" y="1463675"/>
            <a:ext cx="2203239" cy="2231641"/>
          </a:xfrm>
        </p:spPr>
        <p:txBody>
          <a:bodyPr/>
          <a:lstStyle>
            <a:lvl1pPr>
              <a:lnSpc>
                <a:spcPct val="122000"/>
              </a:lnSpc>
              <a:defRPr sz="1000" b="0" spc="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>
              <a:defRPr/>
            </a:pPr>
            <a:r>
              <a:rPr lang="de-DE"/>
              <a:t>Vorname Name</a:t>
            </a:r>
            <a:br>
              <a:rPr lang="de-DE"/>
            </a:br>
            <a:r>
              <a:rPr lang="de-DE"/>
              <a:t>Geschäftsführer</a:t>
            </a:r>
            <a:endParaRPr lang="de-CH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853F1956-685E-45EB-8598-10C5C7DA00AE}" type="datetime1">
              <a:rPr lang="de-CH"/>
              <a:t>03.04.24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Log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853F1956-685E-45EB-8598-10C5C7DA00AE}" type="datetime1">
              <a:rPr lang="de-CH"/>
              <a:t>03.04.24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4212073" y="2896907"/>
            <a:ext cx="3520800" cy="103297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D6B92-AF1C-4ED6-80D3-0FE0D73F5141}" type="datetime1">
              <a:rPr lang="de-CH"/>
              <a:t>03.04.24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 Verlauf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AFD08D-C304-4487-A3C7-F6DDA37DC167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7" name="Grafik 6"/>
          <p:cNvPicPr/>
          <p:nvPr userDrawn="1"/>
        </p:nvPicPr>
        <p:blipFill>
          <a:blip r:embed="rId2"/>
          <a:stretch/>
        </p:blipFill>
        <p:spPr bwMode="auto">
          <a:xfrm>
            <a:off x="0" y="195"/>
            <a:ext cx="12191999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0413" y="508073"/>
            <a:ext cx="1566000" cy="459451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Titelfolie Verlauf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6AFD08D-C304-4487-A3C7-F6DDA37DC167}" type="datetime1">
              <a:rPr lang="de-CH"/>
              <a:t>03.04.24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7" name="Grafik 6"/>
          <p:cNvPicPr/>
          <p:nvPr userDrawn="1"/>
        </p:nvPicPr>
        <p:blipFill>
          <a:blip r:embed="rId2"/>
          <a:stretch/>
        </p:blipFill>
        <p:spPr bwMode="auto">
          <a:xfrm>
            <a:off x="0" y="194"/>
            <a:ext cx="12191999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760413" y="1463675"/>
            <a:ext cx="10672762" cy="2155825"/>
          </a:xfrm>
        </p:spPr>
        <p:txBody>
          <a:bodyPr anchor="b"/>
          <a:lstStyle>
            <a:lvl1pPr algn="l">
              <a:lnSpc>
                <a:spcPct val="86000"/>
              </a:lnSpc>
              <a:defRPr sz="70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Titel hinzufügen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>
          <a:xfrm>
            <a:off x="760413" y="3753036"/>
            <a:ext cx="10669587" cy="864096"/>
          </a:xfrm>
        </p:spPr>
        <p:txBody>
          <a:bodyPr/>
          <a:lstStyle>
            <a:lvl1pPr marL="0" indent="0" algn="l">
              <a:buNone/>
              <a:defRPr sz="17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de-DE"/>
              <a:t>Master-Untertitelformat bearbeiten</a:t>
            </a:r>
            <a:endParaRPr lang="de-CH"/>
          </a:p>
        </p:txBody>
      </p:sp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760413" y="508073"/>
            <a:ext cx="1566000" cy="459451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Kapiteltrenner bla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Kapiteltitel hinzufügen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Kapiteltrenner Verlauf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7" name="Grafik 6"/>
          <p:cNvPicPr/>
          <p:nvPr userDrawn="1"/>
        </p:nvPicPr>
        <p:blipFill>
          <a:blip r:embed="rId2"/>
          <a:stretch/>
        </p:blipFill>
        <p:spPr bwMode="auto">
          <a:xfrm>
            <a:off x="-1" y="193"/>
            <a:ext cx="12193200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Kapiteltitel hinzufügen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Kapiteltrenner Verlauf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7" name="Grafik 6"/>
          <p:cNvPicPr/>
          <p:nvPr userDrawn="1"/>
        </p:nvPicPr>
        <p:blipFill>
          <a:blip r:embed="rId2"/>
          <a:stretch/>
        </p:blipFill>
        <p:spPr bwMode="auto">
          <a:xfrm>
            <a:off x="0" y="194"/>
            <a:ext cx="12191999" cy="6861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Kapiteltitel hinzufügen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Kapiteltrenner mit Grafi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0" y="3600"/>
            <a:ext cx="12191997" cy="685760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CH"/>
              <a:t>Kapiteltitel hinzufügen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Kapiteltrenner mit Bild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947F82A-F25D-403A-9DF1-5F893A9FC756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3" name="Bildplatzhalter 4"/>
          <p:cNvSpPr>
            <a:spLocks noGrp="1"/>
          </p:cNvSpPr>
          <p:nvPr>
            <p:ph type="pic" sz="quarter" idx="13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pPr>
              <a:defRPr/>
            </a:pPr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760413" y="415925"/>
            <a:ext cx="10672762" cy="1536911"/>
          </a:xfrm>
        </p:spPr>
        <p:txBody>
          <a:bodyPr/>
          <a:lstStyle>
            <a:lvl1pPr>
              <a:lnSpc>
                <a:spcPct val="91000"/>
              </a:lnSpc>
              <a:defRPr sz="55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r>
              <a:rPr lang="de-CH"/>
              <a:t>Kapiteltitel hinzufügen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25"/>
          <a:stretch/>
        </p:blipFill>
        <p:spPr bwMode="auto">
          <a:xfrm>
            <a:off x="762868" y="6328746"/>
            <a:ext cx="655200" cy="193939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 bwMode="auto">
          <a:xfrm>
            <a:off x="760413" y="417482"/>
            <a:ext cx="10672762" cy="45523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>
              <a:defRPr/>
            </a:pPr>
            <a:r>
              <a:rPr lang="de-CH"/>
              <a:t>Headline</a:t>
            </a:r>
            <a:endParaRPr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761999" y="1466056"/>
            <a:ext cx="10671175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>
              <a:defRPr/>
            </a:pPr>
            <a:r>
              <a:rPr lang="de-CH"/>
              <a:t>Inhalt hinzufügen</a:t>
            </a:r>
            <a:endParaRPr/>
          </a:p>
          <a:p>
            <a:pPr lvl="1">
              <a:defRPr/>
            </a:pPr>
            <a:r>
              <a:rPr lang="de-CH"/>
              <a:t>Zweite Ebene</a:t>
            </a:r>
            <a:endParaRPr/>
          </a:p>
          <a:p>
            <a:pPr lvl="2">
              <a:defRPr/>
            </a:pPr>
            <a:r>
              <a:rPr lang="de-CH"/>
              <a:t>Dritte Ebene</a:t>
            </a:r>
            <a:endParaRPr/>
          </a:p>
          <a:p>
            <a:pPr lvl="3">
              <a:defRPr/>
            </a:pPr>
            <a:r>
              <a:rPr lang="de-CH"/>
              <a:t>Vierte Ebene</a:t>
            </a:r>
            <a:endParaRPr/>
          </a:p>
          <a:p>
            <a:pPr lvl="4">
              <a:defRPr/>
            </a:pPr>
            <a:r>
              <a:rPr lang="de-CH"/>
              <a:t>Fünfte Ebene</a:t>
            </a:r>
            <a:endParaRPr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auto">
          <a:xfrm>
            <a:off x="9230258" y="6341418"/>
            <a:ext cx="118934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36AF8F5-5366-425B-957E-C39572BD0B57}" type="datetime1">
              <a:rPr lang="de-CH"/>
              <a:t>03.04.24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auto">
          <a:xfrm>
            <a:off x="2207568" y="6341418"/>
            <a:ext cx="6914678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1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de-CH"/>
              <a:t>Fusszeile (Ändern über «Einfügen &gt; Kopf- und Fusszeile»)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auto">
          <a:xfrm>
            <a:off x="10684701" y="6341418"/>
            <a:ext cx="745299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442AD375-037F-43D0-B059-5172DA06796A}" type="slidenum">
              <a:rPr lang="de-CH"/>
              <a:t>‹Nr.›</a:t>
            </a:fld>
            <a:endParaRPr lang="de-CH"/>
          </a:p>
        </p:txBody>
      </p:sp>
      <p:sp>
        <p:nvSpPr>
          <p:cNvPr id="7" name="Textfeld 6"/>
          <p:cNvSpPr txBox="1"/>
          <p:nvPr userDrawn="1"/>
        </p:nvSpPr>
        <p:spPr bwMode="auto">
          <a:xfrm rot="5400000">
            <a:off x="11394044" y="5941110"/>
            <a:ext cx="1753783" cy="615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defRPr/>
            </a:pPr>
            <a:r>
              <a:rPr lang="de-CH" sz="400" spc="40">
                <a:solidFill>
                  <a:schemeClr val="bg1">
                    <a:lumMod val="85000"/>
                  </a:schemeClr>
                </a:solidFill>
              </a:rPr>
              <a:t>Erstellt durch Vorlagenbauer.ch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hdr="0" ftr="0" dt="0"/>
  <p:txStyles>
    <p:titleStyle>
      <a:lvl1pPr algn="l" defTabSz="914400">
        <a:lnSpc>
          <a:spcPct val="100000"/>
        </a:lnSpc>
        <a:spcBef>
          <a:spcPts val="0"/>
        </a:spcBef>
        <a:buNone/>
        <a:defRPr sz="3000" b="1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13999"/>
        </a:lnSpc>
        <a:spcBef>
          <a:spcPts val="0"/>
        </a:spcBef>
        <a:buFont typeface="+mj-lt"/>
        <a:buNone/>
        <a:defRPr sz="1700" spc="40">
          <a:solidFill>
            <a:schemeClr val="accent1"/>
          </a:solidFill>
          <a:latin typeface="+mn-lt"/>
          <a:ea typeface="+mn-ea"/>
          <a:cs typeface="+mn-cs"/>
        </a:defRPr>
      </a:lvl1pPr>
      <a:lvl2pPr marL="187200" indent="-187200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2pPr>
      <a:lvl3pPr marL="460800" indent="-185738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3pPr>
      <a:lvl4pPr marL="734400" indent="-187200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4pPr>
      <a:lvl5pPr marL="1008000" indent="-187200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indent="0" algn="l" defTabSz="914400">
        <a:lnSpc>
          <a:spcPct val="113999"/>
        </a:lnSpc>
        <a:spcBef>
          <a:spcPts val="0"/>
        </a:spcBef>
        <a:buFont typeface="+mj-lt"/>
        <a:buNone/>
        <a:defRPr sz="1700" spc="40">
          <a:solidFill>
            <a:schemeClr val="accent1"/>
          </a:solidFill>
          <a:latin typeface="+mn-lt"/>
          <a:ea typeface="+mn-ea"/>
          <a:cs typeface="+mn-cs"/>
        </a:defRPr>
      </a:lvl1pPr>
      <a:lvl2pPr marL="187200" indent="-187200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2pPr>
      <a:lvl3pPr marL="460800" indent="-185738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3pPr>
      <a:lvl4pPr marL="734400" indent="-187200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4pPr>
      <a:lvl5pPr marL="1008000" indent="-187200" algn="l" defTabSz="914400">
        <a:lnSpc>
          <a:spcPct val="113999"/>
        </a:lnSpc>
        <a:spcBef>
          <a:spcPts val="0"/>
        </a:spcBef>
        <a:buFont typeface="Arial"/>
        <a:buChar char="–"/>
        <a:defRPr sz="1500" spc="4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mailto:awareness@switch.ch" TargetMode="Externa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Security Awareness  </a:t>
            </a:r>
            <a:br>
              <a:rPr lang="de-CH"/>
            </a:br>
            <a:r>
              <a:rPr lang="de-CH"/>
              <a:t>at Switch</a:t>
            </a:r>
            <a:endParaRPr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Fabio Greiner</a:t>
            </a:r>
            <a:br>
              <a:rPr lang="de-CH"/>
            </a:br>
            <a:r>
              <a:rPr lang="de-CH"/>
              <a:t>Géant Security Days 11 April 2024</a:t>
            </a:r>
            <a:endParaRPr/>
          </a:p>
          <a:p>
            <a:pPr>
              <a:defRPr/>
            </a:pPr>
            <a:endParaRPr lang="de-C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Monitoring and Evaluation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760413" y="1465200"/>
            <a:ext cx="5767636" cy="4713288"/>
          </a:xfrm>
        </p:spPr>
        <p:txBody>
          <a:bodyPr anchor="ctr"/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Evaluation of polls and attendances of in-person events and trainings</a:t>
            </a:r>
            <a:endParaRPr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In the future: Monitoring of e-learning and reporting button</a:t>
            </a:r>
            <a:endParaRPr lang="en-GB"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Security Awareness Survey 2023</a:t>
            </a:r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10</a:t>
            </a:fld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00256" y="366265"/>
            <a:ext cx="3528392" cy="498468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Security Awareness Survey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760412" y="1465200"/>
            <a:ext cx="6847756" cy="4713288"/>
          </a:xfrm>
        </p:spPr>
        <p:txBody>
          <a:bodyPr anchor="ctr"/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 dirty="0"/>
              <a:t>Employees</a:t>
            </a:r>
            <a:endParaRPr dirty="0"/>
          </a:p>
          <a:p>
            <a:pPr marL="53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300" dirty="0"/>
              <a:t>like our Security Awareness programme</a:t>
            </a:r>
            <a:endParaRPr dirty="0"/>
          </a:p>
          <a:p>
            <a:pPr marL="53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300" dirty="0"/>
              <a:t>feel secure</a:t>
            </a:r>
            <a:endParaRPr sz="2300" dirty="0"/>
          </a:p>
          <a:p>
            <a:pPr marL="530100" lvl="1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300" dirty="0"/>
              <a:t>underestimate that they are a target of attack</a:t>
            </a:r>
            <a:endParaRPr sz="2300" dirty="0"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 dirty="0"/>
              <a:t>Management isn’t perceived as a role model</a:t>
            </a:r>
            <a:endParaRPr dirty="0"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 dirty="0"/>
              <a:t>Less then 50% use the official password manager for all their passwords</a:t>
            </a:r>
            <a:endParaRPr dirty="0"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endParaRPr lang="en-GB" sz="25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11</a:t>
            </a:fld>
            <a:endParaRPr lang="de-CH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896200" y="3346055"/>
            <a:ext cx="4710219" cy="24827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284449" y="350692"/>
            <a:ext cx="4608512" cy="24827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Challenges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760413" y="1566003"/>
            <a:ext cx="8071891" cy="4713288"/>
          </a:xfrm>
          <a:prstGeom prst="rect">
            <a:avLst/>
          </a:prstGeom>
          <a:solidFill>
            <a:schemeClr val="bg1"/>
          </a:solidFill>
        </p:spPr>
        <p:txBody>
          <a:bodyPr lIns="180000" tIns="108000" anchor="ctr"/>
          <a:lstStyle/>
          <a:p>
            <a:pPr marL="342900" indent="-342900">
              <a:buFont typeface="Arial"/>
              <a:buChar char="•"/>
              <a:defRPr/>
            </a:pPr>
            <a:r>
              <a:rPr lang="en-GB" sz="2500"/>
              <a:t>More employees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 sz="2500"/>
              <a:t>Resources</a:t>
            </a:r>
            <a:endParaRPr/>
          </a:p>
          <a:p>
            <a:pPr marL="342900" indent="-342900">
              <a:buFont typeface="Arial"/>
              <a:buChar char="•"/>
              <a:defRPr/>
            </a:pPr>
            <a:r>
              <a:rPr lang="en-GB" sz="2500"/>
              <a:t>Missing tools and processes 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12</a:t>
            </a:fld>
            <a:endParaRPr lang="de-CH"/>
          </a:p>
        </p:txBody>
      </p:sp>
      <p:pic>
        <p:nvPicPr>
          <p:cNvPr id="1026" name="Picture 2" descr="Have You Tried Chewing On The Cable Funny Meme Picture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6240016" y="2457276"/>
            <a:ext cx="4935984" cy="293074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Next steps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13</a:t>
            </a:fld>
            <a:endParaRPr lang="de-CH"/>
          </a:p>
        </p:txBody>
      </p:sp>
      <p:sp>
        <p:nvSpPr>
          <p:cNvPr id="7" name="Inhaltsplatzhalter 6"/>
          <p:cNvSpPr>
            <a:spLocks noGrp="1"/>
          </p:cNvSpPr>
          <p:nvPr>
            <p:ph sz="half" idx="2"/>
          </p:nvPr>
        </p:nvSpPr>
        <p:spPr bwMode="auto">
          <a:xfrm>
            <a:off x="839416" y="1465200"/>
            <a:ext cx="8424937" cy="4713288"/>
          </a:xfrm>
        </p:spPr>
        <p:txBody>
          <a:bodyPr lIns="180000" tIns="108000" anchor="ctr"/>
          <a:lstStyle/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Roll out e-learning</a:t>
            </a:r>
            <a:endParaRPr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Rethink and standardise and appearance of Security</a:t>
            </a:r>
            <a:endParaRPr lang="en-GB" sz="800"/>
          </a:p>
          <a:p>
            <a:pPr marL="342900" indent="-34290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Security skills trainings for employees with technical background</a:t>
            </a:r>
            <a:endParaRPr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5929436" y="311943"/>
            <a:ext cx="5636940" cy="2829025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68408" y="2780928"/>
            <a:ext cx="2273300" cy="17018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>
            <a:spLocks noChangeAspect="1"/>
          </p:cNvSpPr>
          <p:nvPr/>
        </p:nvSpPr>
        <p:spPr bwMode="auto">
          <a:xfrm>
            <a:off x="760413" y="2047393"/>
            <a:ext cx="2763214" cy="2763214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CH" sz="2500" b="1">
                <a:solidFill>
                  <a:schemeClr val="bg1"/>
                </a:solidFill>
              </a:rPr>
              <a:t>Swiss</a:t>
            </a:r>
            <a:br>
              <a:rPr lang="de-CH" sz="2500" b="1">
                <a:solidFill>
                  <a:schemeClr val="bg1"/>
                </a:solidFill>
              </a:rPr>
            </a:br>
            <a:r>
              <a:rPr lang="de-CH" sz="2500" b="1">
                <a:solidFill>
                  <a:schemeClr val="bg1"/>
                </a:solidFill>
              </a:rPr>
              <a:t>NREN</a:t>
            </a:r>
            <a:endParaRPr/>
          </a:p>
        </p:txBody>
      </p:sp>
      <p:sp>
        <p:nvSpPr>
          <p:cNvPr id="9" name="Ellipse 8"/>
          <p:cNvSpPr>
            <a:spLocks noChangeAspect="1"/>
          </p:cNvSpPr>
          <p:nvPr/>
        </p:nvSpPr>
        <p:spPr bwMode="auto">
          <a:xfrm>
            <a:off x="4715258" y="2049122"/>
            <a:ext cx="2761485" cy="2761485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de-CH" sz="2500" b="1">
                <a:solidFill>
                  <a:schemeClr val="bg1"/>
                </a:solidFill>
              </a:rPr>
              <a:t>Registry  </a:t>
            </a:r>
            <a:endParaRPr/>
          </a:p>
          <a:p>
            <a:pPr algn="ctr">
              <a:defRPr/>
            </a:pPr>
            <a:r>
              <a:rPr lang="de-DE" sz="1500"/>
              <a:t>for .ch/.li ccTLDs</a:t>
            </a:r>
            <a:endParaRPr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 bwMode="auto">
          <a:xfrm>
            <a:off x="760413" y="417482"/>
            <a:ext cx="10672762" cy="455234"/>
          </a:xfrm>
        </p:spPr>
        <p:txBody>
          <a:bodyPr/>
          <a:lstStyle/>
          <a:p>
            <a:pPr>
              <a:defRPr/>
            </a:pPr>
            <a:r>
              <a:rPr lang="de-CH"/>
              <a:t>About Switch</a:t>
            </a:r>
            <a:endParaRPr/>
          </a:p>
        </p:txBody>
      </p:sp>
      <p:sp>
        <p:nvSpPr>
          <p:cNvPr id="6" name="Ellipse 3"/>
          <p:cNvSpPr>
            <a:spLocks noChangeAspect="1"/>
          </p:cNvSpPr>
          <p:nvPr/>
        </p:nvSpPr>
        <p:spPr bwMode="auto">
          <a:xfrm>
            <a:off x="8668375" y="2049122"/>
            <a:ext cx="2761485" cy="27614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>
              <a:defRPr/>
            </a:pPr>
            <a:r>
              <a:rPr lang="de-CH" sz="2500" b="1">
                <a:solidFill>
                  <a:schemeClr val="bg1"/>
                </a:solidFill>
              </a:rPr>
              <a:t>About 170 employees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>
            <a:spLocks noGrp="1"/>
          </p:cNvSpPr>
          <p:nvPr>
            <p:ph type="title"/>
          </p:nvPr>
        </p:nvSpPr>
        <p:spPr bwMode="auto">
          <a:xfrm>
            <a:off x="760413" y="417482"/>
            <a:ext cx="10672762" cy="455234"/>
          </a:xfrm>
        </p:spPr>
        <p:txBody>
          <a:bodyPr/>
          <a:lstStyle/>
          <a:p>
            <a:pPr>
              <a:defRPr/>
            </a:pPr>
            <a:r>
              <a:rPr lang="de-CH"/>
              <a:t>Security Awareness Competence Center </a:t>
            </a:r>
            <a:endParaRPr/>
          </a:p>
        </p:txBody>
      </p:sp>
      <p:sp>
        <p:nvSpPr>
          <p:cNvPr id="2" name="Content Placeholder 6"/>
          <p:cNvSpPr txBox="1"/>
          <p:nvPr/>
        </p:nvSpPr>
        <p:spPr bwMode="auto">
          <a:xfrm>
            <a:off x="736749" y="1600504"/>
            <a:ext cx="5221287" cy="4713288"/>
          </a:xfrm>
          <a:prstGeom prst="rect">
            <a:avLst/>
          </a:prstGeom>
        </p:spPr>
        <p:txBody>
          <a:bodyPr anchor="ctr"/>
          <a:lstStyle>
            <a:lvl1pPr marL="0" indent="0" algn="l" defTabSz="914400">
              <a:lnSpc>
                <a:spcPct val="113999"/>
              </a:lnSpc>
              <a:spcBef>
                <a:spcPts val="0"/>
              </a:spcBef>
              <a:buFont typeface="+mj-lt"/>
              <a:buNone/>
              <a:defRPr sz="1700" spc="4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187200" indent="-1872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–"/>
              <a:defRPr sz="1500" spc="4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460800" indent="-185738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–"/>
              <a:defRPr sz="1500" spc="4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734400" indent="-1872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–"/>
              <a:defRPr sz="1500" spc="4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008000" indent="-187200" algn="l" defTabSz="914400">
              <a:lnSpc>
                <a:spcPct val="113999"/>
              </a:lnSpc>
              <a:spcBef>
                <a:spcPts val="0"/>
              </a:spcBef>
              <a:buFont typeface="Arial"/>
              <a:buChar char="–"/>
              <a:defRPr sz="1500" spc="4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t>Fabio Greiner | Katja Dörlemann | Cornelia Puhze</a:t>
            </a:r>
          </a:p>
          <a:p>
            <a:pPr>
              <a:defRPr/>
            </a:pPr>
            <a:endParaRPr/>
          </a:p>
          <a:p>
            <a:pPr algn="ctr">
              <a:defRPr/>
            </a:pPr>
            <a:r>
              <a:rPr b="1" u="sng">
                <a:hlinkClick r:id="rId2" tooltip="mailto:awareness@switch.ch"/>
              </a:rPr>
              <a:t>awareness@switch.ch</a:t>
            </a:r>
            <a:endParaRPr/>
          </a:p>
          <a:p>
            <a:pPr marL="275062" lvl="2" indent="0">
              <a:buFont typeface="Arial"/>
              <a:buNone/>
              <a:defRPr/>
            </a:pPr>
            <a:endParaRPr sz="1700"/>
          </a:p>
        </p:txBody>
      </p:sp>
      <p:pic>
        <p:nvPicPr>
          <p:cNvPr id="3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41434">
            <a:off x="7959262" y="801427"/>
            <a:ext cx="4176464" cy="604867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696777" y="-1331078"/>
            <a:ext cx="3454152" cy="24049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Beginnings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auto">
          <a:xfrm>
            <a:off x="761999" y="1465200"/>
            <a:ext cx="7920000" cy="4351338"/>
          </a:xfrm>
        </p:spPr>
        <p:txBody>
          <a:bodyPr anchor="ctr"/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/>
              <a:t>2019: Goal </a:t>
            </a:r>
            <a:r>
              <a:rPr lang="en-US" sz="2000" dirty="0">
                <a:sym typeface="Wingdings" pitchFamily="2" charset="2"/>
              </a:rPr>
              <a:t></a:t>
            </a:r>
            <a:r>
              <a:rPr lang="en-US" sz="2000" dirty="0"/>
              <a:t> ISO 27001 Certification </a:t>
            </a:r>
            <a:endParaRPr dirty="0"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/>
              <a:t>Workshop «Action Plan» </a:t>
            </a:r>
            <a:endParaRPr dirty="0"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/>
              <a:t>Support from internal communications</a:t>
            </a:r>
            <a:endParaRPr dirty="0"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2000" dirty="0"/>
              <a:t>Kick-off interrupted by Covid</a:t>
            </a:r>
            <a:endParaRPr dirty="0"/>
          </a:p>
          <a:p>
            <a:pPr marL="472950" lvl="1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/>
              <a:t>Home Office rules post card</a:t>
            </a:r>
            <a:endParaRPr dirty="0"/>
          </a:p>
          <a:p>
            <a:pPr marL="472950" lvl="1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/>
              <a:t>Remote Working Guide</a:t>
            </a:r>
            <a:endParaRPr dirty="0"/>
          </a:p>
          <a:p>
            <a:pPr marL="472950" lvl="1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US" sz="1800" dirty="0"/>
              <a:t>Remote L&amp;Ls </a:t>
            </a:r>
            <a:endParaRPr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4</a:t>
            </a:fld>
            <a:endParaRPr lang="de-CH"/>
          </a:p>
        </p:txBody>
      </p:sp>
      <p:pic>
        <p:nvPicPr>
          <p:cNvPr id="445972286" name="Grafik 44597228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56040" y="2852936"/>
            <a:ext cx="4392488" cy="3816424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11431913" name="Grafik 1114319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83037" y="872716"/>
            <a:ext cx="4757102" cy="26820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10481946" name="Titel 1"/>
          <p:cNvSpPr>
            <a:spLocks noGrp="1"/>
          </p:cNvSpPr>
          <p:nvPr>
            <p:ph type="title" hasCustomPrompt="1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Home Office Rules Foto Share</a:t>
            </a:r>
            <a:endParaRPr/>
          </a:p>
        </p:txBody>
      </p:sp>
      <p:sp>
        <p:nvSpPr>
          <p:cNvPr id="2005219719" name="Inhaltsplatzhalter 2"/>
          <p:cNvSpPr>
            <a:spLocks noGrp="1"/>
          </p:cNvSpPr>
          <p:nvPr>
            <p:ph sz="half" idx="1" hasCustomPrompt="1"/>
          </p:nvPr>
        </p:nvSpPr>
        <p:spPr bwMode="auto">
          <a:xfrm>
            <a:off x="760412" y="1465200"/>
            <a:ext cx="4068000" cy="4713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21121387" name="Inhaltsplatzhalter 3"/>
          <p:cNvSpPr>
            <a:spLocks noGrp="1"/>
          </p:cNvSpPr>
          <p:nvPr>
            <p:ph sz="half" idx="2" hasCustomPrompt="1"/>
          </p:nvPr>
        </p:nvSpPr>
        <p:spPr bwMode="auto">
          <a:xfrm>
            <a:off x="5303911" y="1465200"/>
            <a:ext cx="4320478" cy="47132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2002134418" name="Foliennummernplatzhalt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35AB4A36-1349-127D-E8A5-D725624FDB03}" type="slidenum">
              <a:rPr lang="de-CH"/>
              <a:t>5</a:t>
            </a:fld>
            <a:endParaRPr lang="de-CH"/>
          </a:p>
        </p:txBody>
      </p:sp>
      <p:pic>
        <p:nvPicPr>
          <p:cNvPr id="1234864677" name="Grafik 123486467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27448" y="908720"/>
            <a:ext cx="9641869" cy="542355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CH"/>
              <a:t>Setup</a:t>
            </a:r>
            <a:endParaRPr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760412" y="1465200"/>
            <a:ext cx="9512051" cy="4713288"/>
          </a:xfrm>
        </p:spPr>
        <p:txBody>
          <a:bodyPr vert="horz" lIns="0" tIns="0" rIns="0" bIns="0" rtlCol="0" anchor="ctr">
            <a:noAutofit/>
          </a:bodyPr>
          <a:lstStyle/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Onboarding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Security Awareness Adventures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Lunch&amp;Learns 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Intranet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Town hall meetings</a:t>
            </a:r>
            <a:endParaRPr/>
          </a:p>
          <a:p>
            <a:pPr marL="285750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GB" sz="2500"/>
              <a:t>Soon: E-Learning, Phishing reporting button</a:t>
            </a:r>
            <a:endParaRPr/>
          </a:p>
          <a:p>
            <a:pPr marL="472950" lvl="1" indent="-285750">
              <a:lnSpc>
                <a:spcPct val="150000"/>
              </a:lnSpc>
              <a:buFont typeface="Arial"/>
              <a:buChar char="•"/>
              <a:defRPr/>
            </a:pPr>
            <a:r>
              <a:rPr lang="en-GB" sz="2300"/>
              <a:t>Phishing Simulations as training for the reporting button</a:t>
            </a:r>
            <a:endParaRPr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6</a:t>
            </a:fld>
            <a:endParaRPr lang="de-CH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2024" y="116632"/>
            <a:ext cx="5616624" cy="3200450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834674" y="3457326"/>
            <a:ext cx="3218403" cy="3068018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effectLst/>
        </p:spPr>
        <p:txBody>
          <a:bodyPr/>
          <a:lstStyle/>
          <a:p>
            <a:pPr>
              <a:defRPr/>
            </a:pPr>
            <a:r>
              <a:rPr lang="de-DE"/>
              <a:t>Lunch&amp;Learns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effectLst/>
        </p:spPr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7</a:t>
            </a:fld>
            <a:endParaRPr lang="de-CH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619948" y="1418561"/>
            <a:ext cx="4458714" cy="2168411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006084" y="3451740"/>
            <a:ext cx="4430925" cy="2313020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8" name="Picture 11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445415" y="1418561"/>
            <a:ext cx="4039172" cy="2269947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9" name="Picture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798858" y="3451740"/>
            <a:ext cx="4071865" cy="2257422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effectLst/>
        </p:spPr>
        <p:txBody>
          <a:bodyPr/>
          <a:lstStyle/>
          <a:p>
            <a:pPr>
              <a:defRPr/>
            </a:pPr>
            <a:r>
              <a:rPr lang="de-DE"/>
              <a:t>Lunch&amp;Learns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effectLst/>
        </p:spPr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8</a:t>
            </a:fld>
            <a:endParaRPr lang="de-CH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35360" y="1738477"/>
            <a:ext cx="5764781" cy="3346708"/>
          </a:xfrm>
          <a:prstGeom prst="rect">
            <a:avLst/>
          </a:prstGeom>
          <a:effectLst/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339567" y="261166"/>
            <a:ext cx="5108104" cy="2854784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96000" y="3239511"/>
            <a:ext cx="5900192" cy="4295830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>
          <a:effectLst/>
        </p:spPr>
        <p:txBody>
          <a:bodyPr/>
          <a:lstStyle/>
          <a:p>
            <a:pPr>
              <a:defRPr/>
            </a:pPr>
            <a:r>
              <a:rPr lang="de-DE"/>
              <a:t>Security Awareness Adventures</a:t>
            </a:r>
            <a:endParaRPr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auto">
          <a:effectLst/>
        </p:spPr>
        <p:txBody>
          <a:bodyPr/>
          <a:lstStyle/>
          <a:p>
            <a:pPr>
              <a:defRPr/>
            </a:pPr>
            <a:fld id="{442AD375-037F-43D0-B059-5172DA06796A}" type="slidenum">
              <a:rPr lang="de-CH"/>
              <a:t>9</a:t>
            </a:fld>
            <a:endParaRPr lang="de-CH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893103" y="3734829"/>
            <a:ext cx="3371024" cy="1896201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grpSp>
        <p:nvGrpSpPr>
          <p:cNvPr id="7" name="Group 7"/>
          <p:cNvGrpSpPr/>
          <p:nvPr/>
        </p:nvGrpSpPr>
        <p:grpSpPr bwMode="auto">
          <a:xfrm>
            <a:off x="893102" y="1019422"/>
            <a:ext cx="3546713" cy="2503178"/>
            <a:chOff x="4455267" y="-74210"/>
            <a:chExt cx="2907399" cy="191366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4455267" y="196113"/>
              <a:ext cx="2763380" cy="1643339"/>
            </a:xfrm>
            <a:prstGeom prst="rect">
              <a:avLst/>
            </a:prstGeom>
            <a:ln w="19050">
              <a:solidFill>
                <a:schemeClr val="accent1"/>
              </a:solidFill>
            </a:ln>
          </p:spPr>
        </p:pic>
        <p:sp>
          <p:nvSpPr>
            <p:cNvPr id="9" name="TextBox 9"/>
            <p:cNvSpPr txBox="1"/>
            <p:nvPr/>
          </p:nvSpPr>
          <p:spPr bwMode="auto">
            <a:xfrm>
              <a:off x="4511539" y="245829"/>
              <a:ext cx="1528344" cy="1477328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>
                  <a:solidFill>
                    <a:schemeClr val="bg1"/>
                  </a:solidFill>
                  <a:latin typeface="Courier New"/>
                  <a:cs typeface="Courier New"/>
                </a:rPr>
                <a:t>Hack </a:t>
              </a:r>
              <a:endParaRPr/>
            </a:p>
            <a:p>
              <a:pPr>
                <a:defRPr/>
              </a:pPr>
              <a:r>
                <a:rPr>
                  <a:solidFill>
                    <a:schemeClr val="bg1"/>
                  </a:solidFill>
                  <a:latin typeface="Courier New"/>
                  <a:cs typeface="Courier New"/>
                </a:rPr>
                <a:t>T</a:t>
              </a:r>
              <a:r>
                <a:rPr lang="en-GB">
                  <a:solidFill>
                    <a:schemeClr val="bg1"/>
                  </a:solidFill>
                  <a:latin typeface="Courier"/>
                  <a:cs typeface="Courier New"/>
                </a:rPr>
                <a:t>h</a:t>
              </a:r>
              <a:r>
                <a:rPr>
                  <a:solidFill>
                    <a:schemeClr val="bg1"/>
                  </a:solidFill>
                  <a:latin typeface="Courier New"/>
                  <a:cs typeface="Courier New"/>
                </a:rPr>
                <a:t>e </a:t>
              </a:r>
              <a:endParaRPr/>
            </a:p>
            <a:p>
              <a:pPr>
                <a:defRPr/>
              </a:pPr>
              <a:r>
                <a:rPr>
                  <a:solidFill>
                    <a:schemeClr val="bg1"/>
                  </a:solidFill>
                  <a:latin typeface="Courier New"/>
                  <a:cs typeface="Courier New"/>
                </a:rPr>
                <a:t>Hacker</a:t>
              </a:r>
              <a:endParaRPr/>
            </a:p>
            <a:p>
              <a:pPr>
                <a:defRPr/>
              </a:pPr>
              <a:endParaRPr sz="1200">
                <a:solidFill>
                  <a:schemeClr val="bg1"/>
                </a:solidFill>
                <a:latin typeface="Courier New"/>
                <a:cs typeface="Courier New"/>
              </a:endParaRPr>
            </a:p>
            <a:p>
              <a:pPr>
                <a:defRPr/>
              </a:pPr>
              <a:endParaRPr sz="1200">
                <a:solidFill>
                  <a:schemeClr val="bg1"/>
                </a:solidFill>
                <a:latin typeface="Courier New"/>
                <a:cs typeface="Courier New"/>
              </a:endParaRPr>
            </a:p>
            <a:p>
              <a:pPr>
                <a:defRPr/>
              </a:pPr>
              <a:endParaRPr sz="1200">
                <a:solidFill>
                  <a:schemeClr val="bg1"/>
                </a:solidFill>
                <a:latin typeface="Courier New"/>
                <a:cs typeface="Courier New"/>
              </a:endParaRPr>
            </a:p>
          </p:txBody>
        </p:sp>
        <p:sp>
          <p:nvSpPr>
            <p:cNvPr id="10" name="TextBox 10"/>
            <p:cNvSpPr txBox="1"/>
            <p:nvPr/>
          </p:nvSpPr>
          <p:spPr bwMode="auto">
            <a:xfrm rot="16199999">
              <a:off x="6190392" y="667177"/>
              <a:ext cx="1913662" cy="43088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sz="1050">
                  <a:solidFill>
                    <a:schemeClr val="bg1"/>
                  </a:solidFill>
                  <a:latin typeface="Courier New"/>
                  <a:cs typeface="Courier New"/>
                </a:rPr>
                <a:t>T</a:t>
              </a:r>
              <a:r>
                <a:rPr lang="en-GB" sz="1050">
                  <a:solidFill>
                    <a:schemeClr val="bg1"/>
                  </a:solidFill>
                  <a:latin typeface="Courier"/>
                  <a:cs typeface="Courier New"/>
                </a:rPr>
                <a:t>h</a:t>
              </a:r>
              <a:r>
                <a:rPr sz="1050">
                  <a:solidFill>
                    <a:schemeClr val="bg1"/>
                  </a:solidFill>
                  <a:latin typeface="Courier New"/>
                  <a:cs typeface="Courier New"/>
                </a:rPr>
                <a:t>e Escape Room</a:t>
              </a:r>
              <a:endParaRPr/>
            </a:p>
            <a:p>
              <a:pPr>
                <a:defRPr/>
              </a:pPr>
              <a:endParaRPr sz="1050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alphaModFix/>
          </a:blip>
          <a:stretch/>
        </p:blipFill>
        <p:spPr bwMode="auto">
          <a:xfrm>
            <a:off x="4465420" y="2674677"/>
            <a:ext cx="3769425" cy="2120303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320136" y="358051"/>
            <a:ext cx="2880000" cy="2160000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13" name="Picture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030476" y="2269605"/>
            <a:ext cx="2880000" cy="2160000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716049" y="2191978"/>
            <a:ext cx="2949965" cy="2212474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304922" y="4263072"/>
            <a:ext cx="2880000" cy="2160000"/>
          </a:xfrm>
          <a:prstGeom prst="rect">
            <a:avLst/>
          </a:prstGeom>
          <a:ln w="19050">
            <a:solidFill>
              <a:schemeClr val="accent1"/>
            </a:solidFill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Switch 2">
      <a:dk1>
        <a:sysClr val="windowText" lastClr="000000"/>
      </a:dk1>
      <a:lt1>
        <a:sysClr val="window" lastClr="FFFFFF"/>
      </a:lt1>
      <a:dk2>
        <a:srgbClr val="4B4B4B"/>
      </a:dk2>
      <a:lt2>
        <a:srgbClr val="E0E0E0"/>
      </a:lt2>
      <a:accent1>
        <a:srgbClr val="002864"/>
      </a:accent1>
      <a:accent2>
        <a:srgbClr val="FFAA00"/>
      </a:accent2>
      <a:accent3>
        <a:srgbClr val="6EC8E1"/>
      </a:accent3>
      <a:accent4>
        <a:srgbClr val="285F82"/>
      </a:accent4>
      <a:accent5>
        <a:srgbClr val="A05AF5"/>
      </a:accent5>
      <a:accent6>
        <a:srgbClr val="FF4B4B"/>
      </a:accent6>
      <a:hlink>
        <a:srgbClr val="000000"/>
      </a:hlink>
      <a:folHlink>
        <a:srgbClr val="000000"/>
      </a:folHlink>
    </a:clrScheme>
    <a:fontScheme name="Switch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accent2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auto">
        <a:prstGeom prst="rect">
          <a:avLst/>
        </a:prstGeom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auto">
        <a:prstGeom prst="rect">
          <a:avLst/>
        </a:prstGeom>
        <a:noFill/>
      </a:spPr>
      <a:bodyPr/>
      <a:lstStyle/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Benutzerdefiniertes Design</Template>
  <TotalTime>0</TotalTime>
  <Words>240</Words>
  <Application>Microsoft Macintosh PowerPoint</Application>
  <DocSecurity>0</DocSecurity>
  <PresentationFormat>Breitbild</PresentationFormat>
  <Paragraphs>67</Paragraphs>
  <Slides>14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Courier</vt:lpstr>
      <vt:lpstr>Courier New</vt:lpstr>
      <vt:lpstr>Wingdings</vt:lpstr>
      <vt:lpstr>Benutzerdefiniertes Design</vt:lpstr>
      <vt:lpstr>Security Awareness   at Switch</vt:lpstr>
      <vt:lpstr>About Switch</vt:lpstr>
      <vt:lpstr>Security Awareness Competence Center </vt:lpstr>
      <vt:lpstr>Beginnings</vt:lpstr>
      <vt:lpstr>Home Office Rules Foto Share</vt:lpstr>
      <vt:lpstr>Setup</vt:lpstr>
      <vt:lpstr>Lunch&amp;Learns</vt:lpstr>
      <vt:lpstr>Lunch&amp;Learns</vt:lpstr>
      <vt:lpstr>Security Awareness Adventures</vt:lpstr>
      <vt:lpstr>Monitoring and Evaluation</vt:lpstr>
      <vt:lpstr>Security Awareness Survey</vt:lpstr>
      <vt:lpstr>Challenges</vt:lpstr>
      <vt:lpstr>Next steps</vt:lpstr>
      <vt:lpstr>PowerPoint-Präsentation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Awareness @ Switch</dc:title>
  <dc:subject/>
  <dc:creator>Fabio Greiner</dc:creator>
  <cp:keywords/>
  <dc:description>erstellt durch Vorlagenbauer.ch</dc:description>
  <cp:lastModifiedBy>Fabio Greiner</cp:lastModifiedBy>
  <cp:revision>10</cp:revision>
  <dcterms:created xsi:type="dcterms:W3CDTF">2024-03-27T11:40:48Z</dcterms:created>
  <dcterms:modified xsi:type="dcterms:W3CDTF">2024-04-03T06:10:36Z</dcterms:modified>
  <cp:category/>
  <dc:identifier/>
  <cp:contentStatus/>
  <dc:language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0x010100140450FD904330499DC62092C9A6FCBF</vt:lpwstr>
  </property>
  <property fmtid="{D5CDD505-2E9C-101B-9397-08002B2CF9AE}" pid="3" name="MediaServiceImageTags">
    <vt:lpwstr/>
  </property>
</Properties>
</file>