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260" r:id="rId6"/>
    <p:sldId id="263" r:id="rId7"/>
    <p:sldId id="264" r:id="rId8"/>
    <p:sldId id="266" r:id="rId9"/>
    <p:sldId id="276" r:id="rId10"/>
    <p:sldId id="277" r:id="rId11"/>
    <p:sldId id="278" r:id="rId12"/>
    <p:sldId id="272" r:id="rId13"/>
    <p:sldId id="267" r:id="rId14"/>
    <p:sldId id="279" r:id="rId15"/>
    <p:sldId id="269" r:id="rId16"/>
    <p:sldId id="265"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99" autoAdjust="0"/>
  </p:normalViewPr>
  <p:slideViewPr>
    <p:cSldViewPr snapToGrid="0">
      <p:cViewPr varScale="1">
        <p:scale>
          <a:sx n="48" d="100"/>
          <a:sy n="48" d="100"/>
        </p:scale>
        <p:origin x="1292"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dvugec\AppData\Local\Microsoft\Windows\INetCache\Content.Outlook\JISWBE3J\OECD_CN%20upitnik%20i%20rezultat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dvugec\AppData\Local\Microsoft\Windows\INetCache\Content.Outlook\JISWBE3J\OECD_CN%20upitnik%20i%20rezultat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dvugec\AppData\Local\Microsoft\Windows\INetCache\Content.Outlook\JISWBE3J\OECD_CN%20upitnik%20i%20rezultat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dvugec\AppData\Local\Microsoft\Windows\INetCache\Content.Outlook\JISWBE3J\OECD_CN%20upitnik%20i%20rezultat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dvugec\AppData\Local\Microsoft\Windows\INetCache\Content.Outlook\JISWBE3J\OECD_CN%20upitnik%20i%20rezultat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dvugec\AppData\Local\Microsoft\Windows\INetCache\Content.Outlook\JISWBE3J\OECD_CN%20upitnik%20i%20rezultati.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hr-HR" sz="1600">
                <a:solidFill>
                  <a:schemeClr val="tx1"/>
                </a:solidFill>
              </a:rPr>
              <a:t>Does the institution have a security policy (document)?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sr-Latn-RS"/>
        </a:p>
      </c:txPr>
    </c:title>
    <c:autoTitleDeleted val="0"/>
    <c:plotArea>
      <c:layout>
        <c:manualLayout>
          <c:layoutTarget val="inner"/>
          <c:xMode val="edge"/>
          <c:yMode val="edge"/>
          <c:x val="0.1589545185463338"/>
          <c:y val="0.17447145045048174"/>
          <c:w val="0.41034010609555693"/>
          <c:h val="0.73041408846918898"/>
        </c:manualLayout>
      </c:layout>
      <c:pieChart>
        <c:varyColors val="1"/>
        <c:ser>
          <c:idx val="0"/>
          <c:order val="0"/>
          <c:dPt>
            <c:idx val="0"/>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1-3C9A-4EC4-9B8C-B9A99B22807E}"/>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C9A-4EC4-9B8C-B9A99B22807E}"/>
              </c:ext>
            </c:extLst>
          </c:dPt>
          <c:dPt>
            <c:idx val="2"/>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5-3C9A-4EC4-9B8C-B9A99B22807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'Infrastruktura-sigurnost'!$A$21:$A$23</c:f>
              <c:strCache>
                <c:ptCount val="3"/>
                <c:pt idx="0">
                  <c:v>Yes</c:v>
                </c:pt>
                <c:pt idx="1">
                  <c:v>No, in development</c:v>
                </c:pt>
                <c:pt idx="2">
                  <c:v>No</c:v>
                </c:pt>
              </c:strCache>
            </c:strRef>
          </c:cat>
          <c:val>
            <c:numRef>
              <c:f>'Infrastruktura-sigurnost'!$B$21:$B$23</c:f>
              <c:numCache>
                <c:formatCode>General</c:formatCode>
                <c:ptCount val="3"/>
                <c:pt idx="0">
                  <c:v>24</c:v>
                </c:pt>
                <c:pt idx="1">
                  <c:v>28</c:v>
                </c:pt>
                <c:pt idx="2">
                  <c:v>35</c:v>
                </c:pt>
              </c:numCache>
            </c:numRef>
          </c:val>
          <c:extLst>
            <c:ext xmlns:c16="http://schemas.microsoft.com/office/drawing/2014/chart" uri="{C3380CC4-5D6E-409C-BE32-E72D297353CC}">
              <c16:uniqueId val="{00000006-3C9A-4EC4-9B8C-B9A99B22807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hr-HR" sz="1600" dirty="0" err="1">
                <a:solidFill>
                  <a:schemeClr val="tx1"/>
                </a:solidFill>
              </a:rPr>
              <a:t>What</a:t>
            </a:r>
            <a:r>
              <a:rPr lang="hr-HR" sz="1600" dirty="0">
                <a:solidFill>
                  <a:schemeClr val="tx1"/>
                </a:solidFill>
              </a:rPr>
              <a:t> </a:t>
            </a:r>
            <a:r>
              <a:rPr lang="hr-HR" sz="1600" dirty="0" err="1">
                <a:solidFill>
                  <a:schemeClr val="tx1"/>
                </a:solidFill>
              </a:rPr>
              <a:t>technical</a:t>
            </a:r>
            <a:r>
              <a:rPr lang="hr-HR" sz="1600" dirty="0">
                <a:solidFill>
                  <a:schemeClr val="tx1"/>
                </a:solidFill>
              </a:rPr>
              <a:t> </a:t>
            </a:r>
            <a:r>
              <a:rPr lang="hr-HR" sz="1600" dirty="0" err="1">
                <a:solidFill>
                  <a:schemeClr val="tx1"/>
                </a:solidFill>
              </a:rPr>
              <a:t>measures</a:t>
            </a:r>
            <a:r>
              <a:rPr lang="hr-HR" sz="1600" dirty="0">
                <a:solidFill>
                  <a:schemeClr val="tx1"/>
                </a:solidFill>
              </a:rPr>
              <a:t> </a:t>
            </a:r>
            <a:r>
              <a:rPr lang="hr-HR" sz="1600" dirty="0" err="1">
                <a:solidFill>
                  <a:schemeClr val="tx1"/>
                </a:solidFill>
              </a:rPr>
              <a:t>have</a:t>
            </a:r>
            <a:r>
              <a:rPr lang="hr-HR" sz="1600" dirty="0">
                <a:solidFill>
                  <a:schemeClr val="tx1"/>
                </a:solidFill>
              </a:rPr>
              <a:t> </a:t>
            </a:r>
            <a:r>
              <a:rPr lang="hr-HR" sz="1600" dirty="0" err="1">
                <a:solidFill>
                  <a:schemeClr val="tx1"/>
                </a:solidFill>
              </a:rPr>
              <a:t>been</a:t>
            </a:r>
            <a:r>
              <a:rPr lang="hr-HR" sz="1600" dirty="0">
                <a:solidFill>
                  <a:schemeClr val="tx1"/>
                </a:solidFill>
              </a:rPr>
              <a:t> </a:t>
            </a:r>
            <a:r>
              <a:rPr lang="hr-HR" sz="1600" dirty="0" err="1">
                <a:solidFill>
                  <a:schemeClr val="tx1"/>
                </a:solidFill>
              </a:rPr>
              <a:t>implemented</a:t>
            </a:r>
            <a:r>
              <a:rPr lang="hr-HR" sz="1600" dirty="0">
                <a:solidFill>
                  <a:schemeClr val="tx1"/>
                </a:solidFill>
              </a:rPr>
              <a:t> to </a:t>
            </a:r>
            <a:r>
              <a:rPr lang="hr-HR" sz="1600" dirty="0" err="1">
                <a:solidFill>
                  <a:schemeClr val="tx1"/>
                </a:solidFill>
              </a:rPr>
              <a:t>protect</a:t>
            </a:r>
            <a:r>
              <a:rPr lang="hr-HR" sz="1600" dirty="0">
                <a:solidFill>
                  <a:schemeClr val="tx1"/>
                </a:solidFill>
              </a:rPr>
              <a:t> data?</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sr-Latn-R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'Infrastruktura-sigurnost'!$B$58:$B$65</c:f>
              <c:strCache>
                <c:ptCount val="8"/>
                <c:pt idx="0">
                  <c:v>Antivirus</c:v>
                </c:pt>
                <c:pt idx="1">
                  <c:v>Antimalware</c:v>
                </c:pt>
                <c:pt idx="2">
                  <c:v>Firewall</c:v>
                </c:pt>
                <c:pt idx="3">
                  <c:v>Advanced firewall (NGFW)</c:v>
                </c:pt>
                <c:pt idx="4">
                  <c:v>IDS / IPS (Intrusion Prevention System)</c:v>
                </c:pt>
                <c:pt idx="5">
                  <c:v>EDR (Endpoint Detection and Response)</c:v>
                </c:pt>
                <c:pt idx="6">
                  <c:v>XDR (Extended Detection and Response)</c:v>
                </c:pt>
                <c:pt idx="7">
                  <c:v>None</c:v>
                </c:pt>
              </c:strCache>
            </c:strRef>
          </c:cat>
          <c:val>
            <c:numRef>
              <c:f>'Infrastruktura-sigurnost'!$C$58:$C$65</c:f>
              <c:numCache>
                <c:formatCode>General</c:formatCode>
                <c:ptCount val="8"/>
                <c:pt idx="0">
                  <c:v>83</c:v>
                </c:pt>
                <c:pt idx="1">
                  <c:v>58</c:v>
                </c:pt>
                <c:pt idx="2">
                  <c:v>76</c:v>
                </c:pt>
                <c:pt idx="3">
                  <c:v>23</c:v>
                </c:pt>
                <c:pt idx="4">
                  <c:v>16</c:v>
                </c:pt>
                <c:pt idx="5">
                  <c:v>7</c:v>
                </c:pt>
                <c:pt idx="6">
                  <c:v>1</c:v>
                </c:pt>
                <c:pt idx="7">
                  <c:v>4</c:v>
                </c:pt>
              </c:numCache>
            </c:numRef>
          </c:val>
          <c:extLst>
            <c:ext xmlns:c16="http://schemas.microsoft.com/office/drawing/2014/chart" uri="{C3380CC4-5D6E-409C-BE32-E72D297353CC}">
              <c16:uniqueId val="{00000000-5B31-4413-8CB2-5E0C708AF293}"/>
            </c:ext>
          </c:extLst>
        </c:ser>
        <c:dLbls>
          <c:showLegendKey val="0"/>
          <c:showVal val="0"/>
          <c:showCatName val="0"/>
          <c:showSerName val="0"/>
          <c:showPercent val="0"/>
          <c:showBubbleSize val="0"/>
        </c:dLbls>
        <c:gapWidth val="182"/>
        <c:axId val="1114660063"/>
        <c:axId val="886353887"/>
      </c:barChart>
      <c:catAx>
        <c:axId val="1114660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r-Latn-RS"/>
          </a:p>
        </c:txPr>
        <c:crossAx val="886353887"/>
        <c:crosses val="autoZero"/>
        <c:auto val="1"/>
        <c:lblAlgn val="ctr"/>
        <c:lblOffset val="100"/>
        <c:noMultiLvlLbl val="0"/>
      </c:catAx>
      <c:valAx>
        <c:axId val="8863538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114660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hr-HR" sz="1600" dirty="0" err="1">
                <a:solidFill>
                  <a:schemeClr val="tx1"/>
                </a:solidFill>
              </a:rPr>
              <a:t>Where</a:t>
            </a:r>
            <a:r>
              <a:rPr lang="hr-HR" sz="1600" dirty="0">
                <a:solidFill>
                  <a:schemeClr val="tx1"/>
                </a:solidFill>
              </a:rPr>
              <a:t> do </a:t>
            </a:r>
            <a:r>
              <a:rPr lang="hr-HR" sz="1600" dirty="0" err="1">
                <a:solidFill>
                  <a:schemeClr val="tx1"/>
                </a:solidFill>
              </a:rPr>
              <a:t>you</a:t>
            </a:r>
            <a:r>
              <a:rPr lang="hr-HR" sz="1600" dirty="0">
                <a:solidFill>
                  <a:schemeClr val="tx1"/>
                </a:solidFill>
              </a:rPr>
              <a:t> </a:t>
            </a:r>
            <a:r>
              <a:rPr lang="hr-HR" sz="1600" dirty="0" err="1">
                <a:solidFill>
                  <a:schemeClr val="tx1"/>
                </a:solidFill>
              </a:rPr>
              <a:t>protect</a:t>
            </a:r>
            <a:r>
              <a:rPr lang="hr-HR" sz="1600" dirty="0">
                <a:solidFill>
                  <a:schemeClr val="tx1"/>
                </a:solidFill>
              </a:rPr>
              <a:t> data?</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sr-Latn-RS"/>
        </a:p>
      </c:txPr>
    </c:title>
    <c:autoTitleDeleted val="0"/>
    <c:plotArea>
      <c:layout>
        <c:manualLayout>
          <c:layoutTarget val="inner"/>
          <c:xMode val="edge"/>
          <c:yMode val="edge"/>
          <c:x val="2.5028433945756778E-2"/>
          <c:y val="0.15721930592009331"/>
          <c:w val="0.44214238845144355"/>
          <c:h val="0.73690398075240593"/>
        </c:manualLayout>
      </c:layout>
      <c:pieChart>
        <c:varyColors val="1"/>
        <c:ser>
          <c:idx val="0"/>
          <c:order val="0"/>
          <c:dPt>
            <c:idx val="0"/>
            <c:bubble3D val="0"/>
            <c:spPr>
              <a:solidFill>
                <a:schemeClr val="accent6">
                  <a:shade val="58000"/>
                </a:schemeClr>
              </a:solidFill>
              <a:ln w="19050">
                <a:solidFill>
                  <a:schemeClr val="lt1"/>
                </a:solidFill>
              </a:ln>
              <a:effectLst/>
            </c:spPr>
            <c:extLst>
              <c:ext xmlns:c16="http://schemas.microsoft.com/office/drawing/2014/chart" uri="{C3380CC4-5D6E-409C-BE32-E72D297353CC}">
                <c16:uniqueId val="{00000001-AE16-4813-8A3C-79D27D78309E}"/>
              </c:ext>
            </c:extLst>
          </c:dPt>
          <c:dPt>
            <c:idx val="1"/>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3-AE16-4813-8A3C-79D27D78309E}"/>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AE16-4813-8A3C-79D27D78309E}"/>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AE16-4813-8A3C-79D27D78309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sr-Latn-R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'Infrastruktura-sigurnost'!$B$80:$B$83</c:f>
              <c:strCache>
                <c:ptCount val="4"/>
                <c:pt idx="0">
                  <c:v>We protect data exclusively on servers</c:v>
                </c:pt>
                <c:pt idx="1">
                  <c:v>We protect data/resources exclusively on the devices of employees, associates, and students</c:v>
                </c:pt>
                <c:pt idx="2">
                  <c:v>Both on servers and on the devices of employees, associates, and students</c:v>
                </c:pt>
                <c:pt idx="3">
                  <c:v>We do not protect data</c:v>
                </c:pt>
              </c:strCache>
            </c:strRef>
          </c:cat>
          <c:val>
            <c:numRef>
              <c:f>'Infrastruktura-sigurnost'!$C$80:$C$83</c:f>
              <c:numCache>
                <c:formatCode>General</c:formatCode>
                <c:ptCount val="4"/>
                <c:pt idx="0">
                  <c:v>18</c:v>
                </c:pt>
                <c:pt idx="1">
                  <c:v>4</c:v>
                </c:pt>
                <c:pt idx="2">
                  <c:v>60</c:v>
                </c:pt>
                <c:pt idx="3">
                  <c:v>1</c:v>
                </c:pt>
              </c:numCache>
            </c:numRef>
          </c:val>
          <c:extLst>
            <c:ext xmlns:c16="http://schemas.microsoft.com/office/drawing/2014/chart" uri="{C3380CC4-5D6E-409C-BE32-E72D297353CC}">
              <c16:uniqueId val="{00000008-AE16-4813-8A3C-79D27D78309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644212598425197"/>
          <c:y val="0.1500172984632393"/>
          <c:w val="0.53280096237970254"/>
          <c:h val="0.82613788131514709"/>
        </c:manualLayout>
      </c:layout>
      <c:overlay val="0"/>
      <c:spPr>
        <a:noFill/>
        <a:ln>
          <a:noFill/>
        </a:ln>
        <a:effectLst/>
      </c:spPr>
      <c:txPr>
        <a:bodyPr rot="0" spcFirstLastPara="1" vertOverflow="ellipsis" vert="horz" wrap="square" anchor="t" anchorCtr="0"/>
        <a:lstStyle/>
        <a:p>
          <a:pPr>
            <a:defRPr sz="1200" b="0" i="0" u="none" strike="noStrike" kern="1200" baseline="0">
              <a:solidFill>
                <a:schemeClr val="tx1"/>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hr-HR" sz="1600">
                <a:solidFill>
                  <a:schemeClr val="tx1"/>
                </a:solidFill>
              </a:rPr>
              <a:t>Are there clearly defined procedures for dealing with computer security incidents in the institution?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sr-Latn-R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'Infrastruktura-sigurnost'!$A$112:$A$114</c:f>
              <c:strCache>
                <c:ptCount val="3"/>
                <c:pt idx="0">
                  <c:v>Are there clearly defined procedures for dealing with computer security incidents in the institution?</c:v>
                </c:pt>
                <c:pt idx="1">
                  <c:v>Is there a clearly defined point of contact for reporting computer security incidents in the institution?</c:v>
                </c:pt>
                <c:pt idx="2">
                  <c:v>Is there a system for informing employees and students about the possible occurrence of a computer security incident (warning)?</c:v>
                </c:pt>
              </c:strCache>
            </c:strRef>
          </c:cat>
          <c:val>
            <c:numRef>
              <c:f>'Infrastruktura-sigurnost'!$B$112:$B$114</c:f>
              <c:numCache>
                <c:formatCode>General</c:formatCode>
                <c:ptCount val="3"/>
                <c:pt idx="0">
                  <c:v>26</c:v>
                </c:pt>
                <c:pt idx="1">
                  <c:v>62</c:v>
                </c:pt>
                <c:pt idx="2">
                  <c:v>45</c:v>
                </c:pt>
              </c:numCache>
            </c:numRef>
          </c:val>
          <c:extLst>
            <c:ext xmlns:c16="http://schemas.microsoft.com/office/drawing/2014/chart" uri="{C3380CC4-5D6E-409C-BE32-E72D297353CC}">
              <c16:uniqueId val="{00000000-0B14-42DF-B518-4AD8C5271607}"/>
            </c:ext>
          </c:extLst>
        </c:ser>
        <c:dLbls>
          <c:showLegendKey val="0"/>
          <c:showVal val="0"/>
          <c:showCatName val="0"/>
          <c:showSerName val="0"/>
          <c:showPercent val="0"/>
          <c:showBubbleSize val="0"/>
        </c:dLbls>
        <c:gapWidth val="182"/>
        <c:axId val="1091992495"/>
        <c:axId val="1091515839"/>
      </c:barChart>
      <c:catAx>
        <c:axId val="1091992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r-Latn-RS"/>
          </a:p>
        </c:txPr>
        <c:crossAx val="1091515839"/>
        <c:crosses val="autoZero"/>
        <c:auto val="1"/>
        <c:lblAlgn val="ctr"/>
        <c:lblOffset val="100"/>
        <c:noMultiLvlLbl val="0"/>
      </c:catAx>
      <c:valAx>
        <c:axId val="10915158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1091992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hr-HR" sz="1800" dirty="0" err="1">
                <a:solidFill>
                  <a:schemeClr val="tx1"/>
                </a:solidFill>
              </a:rPr>
              <a:t>Awareness</a:t>
            </a:r>
            <a:r>
              <a:rPr lang="hr-HR" sz="1800" dirty="0">
                <a:solidFill>
                  <a:schemeClr val="tx1"/>
                </a:solidFill>
              </a:rPr>
              <a:t> </a:t>
            </a:r>
            <a:r>
              <a:rPr lang="hr-HR" sz="1800" dirty="0" err="1">
                <a:solidFill>
                  <a:schemeClr val="tx1"/>
                </a:solidFill>
              </a:rPr>
              <a:t>raising</a:t>
            </a:r>
            <a:r>
              <a:rPr lang="hr-HR" sz="1800" dirty="0">
                <a:solidFill>
                  <a:schemeClr val="tx1"/>
                </a:solidFill>
              </a:rPr>
              <a:t>, </a:t>
            </a:r>
            <a:r>
              <a:rPr lang="hr-HR" sz="1800" dirty="0" err="1">
                <a:solidFill>
                  <a:schemeClr val="tx1"/>
                </a:solidFill>
              </a:rPr>
              <a:t>information</a:t>
            </a:r>
            <a:r>
              <a:rPr lang="hr-HR" sz="1800" dirty="0">
                <a:solidFill>
                  <a:schemeClr val="tx1"/>
                </a:solidFill>
              </a:rPr>
              <a:t> and </a:t>
            </a:r>
            <a:r>
              <a:rPr lang="hr-HR" sz="1800" dirty="0" err="1">
                <a:solidFill>
                  <a:schemeClr val="tx1"/>
                </a:solidFill>
              </a:rPr>
              <a:t>education</a:t>
            </a:r>
            <a:r>
              <a:rPr lang="hr-HR" sz="1800" dirty="0">
                <a:solidFill>
                  <a:schemeClr val="tx1"/>
                </a:solidFill>
              </a:rPr>
              <a:t> </a:t>
            </a:r>
            <a:r>
              <a:rPr lang="hr-HR" sz="1800" dirty="0" err="1">
                <a:solidFill>
                  <a:schemeClr val="tx1"/>
                </a:solidFill>
              </a:rPr>
              <a:t>about</a:t>
            </a:r>
            <a:r>
              <a:rPr lang="hr-HR" sz="1800" dirty="0">
                <a:solidFill>
                  <a:schemeClr val="tx1"/>
                </a:solidFill>
              </a:rPr>
              <a:t> cyber </a:t>
            </a:r>
            <a:r>
              <a:rPr lang="hr-HR" sz="1800" dirty="0" err="1">
                <a:solidFill>
                  <a:schemeClr val="tx1"/>
                </a:solidFill>
              </a:rPr>
              <a:t>security</a:t>
            </a:r>
            <a:r>
              <a:rPr lang="hr-HR" sz="1800" dirty="0">
                <a:solidFill>
                  <a:schemeClr val="tx1"/>
                </a:solidFill>
              </a:rPr>
              <a:t> - For </a:t>
            </a:r>
            <a:r>
              <a:rPr lang="hr-HR" sz="1800" dirty="0" err="1">
                <a:solidFill>
                  <a:schemeClr val="tx1"/>
                </a:solidFill>
              </a:rPr>
              <a:t>employees</a:t>
            </a:r>
            <a:endParaRPr lang="hr-HR" sz="1800" dirty="0">
              <a:solidFill>
                <a:schemeClr val="tx1"/>
              </a:solidFill>
            </a:endParaRPr>
          </a:p>
        </c:rich>
      </c:tx>
      <c:layout>
        <c:manualLayout>
          <c:xMode val="edge"/>
          <c:yMode val="edge"/>
          <c:x val="0.15494938829295979"/>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sr-Latn-RS"/>
        </a:p>
      </c:txPr>
    </c:title>
    <c:autoTitleDeleted val="0"/>
    <c:plotArea>
      <c:layout>
        <c:manualLayout>
          <c:layoutTarget val="inner"/>
          <c:xMode val="edge"/>
          <c:yMode val="edge"/>
          <c:x val="9.158160611402727E-2"/>
          <c:y val="0.26763402686221194"/>
          <c:w val="0.52343325928353102"/>
          <c:h val="0.71577145560051902"/>
        </c:manualLayout>
      </c:layout>
      <c:pieChart>
        <c:varyColors val="1"/>
        <c:ser>
          <c:idx val="0"/>
          <c:order val="0"/>
          <c:dPt>
            <c:idx val="0"/>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1-0502-4510-ABEA-1826AEB4426E}"/>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0502-4510-ABEA-1826AEB4426E}"/>
              </c:ext>
            </c:extLst>
          </c:dPt>
          <c:dPt>
            <c:idx val="2"/>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5-0502-4510-ABEA-1826AEB4426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Sheet1!$A$6:$A$8</c:f>
              <c:strCache>
                <c:ptCount val="3"/>
                <c:pt idx="0">
                  <c:v>Cybersecurity awareness campaigns</c:v>
                </c:pt>
                <c:pt idx="1">
                  <c:v>Materials on cyber security topics</c:v>
                </c:pt>
                <c:pt idx="2">
                  <c:v>Training and education on cyber security topics</c:v>
                </c:pt>
              </c:strCache>
            </c:strRef>
          </c:cat>
          <c:val>
            <c:numRef>
              <c:f>Sheet1!$B$6:$B$8</c:f>
              <c:numCache>
                <c:formatCode>General</c:formatCode>
                <c:ptCount val="3"/>
                <c:pt idx="0">
                  <c:v>21</c:v>
                </c:pt>
                <c:pt idx="1">
                  <c:v>12</c:v>
                </c:pt>
                <c:pt idx="2">
                  <c:v>9</c:v>
                </c:pt>
              </c:numCache>
            </c:numRef>
          </c:val>
          <c:extLst>
            <c:ext xmlns:c16="http://schemas.microsoft.com/office/drawing/2014/chart" uri="{C3380CC4-5D6E-409C-BE32-E72D297353CC}">
              <c16:uniqueId val="{00000006-0502-4510-ABEA-1826AEB4426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292022083307098"/>
          <c:y val="0.34088788386207636"/>
          <c:w val="0.35359794991270421"/>
          <c:h val="0.580543783546352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hr-HR" sz="1800">
                <a:solidFill>
                  <a:schemeClr val="tx1"/>
                </a:solidFill>
              </a:rPr>
              <a:t>Awareness raising, information and education about cyber security - For students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sr-Latn-RS"/>
        </a:p>
      </c:txPr>
    </c:title>
    <c:autoTitleDeleted val="0"/>
    <c:plotArea>
      <c:layout/>
      <c:pieChart>
        <c:varyColors val="1"/>
        <c:ser>
          <c:idx val="0"/>
          <c:order val="0"/>
          <c:dPt>
            <c:idx val="0"/>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1-8668-43F5-BFF0-B838E1B0776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668-43F5-BFF0-B838E1B07765}"/>
              </c:ext>
            </c:extLst>
          </c:dPt>
          <c:dPt>
            <c:idx val="2"/>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5-8668-43F5-BFF0-B838E1B0776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sr-Latn-R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Sheet1!$A$12:$A$14</c:f>
              <c:strCache>
                <c:ptCount val="3"/>
                <c:pt idx="0">
                  <c:v>Cybersecurity awareness campaigns</c:v>
                </c:pt>
                <c:pt idx="1">
                  <c:v>Materials on cyber security topics</c:v>
                </c:pt>
                <c:pt idx="2">
                  <c:v>Training and education on cyber security topics</c:v>
                </c:pt>
              </c:strCache>
            </c:strRef>
          </c:cat>
          <c:val>
            <c:numRef>
              <c:f>Sheet1!$B$12:$B$14</c:f>
              <c:numCache>
                <c:formatCode>General</c:formatCode>
                <c:ptCount val="3"/>
                <c:pt idx="0">
                  <c:v>15</c:v>
                </c:pt>
                <c:pt idx="1">
                  <c:v>10</c:v>
                </c:pt>
                <c:pt idx="2">
                  <c:v>5</c:v>
                </c:pt>
              </c:numCache>
            </c:numRef>
          </c:val>
          <c:extLst>
            <c:ext xmlns:c16="http://schemas.microsoft.com/office/drawing/2014/chart" uri="{C3380CC4-5D6E-409C-BE32-E72D297353CC}">
              <c16:uniqueId val="{00000006-8668-43F5-BFF0-B838E1B0776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E0055-AA4A-4B4E-B8FA-BD232B7827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DB4E93-DA60-4B8A-A9A6-33F590371B5A}">
      <dgm:prSet/>
      <dgm:spPr/>
      <dgm:t>
        <a:bodyPr/>
        <a:lstStyle/>
        <a:p>
          <a:pPr>
            <a:lnSpc>
              <a:spcPct val="100000"/>
            </a:lnSpc>
          </a:pPr>
          <a:r>
            <a:rPr lang="en-US" dirty="0"/>
            <a:t>run horizontally through all project elements</a:t>
          </a:r>
        </a:p>
      </dgm:t>
    </dgm:pt>
    <dgm:pt modelId="{FC87C0D5-E3E1-46B9-A2B6-22E093317B57}" type="parTrans" cxnId="{97C3D229-A1DC-49A8-B206-09A94EA3DACB}">
      <dgm:prSet/>
      <dgm:spPr/>
      <dgm:t>
        <a:bodyPr/>
        <a:lstStyle/>
        <a:p>
          <a:endParaRPr lang="en-US"/>
        </a:p>
      </dgm:t>
    </dgm:pt>
    <dgm:pt modelId="{FD707D5A-DC16-4F17-B62E-7324AF092361}" type="sibTrans" cxnId="{97C3D229-A1DC-49A8-B206-09A94EA3DACB}">
      <dgm:prSet/>
      <dgm:spPr/>
      <dgm:t>
        <a:bodyPr/>
        <a:lstStyle/>
        <a:p>
          <a:endParaRPr lang="en-US"/>
        </a:p>
      </dgm:t>
    </dgm:pt>
    <dgm:pt modelId="{36F532D1-EC23-410B-91D9-A366323EAA1E}">
      <dgm:prSet/>
      <dgm:spPr/>
      <dgm:t>
        <a:bodyPr/>
        <a:lstStyle/>
        <a:p>
          <a:pPr>
            <a:lnSpc>
              <a:spcPct val="100000"/>
            </a:lnSpc>
          </a:pPr>
          <a:r>
            <a:rPr lang="en-US" dirty="0"/>
            <a:t>the goal </a:t>
          </a:r>
          <a:r>
            <a:rPr lang="hr-HR" dirty="0" err="1"/>
            <a:t>is</a:t>
          </a:r>
          <a:r>
            <a:rPr lang="en-US" dirty="0"/>
            <a:t> to improve the cyber security of users, computer and network infrastructure in higher education in Croatia</a:t>
          </a:r>
        </a:p>
      </dgm:t>
    </dgm:pt>
    <dgm:pt modelId="{BF965487-A642-4FE3-AECC-C9B64F3DC8EF}" type="parTrans" cxnId="{FD358C05-4EF8-4F97-9E76-1D0429000073}">
      <dgm:prSet/>
      <dgm:spPr/>
      <dgm:t>
        <a:bodyPr/>
        <a:lstStyle/>
        <a:p>
          <a:endParaRPr lang="en-US"/>
        </a:p>
      </dgm:t>
    </dgm:pt>
    <dgm:pt modelId="{45C2D55D-07FD-43E4-ADB5-FA00C14741E5}" type="sibTrans" cxnId="{FD358C05-4EF8-4F97-9E76-1D0429000073}">
      <dgm:prSet/>
      <dgm:spPr/>
      <dgm:t>
        <a:bodyPr/>
        <a:lstStyle/>
        <a:p>
          <a:endParaRPr lang="en-US"/>
        </a:p>
      </dgm:t>
    </dgm:pt>
    <dgm:pt modelId="{8B170F89-5CBE-4114-B21F-4CE470A152A4}" type="pres">
      <dgm:prSet presAssocID="{70FE0055-AA4A-4B4E-B8FA-BD232B782730}" presName="root" presStyleCnt="0">
        <dgm:presLayoutVars>
          <dgm:dir/>
          <dgm:resizeHandles val="exact"/>
        </dgm:presLayoutVars>
      </dgm:prSet>
      <dgm:spPr/>
    </dgm:pt>
    <dgm:pt modelId="{947FF3E7-83D7-46B8-9FF8-FD8055F03D96}" type="pres">
      <dgm:prSet presAssocID="{5ADB4E93-DA60-4B8A-A9A6-33F590371B5A}" presName="compNode" presStyleCnt="0"/>
      <dgm:spPr/>
    </dgm:pt>
    <dgm:pt modelId="{67B9A7E5-9B31-45B3-8CE0-864FBF025A49}" type="pres">
      <dgm:prSet presAssocID="{5ADB4E93-DA60-4B8A-A9A6-33F590371B5A}" presName="bgRect" presStyleLbl="bgShp" presStyleIdx="0" presStyleCnt="2"/>
      <dgm:spPr/>
    </dgm:pt>
    <dgm:pt modelId="{9B058754-E718-43DE-95ED-11A5AE523EE1}" type="pres">
      <dgm:prSet presAssocID="{5ADB4E93-DA60-4B8A-A9A6-33F590371B5A}"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hield Tick with solid fill"/>
        </a:ext>
      </dgm:extLst>
    </dgm:pt>
    <dgm:pt modelId="{19F83770-0DFB-4086-B1C8-13C6FB26CAE8}" type="pres">
      <dgm:prSet presAssocID="{5ADB4E93-DA60-4B8A-A9A6-33F590371B5A}" presName="spaceRect" presStyleCnt="0"/>
      <dgm:spPr/>
    </dgm:pt>
    <dgm:pt modelId="{58E15CF6-0306-43D9-A9D9-CD6BA1B83EDA}" type="pres">
      <dgm:prSet presAssocID="{5ADB4E93-DA60-4B8A-A9A6-33F590371B5A}" presName="parTx" presStyleLbl="revTx" presStyleIdx="0" presStyleCnt="2">
        <dgm:presLayoutVars>
          <dgm:chMax val="0"/>
          <dgm:chPref val="0"/>
        </dgm:presLayoutVars>
      </dgm:prSet>
      <dgm:spPr/>
    </dgm:pt>
    <dgm:pt modelId="{80080007-F306-4A66-9D52-17ABE6ECFC26}" type="pres">
      <dgm:prSet presAssocID="{FD707D5A-DC16-4F17-B62E-7324AF092361}" presName="sibTrans" presStyleCnt="0"/>
      <dgm:spPr/>
    </dgm:pt>
    <dgm:pt modelId="{A714F2AB-AC42-477E-BF80-7F3AF188A2AD}" type="pres">
      <dgm:prSet presAssocID="{36F532D1-EC23-410B-91D9-A366323EAA1E}" presName="compNode" presStyleCnt="0"/>
      <dgm:spPr/>
    </dgm:pt>
    <dgm:pt modelId="{6A7DB2DE-4739-43A5-9597-836E8B07B860}" type="pres">
      <dgm:prSet presAssocID="{36F532D1-EC23-410B-91D9-A366323EAA1E}" presName="bgRect" presStyleLbl="bgShp" presStyleIdx="1" presStyleCnt="2"/>
      <dgm:spPr/>
    </dgm:pt>
    <dgm:pt modelId="{79E34E15-CE57-44E5-B148-E77DDC98D1C1}" type="pres">
      <dgm:prSet presAssocID="{36F532D1-EC23-410B-91D9-A366323EAA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98D57C9C-B8A5-4148-8956-548E098F2659}" type="pres">
      <dgm:prSet presAssocID="{36F532D1-EC23-410B-91D9-A366323EAA1E}" presName="spaceRect" presStyleCnt="0"/>
      <dgm:spPr/>
    </dgm:pt>
    <dgm:pt modelId="{27E1CB73-64F5-4CAC-8EA2-959F7F0F6C5B}" type="pres">
      <dgm:prSet presAssocID="{36F532D1-EC23-410B-91D9-A366323EAA1E}" presName="parTx" presStyleLbl="revTx" presStyleIdx="1" presStyleCnt="2">
        <dgm:presLayoutVars>
          <dgm:chMax val="0"/>
          <dgm:chPref val="0"/>
        </dgm:presLayoutVars>
      </dgm:prSet>
      <dgm:spPr/>
    </dgm:pt>
  </dgm:ptLst>
  <dgm:cxnLst>
    <dgm:cxn modelId="{FD358C05-4EF8-4F97-9E76-1D0429000073}" srcId="{70FE0055-AA4A-4B4E-B8FA-BD232B782730}" destId="{36F532D1-EC23-410B-91D9-A366323EAA1E}" srcOrd="1" destOrd="0" parTransId="{BF965487-A642-4FE3-AECC-C9B64F3DC8EF}" sibTransId="{45C2D55D-07FD-43E4-ADB5-FA00C14741E5}"/>
    <dgm:cxn modelId="{97C3D229-A1DC-49A8-B206-09A94EA3DACB}" srcId="{70FE0055-AA4A-4B4E-B8FA-BD232B782730}" destId="{5ADB4E93-DA60-4B8A-A9A6-33F590371B5A}" srcOrd="0" destOrd="0" parTransId="{FC87C0D5-E3E1-46B9-A2B6-22E093317B57}" sibTransId="{FD707D5A-DC16-4F17-B62E-7324AF092361}"/>
    <dgm:cxn modelId="{3A24D24E-5C00-4D5C-B658-307B451DE7F5}" type="presOf" srcId="{70FE0055-AA4A-4B4E-B8FA-BD232B782730}" destId="{8B170F89-5CBE-4114-B21F-4CE470A152A4}" srcOrd="0" destOrd="0" presId="urn:microsoft.com/office/officeart/2018/2/layout/IconVerticalSolidList"/>
    <dgm:cxn modelId="{AAB8D39D-E583-448F-8CD1-B064032769B6}" type="presOf" srcId="{5ADB4E93-DA60-4B8A-A9A6-33F590371B5A}" destId="{58E15CF6-0306-43D9-A9D9-CD6BA1B83EDA}" srcOrd="0" destOrd="0" presId="urn:microsoft.com/office/officeart/2018/2/layout/IconVerticalSolidList"/>
    <dgm:cxn modelId="{D15D73BF-1450-4F61-B374-2C044895E775}" type="presOf" srcId="{36F532D1-EC23-410B-91D9-A366323EAA1E}" destId="{27E1CB73-64F5-4CAC-8EA2-959F7F0F6C5B}" srcOrd="0" destOrd="0" presId="urn:microsoft.com/office/officeart/2018/2/layout/IconVerticalSolidList"/>
    <dgm:cxn modelId="{1EBF34DD-C4C2-4341-9269-DEB886189065}" type="presParOf" srcId="{8B170F89-5CBE-4114-B21F-4CE470A152A4}" destId="{947FF3E7-83D7-46B8-9FF8-FD8055F03D96}" srcOrd="0" destOrd="0" presId="urn:microsoft.com/office/officeart/2018/2/layout/IconVerticalSolidList"/>
    <dgm:cxn modelId="{2C6D47F3-DA82-4082-9A74-0299811F46BF}" type="presParOf" srcId="{947FF3E7-83D7-46B8-9FF8-FD8055F03D96}" destId="{67B9A7E5-9B31-45B3-8CE0-864FBF025A49}" srcOrd="0" destOrd="0" presId="urn:microsoft.com/office/officeart/2018/2/layout/IconVerticalSolidList"/>
    <dgm:cxn modelId="{70C5DE4E-2FBC-4112-8B91-6580A8522AB5}" type="presParOf" srcId="{947FF3E7-83D7-46B8-9FF8-FD8055F03D96}" destId="{9B058754-E718-43DE-95ED-11A5AE523EE1}" srcOrd="1" destOrd="0" presId="urn:microsoft.com/office/officeart/2018/2/layout/IconVerticalSolidList"/>
    <dgm:cxn modelId="{99153442-D382-4B26-B9C6-EB0D96234939}" type="presParOf" srcId="{947FF3E7-83D7-46B8-9FF8-FD8055F03D96}" destId="{19F83770-0DFB-4086-B1C8-13C6FB26CAE8}" srcOrd="2" destOrd="0" presId="urn:microsoft.com/office/officeart/2018/2/layout/IconVerticalSolidList"/>
    <dgm:cxn modelId="{07758AD0-8F05-4029-B767-418DCB0BD392}" type="presParOf" srcId="{947FF3E7-83D7-46B8-9FF8-FD8055F03D96}" destId="{58E15CF6-0306-43D9-A9D9-CD6BA1B83EDA}" srcOrd="3" destOrd="0" presId="urn:microsoft.com/office/officeart/2018/2/layout/IconVerticalSolidList"/>
    <dgm:cxn modelId="{D0BEFB24-8BA6-475B-AE3C-008BC616C84C}" type="presParOf" srcId="{8B170F89-5CBE-4114-B21F-4CE470A152A4}" destId="{80080007-F306-4A66-9D52-17ABE6ECFC26}" srcOrd="1" destOrd="0" presId="urn:microsoft.com/office/officeart/2018/2/layout/IconVerticalSolidList"/>
    <dgm:cxn modelId="{682A542D-7C18-472D-B7AF-4831147B59BF}" type="presParOf" srcId="{8B170F89-5CBE-4114-B21F-4CE470A152A4}" destId="{A714F2AB-AC42-477E-BF80-7F3AF188A2AD}" srcOrd="2" destOrd="0" presId="urn:microsoft.com/office/officeart/2018/2/layout/IconVerticalSolidList"/>
    <dgm:cxn modelId="{C2E8022C-2DE8-4E40-A8C1-154B98F6D833}" type="presParOf" srcId="{A714F2AB-AC42-477E-BF80-7F3AF188A2AD}" destId="{6A7DB2DE-4739-43A5-9597-836E8B07B860}" srcOrd="0" destOrd="0" presId="urn:microsoft.com/office/officeart/2018/2/layout/IconVerticalSolidList"/>
    <dgm:cxn modelId="{DDA4C960-EE37-41C5-A557-2B2A11F2A194}" type="presParOf" srcId="{A714F2AB-AC42-477E-BF80-7F3AF188A2AD}" destId="{79E34E15-CE57-44E5-B148-E77DDC98D1C1}" srcOrd="1" destOrd="0" presId="urn:microsoft.com/office/officeart/2018/2/layout/IconVerticalSolidList"/>
    <dgm:cxn modelId="{763E0A5E-6FBB-4AC2-B8F0-28E639DB484F}" type="presParOf" srcId="{A714F2AB-AC42-477E-BF80-7F3AF188A2AD}" destId="{98D57C9C-B8A5-4148-8956-548E098F2659}" srcOrd="2" destOrd="0" presId="urn:microsoft.com/office/officeart/2018/2/layout/IconVerticalSolidList"/>
    <dgm:cxn modelId="{F37F087C-8960-43EB-9612-0BCE6C929680}" type="presParOf" srcId="{A714F2AB-AC42-477E-BF80-7F3AF188A2AD}" destId="{27E1CB73-64F5-4CAC-8EA2-959F7F0F6C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32EF9-4EF3-47A9-9470-1E09BE1E9B8B}"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48E07ACC-7B49-4D7A-9DE0-DC1E61B9036F}">
      <dgm:prSet/>
      <dgm:spPr/>
      <dgm:t>
        <a:bodyPr/>
        <a:lstStyle/>
        <a:p>
          <a:pPr>
            <a:defRPr b="1"/>
          </a:pPr>
          <a:endParaRPr lang="en-US" dirty="0"/>
        </a:p>
      </dgm:t>
    </dgm:pt>
    <dgm:pt modelId="{A54A9118-079B-4698-9338-52331B16E5C8}" type="parTrans" cxnId="{E13315FF-2221-47FB-A609-C7667BC745BF}">
      <dgm:prSet/>
      <dgm:spPr/>
      <dgm:t>
        <a:bodyPr/>
        <a:lstStyle/>
        <a:p>
          <a:endParaRPr lang="en-US"/>
        </a:p>
      </dgm:t>
    </dgm:pt>
    <dgm:pt modelId="{DF26505C-A087-4B4E-B081-1D190074ADBF}" type="sibTrans" cxnId="{E13315FF-2221-47FB-A609-C7667BC745BF}">
      <dgm:prSet/>
      <dgm:spPr/>
      <dgm:t>
        <a:bodyPr/>
        <a:lstStyle/>
        <a:p>
          <a:endParaRPr lang="en-US"/>
        </a:p>
      </dgm:t>
    </dgm:pt>
    <dgm:pt modelId="{1E9C4F64-53DC-4F14-903F-B019462AB3AD}">
      <dgm:prSet custT="1"/>
      <dgm:spPr/>
      <dgm:t>
        <a:bodyPr/>
        <a:lstStyle/>
        <a:p>
          <a:pPr algn="l">
            <a:lnSpc>
              <a:spcPct val="100000"/>
            </a:lnSpc>
            <a:spcAft>
              <a:spcPts val="1200"/>
            </a:spcAft>
          </a:pPr>
          <a:r>
            <a:rPr lang="en-US" sz="2200" dirty="0"/>
            <a:t>Improving security infrastructure</a:t>
          </a:r>
        </a:p>
      </dgm:t>
    </dgm:pt>
    <dgm:pt modelId="{2B386298-401B-4133-A965-FE71C588D48B}" type="parTrans" cxnId="{2AF74714-905C-41C3-8E02-E2B0D659A20B}">
      <dgm:prSet/>
      <dgm:spPr/>
      <dgm:t>
        <a:bodyPr/>
        <a:lstStyle/>
        <a:p>
          <a:endParaRPr lang="en-US"/>
        </a:p>
      </dgm:t>
    </dgm:pt>
    <dgm:pt modelId="{E58730E1-A01F-40C7-8B0C-81783C2A97E7}" type="sibTrans" cxnId="{2AF74714-905C-41C3-8E02-E2B0D659A20B}">
      <dgm:prSet/>
      <dgm:spPr/>
      <dgm:t>
        <a:bodyPr/>
        <a:lstStyle/>
        <a:p>
          <a:endParaRPr lang="en-US"/>
        </a:p>
      </dgm:t>
    </dgm:pt>
    <dgm:pt modelId="{F6F23C25-23AD-4CF7-AD92-0DED542B2611}">
      <dgm:prSet custT="1"/>
      <dgm:spPr/>
      <dgm:t>
        <a:bodyPr/>
        <a:lstStyle/>
        <a:p>
          <a:pPr algn="l">
            <a:lnSpc>
              <a:spcPct val="100000"/>
            </a:lnSpc>
            <a:spcAft>
              <a:spcPts val="1200"/>
            </a:spcAft>
          </a:pPr>
          <a:r>
            <a:rPr lang="en-US" sz="2200" dirty="0"/>
            <a:t>Effective response to incidents in the academic community</a:t>
          </a:r>
        </a:p>
      </dgm:t>
    </dgm:pt>
    <dgm:pt modelId="{62C2E0C4-6C8F-4B2E-8E6F-7E4B3BE5C11A}" type="parTrans" cxnId="{8FDFF4D4-000A-4145-896E-052FD21B2D0E}">
      <dgm:prSet/>
      <dgm:spPr/>
      <dgm:t>
        <a:bodyPr/>
        <a:lstStyle/>
        <a:p>
          <a:endParaRPr lang="en-US"/>
        </a:p>
      </dgm:t>
    </dgm:pt>
    <dgm:pt modelId="{01D38AC2-378E-42E0-9E5C-0BD9E575CDD6}" type="sibTrans" cxnId="{8FDFF4D4-000A-4145-896E-052FD21B2D0E}">
      <dgm:prSet/>
      <dgm:spPr/>
      <dgm:t>
        <a:bodyPr/>
        <a:lstStyle/>
        <a:p>
          <a:endParaRPr lang="en-US"/>
        </a:p>
      </dgm:t>
    </dgm:pt>
    <dgm:pt modelId="{C23012D9-7EFF-4AB2-8237-73E59F911B31}">
      <dgm:prSet custT="1"/>
      <dgm:spPr/>
      <dgm:t>
        <a:bodyPr/>
        <a:lstStyle/>
        <a:p>
          <a:pPr algn="l">
            <a:lnSpc>
              <a:spcPct val="100000"/>
            </a:lnSpc>
            <a:spcAft>
              <a:spcPts val="1200"/>
            </a:spcAft>
          </a:pPr>
          <a:r>
            <a:rPr lang="en-US" sz="2200" dirty="0"/>
            <a:t>Improving the security of information systems of institutions</a:t>
          </a:r>
        </a:p>
      </dgm:t>
    </dgm:pt>
    <dgm:pt modelId="{DC07F685-0FBD-44C4-8E9F-3682E106429B}" type="parTrans" cxnId="{55991B6B-7834-4F39-9641-0BC5CB11A200}">
      <dgm:prSet/>
      <dgm:spPr/>
      <dgm:t>
        <a:bodyPr/>
        <a:lstStyle/>
        <a:p>
          <a:endParaRPr lang="en-US"/>
        </a:p>
      </dgm:t>
    </dgm:pt>
    <dgm:pt modelId="{79C5D96F-D78D-4B8D-BF75-E612E499995C}" type="sibTrans" cxnId="{55991B6B-7834-4F39-9641-0BC5CB11A200}">
      <dgm:prSet/>
      <dgm:spPr/>
      <dgm:t>
        <a:bodyPr/>
        <a:lstStyle/>
        <a:p>
          <a:endParaRPr lang="en-US"/>
        </a:p>
      </dgm:t>
    </dgm:pt>
    <dgm:pt modelId="{6AB76F53-4F79-4CD6-BE5B-96F538CE61AA}">
      <dgm:prSet custT="1"/>
      <dgm:spPr/>
      <dgm:t>
        <a:bodyPr/>
        <a:lstStyle/>
        <a:p>
          <a:pPr algn="l">
            <a:lnSpc>
              <a:spcPct val="100000"/>
            </a:lnSpc>
            <a:spcAft>
              <a:spcPts val="1200"/>
            </a:spcAft>
          </a:pPr>
          <a:r>
            <a:rPr lang="en-US" sz="2200" dirty="0"/>
            <a:t>Content development and training implementation</a:t>
          </a:r>
        </a:p>
      </dgm:t>
    </dgm:pt>
    <dgm:pt modelId="{93154E6A-D3BD-4089-809A-9A6720FCC062}" type="parTrans" cxnId="{D333263A-B097-4935-90B5-B7D237AD6515}">
      <dgm:prSet/>
      <dgm:spPr/>
      <dgm:t>
        <a:bodyPr/>
        <a:lstStyle/>
        <a:p>
          <a:endParaRPr lang="en-US"/>
        </a:p>
      </dgm:t>
    </dgm:pt>
    <dgm:pt modelId="{9B504E70-28FC-4A7E-9F11-0C2AF104D6B0}" type="sibTrans" cxnId="{D333263A-B097-4935-90B5-B7D237AD6515}">
      <dgm:prSet/>
      <dgm:spPr/>
      <dgm:t>
        <a:bodyPr/>
        <a:lstStyle/>
        <a:p>
          <a:endParaRPr lang="en-US"/>
        </a:p>
      </dgm:t>
    </dgm:pt>
    <dgm:pt modelId="{802B4220-9BFB-4CC9-A5DF-D0E2CCA1E45A}">
      <dgm:prSet custT="1"/>
      <dgm:spPr/>
      <dgm:t>
        <a:bodyPr/>
        <a:lstStyle/>
        <a:p>
          <a:pPr algn="l">
            <a:lnSpc>
              <a:spcPct val="100000"/>
            </a:lnSpc>
            <a:spcAft>
              <a:spcPts val="1200"/>
            </a:spcAft>
          </a:pPr>
          <a:r>
            <a:rPr lang="en-US" sz="2200" dirty="0"/>
            <a:t>Handbook of reactions</a:t>
          </a:r>
          <a:r>
            <a:rPr lang="hr-HR" sz="2200" dirty="0"/>
            <a:t>/</a:t>
          </a:r>
          <a:r>
            <a:rPr lang="hr-HR" sz="2200" dirty="0" err="1"/>
            <a:t>response</a:t>
          </a:r>
          <a:r>
            <a:rPr lang="en-US" sz="2200" dirty="0"/>
            <a:t> to the most common incidents</a:t>
          </a:r>
        </a:p>
      </dgm:t>
    </dgm:pt>
    <dgm:pt modelId="{0B606379-3538-4ABF-9ACF-07760773D3FC}" type="parTrans" cxnId="{70162B8F-8387-4962-A2A3-3FE0CEA65D78}">
      <dgm:prSet/>
      <dgm:spPr/>
      <dgm:t>
        <a:bodyPr/>
        <a:lstStyle/>
        <a:p>
          <a:endParaRPr lang="en-US"/>
        </a:p>
      </dgm:t>
    </dgm:pt>
    <dgm:pt modelId="{7374B94B-91A7-4CF2-92D7-F5974F0F31F5}" type="sibTrans" cxnId="{70162B8F-8387-4962-A2A3-3FE0CEA65D78}">
      <dgm:prSet/>
      <dgm:spPr/>
      <dgm:t>
        <a:bodyPr/>
        <a:lstStyle/>
        <a:p>
          <a:endParaRPr lang="en-US"/>
        </a:p>
      </dgm:t>
    </dgm:pt>
    <dgm:pt modelId="{AA6273A9-61EE-4DC9-B743-BE76D660C168}">
      <dgm:prSet custT="1"/>
      <dgm:spPr/>
      <dgm:t>
        <a:bodyPr/>
        <a:lstStyle/>
        <a:p>
          <a:pPr algn="l">
            <a:lnSpc>
              <a:spcPct val="100000"/>
            </a:lnSpc>
            <a:spcAft>
              <a:spcPts val="1200"/>
            </a:spcAft>
          </a:pPr>
          <a:r>
            <a:rPr lang="en-US" sz="2200" dirty="0"/>
            <a:t>Guidelines with best practice examples for creating an information security policy</a:t>
          </a:r>
        </a:p>
      </dgm:t>
    </dgm:pt>
    <dgm:pt modelId="{66DBD2DF-27B8-4C39-A4B2-8796E37844E1}" type="parTrans" cxnId="{444022AE-0BE6-46E3-B254-947402ACFC34}">
      <dgm:prSet/>
      <dgm:spPr/>
      <dgm:t>
        <a:bodyPr/>
        <a:lstStyle/>
        <a:p>
          <a:endParaRPr lang="en-US"/>
        </a:p>
      </dgm:t>
    </dgm:pt>
    <dgm:pt modelId="{C5B598B1-6BDB-428B-B451-2B18FCB475A7}" type="sibTrans" cxnId="{444022AE-0BE6-46E3-B254-947402ACFC34}">
      <dgm:prSet/>
      <dgm:spPr/>
      <dgm:t>
        <a:bodyPr/>
        <a:lstStyle/>
        <a:p>
          <a:endParaRPr lang="en-US"/>
        </a:p>
      </dgm:t>
    </dgm:pt>
    <dgm:pt modelId="{CF8C70BE-8379-4DEB-BE60-6CEB4D9F9304}">
      <dgm:prSet custT="1"/>
      <dgm:spPr/>
      <dgm:t>
        <a:bodyPr/>
        <a:lstStyle/>
        <a:p>
          <a:pPr algn="l">
            <a:lnSpc>
              <a:spcPct val="100000"/>
            </a:lnSpc>
            <a:spcAft>
              <a:spcPts val="1200"/>
            </a:spcAft>
          </a:pPr>
          <a:r>
            <a:rPr lang="en-US" sz="2200"/>
            <a:t>Instructions for increasing the level of security of the university's infrastructure</a:t>
          </a:r>
        </a:p>
      </dgm:t>
    </dgm:pt>
    <dgm:pt modelId="{9ED965A4-23F1-432E-B7F4-AD6382881466}" type="parTrans" cxnId="{4F0C790B-03E4-40F3-883F-5A90EFEDFA3B}">
      <dgm:prSet/>
      <dgm:spPr/>
      <dgm:t>
        <a:bodyPr/>
        <a:lstStyle/>
        <a:p>
          <a:endParaRPr lang="en-US"/>
        </a:p>
      </dgm:t>
    </dgm:pt>
    <dgm:pt modelId="{0F243ED2-D820-48D7-9C89-EC51A38CEA1D}" type="sibTrans" cxnId="{4F0C790B-03E4-40F3-883F-5A90EFEDFA3B}">
      <dgm:prSet/>
      <dgm:spPr/>
      <dgm:t>
        <a:bodyPr/>
        <a:lstStyle/>
        <a:p>
          <a:endParaRPr lang="en-US"/>
        </a:p>
      </dgm:t>
    </dgm:pt>
    <dgm:pt modelId="{FC3C2433-C9DA-4212-8217-3F2B3AF92D2E}">
      <dgm:prSet/>
      <dgm:spPr/>
      <dgm:t>
        <a:bodyPr/>
        <a:lstStyle/>
        <a:p>
          <a:pPr>
            <a:defRPr b="1"/>
          </a:pPr>
          <a:endParaRPr lang="en-US" dirty="0"/>
        </a:p>
      </dgm:t>
    </dgm:pt>
    <dgm:pt modelId="{9D0BCD48-6275-44ED-B9D0-F7C960D31F47}" type="sibTrans" cxnId="{2117566F-D86C-47B7-8EEA-9086764C1281}">
      <dgm:prSet/>
      <dgm:spPr/>
      <dgm:t>
        <a:bodyPr/>
        <a:lstStyle/>
        <a:p>
          <a:endParaRPr lang="en-US"/>
        </a:p>
      </dgm:t>
    </dgm:pt>
    <dgm:pt modelId="{3EF9B86F-EBC6-4BFF-BA54-0E2F9E9D181E}" type="parTrans" cxnId="{2117566F-D86C-47B7-8EEA-9086764C1281}">
      <dgm:prSet/>
      <dgm:spPr/>
      <dgm:t>
        <a:bodyPr/>
        <a:lstStyle/>
        <a:p>
          <a:endParaRPr lang="en-US"/>
        </a:p>
      </dgm:t>
    </dgm:pt>
    <dgm:pt modelId="{4D8578B9-B226-48FD-ADAC-7B2BCC808DE6}" type="pres">
      <dgm:prSet presAssocID="{26232EF9-4EF3-47A9-9470-1E09BE1E9B8B}" presName="root" presStyleCnt="0">
        <dgm:presLayoutVars>
          <dgm:dir/>
          <dgm:resizeHandles val="exact"/>
        </dgm:presLayoutVars>
      </dgm:prSet>
      <dgm:spPr/>
    </dgm:pt>
    <dgm:pt modelId="{8CE6510A-205B-45B2-B700-BF3700799001}" type="pres">
      <dgm:prSet presAssocID="{48E07ACC-7B49-4D7A-9DE0-DC1E61B9036F}" presName="compNode" presStyleCnt="0"/>
      <dgm:spPr/>
    </dgm:pt>
    <dgm:pt modelId="{AA3741ED-11E0-4FB6-A80D-A2C8E4C08F90}" type="pres">
      <dgm:prSet presAssocID="{48E07ACC-7B49-4D7A-9DE0-DC1E61B9036F}" presName="iconRect" presStyleLbl="node1" presStyleIdx="0" presStyleCnt="2" custScaleX="83415" custScaleY="83415" custLinFactY="-4018" custLinFactNeighborX="-877"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F5BE49F5-D364-4E5F-88A9-8D3685960CFB}" type="pres">
      <dgm:prSet presAssocID="{48E07ACC-7B49-4D7A-9DE0-DC1E61B9036F}" presName="iconSpace" presStyleCnt="0"/>
      <dgm:spPr/>
    </dgm:pt>
    <dgm:pt modelId="{38581AE4-0585-4E16-AF4A-5C7665BEA5E9}" type="pres">
      <dgm:prSet presAssocID="{48E07ACC-7B49-4D7A-9DE0-DC1E61B9036F}" presName="parTx" presStyleLbl="revTx" presStyleIdx="0" presStyleCnt="4">
        <dgm:presLayoutVars>
          <dgm:chMax val="0"/>
          <dgm:chPref val="0"/>
        </dgm:presLayoutVars>
      </dgm:prSet>
      <dgm:spPr/>
    </dgm:pt>
    <dgm:pt modelId="{13236D18-630D-493C-A40B-739C1597BB6B}" type="pres">
      <dgm:prSet presAssocID="{48E07ACC-7B49-4D7A-9DE0-DC1E61B9036F}" presName="txSpace" presStyleCnt="0"/>
      <dgm:spPr/>
    </dgm:pt>
    <dgm:pt modelId="{AD945A05-A2A4-4447-B0AF-2FC0B6F3BE78}" type="pres">
      <dgm:prSet presAssocID="{48E07ACC-7B49-4D7A-9DE0-DC1E61B9036F}" presName="desTx" presStyleLbl="revTx" presStyleIdx="1" presStyleCnt="4" custScaleY="2000000" custLinFactY="-36993659" custLinFactNeighborX="-2152" custLinFactNeighborY="-37000000">
        <dgm:presLayoutVars/>
      </dgm:prSet>
      <dgm:spPr/>
    </dgm:pt>
    <dgm:pt modelId="{F0EC039F-1164-4B9D-B80E-A9C3E8C2AFD3}" type="pres">
      <dgm:prSet presAssocID="{DF26505C-A087-4B4E-B081-1D190074ADBF}" presName="sibTrans" presStyleCnt="0"/>
      <dgm:spPr/>
    </dgm:pt>
    <dgm:pt modelId="{DAC15BFC-36A2-46E7-AF5E-5815858D5FAC}" type="pres">
      <dgm:prSet presAssocID="{FC3C2433-C9DA-4212-8217-3F2B3AF92D2E}" presName="compNode" presStyleCnt="0"/>
      <dgm:spPr/>
    </dgm:pt>
    <dgm:pt modelId="{D410BA41-3F51-4DCE-BE0C-FE44A5048E28}" type="pres">
      <dgm:prSet presAssocID="{FC3C2433-C9DA-4212-8217-3F2B3AF92D2E}" presName="iconRect" presStyleLbl="node1" presStyleIdx="1" presStyleCnt="2" custScaleX="83415" custScaleY="83415" custLinFactY="-5947" custLinFactNeighborY="-1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362E5BB1-13B6-49D3-AC20-E85503C08F4C}" type="pres">
      <dgm:prSet presAssocID="{FC3C2433-C9DA-4212-8217-3F2B3AF92D2E}" presName="iconSpace" presStyleCnt="0"/>
      <dgm:spPr/>
    </dgm:pt>
    <dgm:pt modelId="{155F7093-6A13-40A2-BF59-B67DF8766754}" type="pres">
      <dgm:prSet presAssocID="{FC3C2433-C9DA-4212-8217-3F2B3AF92D2E}" presName="parTx" presStyleLbl="revTx" presStyleIdx="2" presStyleCnt="4">
        <dgm:presLayoutVars>
          <dgm:chMax val="0"/>
          <dgm:chPref val="0"/>
        </dgm:presLayoutVars>
      </dgm:prSet>
      <dgm:spPr/>
    </dgm:pt>
    <dgm:pt modelId="{0340929F-A4B7-4A0B-8122-2CFF647F5B39}" type="pres">
      <dgm:prSet presAssocID="{FC3C2433-C9DA-4212-8217-3F2B3AF92D2E}" presName="txSpace" presStyleCnt="0"/>
      <dgm:spPr/>
    </dgm:pt>
    <dgm:pt modelId="{A5C50701-79BC-437C-A881-2638239516CD}" type="pres">
      <dgm:prSet presAssocID="{FC3C2433-C9DA-4212-8217-3F2B3AF92D2E}" presName="desTx" presStyleLbl="revTx" presStyleIdx="3" presStyleCnt="4" custScaleY="2000000" custLinFactY="-37200496" custLinFactNeighborX="-2152" custLinFactNeighborY="-37300000">
        <dgm:presLayoutVars/>
      </dgm:prSet>
      <dgm:spPr/>
    </dgm:pt>
  </dgm:ptLst>
  <dgm:cxnLst>
    <dgm:cxn modelId="{B57BCA09-9481-4B00-9497-1820D3497A44}" type="presOf" srcId="{FC3C2433-C9DA-4212-8217-3F2B3AF92D2E}" destId="{155F7093-6A13-40A2-BF59-B67DF8766754}" srcOrd="0" destOrd="0" presId="urn:microsoft.com/office/officeart/2018/5/layout/CenteredIconLabelDescriptionList"/>
    <dgm:cxn modelId="{4F0C790B-03E4-40F3-883F-5A90EFEDFA3B}" srcId="{FC3C2433-C9DA-4212-8217-3F2B3AF92D2E}" destId="{CF8C70BE-8379-4DEB-BE60-6CEB4D9F9304}" srcOrd="2" destOrd="0" parTransId="{9ED965A4-23F1-432E-B7F4-AD6382881466}" sibTransId="{0F243ED2-D820-48D7-9C89-EC51A38CEA1D}"/>
    <dgm:cxn modelId="{2AF74714-905C-41C3-8E02-E2B0D659A20B}" srcId="{48E07ACC-7B49-4D7A-9DE0-DC1E61B9036F}" destId="{1E9C4F64-53DC-4F14-903F-B019462AB3AD}" srcOrd="0" destOrd="0" parTransId="{2B386298-401B-4133-A965-FE71C588D48B}" sibTransId="{E58730E1-A01F-40C7-8B0C-81783C2A97E7}"/>
    <dgm:cxn modelId="{1A1DEC17-F00B-4D03-B397-24ECB7107FC8}" type="presOf" srcId="{6AB76F53-4F79-4CD6-BE5B-96F538CE61AA}" destId="{AD945A05-A2A4-4447-B0AF-2FC0B6F3BE78}" srcOrd="0" destOrd="3" presId="urn:microsoft.com/office/officeart/2018/5/layout/CenteredIconLabelDescriptionList"/>
    <dgm:cxn modelId="{42B63832-9B0C-4919-9946-0C08796C9E72}" type="presOf" srcId="{48E07ACC-7B49-4D7A-9DE0-DC1E61B9036F}" destId="{38581AE4-0585-4E16-AF4A-5C7665BEA5E9}" srcOrd="0" destOrd="0" presId="urn:microsoft.com/office/officeart/2018/5/layout/CenteredIconLabelDescriptionList"/>
    <dgm:cxn modelId="{D333263A-B097-4935-90B5-B7D237AD6515}" srcId="{48E07ACC-7B49-4D7A-9DE0-DC1E61B9036F}" destId="{6AB76F53-4F79-4CD6-BE5B-96F538CE61AA}" srcOrd="3" destOrd="0" parTransId="{93154E6A-D3BD-4089-809A-9A6720FCC062}" sibTransId="{9B504E70-28FC-4A7E-9F11-0C2AF104D6B0}"/>
    <dgm:cxn modelId="{55991B6B-7834-4F39-9641-0BC5CB11A200}" srcId="{48E07ACC-7B49-4D7A-9DE0-DC1E61B9036F}" destId="{C23012D9-7EFF-4AB2-8237-73E59F911B31}" srcOrd="2" destOrd="0" parTransId="{DC07F685-0FBD-44C4-8E9F-3682E106429B}" sibTransId="{79C5D96F-D78D-4B8D-BF75-E612E499995C}"/>
    <dgm:cxn modelId="{2117566F-D86C-47B7-8EEA-9086764C1281}" srcId="{26232EF9-4EF3-47A9-9470-1E09BE1E9B8B}" destId="{FC3C2433-C9DA-4212-8217-3F2B3AF92D2E}" srcOrd="1" destOrd="0" parTransId="{3EF9B86F-EBC6-4BFF-BA54-0E2F9E9D181E}" sibTransId="{9D0BCD48-6275-44ED-B9D0-F7C960D31F47}"/>
    <dgm:cxn modelId="{A0380C76-9D32-4905-8A05-7D9DC14DA648}" type="presOf" srcId="{802B4220-9BFB-4CC9-A5DF-D0E2CCA1E45A}" destId="{A5C50701-79BC-437C-A881-2638239516CD}" srcOrd="0" destOrd="0" presId="urn:microsoft.com/office/officeart/2018/5/layout/CenteredIconLabelDescriptionList"/>
    <dgm:cxn modelId="{70162B8F-8387-4962-A2A3-3FE0CEA65D78}" srcId="{FC3C2433-C9DA-4212-8217-3F2B3AF92D2E}" destId="{802B4220-9BFB-4CC9-A5DF-D0E2CCA1E45A}" srcOrd="0" destOrd="0" parTransId="{0B606379-3538-4ABF-9ACF-07760773D3FC}" sibTransId="{7374B94B-91A7-4CF2-92D7-F5974F0F31F5}"/>
    <dgm:cxn modelId="{25FE329C-9ED8-4DA1-8233-FDF5218D2CC0}" type="presOf" srcId="{F6F23C25-23AD-4CF7-AD92-0DED542B2611}" destId="{AD945A05-A2A4-4447-B0AF-2FC0B6F3BE78}" srcOrd="0" destOrd="1" presId="urn:microsoft.com/office/officeart/2018/5/layout/CenteredIconLabelDescriptionList"/>
    <dgm:cxn modelId="{D19AB09E-2DB2-4320-977D-D1BFF4F4E65F}" type="presOf" srcId="{C23012D9-7EFF-4AB2-8237-73E59F911B31}" destId="{AD945A05-A2A4-4447-B0AF-2FC0B6F3BE78}" srcOrd="0" destOrd="2" presId="urn:microsoft.com/office/officeart/2018/5/layout/CenteredIconLabelDescriptionList"/>
    <dgm:cxn modelId="{444022AE-0BE6-46E3-B254-947402ACFC34}" srcId="{FC3C2433-C9DA-4212-8217-3F2B3AF92D2E}" destId="{AA6273A9-61EE-4DC9-B743-BE76D660C168}" srcOrd="1" destOrd="0" parTransId="{66DBD2DF-27B8-4C39-A4B2-8796E37844E1}" sibTransId="{C5B598B1-6BDB-428B-B451-2B18FCB475A7}"/>
    <dgm:cxn modelId="{1FD98CAE-13C5-495E-8CF2-41B1A34C3B17}" type="presOf" srcId="{AA6273A9-61EE-4DC9-B743-BE76D660C168}" destId="{A5C50701-79BC-437C-A881-2638239516CD}" srcOrd="0" destOrd="1" presId="urn:microsoft.com/office/officeart/2018/5/layout/CenteredIconLabelDescriptionList"/>
    <dgm:cxn modelId="{D46E36BC-B423-4391-8137-D82A879BDCC9}" type="presOf" srcId="{1E9C4F64-53DC-4F14-903F-B019462AB3AD}" destId="{AD945A05-A2A4-4447-B0AF-2FC0B6F3BE78}" srcOrd="0" destOrd="0" presId="urn:microsoft.com/office/officeart/2018/5/layout/CenteredIconLabelDescriptionList"/>
    <dgm:cxn modelId="{2F675DC8-4D04-422B-9008-8B90775E7CC7}" type="presOf" srcId="{26232EF9-4EF3-47A9-9470-1E09BE1E9B8B}" destId="{4D8578B9-B226-48FD-ADAC-7B2BCC808DE6}" srcOrd="0" destOrd="0" presId="urn:microsoft.com/office/officeart/2018/5/layout/CenteredIconLabelDescriptionList"/>
    <dgm:cxn modelId="{8FDFF4D4-000A-4145-896E-052FD21B2D0E}" srcId="{48E07ACC-7B49-4D7A-9DE0-DC1E61B9036F}" destId="{F6F23C25-23AD-4CF7-AD92-0DED542B2611}" srcOrd="1" destOrd="0" parTransId="{62C2E0C4-6C8F-4B2E-8E6F-7E4B3BE5C11A}" sibTransId="{01D38AC2-378E-42E0-9E5C-0BD9E575CDD6}"/>
    <dgm:cxn modelId="{B43BB3FB-7721-4080-BEF5-431C90E0296E}" type="presOf" srcId="{CF8C70BE-8379-4DEB-BE60-6CEB4D9F9304}" destId="{A5C50701-79BC-437C-A881-2638239516CD}" srcOrd="0" destOrd="2" presId="urn:microsoft.com/office/officeart/2018/5/layout/CenteredIconLabelDescriptionList"/>
    <dgm:cxn modelId="{E13315FF-2221-47FB-A609-C7667BC745BF}" srcId="{26232EF9-4EF3-47A9-9470-1E09BE1E9B8B}" destId="{48E07ACC-7B49-4D7A-9DE0-DC1E61B9036F}" srcOrd="0" destOrd="0" parTransId="{A54A9118-079B-4698-9338-52331B16E5C8}" sibTransId="{DF26505C-A087-4B4E-B081-1D190074ADBF}"/>
    <dgm:cxn modelId="{B5138202-C16E-431D-92BC-89B54F95FD99}" type="presParOf" srcId="{4D8578B9-B226-48FD-ADAC-7B2BCC808DE6}" destId="{8CE6510A-205B-45B2-B700-BF3700799001}" srcOrd="0" destOrd="0" presId="urn:microsoft.com/office/officeart/2018/5/layout/CenteredIconLabelDescriptionList"/>
    <dgm:cxn modelId="{F5657C80-8AE9-46D5-917F-F578568D13C2}" type="presParOf" srcId="{8CE6510A-205B-45B2-B700-BF3700799001}" destId="{AA3741ED-11E0-4FB6-A80D-A2C8E4C08F90}" srcOrd="0" destOrd="0" presId="urn:microsoft.com/office/officeart/2018/5/layout/CenteredIconLabelDescriptionList"/>
    <dgm:cxn modelId="{B9422766-2D77-44D6-A889-1FA100F79D8C}" type="presParOf" srcId="{8CE6510A-205B-45B2-B700-BF3700799001}" destId="{F5BE49F5-D364-4E5F-88A9-8D3685960CFB}" srcOrd="1" destOrd="0" presId="urn:microsoft.com/office/officeart/2018/5/layout/CenteredIconLabelDescriptionList"/>
    <dgm:cxn modelId="{A78C869B-CD37-44A5-8F2A-D669D9AC3C5B}" type="presParOf" srcId="{8CE6510A-205B-45B2-B700-BF3700799001}" destId="{38581AE4-0585-4E16-AF4A-5C7665BEA5E9}" srcOrd="2" destOrd="0" presId="urn:microsoft.com/office/officeart/2018/5/layout/CenteredIconLabelDescriptionList"/>
    <dgm:cxn modelId="{C3EB10BA-D026-4E31-A64C-B698456507DD}" type="presParOf" srcId="{8CE6510A-205B-45B2-B700-BF3700799001}" destId="{13236D18-630D-493C-A40B-739C1597BB6B}" srcOrd="3" destOrd="0" presId="urn:microsoft.com/office/officeart/2018/5/layout/CenteredIconLabelDescriptionList"/>
    <dgm:cxn modelId="{D312EB37-97BC-4B91-93DE-59C74731EA02}" type="presParOf" srcId="{8CE6510A-205B-45B2-B700-BF3700799001}" destId="{AD945A05-A2A4-4447-B0AF-2FC0B6F3BE78}" srcOrd="4" destOrd="0" presId="urn:microsoft.com/office/officeart/2018/5/layout/CenteredIconLabelDescriptionList"/>
    <dgm:cxn modelId="{93C26B8B-DC2B-497F-A1F2-35CE13DC21AC}" type="presParOf" srcId="{4D8578B9-B226-48FD-ADAC-7B2BCC808DE6}" destId="{F0EC039F-1164-4B9D-B80E-A9C3E8C2AFD3}" srcOrd="1" destOrd="0" presId="urn:microsoft.com/office/officeart/2018/5/layout/CenteredIconLabelDescriptionList"/>
    <dgm:cxn modelId="{0ABC4590-AAAB-4B3B-A023-6F0FE1E5D3DD}" type="presParOf" srcId="{4D8578B9-B226-48FD-ADAC-7B2BCC808DE6}" destId="{DAC15BFC-36A2-46E7-AF5E-5815858D5FAC}" srcOrd="2" destOrd="0" presId="urn:microsoft.com/office/officeart/2018/5/layout/CenteredIconLabelDescriptionList"/>
    <dgm:cxn modelId="{FE969CFE-64E0-4F63-BD3D-EC825C22E5AB}" type="presParOf" srcId="{DAC15BFC-36A2-46E7-AF5E-5815858D5FAC}" destId="{D410BA41-3F51-4DCE-BE0C-FE44A5048E28}" srcOrd="0" destOrd="0" presId="urn:microsoft.com/office/officeart/2018/5/layout/CenteredIconLabelDescriptionList"/>
    <dgm:cxn modelId="{9F2816FC-0154-4EBB-90BC-228F41C36914}" type="presParOf" srcId="{DAC15BFC-36A2-46E7-AF5E-5815858D5FAC}" destId="{362E5BB1-13B6-49D3-AC20-E85503C08F4C}" srcOrd="1" destOrd="0" presId="urn:microsoft.com/office/officeart/2018/5/layout/CenteredIconLabelDescriptionList"/>
    <dgm:cxn modelId="{B7A5626D-3E9F-4DC7-8F2E-D8953821CEB2}" type="presParOf" srcId="{DAC15BFC-36A2-46E7-AF5E-5815858D5FAC}" destId="{155F7093-6A13-40A2-BF59-B67DF8766754}" srcOrd="2" destOrd="0" presId="urn:microsoft.com/office/officeart/2018/5/layout/CenteredIconLabelDescriptionList"/>
    <dgm:cxn modelId="{DFFEDCFE-D712-435F-8C3D-69546F25D763}" type="presParOf" srcId="{DAC15BFC-36A2-46E7-AF5E-5815858D5FAC}" destId="{0340929F-A4B7-4A0B-8122-2CFF647F5B39}" srcOrd="3" destOrd="0" presId="urn:microsoft.com/office/officeart/2018/5/layout/CenteredIconLabelDescriptionList"/>
    <dgm:cxn modelId="{F5B498CD-B301-414E-92EF-BDD34B59EE3C}" type="presParOf" srcId="{DAC15BFC-36A2-46E7-AF5E-5815858D5FAC}" destId="{A5C50701-79BC-437C-A881-2638239516C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638B14-88CA-4CD8-800E-C33C5CFD6CAD}" type="doc">
      <dgm:prSet loTypeId="urn:microsoft.com/office/officeart/2005/8/layout/vList5" loCatId="list" qsTypeId="urn:microsoft.com/office/officeart/2005/8/quickstyle/simple2" qsCatId="simple" csTypeId="urn:microsoft.com/office/officeart/2005/8/colors/accent1_1" csCatId="accent1" phldr="1"/>
      <dgm:spPr/>
      <dgm:t>
        <a:bodyPr/>
        <a:lstStyle/>
        <a:p>
          <a:endParaRPr lang="en-US"/>
        </a:p>
      </dgm:t>
    </dgm:pt>
    <dgm:pt modelId="{127EB91E-B337-40B5-9ACF-A79478C26669}">
      <dgm:prSet custT="1"/>
      <dgm:spPr>
        <a:ln w="38100">
          <a:solidFill>
            <a:schemeClr val="accent1"/>
          </a:solidFill>
        </a:ln>
      </dgm:spPr>
      <dgm:t>
        <a:bodyPr/>
        <a:lstStyle/>
        <a:p>
          <a:r>
            <a:rPr lang="en-US" sz="2400" dirty="0"/>
            <a:t>70 </a:t>
          </a:r>
          <a:r>
            <a:rPr lang="hr-HR" sz="2400" dirty="0"/>
            <a:t>HE </a:t>
          </a:r>
          <a:r>
            <a:rPr lang="en-US" sz="2400" dirty="0"/>
            <a:t>institutions filled out the questionnaire</a:t>
          </a:r>
        </a:p>
      </dgm:t>
    </dgm:pt>
    <dgm:pt modelId="{31A70384-4920-4FDD-8EC0-F2A8219E874C}" type="parTrans" cxnId="{F305AAE7-3EA0-4E4D-A5C6-683E083AB36E}">
      <dgm:prSet/>
      <dgm:spPr/>
      <dgm:t>
        <a:bodyPr/>
        <a:lstStyle/>
        <a:p>
          <a:endParaRPr lang="en-US" sz="2400"/>
        </a:p>
      </dgm:t>
    </dgm:pt>
    <dgm:pt modelId="{3453B481-D7C3-41F9-8996-4BE62E164ADD}" type="sibTrans" cxnId="{F305AAE7-3EA0-4E4D-A5C6-683E083AB36E}">
      <dgm:prSet/>
      <dgm:spPr/>
      <dgm:t>
        <a:bodyPr/>
        <a:lstStyle/>
        <a:p>
          <a:endParaRPr lang="en-US" sz="2400"/>
        </a:p>
      </dgm:t>
    </dgm:pt>
    <dgm:pt modelId="{9242CC4E-9F6A-4E06-9DE7-3ABCC681AAE0}">
      <dgm:prSet custT="1"/>
      <dgm:spPr>
        <a:ln w="38100">
          <a:solidFill>
            <a:schemeClr val="accent1"/>
          </a:solidFill>
        </a:ln>
      </dgm:spPr>
      <dgm:t>
        <a:bodyPr/>
        <a:lstStyle/>
        <a:p>
          <a:r>
            <a:rPr lang="hr-HR" sz="2400" dirty="0" err="1"/>
            <a:t>Identifying</a:t>
          </a:r>
          <a:r>
            <a:rPr lang="hr-HR" sz="2400" dirty="0"/>
            <a:t> </a:t>
          </a:r>
          <a:r>
            <a:rPr lang="en-US" sz="2400" dirty="0"/>
            <a:t>the current state of digital maturity of </a:t>
          </a:r>
          <a:r>
            <a:rPr lang="hr-HR" sz="2400" dirty="0"/>
            <a:t>HE</a:t>
          </a:r>
          <a:r>
            <a:rPr lang="en-US" sz="2400" dirty="0"/>
            <a:t> institutions</a:t>
          </a:r>
        </a:p>
      </dgm:t>
    </dgm:pt>
    <dgm:pt modelId="{6337F3B2-3708-44A5-83F3-B1A645139FC4}" type="parTrans" cxnId="{88ED8ED2-5379-4B79-8C9D-BDDCDA43116F}">
      <dgm:prSet/>
      <dgm:spPr/>
      <dgm:t>
        <a:bodyPr/>
        <a:lstStyle/>
        <a:p>
          <a:endParaRPr lang="en-US" sz="2400"/>
        </a:p>
      </dgm:t>
    </dgm:pt>
    <dgm:pt modelId="{F667FB80-433D-458D-8E34-1D6A7FE84999}" type="sibTrans" cxnId="{88ED8ED2-5379-4B79-8C9D-BDDCDA43116F}">
      <dgm:prSet/>
      <dgm:spPr/>
      <dgm:t>
        <a:bodyPr/>
        <a:lstStyle/>
        <a:p>
          <a:endParaRPr lang="en-US" sz="2400"/>
        </a:p>
      </dgm:t>
    </dgm:pt>
    <dgm:pt modelId="{E0CEE0EA-A803-43E4-B33B-75E397F72D0D}">
      <dgm:prSet custT="1"/>
      <dgm:spPr>
        <a:ln w="38100">
          <a:solidFill>
            <a:schemeClr val="accent1"/>
          </a:solidFill>
        </a:ln>
      </dgm:spPr>
      <dgm:t>
        <a:bodyPr/>
        <a:lstStyle/>
        <a:p>
          <a:r>
            <a:rPr lang="en-US" sz="2400" dirty="0"/>
            <a:t>Total number of students: 172</a:t>
          </a:r>
          <a:r>
            <a:rPr lang="hr-HR" sz="2400" dirty="0"/>
            <a:t>.</a:t>
          </a:r>
          <a:r>
            <a:rPr lang="en-US" sz="2400" dirty="0"/>
            <a:t>135</a:t>
          </a:r>
        </a:p>
      </dgm:t>
    </dgm:pt>
    <dgm:pt modelId="{19351473-1FDD-450E-A018-90B9BE3BA848}" type="parTrans" cxnId="{8CED5022-28FC-4CE5-8A5C-FCE6F3122B59}">
      <dgm:prSet/>
      <dgm:spPr/>
      <dgm:t>
        <a:bodyPr/>
        <a:lstStyle/>
        <a:p>
          <a:endParaRPr lang="en-US" sz="2400"/>
        </a:p>
      </dgm:t>
    </dgm:pt>
    <dgm:pt modelId="{4D061B90-7449-4D11-939C-A96957F09FE0}" type="sibTrans" cxnId="{8CED5022-28FC-4CE5-8A5C-FCE6F3122B59}">
      <dgm:prSet/>
      <dgm:spPr/>
      <dgm:t>
        <a:bodyPr/>
        <a:lstStyle/>
        <a:p>
          <a:endParaRPr lang="en-US" sz="2400"/>
        </a:p>
      </dgm:t>
    </dgm:pt>
    <dgm:pt modelId="{89253374-AE0E-4755-8564-2BC8B01C61CE}">
      <dgm:prSet custT="1"/>
      <dgm:spPr>
        <a:ln w="38100">
          <a:solidFill>
            <a:schemeClr val="accent1"/>
          </a:solidFill>
        </a:ln>
      </dgm:spPr>
      <dgm:t>
        <a:bodyPr/>
        <a:lstStyle/>
        <a:p>
          <a:r>
            <a:rPr lang="en-US" sz="2400" dirty="0"/>
            <a:t>Total number of all employees (including teaching and non-teaching staff) at all locations: 20</a:t>
          </a:r>
          <a:r>
            <a:rPr lang="hr-HR" sz="2400" dirty="0"/>
            <a:t>.</a:t>
          </a:r>
          <a:r>
            <a:rPr lang="en-US" sz="2400" dirty="0"/>
            <a:t>702 </a:t>
          </a:r>
        </a:p>
      </dgm:t>
    </dgm:pt>
    <dgm:pt modelId="{71BC4690-42F4-458C-81D9-9B5D47807526}" type="parTrans" cxnId="{6E6F1E09-664B-47B8-A5CD-3B19E40EE68D}">
      <dgm:prSet/>
      <dgm:spPr/>
      <dgm:t>
        <a:bodyPr/>
        <a:lstStyle/>
        <a:p>
          <a:endParaRPr lang="en-US" sz="2400"/>
        </a:p>
      </dgm:t>
    </dgm:pt>
    <dgm:pt modelId="{21CF381F-1A6E-499D-AFA6-56FD1D41EE04}" type="sibTrans" cxnId="{6E6F1E09-664B-47B8-A5CD-3B19E40EE68D}">
      <dgm:prSet/>
      <dgm:spPr/>
      <dgm:t>
        <a:bodyPr/>
        <a:lstStyle/>
        <a:p>
          <a:endParaRPr lang="en-US" sz="2400"/>
        </a:p>
      </dgm:t>
    </dgm:pt>
    <dgm:pt modelId="{8C2C87CA-4BD6-4707-9B44-F1064EE9D0F1}" type="pres">
      <dgm:prSet presAssocID="{A4638B14-88CA-4CD8-800E-C33C5CFD6CAD}" presName="Name0" presStyleCnt="0">
        <dgm:presLayoutVars>
          <dgm:dir/>
          <dgm:animLvl val="lvl"/>
          <dgm:resizeHandles val="exact"/>
        </dgm:presLayoutVars>
      </dgm:prSet>
      <dgm:spPr/>
    </dgm:pt>
    <dgm:pt modelId="{E0B674F3-0323-4BFD-A694-B242E64AE006}" type="pres">
      <dgm:prSet presAssocID="{127EB91E-B337-40B5-9ACF-A79478C26669}" presName="linNode" presStyleCnt="0"/>
      <dgm:spPr/>
    </dgm:pt>
    <dgm:pt modelId="{84360035-AEE7-469F-820C-1F67B6AB7534}" type="pres">
      <dgm:prSet presAssocID="{127EB91E-B337-40B5-9ACF-A79478C26669}" presName="parentText" presStyleLbl="node1" presStyleIdx="0" presStyleCnt="4" custScaleX="235463">
        <dgm:presLayoutVars>
          <dgm:chMax val="1"/>
          <dgm:bulletEnabled val="1"/>
        </dgm:presLayoutVars>
      </dgm:prSet>
      <dgm:spPr/>
    </dgm:pt>
    <dgm:pt modelId="{EABFC066-BC6A-4F2E-B4A5-250566969EF8}" type="pres">
      <dgm:prSet presAssocID="{3453B481-D7C3-41F9-8996-4BE62E164ADD}" presName="sp" presStyleCnt="0"/>
      <dgm:spPr/>
    </dgm:pt>
    <dgm:pt modelId="{B7B933C8-04D2-4256-8606-8223BBB73A85}" type="pres">
      <dgm:prSet presAssocID="{9242CC4E-9F6A-4E06-9DE7-3ABCC681AAE0}" presName="linNode" presStyleCnt="0"/>
      <dgm:spPr/>
    </dgm:pt>
    <dgm:pt modelId="{98B23DF8-EE09-4274-9F20-0ACF2FBD2A75}" type="pres">
      <dgm:prSet presAssocID="{9242CC4E-9F6A-4E06-9DE7-3ABCC681AAE0}" presName="parentText" presStyleLbl="node1" presStyleIdx="1" presStyleCnt="4" custScaleX="234547">
        <dgm:presLayoutVars>
          <dgm:chMax val="1"/>
          <dgm:bulletEnabled val="1"/>
        </dgm:presLayoutVars>
      </dgm:prSet>
      <dgm:spPr/>
    </dgm:pt>
    <dgm:pt modelId="{A9C6E179-D11F-49D0-BEEC-598BD2AB0A93}" type="pres">
      <dgm:prSet presAssocID="{F667FB80-433D-458D-8E34-1D6A7FE84999}" presName="sp" presStyleCnt="0"/>
      <dgm:spPr/>
    </dgm:pt>
    <dgm:pt modelId="{F84AC947-2A8F-4B34-8750-72C5A6335054}" type="pres">
      <dgm:prSet presAssocID="{E0CEE0EA-A803-43E4-B33B-75E397F72D0D}" presName="linNode" presStyleCnt="0"/>
      <dgm:spPr/>
    </dgm:pt>
    <dgm:pt modelId="{A1F8FE8D-E9A5-437B-9CE4-2A1B07EC7993}" type="pres">
      <dgm:prSet presAssocID="{E0CEE0EA-A803-43E4-B33B-75E397F72D0D}" presName="parentText" presStyleLbl="node1" presStyleIdx="2" presStyleCnt="4" custScaleX="234547">
        <dgm:presLayoutVars>
          <dgm:chMax val="1"/>
          <dgm:bulletEnabled val="1"/>
        </dgm:presLayoutVars>
      </dgm:prSet>
      <dgm:spPr/>
    </dgm:pt>
    <dgm:pt modelId="{D2A1202D-CBFD-4D92-BBB9-193A26D74510}" type="pres">
      <dgm:prSet presAssocID="{4D061B90-7449-4D11-939C-A96957F09FE0}" presName="sp" presStyleCnt="0"/>
      <dgm:spPr/>
    </dgm:pt>
    <dgm:pt modelId="{8D0406EC-C11D-4FBC-809D-D0545DE7B28D}" type="pres">
      <dgm:prSet presAssocID="{89253374-AE0E-4755-8564-2BC8B01C61CE}" presName="linNode" presStyleCnt="0"/>
      <dgm:spPr/>
    </dgm:pt>
    <dgm:pt modelId="{9FAEDCEA-F3BA-4518-8421-0E29F9AEFBB0}" type="pres">
      <dgm:prSet presAssocID="{89253374-AE0E-4755-8564-2BC8B01C61CE}" presName="parentText" presStyleLbl="node1" presStyleIdx="3" presStyleCnt="4" custScaleX="235463">
        <dgm:presLayoutVars>
          <dgm:chMax val="1"/>
          <dgm:bulletEnabled val="1"/>
        </dgm:presLayoutVars>
      </dgm:prSet>
      <dgm:spPr/>
    </dgm:pt>
  </dgm:ptLst>
  <dgm:cxnLst>
    <dgm:cxn modelId="{6E6F1E09-664B-47B8-A5CD-3B19E40EE68D}" srcId="{A4638B14-88CA-4CD8-800E-C33C5CFD6CAD}" destId="{89253374-AE0E-4755-8564-2BC8B01C61CE}" srcOrd="3" destOrd="0" parTransId="{71BC4690-42F4-458C-81D9-9B5D47807526}" sibTransId="{21CF381F-1A6E-499D-AFA6-56FD1D41EE04}"/>
    <dgm:cxn modelId="{AA7DCB19-F860-4095-A5E8-157C95603E23}" type="presOf" srcId="{9242CC4E-9F6A-4E06-9DE7-3ABCC681AAE0}" destId="{98B23DF8-EE09-4274-9F20-0ACF2FBD2A75}" srcOrd="0" destOrd="0" presId="urn:microsoft.com/office/officeart/2005/8/layout/vList5"/>
    <dgm:cxn modelId="{8CED5022-28FC-4CE5-8A5C-FCE6F3122B59}" srcId="{A4638B14-88CA-4CD8-800E-C33C5CFD6CAD}" destId="{E0CEE0EA-A803-43E4-B33B-75E397F72D0D}" srcOrd="2" destOrd="0" parTransId="{19351473-1FDD-450E-A018-90B9BE3BA848}" sibTransId="{4D061B90-7449-4D11-939C-A96957F09FE0}"/>
    <dgm:cxn modelId="{97ABED41-55D3-4931-9794-86DE47445961}" type="presOf" srcId="{A4638B14-88CA-4CD8-800E-C33C5CFD6CAD}" destId="{8C2C87CA-4BD6-4707-9B44-F1064EE9D0F1}" srcOrd="0" destOrd="0" presId="urn:microsoft.com/office/officeart/2005/8/layout/vList5"/>
    <dgm:cxn modelId="{EB0EF155-103B-4E33-9982-A9F6D4544C8D}" type="presOf" srcId="{E0CEE0EA-A803-43E4-B33B-75E397F72D0D}" destId="{A1F8FE8D-E9A5-437B-9CE4-2A1B07EC7993}" srcOrd="0" destOrd="0" presId="urn:microsoft.com/office/officeart/2005/8/layout/vList5"/>
    <dgm:cxn modelId="{E3C5F3CB-44A1-48F7-9C74-7159A0D3BF4A}" type="presOf" srcId="{127EB91E-B337-40B5-9ACF-A79478C26669}" destId="{84360035-AEE7-469F-820C-1F67B6AB7534}" srcOrd="0" destOrd="0" presId="urn:microsoft.com/office/officeart/2005/8/layout/vList5"/>
    <dgm:cxn modelId="{88ED8ED2-5379-4B79-8C9D-BDDCDA43116F}" srcId="{A4638B14-88CA-4CD8-800E-C33C5CFD6CAD}" destId="{9242CC4E-9F6A-4E06-9DE7-3ABCC681AAE0}" srcOrd="1" destOrd="0" parTransId="{6337F3B2-3708-44A5-83F3-B1A645139FC4}" sibTransId="{F667FB80-433D-458D-8E34-1D6A7FE84999}"/>
    <dgm:cxn modelId="{F305AAE7-3EA0-4E4D-A5C6-683E083AB36E}" srcId="{A4638B14-88CA-4CD8-800E-C33C5CFD6CAD}" destId="{127EB91E-B337-40B5-9ACF-A79478C26669}" srcOrd="0" destOrd="0" parTransId="{31A70384-4920-4FDD-8EC0-F2A8219E874C}" sibTransId="{3453B481-D7C3-41F9-8996-4BE62E164ADD}"/>
    <dgm:cxn modelId="{B1B869F1-2771-4E18-ABCE-913C6FC29221}" type="presOf" srcId="{89253374-AE0E-4755-8564-2BC8B01C61CE}" destId="{9FAEDCEA-F3BA-4518-8421-0E29F9AEFBB0}" srcOrd="0" destOrd="0" presId="urn:microsoft.com/office/officeart/2005/8/layout/vList5"/>
    <dgm:cxn modelId="{40A0084D-D517-4F80-A292-C6B6CB2A8FBF}" type="presParOf" srcId="{8C2C87CA-4BD6-4707-9B44-F1064EE9D0F1}" destId="{E0B674F3-0323-4BFD-A694-B242E64AE006}" srcOrd="0" destOrd="0" presId="urn:microsoft.com/office/officeart/2005/8/layout/vList5"/>
    <dgm:cxn modelId="{5A2A301C-C9E7-48B0-AA72-87710BD0CE98}" type="presParOf" srcId="{E0B674F3-0323-4BFD-A694-B242E64AE006}" destId="{84360035-AEE7-469F-820C-1F67B6AB7534}" srcOrd="0" destOrd="0" presId="urn:microsoft.com/office/officeart/2005/8/layout/vList5"/>
    <dgm:cxn modelId="{A8524E94-FA81-474D-A31A-3D4391625445}" type="presParOf" srcId="{8C2C87CA-4BD6-4707-9B44-F1064EE9D0F1}" destId="{EABFC066-BC6A-4F2E-B4A5-250566969EF8}" srcOrd="1" destOrd="0" presId="urn:microsoft.com/office/officeart/2005/8/layout/vList5"/>
    <dgm:cxn modelId="{FEBC8875-EC08-41F5-86C5-A75B8C328258}" type="presParOf" srcId="{8C2C87CA-4BD6-4707-9B44-F1064EE9D0F1}" destId="{B7B933C8-04D2-4256-8606-8223BBB73A85}" srcOrd="2" destOrd="0" presId="urn:microsoft.com/office/officeart/2005/8/layout/vList5"/>
    <dgm:cxn modelId="{2271CDD2-64A0-46A5-B11B-FB178326CB53}" type="presParOf" srcId="{B7B933C8-04D2-4256-8606-8223BBB73A85}" destId="{98B23DF8-EE09-4274-9F20-0ACF2FBD2A75}" srcOrd="0" destOrd="0" presId="urn:microsoft.com/office/officeart/2005/8/layout/vList5"/>
    <dgm:cxn modelId="{6991876E-EF33-420F-B2EA-9D36A1ECD0C3}" type="presParOf" srcId="{8C2C87CA-4BD6-4707-9B44-F1064EE9D0F1}" destId="{A9C6E179-D11F-49D0-BEEC-598BD2AB0A93}" srcOrd="3" destOrd="0" presId="urn:microsoft.com/office/officeart/2005/8/layout/vList5"/>
    <dgm:cxn modelId="{AF3C47E7-56B5-4945-979F-5FD31BCA84F3}" type="presParOf" srcId="{8C2C87CA-4BD6-4707-9B44-F1064EE9D0F1}" destId="{F84AC947-2A8F-4B34-8750-72C5A6335054}" srcOrd="4" destOrd="0" presId="urn:microsoft.com/office/officeart/2005/8/layout/vList5"/>
    <dgm:cxn modelId="{4AA2D96B-17BE-4DD4-B281-78E4AA24947D}" type="presParOf" srcId="{F84AC947-2A8F-4B34-8750-72C5A6335054}" destId="{A1F8FE8D-E9A5-437B-9CE4-2A1B07EC7993}" srcOrd="0" destOrd="0" presId="urn:microsoft.com/office/officeart/2005/8/layout/vList5"/>
    <dgm:cxn modelId="{1F62B52C-4FC2-4EF7-8D20-B7833B750359}" type="presParOf" srcId="{8C2C87CA-4BD6-4707-9B44-F1064EE9D0F1}" destId="{D2A1202D-CBFD-4D92-BBB9-193A26D74510}" srcOrd="5" destOrd="0" presId="urn:microsoft.com/office/officeart/2005/8/layout/vList5"/>
    <dgm:cxn modelId="{69C2E424-EAE4-4A20-8C1C-0B7C6D3E6759}" type="presParOf" srcId="{8C2C87CA-4BD6-4707-9B44-F1064EE9D0F1}" destId="{8D0406EC-C11D-4FBC-809D-D0545DE7B28D}" srcOrd="6" destOrd="0" presId="urn:microsoft.com/office/officeart/2005/8/layout/vList5"/>
    <dgm:cxn modelId="{9DE8866F-B57E-4D90-8F24-7C16FD0E9C73}" type="presParOf" srcId="{8D0406EC-C11D-4FBC-809D-D0545DE7B28D}" destId="{9FAEDCEA-F3BA-4518-8421-0E29F9AEFBB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BF147C-BF7B-4261-A172-556E36FF8C4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E360E6-C70F-4F76-BA6B-637DB2B47529}">
      <dgm:prSet/>
      <dgm:spPr/>
      <dgm:t>
        <a:bodyPr/>
        <a:lstStyle/>
        <a:p>
          <a:pPr>
            <a:lnSpc>
              <a:spcPct val="100000"/>
            </a:lnSpc>
          </a:pPr>
          <a:r>
            <a:rPr lang="en-US" dirty="0"/>
            <a:t>Establishment of the Council for SP - voluntary and volunteer participation in a group composed of people from the faculty and CARNET members in charge of security policies at institutions</a:t>
          </a:r>
        </a:p>
      </dgm:t>
    </dgm:pt>
    <dgm:pt modelId="{D65C97FB-7624-44E3-85C7-156E8D77716A}" type="parTrans" cxnId="{ED22D30C-0050-463C-8E1D-6B4D430769EE}">
      <dgm:prSet/>
      <dgm:spPr/>
      <dgm:t>
        <a:bodyPr/>
        <a:lstStyle/>
        <a:p>
          <a:endParaRPr lang="en-US"/>
        </a:p>
      </dgm:t>
    </dgm:pt>
    <dgm:pt modelId="{5E00A0B8-5630-428A-9BB8-894C73368B5A}" type="sibTrans" cxnId="{ED22D30C-0050-463C-8E1D-6B4D430769EE}">
      <dgm:prSet/>
      <dgm:spPr/>
      <dgm:t>
        <a:bodyPr/>
        <a:lstStyle/>
        <a:p>
          <a:endParaRPr lang="en-US"/>
        </a:p>
      </dgm:t>
    </dgm:pt>
    <dgm:pt modelId="{45AF28E2-E122-4B86-8713-CFFD3CF877E4}">
      <dgm:prSet/>
      <dgm:spPr/>
      <dgm:t>
        <a:bodyPr/>
        <a:lstStyle/>
        <a:p>
          <a:pPr>
            <a:lnSpc>
              <a:spcPct val="100000"/>
            </a:lnSpc>
          </a:pPr>
          <a:r>
            <a:rPr lang="en-US" dirty="0"/>
            <a:t>A different approach to the management staff than the approach to the </a:t>
          </a:r>
          <a:r>
            <a:rPr lang="hr-HR" dirty="0"/>
            <a:t>IT </a:t>
          </a:r>
          <a:r>
            <a:rPr lang="hr-HR" dirty="0" err="1"/>
            <a:t>staff</a:t>
          </a:r>
          <a:r>
            <a:rPr lang="hr-HR" dirty="0"/>
            <a:t> and </a:t>
          </a:r>
          <a:r>
            <a:rPr lang="hr-HR" dirty="0" err="1"/>
            <a:t>administrators</a:t>
          </a:r>
          <a:endParaRPr lang="en-US" dirty="0"/>
        </a:p>
      </dgm:t>
    </dgm:pt>
    <dgm:pt modelId="{D79E335B-0E35-4128-8E33-AD31910B2ED0}" type="parTrans" cxnId="{219C80D3-59FD-400D-91C8-6053B5665DB2}">
      <dgm:prSet/>
      <dgm:spPr/>
      <dgm:t>
        <a:bodyPr/>
        <a:lstStyle/>
        <a:p>
          <a:endParaRPr lang="en-US"/>
        </a:p>
      </dgm:t>
    </dgm:pt>
    <dgm:pt modelId="{1610B8E3-5F1F-49CA-B10F-30D4FBA609ED}" type="sibTrans" cxnId="{219C80D3-59FD-400D-91C8-6053B5665DB2}">
      <dgm:prSet/>
      <dgm:spPr/>
      <dgm:t>
        <a:bodyPr/>
        <a:lstStyle/>
        <a:p>
          <a:endParaRPr lang="en-US"/>
        </a:p>
      </dgm:t>
    </dgm:pt>
    <dgm:pt modelId="{517EE668-E500-463E-8426-07432F45BCEB}">
      <dgm:prSet/>
      <dgm:spPr/>
      <dgm:t>
        <a:bodyPr/>
        <a:lstStyle/>
        <a:p>
          <a:pPr>
            <a:lnSpc>
              <a:spcPct val="100000"/>
            </a:lnSpc>
          </a:pPr>
          <a:r>
            <a:rPr lang="en-US" dirty="0"/>
            <a:t>Raising awareness of the importance of policies and procedures</a:t>
          </a:r>
        </a:p>
      </dgm:t>
    </dgm:pt>
    <dgm:pt modelId="{B040E406-6FE8-4354-A457-C462D5FB2A42}" type="parTrans" cxnId="{74A7284A-5A5A-4413-A5D0-FA39B686E540}">
      <dgm:prSet/>
      <dgm:spPr/>
      <dgm:t>
        <a:bodyPr/>
        <a:lstStyle/>
        <a:p>
          <a:endParaRPr lang="en-US"/>
        </a:p>
      </dgm:t>
    </dgm:pt>
    <dgm:pt modelId="{DF51B809-DE1F-451A-B9D3-769D1B4139FF}" type="sibTrans" cxnId="{74A7284A-5A5A-4413-A5D0-FA39B686E540}">
      <dgm:prSet/>
      <dgm:spPr/>
      <dgm:t>
        <a:bodyPr/>
        <a:lstStyle/>
        <a:p>
          <a:endParaRPr lang="en-US"/>
        </a:p>
      </dgm:t>
    </dgm:pt>
    <dgm:pt modelId="{29BEC9EA-6B5C-4F53-99FB-4EC1A83DC17B}" type="pres">
      <dgm:prSet presAssocID="{74BF147C-BF7B-4261-A172-556E36FF8C48}" presName="root" presStyleCnt="0">
        <dgm:presLayoutVars>
          <dgm:dir/>
          <dgm:resizeHandles val="exact"/>
        </dgm:presLayoutVars>
      </dgm:prSet>
      <dgm:spPr/>
    </dgm:pt>
    <dgm:pt modelId="{2312A3F0-928E-4AFA-91B0-FC3ED39C53DE}" type="pres">
      <dgm:prSet presAssocID="{21E360E6-C70F-4F76-BA6B-637DB2B47529}" presName="compNode" presStyleCnt="0"/>
      <dgm:spPr/>
    </dgm:pt>
    <dgm:pt modelId="{5133D71A-EDB7-4F51-BB8F-EF9D33AFCB49}" type="pres">
      <dgm:prSet presAssocID="{21E360E6-C70F-4F76-BA6B-637DB2B47529}" presName="bgRect" presStyleLbl="bgShp" presStyleIdx="0" presStyleCnt="3"/>
      <dgm:spPr/>
    </dgm:pt>
    <dgm:pt modelId="{575CA711-0955-4DCF-B385-B28A72D39CA4}" type="pres">
      <dgm:prSet presAssocID="{21E360E6-C70F-4F76-BA6B-637DB2B475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9F88991A-4C57-4C4C-BCC3-910F02E96D73}" type="pres">
      <dgm:prSet presAssocID="{21E360E6-C70F-4F76-BA6B-637DB2B47529}" presName="spaceRect" presStyleCnt="0"/>
      <dgm:spPr/>
    </dgm:pt>
    <dgm:pt modelId="{AA2237EC-A8F0-4DF0-8A1D-9A68F63ACF74}" type="pres">
      <dgm:prSet presAssocID="{21E360E6-C70F-4F76-BA6B-637DB2B47529}" presName="parTx" presStyleLbl="revTx" presStyleIdx="0" presStyleCnt="3">
        <dgm:presLayoutVars>
          <dgm:chMax val="0"/>
          <dgm:chPref val="0"/>
        </dgm:presLayoutVars>
      </dgm:prSet>
      <dgm:spPr/>
    </dgm:pt>
    <dgm:pt modelId="{0485C7B0-7E19-4AAF-BABD-0A351D9E69E7}" type="pres">
      <dgm:prSet presAssocID="{5E00A0B8-5630-428A-9BB8-894C73368B5A}" presName="sibTrans" presStyleCnt="0"/>
      <dgm:spPr/>
    </dgm:pt>
    <dgm:pt modelId="{52037ABD-1AA1-4904-8076-5A5D787AD68C}" type="pres">
      <dgm:prSet presAssocID="{45AF28E2-E122-4B86-8713-CFFD3CF877E4}" presName="compNode" presStyleCnt="0"/>
      <dgm:spPr/>
    </dgm:pt>
    <dgm:pt modelId="{FE5A10B5-11C9-46A4-8C08-C25D1C3F6A1A}" type="pres">
      <dgm:prSet presAssocID="{45AF28E2-E122-4B86-8713-CFFD3CF877E4}" presName="bgRect" presStyleLbl="bgShp" presStyleIdx="1" presStyleCnt="3"/>
      <dgm:spPr/>
    </dgm:pt>
    <dgm:pt modelId="{FF7165F5-FD3B-4A24-A2B3-7AE850ECB662}" type="pres">
      <dgm:prSet presAssocID="{45AF28E2-E122-4B86-8713-CFFD3CF877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1035E81-41B8-4D43-9DD8-DD637B67ED15}" type="pres">
      <dgm:prSet presAssocID="{45AF28E2-E122-4B86-8713-CFFD3CF877E4}" presName="spaceRect" presStyleCnt="0"/>
      <dgm:spPr/>
    </dgm:pt>
    <dgm:pt modelId="{CFC9C7E6-21E1-473C-BA88-2ACE0748D7AF}" type="pres">
      <dgm:prSet presAssocID="{45AF28E2-E122-4B86-8713-CFFD3CF877E4}" presName="parTx" presStyleLbl="revTx" presStyleIdx="1" presStyleCnt="3">
        <dgm:presLayoutVars>
          <dgm:chMax val="0"/>
          <dgm:chPref val="0"/>
        </dgm:presLayoutVars>
      </dgm:prSet>
      <dgm:spPr/>
    </dgm:pt>
    <dgm:pt modelId="{99052BAB-F3DE-4E49-BBCE-4395F97EAA3D}" type="pres">
      <dgm:prSet presAssocID="{1610B8E3-5F1F-49CA-B10F-30D4FBA609ED}" presName="sibTrans" presStyleCnt="0"/>
      <dgm:spPr/>
    </dgm:pt>
    <dgm:pt modelId="{8C15258F-0D85-40E3-A2BC-2304E0708B0E}" type="pres">
      <dgm:prSet presAssocID="{517EE668-E500-463E-8426-07432F45BCEB}" presName="compNode" presStyleCnt="0"/>
      <dgm:spPr/>
    </dgm:pt>
    <dgm:pt modelId="{F7A2FA21-5C90-4DB4-9712-B110AB176046}" type="pres">
      <dgm:prSet presAssocID="{517EE668-E500-463E-8426-07432F45BCEB}" presName="bgRect" presStyleLbl="bgShp" presStyleIdx="2" presStyleCnt="3"/>
      <dgm:spPr/>
    </dgm:pt>
    <dgm:pt modelId="{6073812C-4562-4B44-B016-357FF2710F4A}" type="pres">
      <dgm:prSet presAssocID="{517EE668-E500-463E-8426-07432F45BC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01D3B8F4-21B6-4C58-BC66-0B8513F7AD61}" type="pres">
      <dgm:prSet presAssocID="{517EE668-E500-463E-8426-07432F45BCEB}" presName="spaceRect" presStyleCnt="0"/>
      <dgm:spPr/>
    </dgm:pt>
    <dgm:pt modelId="{523A1073-8817-4DF0-A367-4E6C67C74901}" type="pres">
      <dgm:prSet presAssocID="{517EE668-E500-463E-8426-07432F45BCEB}" presName="parTx" presStyleLbl="revTx" presStyleIdx="2" presStyleCnt="3">
        <dgm:presLayoutVars>
          <dgm:chMax val="0"/>
          <dgm:chPref val="0"/>
        </dgm:presLayoutVars>
      </dgm:prSet>
      <dgm:spPr/>
    </dgm:pt>
  </dgm:ptLst>
  <dgm:cxnLst>
    <dgm:cxn modelId="{ED22D30C-0050-463C-8E1D-6B4D430769EE}" srcId="{74BF147C-BF7B-4261-A172-556E36FF8C48}" destId="{21E360E6-C70F-4F76-BA6B-637DB2B47529}" srcOrd="0" destOrd="0" parTransId="{D65C97FB-7624-44E3-85C7-156E8D77716A}" sibTransId="{5E00A0B8-5630-428A-9BB8-894C73368B5A}"/>
    <dgm:cxn modelId="{74A7284A-5A5A-4413-A5D0-FA39B686E540}" srcId="{74BF147C-BF7B-4261-A172-556E36FF8C48}" destId="{517EE668-E500-463E-8426-07432F45BCEB}" srcOrd="2" destOrd="0" parTransId="{B040E406-6FE8-4354-A457-C462D5FB2A42}" sibTransId="{DF51B809-DE1F-451A-B9D3-769D1B4139FF}"/>
    <dgm:cxn modelId="{783F9271-DC7D-401A-AB3E-EFBD2ECA7332}" type="presOf" srcId="{517EE668-E500-463E-8426-07432F45BCEB}" destId="{523A1073-8817-4DF0-A367-4E6C67C74901}" srcOrd="0" destOrd="0" presId="urn:microsoft.com/office/officeart/2018/2/layout/IconVerticalSolidList"/>
    <dgm:cxn modelId="{47307B87-1019-4108-939F-1A8616106A37}" type="presOf" srcId="{45AF28E2-E122-4B86-8713-CFFD3CF877E4}" destId="{CFC9C7E6-21E1-473C-BA88-2ACE0748D7AF}" srcOrd="0" destOrd="0" presId="urn:microsoft.com/office/officeart/2018/2/layout/IconVerticalSolidList"/>
    <dgm:cxn modelId="{0E84F494-BF1D-4521-8544-8DD6496D38A4}" type="presOf" srcId="{74BF147C-BF7B-4261-A172-556E36FF8C48}" destId="{29BEC9EA-6B5C-4F53-99FB-4EC1A83DC17B}" srcOrd="0" destOrd="0" presId="urn:microsoft.com/office/officeart/2018/2/layout/IconVerticalSolidList"/>
    <dgm:cxn modelId="{147A46B8-5520-482B-B729-6EBEB314D7B8}" type="presOf" srcId="{21E360E6-C70F-4F76-BA6B-637DB2B47529}" destId="{AA2237EC-A8F0-4DF0-8A1D-9A68F63ACF74}" srcOrd="0" destOrd="0" presId="urn:microsoft.com/office/officeart/2018/2/layout/IconVerticalSolidList"/>
    <dgm:cxn modelId="{219C80D3-59FD-400D-91C8-6053B5665DB2}" srcId="{74BF147C-BF7B-4261-A172-556E36FF8C48}" destId="{45AF28E2-E122-4B86-8713-CFFD3CF877E4}" srcOrd="1" destOrd="0" parTransId="{D79E335B-0E35-4128-8E33-AD31910B2ED0}" sibTransId="{1610B8E3-5F1F-49CA-B10F-30D4FBA609ED}"/>
    <dgm:cxn modelId="{18E1A89E-1A3D-4056-874E-C2181C0EFFB1}" type="presParOf" srcId="{29BEC9EA-6B5C-4F53-99FB-4EC1A83DC17B}" destId="{2312A3F0-928E-4AFA-91B0-FC3ED39C53DE}" srcOrd="0" destOrd="0" presId="urn:microsoft.com/office/officeart/2018/2/layout/IconVerticalSolidList"/>
    <dgm:cxn modelId="{18D33974-0C8C-4367-9D97-06DED9379DEB}" type="presParOf" srcId="{2312A3F0-928E-4AFA-91B0-FC3ED39C53DE}" destId="{5133D71A-EDB7-4F51-BB8F-EF9D33AFCB49}" srcOrd="0" destOrd="0" presId="urn:microsoft.com/office/officeart/2018/2/layout/IconVerticalSolidList"/>
    <dgm:cxn modelId="{48E4EC5A-8DD6-4C2F-AF3A-E791177F6642}" type="presParOf" srcId="{2312A3F0-928E-4AFA-91B0-FC3ED39C53DE}" destId="{575CA711-0955-4DCF-B385-B28A72D39CA4}" srcOrd="1" destOrd="0" presId="urn:microsoft.com/office/officeart/2018/2/layout/IconVerticalSolidList"/>
    <dgm:cxn modelId="{60E44BA5-DA8F-448E-B03A-C9A0D9039D78}" type="presParOf" srcId="{2312A3F0-928E-4AFA-91B0-FC3ED39C53DE}" destId="{9F88991A-4C57-4C4C-BCC3-910F02E96D73}" srcOrd="2" destOrd="0" presId="urn:microsoft.com/office/officeart/2018/2/layout/IconVerticalSolidList"/>
    <dgm:cxn modelId="{6BF007C1-2E37-4D2A-8AD3-3BC03E08B5FC}" type="presParOf" srcId="{2312A3F0-928E-4AFA-91B0-FC3ED39C53DE}" destId="{AA2237EC-A8F0-4DF0-8A1D-9A68F63ACF74}" srcOrd="3" destOrd="0" presId="urn:microsoft.com/office/officeart/2018/2/layout/IconVerticalSolidList"/>
    <dgm:cxn modelId="{F9AA6E01-2D78-4A89-9972-E1AF59B249D0}" type="presParOf" srcId="{29BEC9EA-6B5C-4F53-99FB-4EC1A83DC17B}" destId="{0485C7B0-7E19-4AAF-BABD-0A351D9E69E7}" srcOrd="1" destOrd="0" presId="urn:microsoft.com/office/officeart/2018/2/layout/IconVerticalSolidList"/>
    <dgm:cxn modelId="{1C4C3020-F841-4D35-AEE8-DD8010B77840}" type="presParOf" srcId="{29BEC9EA-6B5C-4F53-99FB-4EC1A83DC17B}" destId="{52037ABD-1AA1-4904-8076-5A5D787AD68C}" srcOrd="2" destOrd="0" presId="urn:microsoft.com/office/officeart/2018/2/layout/IconVerticalSolidList"/>
    <dgm:cxn modelId="{1E8A1AE9-9526-4FE6-9DEB-B490E3121E5F}" type="presParOf" srcId="{52037ABD-1AA1-4904-8076-5A5D787AD68C}" destId="{FE5A10B5-11C9-46A4-8C08-C25D1C3F6A1A}" srcOrd="0" destOrd="0" presId="urn:microsoft.com/office/officeart/2018/2/layout/IconVerticalSolidList"/>
    <dgm:cxn modelId="{3AC311CD-6537-407B-8DCF-D09F36CA20EE}" type="presParOf" srcId="{52037ABD-1AA1-4904-8076-5A5D787AD68C}" destId="{FF7165F5-FD3B-4A24-A2B3-7AE850ECB662}" srcOrd="1" destOrd="0" presId="urn:microsoft.com/office/officeart/2018/2/layout/IconVerticalSolidList"/>
    <dgm:cxn modelId="{C5BD6E67-B462-42FF-922D-D372806095B7}" type="presParOf" srcId="{52037ABD-1AA1-4904-8076-5A5D787AD68C}" destId="{11035E81-41B8-4D43-9DD8-DD637B67ED15}" srcOrd="2" destOrd="0" presId="urn:microsoft.com/office/officeart/2018/2/layout/IconVerticalSolidList"/>
    <dgm:cxn modelId="{79A7C160-AD66-483C-8359-F2FBF188794C}" type="presParOf" srcId="{52037ABD-1AA1-4904-8076-5A5D787AD68C}" destId="{CFC9C7E6-21E1-473C-BA88-2ACE0748D7AF}" srcOrd="3" destOrd="0" presId="urn:microsoft.com/office/officeart/2018/2/layout/IconVerticalSolidList"/>
    <dgm:cxn modelId="{0745E713-2049-489B-86AF-3A2047C5990A}" type="presParOf" srcId="{29BEC9EA-6B5C-4F53-99FB-4EC1A83DC17B}" destId="{99052BAB-F3DE-4E49-BBCE-4395F97EAA3D}" srcOrd="3" destOrd="0" presId="urn:microsoft.com/office/officeart/2018/2/layout/IconVerticalSolidList"/>
    <dgm:cxn modelId="{E20A5854-F737-40BD-8507-06021F50D7A6}" type="presParOf" srcId="{29BEC9EA-6B5C-4F53-99FB-4EC1A83DC17B}" destId="{8C15258F-0D85-40E3-A2BC-2304E0708B0E}" srcOrd="4" destOrd="0" presId="urn:microsoft.com/office/officeart/2018/2/layout/IconVerticalSolidList"/>
    <dgm:cxn modelId="{500556CA-60A6-49D7-B5B4-F589A0479C47}" type="presParOf" srcId="{8C15258F-0D85-40E3-A2BC-2304E0708B0E}" destId="{F7A2FA21-5C90-4DB4-9712-B110AB176046}" srcOrd="0" destOrd="0" presId="urn:microsoft.com/office/officeart/2018/2/layout/IconVerticalSolidList"/>
    <dgm:cxn modelId="{BBCC9AB6-1FF2-4FA6-907D-6AC39098A736}" type="presParOf" srcId="{8C15258F-0D85-40E3-A2BC-2304E0708B0E}" destId="{6073812C-4562-4B44-B016-357FF2710F4A}" srcOrd="1" destOrd="0" presId="urn:microsoft.com/office/officeart/2018/2/layout/IconVerticalSolidList"/>
    <dgm:cxn modelId="{201602EA-4A98-4596-B6AE-F4762ED0E2EA}" type="presParOf" srcId="{8C15258F-0D85-40E3-A2BC-2304E0708B0E}" destId="{01D3B8F4-21B6-4C58-BC66-0B8513F7AD61}" srcOrd="2" destOrd="0" presId="urn:microsoft.com/office/officeart/2018/2/layout/IconVerticalSolidList"/>
    <dgm:cxn modelId="{04CDC2F3-7156-46E6-BC38-8CE9169F3C8F}" type="presParOf" srcId="{8C15258F-0D85-40E3-A2BC-2304E0708B0E}" destId="{523A1073-8817-4DF0-A367-4E6C67C749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BF147C-BF7B-4261-A172-556E36FF8C4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E360E6-C70F-4F76-BA6B-637DB2B47529}">
      <dgm:prSet custT="1"/>
      <dgm:spPr/>
      <dgm:t>
        <a:bodyPr/>
        <a:lstStyle/>
        <a:p>
          <a:pPr>
            <a:lnSpc>
              <a:spcPct val="100000"/>
            </a:lnSpc>
          </a:pPr>
          <a:r>
            <a:rPr lang="hr-HR" sz="2200" dirty="0"/>
            <a:t>CS </a:t>
          </a:r>
          <a:r>
            <a:rPr lang="en-US" sz="2200" dirty="0"/>
            <a:t>competitions and education of students </a:t>
          </a:r>
          <a:r>
            <a:rPr lang="hr-HR" sz="2200" dirty="0"/>
            <a:t>– </a:t>
          </a:r>
          <a:r>
            <a:rPr lang="hr-HR" sz="2200" dirty="0" err="1"/>
            <a:t>Hackultet</a:t>
          </a:r>
          <a:endParaRPr lang="hr-HR" sz="2200" dirty="0"/>
        </a:p>
        <a:p>
          <a:pPr>
            <a:lnSpc>
              <a:spcPct val="100000"/>
            </a:lnSpc>
          </a:pPr>
          <a:r>
            <a:rPr lang="en-US" sz="2200" dirty="0"/>
            <a:t>promote IT skills, raise the awareness</a:t>
          </a:r>
          <a:r>
            <a:rPr lang="hr-HR" sz="2200" dirty="0"/>
            <a:t>,</a:t>
          </a:r>
          <a:r>
            <a:rPr lang="en-US" sz="2200" dirty="0"/>
            <a:t> prevention of cyber threats and attacks,  increase students' interest in a career in the field of cyber security</a:t>
          </a:r>
        </a:p>
      </dgm:t>
    </dgm:pt>
    <dgm:pt modelId="{D65C97FB-7624-44E3-85C7-156E8D77716A}" type="parTrans" cxnId="{ED22D30C-0050-463C-8E1D-6B4D430769EE}">
      <dgm:prSet/>
      <dgm:spPr/>
      <dgm:t>
        <a:bodyPr/>
        <a:lstStyle/>
        <a:p>
          <a:endParaRPr lang="en-US"/>
        </a:p>
      </dgm:t>
    </dgm:pt>
    <dgm:pt modelId="{5E00A0B8-5630-428A-9BB8-894C73368B5A}" type="sibTrans" cxnId="{ED22D30C-0050-463C-8E1D-6B4D430769EE}">
      <dgm:prSet/>
      <dgm:spPr/>
      <dgm:t>
        <a:bodyPr/>
        <a:lstStyle/>
        <a:p>
          <a:endParaRPr lang="en-US"/>
        </a:p>
      </dgm:t>
    </dgm:pt>
    <dgm:pt modelId="{45AF28E2-E122-4B86-8713-CFFD3CF877E4}">
      <dgm:prSet custT="1"/>
      <dgm:spPr/>
      <dgm:t>
        <a:bodyPr/>
        <a:lstStyle/>
        <a:p>
          <a:pPr>
            <a:lnSpc>
              <a:spcPct val="100000"/>
            </a:lnSpc>
          </a:pPr>
          <a:r>
            <a:rPr lang="en-US" sz="2200" dirty="0"/>
            <a:t>User education:</a:t>
          </a:r>
          <a:r>
            <a:rPr lang="hr-HR" sz="2200" dirty="0"/>
            <a:t> </a:t>
          </a:r>
          <a:r>
            <a:rPr lang="en-US" sz="2200" dirty="0"/>
            <a:t>IT staff,</a:t>
          </a:r>
          <a:r>
            <a:rPr lang="hr-HR" sz="2200" dirty="0"/>
            <a:t> </a:t>
          </a:r>
          <a:r>
            <a:rPr lang="en-US" sz="2200" dirty="0"/>
            <a:t>teaching and management staff </a:t>
          </a:r>
          <a:r>
            <a:rPr lang="hr-HR" sz="2200" dirty="0"/>
            <a:t>-</a:t>
          </a:r>
          <a:r>
            <a:rPr lang="en-US" sz="2200" dirty="0"/>
            <a:t> autumn 2024</a:t>
          </a:r>
        </a:p>
        <a:p>
          <a:pPr>
            <a:lnSpc>
              <a:spcPct val="100000"/>
            </a:lnSpc>
          </a:pPr>
          <a:r>
            <a:rPr lang="en-US" sz="2200" dirty="0"/>
            <a:t>-</a:t>
          </a:r>
          <a:r>
            <a:rPr lang="hr-HR" sz="2200" dirty="0"/>
            <a:t> IT </a:t>
          </a:r>
          <a:r>
            <a:rPr lang="hr-HR" sz="2200" dirty="0" err="1"/>
            <a:t>staff</a:t>
          </a:r>
          <a:r>
            <a:rPr lang="en-US" sz="2200" dirty="0"/>
            <a:t> bootcamps</a:t>
          </a:r>
        </a:p>
      </dgm:t>
    </dgm:pt>
    <dgm:pt modelId="{D79E335B-0E35-4128-8E33-AD31910B2ED0}" type="parTrans" cxnId="{219C80D3-59FD-400D-91C8-6053B5665DB2}">
      <dgm:prSet/>
      <dgm:spPr/>
      <dgm:t>
        <a:bodyPr/>
        <a:lstStyle/>
        <a:p>
          <a:endParaRPr lang="en-US"/>
        </a:p>
      </dgm:t>
    </dgm:pt>
    <dgm:pt modelId="{1610B8E3-5F1F-49CA-B10F-30D4FBA609ED}" type="sibTrans" cxnId="{219C80D3-59FD-400D-91C8-6053B5665DB2}">
      <dgm:prSet/>
      <dgm:spPr/>
      <dgm:t>
        <a:bodyPr/>
        <a:lstStyle/>
        <a:p>
          <a:endParaRPr lang="en-US"/>
        </a:p>
      </dgm:t>
    </dgm:pt>
    <dgm:pt modelId="{517EE668-E500-463E-8426-07432F45BCEB}">
      <dgm:prSet/>
      <dgm:spPr/>
      <dgm:t>
        <a:bodyPr/>
        <a:lstStyle/>
        <a:p>
          <a:pPr>
            <a:lnSpc>
              <a:spcPct val="100000"/>
            </a:lnSpc>
          </a:pPr>
          <a:r>
            <a:rPr lang="en-US" dirty="0"/>
            <a:t>Adoption and implementation of security policy at</a:t>
          </a:r>
          <a:r>
            <a:rPr lang="hr-HR" dirty="0"/>
            <a:t> HE</a:t>
          </a:r>
          <a:r>
            <a:rPr lang="en-US" dirty="0"/>
            <a:t> institutions</a:t>
          </a:r>
          <a:endParaRPr lang="hr-HR" dirty="0"/>
        </a:p>
        <a:p>
          <a:pPr>
            <a:lnSpc>
              <a:spcPct val="100000"/>
            </a:lnSpc>
          </a:pPr>
          <a:r>
            <a:rPr lang="en-US" dirty="0"/>
            <a:t>Cyber ​​hygiene and responsible use of the Internet</a:t>
          </a:r>
          <a:endParaRPr lang="hr-HR" dirty="0"/>
        </a:p>
        <a:p>
          <a:pPr>
            <a:lnSpc>
              <a:spcPct val="100000"/>
            </a:lnSpc>
          </a:pPr>
          <a:r>
            <a:rPr lang="en-US" dirty="0"/>
            <a:t>Basics of cyber protection and identification of cyber threats</a:t>
          </a:r>
          <a:endParaRPr lang="hr-HR" dirty="0"/>
        </a:p>
        <a:p>
          <a:pPr>
            <a:lnSpc>
              <a:spcPct val="100000"/>
            </a:lnSpc>
          </a:pPr>
          <a:r>
            <a:rPr lang="en-US" dirty="0"/>
            <a:t>Support system in reporting and resolving cyber incidents, Secure university infrastructure</a:t>
          </a:r>
        </a:p>
      </dgm:t>
    </dgm:pt>
    <dgm:pt modelId="{B040E406-6FE8-4354-A457-C462D5FB2A42}" type="parTrans" cxnId="{74A7284A-5A5A-4413-A5D0-FA39B686E540}">
      <dgm:prSet/>
      <dgm:spPr/>
      <dgm:t>
        <a:bodyPr/>
        <a:lstStyle/>
        <a:p>
          <a:endParaRPr lang="en-US"/>
        </a:p>
      </dgm:t>
    </dgm:pt>
    <dgm:pt modelId="{DF51B809-DE1F-451A-B9D3-769D1B4139FF}" type="sibTrans" cxnId="{74A7284A-5A5A-4413-A5D0-FA39B686E540}">
      <dgm:prSet/>
      <dgm:spPr/>
      <dgm:t>
        <a:bodyPr/>
        <a:lstStyle/>
        <a:p>
          <a:endParaRPr lang="en-US"/>
        </a:p>
      </dgm:t>
    </dgm:pt>
    <dgm:pt modelId="{29BEC9EA-6B5C-4F53-99FB-4EC1A83DC17B}" type="pres">
      <dgm:prSet presAssocID="{74BF147C-BF7B-4261-A172-556E36FF8C48}" presName="root" presStyleCnt="0">
        <dgm:presLayoutVars>
          <dgm:dir/>
          <dgm:resizeHandles val="exact"/>
        </dgm:presLayoutVars>
      </dgm:prSet>
      <dgm:spPr/>
    </dgm:pt>
    <dgm:pt modelId="{2312A3F0-928E-4AFA-91B0-FC3ED39C53DE}" type="pres">
      <dgm:prSet presAssocID="{21E360E6-C70F-4F76-BA6B-637DB2B47529}" presName="compNode" presStyleCnt="0"/>
      <dgm:spPr/>
    </dgm:pt>
    <dgm:pt modelId="{5133D71A-EDB7-4F51-BB8F-EF9D33AFCB49}" type="pres">
      <dgm:prSet presAssocID="{21E360E6-C70F-4F76-BA6B-637DB2B47529}" presName="bgRect" presStyleLbl="bgShp" presStyleIdx="0" presStyleCnt="3"/>
      <dgm:spPr/>
    </dgm:pt>
    <dgm:pt modelId="{575CA711-0955-4DCF-B385-B28A72D39CA4}" type="pres">
      <dgm:prSet presAssocID="{21E360E6-C70F-4F76-BA6B-637DB2B47529}"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eting"/>
        </a:ext>
      </dgm:extLst>
    </dgm:pt>
    <dgm:pt modelId="{9F88991A-4C57-4C4C-BCC3-910F02E96D73}" type="pres">
      <dgm:prSet presAssocID="{21E360E6-C70F-4F76-BA6B-637DB2B47529}" presName="spaceRect" presStyleCnt="0"/>
      <dgm:spPr/>
    </dgm:pt>
    <dgm:pt modelId="{AA2237EC-A8F0-4DF0-8A1D-9A68F63ACF74}" type="pres">
      <dgm:prSet presAssocID="{21E360E6-C70F-4F76-BA6B-637DB2B47529}" presName="parTx" presStyleLbl="revTx" presStyleIdx="0" presStyleCnt="3" custLinFactNeighborY="-34500">
        <dgm:presLayoutVars>
          <dgm:chMax val="0"/>
          <dgm:chPref val="0"/>
        </dgm:presLayoutVars>
      </dgm:prSet>
      <dgm:spPr/>
    </dgm:pt>
    <dgm:pt modelId="{0485C7B0-7E19-4AAF-BABD-0A351D9E69E7}" type="pres">
      <dgm:prSet presAssocID="{5E00A0B8-5630-428A-9BB8-894C73368B5A}" presName="sibTrans" presStyleCnt="0"/>
      <dgm:spPr/>
    </dgm:pt>
    <dgm:pt modelId="{52037ABD-1AA1-4904-8076-5A5D787AD68C}" type="pres">
      <dgm:prSet presAssocID="{45AF28E2-E122-4B86-8713-CFFD3CF877E4}" presName="compNode" presStyleCnt="0"/>
      <dgm:spPr/>
    </dgm:pt>
    <dgm:pt modelId="{FE5A10B5-11C9-46A4-8C08-C25D1C3F6A1A}" type="pres">
      <dgm:prSet presAssocID="{45AF28E2-E122-4B86-8713-CFFD3CF877E4}" presName="bgRect" presStyleLbl="bgShp" presStyleIdx="1" presStyleCnt="3" custLinFactNeighborY="-17041"/>
      <dgm:spPr/>
    </dgm:pt>
    <dgm:pt modelId="{FF7165F5-FD3B-4A24-A2B3-7AE850ECB662}" type="pres">
      <dgm:prSet presAssocID="{45AF28E2-E122-4B86-8713-CFFD3CF877E4}" presName="iconRect" presStyleLbl="node1" presStyleIdx="1" presStyleCnt="3" custLinFactNeighborX="1548" custLinFactNeighborY="-2943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ntal Health with solid fill"/>
        </a:ext>
      </dgm:extLst>
    </dgm:pt>
    <dgm:pt modelId="{11035E81-41B8-4D43-9DD8-DD637B67ED15}" type="pres">
      <dgm:prSet presAssocID="{45AF28E2-E122-4B86-8713-CFFD3CF877E4}" presName="spaceRect" presStyleCnt="0"/>
      <dgm:spPr/>
    </dgm:pt>
    <dgm:pt modelId="{CFC9C7E6-21E1-473C-BA88-2ACE0748D7AF}" type="pres">
      <dgm:prSet presAssocID="{45AF28E2-E122-4B86-8713-CFFD3CF877E4}" presName="parTx" presStyleLbl="revTx" presStyleIdx="1" presStyleCnt="3" custLinFactNeighborX="-426" custLinFactNeighborY="-12768">
        <dgm:presLayoutVars>
          <dgm:chMax val="0"/>
          <dgm:chPref val="0"/>
        </dgm:presLayoutVars>
      </dgm:prSet>
      <dgm:spPr/>
    </dgm:pt>
    <dgm:pt modelId="{99052BAB-F3DE-4E49-BBCE-4395F97EAA3D}" type="pres">
      <dgm:prSet presAssocID="{1610B8E3-5F1F-49CA-B10F-30D4FBA609ED}" presName="sibTrans" presStyleCnt="0"/>
      <dgm:spPr/>
    </dgm:pt>
    <dgm:pt modelId="{8C15258F-0D85-40E3-A2BC-2304E0708B0E}" type="pres">
      <dgm:prSet presAssocID="{517EE668-E500-463E-8426-07432F45BCEB}" presName="compNode" presStyleCnt="0"/>
      <dgm:spPr/>
    </dgm:pt>
    <dgm:pt modelId="{F7A2FA21-5C90-4DB4-9712-B110AB176046}" type="pres">
      <dgm:prSet presAssocID="{517EE668-E500-463E-8426-07432F45BCEB}" presName="bgRect" presStyleLbl="bgShp" presStyleIdx="2" presStyleCnt="3" custLinFactNeighborY="-30673"/>
      <dgm:spPr/>
    </dgm:pt>
    <dgm:pt modelId="{6073812C-4562-4B44-B016-357FF2710F4A}" type="pres">
      <dgm:prSet presAssocID="{517EE668-E500-463E-8426-07432F45BCEB}" presName="iconRect" presStyleLbl="node1" presStyleIdx="2" presStyleCnt="3" custLinFactNeighborX="-1548" custLinFactNeighborY="-6351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on shelf with solid fill"/>
        </a:ext>
      </dgm:extLst>
    </dgm:pt>
    <dgm:pt modelId="{01D3B8F4-21B6-4C58-BC66-0B8513F7AD61}" type="pres">
      <dgm:prSet presAssocID="{517EE668-E500-463E-8426-07432F45BCEB}" presName="spaceRect" presStyleCnt="0"/>
      <dgm:spPr/>
    </dgm:pt>
    <dgm:pt modelId="{523A1073-8817-4DF0-A367-4E6C67C74901}" type="pres">
      <dgm:prSet presAssocID="{517EE668-E500-463E-8426-07432F45BCEB}" presName="parTx" presStyleLbl="revTx" presStyleIdx="2" presStyleCnt="3" custLinFactNeighborX="-851" custLinFactNeighborY="-26387">
        <dgm:presLayoutVars>
          <dgm:chMax val="0"/>
          <dgm:chPref val="0"/>
        </dgm:presLayoutVars>
      </dgm:prSet>
      <dgm:spPr/>
    </dgm:pt>
  </dgm:ptLst>
  <dgm:cxnLst>
    <dgm:cxn modelId="{ED22D30C-0050-463C-8E1D-6B4D430769EE}" srcId="{74BF147C-BF7B-4261-A172-556E36FF8C48}" destId="{21E360E6-C70F-4F76-BA6B-637DB2B47529}" srcOrd="0" destOrd="0" parTransId="{D65C97FB-7624-44E3-85C7-156E8D77716A}" sibTransId="{5E00A0B8-5630-428A-9BB8-894C73368B5A}"/>
    <dgm:cxn modelId="{74A7284A-5A5A-4413-A5D0-FA39B686E540}" srcId="{74BF147C-BF7B-4261-A172-556E36FF8C48}" destId="{517EE668-E500-463E-8426-07432F45BCEB}" srcOrd="2" destOrd="0" parTransId="{B040E406-6FE8-4354-A457-C462D5FB2A42}" sibTransId="{DF51B809-DE1F-451A-B9D3-769D1B4139FF}"/>
    <dgm:cxn modelId="{783F9271-DC7D-401A-AB3E-EFBD2ECA7332}" type="presOf" srcId="{517EE668-E500-463E-8426-07432F45BCEB}" destId="{523A1073-8817-4DF0-A367-4E6C67C74901}" srcOrd="0" destOrd="0" presId="urn:microsoft.com/office/officeart/2018/2/layout/IconVerticalSolidList"/>
    <dgm:cxn modelId="{47307B87-1019-4108-939F-1A8616106A37}" type="presOf" srcId="{45AF28E2-E122-4B86-8713-CFFD3CF877E4}" destId="{CFC9C7E6-21E1-473C-BA88-2ACE0748D7AF}" srcOrd="0" destOrd="0" presId="urn:microsoft.com/office/officeart/2018/2/layout/IconVerticalSolidList"/>
    <dgm:cxn modelId="{0E84F494-BF1D-4521-8544-8DD6496D38A4}" type="presOf" srcId="{74BF147C-BF7B-4261-A172-556E36FF8C48}" destId="{29BEC9EA-6B5C-4F53-99FB-4EC1A83DC17B}" srcOrd="0" destOrd="0" presId="urn:microsoft.com/office/officeart/2018/2/layout/IconVerticalSolidList"/>
    <dgm:cxn modelId="{147A46B8-5520-482B-B729-6EBEB314D7B8}" type="presOf" srcId="{21E360E6-C70F-4F76-BA6B-637DB2B47529}" destId="{AA2237EC-A8F0-4DF0-8A1D-9A68F63ACF74}" srcOrd="0" destOrd="0" presId="urn:microsoft.com/office/officeart/2018/2/layout/IconVerticalSolidList"/>
    <dgm:cxn modelId="{219C80D3-59FD-400D-91C8-6053B5665DB2}" srcId="{74BF147C-BF7B-4261-A172-556E36FF8C48}" destId="{45AF28E2-E122-4B86-8713-CFFD3CF877E4}" srcOrd="1" destOrd="0" parTransId="{D79E335B-0E35-4128-8E33-AD31910B2ED0}" sibTransId="{1610B8E3-5F1F-49CA-B10F-30D4FBA609ED}"/>
    <dgm:cxn modelId="{18E1A89E-1A3D-4056-874E-C2181C0EFFB1}" type="presParOf" srcId="{29BEC9EA-6B5C-4F53-99FB-4EC1A83DC17B}" destId="{2312A3F0-928E-4AFA-91B0-FC3ED39C53DE}" srcOrd="0" destOrd="0" presId="urn:microsoft.com/office/officeart/2018/2/layout/IconVerticalSolidList"/>
    <dgm:cxn modelId="{18D33974-0C8C-4367-9D97-06DED9379DEB}" type="presParOf" srcId="{2312A3F0-928E-4AFA-91B0-FC3ED39C53DE}" destId="{5133D71A-EDB7-4F51-BB8F-EF9D33AFCB49}" srcOrd="0" destOrd="0" presId="urn:microsoft.com/office/officeart/2018/2/layout/IconVerticalSolidList"/>
    <dgm:cxn modelId="{48E4EC5A-8DD6-4C2F-AF3A-E791177F6642}" type="presParOf" srcId="{2312A3F0-928E-4AFA-91B0-FC3ED39C53DE}" destId="{575CA711-0955-4DCF-B385-B28A72D39CA4}" srcOrd="1" destOrd="0" presId="urn:microsoft.com/office/officeart/2018/2/layout/IconVerticalSolidList"/>
    <dgm:cxn modelId="{60E44BA5-DA8F-448E-B03A-C9A0D9039D78}" type="presParOf" srcId="{2312A3F0-928E-4AFA-91B0-FC3ED39C53DE}" destId="{9F88991A-4C57-4C4C-BCC3-910F02E96D73}" srcOrd="2" destOrd="0" presId="urn:microsoft.com/office/officeart/2018/2/layout/IconVerticalSolidList"/>
    <dgm:cxn modelId="{6BF007C1-2E37-4D2A-8AD3-3BC03E08B5FC}" type="presParOf" srcId="{2312A3F0-928E-4AFA-91B0-FC3ED39C53DE}" destId="{AA2237EC-A8F0-4DF0-8A1D-9A68F63ACF74}" srcOrd="3" destOrd="0" presId="urn:microsoft.com/office/officeart/2018/2/layout/IconVerticalSolidList"/>
    <dgm:cxn modelId="{F9AA6E01-2D78-4A89-9972-E1AF59B249D0}" type="presParOf" srcId="{29BEC9EA-6B5C-4F53-99FB-4EC1A83DC17B}" destId="{0485C7B0-7E19-4AAF-BABD-0A351D9E69E7}" srcOrd="1" destOrd="0" presId="urn:microsoft.com/office/officeart/2018/2/layout/IconVerticalSolidList"/>
    <dgm:cxn modelId="{1C4C3020-F841-4D35-AEE8-DD8010B77840}" type="presParOf" srcId="{29BEC9EA-6B5C-4F53-99FB-4EC1A83DC17B}" destId="{52037ABD-1AA1-4904-8076-5A5D787AD68C}" srcOrd="2" destOrd="0" presId="urn:microsoft.com/office/officeart/2018/2/layout/IconVerticalSolidList"/>
    <dgm:cxn modelId="{1E8A1AE9-9526-4FE6-9DEB-B490E3121E5F}" type="presParOf" srcId="{52037ABD-1AA1-4904-8076-5A5D787AD68C}" destId="{FE5A10B5-11C9-46A4-8C08-C25D1C3F6A1A}" srcOrd="0" destOrd="0" presId="urn:microsoft.com/office/officeart/2018/2/layout/IconVerticalSolidList"/>
    <dgm:cxn modelId="{3AC311CD-6537-407B-8DCF-D09F36CA20EE}" type="presParOf" srcId="{52037ABD-1AA1-4904-8076-5A5D787AD68C}" destId="{FF7165F5-FD3B-4A24-A2B3-7AE850ECB662}" srcOrd="1" destOrd="0" presId="urn:microsoft.com/office/officeart/2018/2/layout/IconVerticalSolidList"/>
    <dgm:cxn modelId="{C5BD6E67-B462-42FF-922D-D372806095B7}" type="presParOf" srcId="{52037ABD-1AA1-4904-8076-5A5D787AD68C}" destId="{11035E81-41B8-4D43-9DD8-DD637B67ED15}" srcOrd="2" destOrd="0" presId="urn:microsoft.com/office/officeart/2018/2/layout/IconVerticalSolidList"/>
    <dgm:cxn modelId="{79A7C160-AD66-483C-8359-F2FBF188794C}" type="presParOf" srcId="{52037ABD-1AA1-4904-8076-5A5D787AD68C}" destId="{CFC9C7E6-21E1-473C-BA88-2ACE0748D7AF}" srcOrd="3" destOrd="0" presId="urn:microsoft.com/office/officeart/2018/2/layout/IconVerticalSolidList"/>
    <dgm:cxn modelId="{0745E713-2049-489B-86AF-3A2047C5990A}" type="presParOf" srcId="{29BEC9EA-6B5C-4F53-99FB-4EC1A83DC17B}" destId="{99052BAB-F3DE-4E49-BBCE-4395F97EAA3D}" srcOrd="3" destOrd="0" presId="urn:microsoft.com/office/officeart/2018/2/layout/IconVerticalSolidList"/>
    <dgm:cxn modelId="{E20A5854-F737-40BD-8507-06021F50D7A6}" type="presParOf" srcId="{29BEC9EA-6B5C-4F53-99FB-4EC1A83DC17B}" destId="{8C15258F-0D85-40E3-A2BC-2304E0708B0E}" srcOrd="4" destOrd="0" presId="urn:microsoft.com/office/officeart/2018/2/layout/IconVerticalSolidList"/>
    <dgm:cxn modelId="{500556CA-60A6-49D7-B5B4-F589A0479C47}" type="presParOf" srcId="{8C15258F-0D85-40E3-A2BC-2304E0708B0E}" destId="{F7A2FA21-5C90-4DB4-9712-B110AB176046}" srcOrd="0" destOrd="0" presId="urn:microsoft.com/office/officeart/2018/2/layout/IconVerticalSolidList"/>
    <dgm:cxn modelId="{BBCC9AB6-1FF2-4FA6-907D-6AC39098A736}" type="presParOf" srcId="{8C15258F-0D85-40E3-A2BC-2304E0708B0E}" destId="{6073812C-4562-4B44-B016-357FF2710F4A}" srcOrd="1" destOrd="0" presId="urn:microsoft.com/office/officeart/2018/2/layout/IconVerticalSolidList"/>
    <dgm:cxn modelId="{201602EA-4A98-4596-B6AE-F4762ED0E2EA}" type="presParOf" srcId="{8C15258F-0D85-40E3-A2BC-2304E0708B0E}" destId="{01D3B8F4-21B6-4C58-BC66-0B8513F7AD61}" srcOrd="2" destOrd="0" presId="urn:microsoft.com/office/officeart/2018/2/layout/IconVerticalSolidList"/>
    <dgm:cxn modelId="{04CDC2F3-7156-46E6-BC38-8CE9169F3C8F}" type="presParOf" srcId="{8C15258F-0D85-40E3-A2BC-2304E0708B0E}" destId="{523A1073-8817-4DF0-A367-4E6C67C749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6777C7-5FFC-4413-8B9D-113F9E6BF94B}"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E8D395CC-42E6-49A0-AB38-56610A1A9775}">
      <dgm:prSet custT="1"/>
      <dgm:spPr/>
      <dgm:t>
        <a:bodyPr/>
        <a:lstStyle/>
        <a:p>
          <a:pPr>
            <a:lnSpc>
              <a:spcPct val="100000"/>
            </a:lnSpc>
          </a:pPr>
          <a:r>
            <a:rPr lang="en-US" sz="2000" dirty="0"/>
            <a:t>Procurement of an advanced firewall appliance – </a:t>
          </a:r>
          <a:r>
            <a:rPr lang="hr-HR" sz="2000" dirty="0"/>
            <a:t>market </a:t>
          </a:r>
          <a:r>
            <a:rPr lang="hr-HR" sz="2000" dirty="0" err="1"/>
            <a:t>research</a:t>
          </a:r>
          <a:endParaRPr lang="en-US" sz="2000" dirty="0"/>
        </a:p>
      </dgm:t>
    </dgm:pt>
    <dgm:pt modelId="{BC7B1868-0E84-4682-A8F1-4B5AAF3FF480}" type="parTrans" cxnId="{39B0FD0A-7C1B-4782-9D8B-320E32067E49}">
      <dgm:prSet/>
      <dgm:spPr/>
      <dgm:t>
        <a:bodyPr/>
        <a:lstStyle/>
        <a:p>
          <a:pPr>
            <a:lnSpc>
              <a:spcPct val="100000"/>
            </a:lnSpc>
          </a:pPr>
          <a:endParaRPr lang="en-US" sz="2000"/>
        </a:p>
      </dgm:t>
    </dgm:pt>
    <dgm:pt modelId="{B5850032-6B5D-4F0D-BCDA-970C5B99A800}" type="sibTrans" cxnId="{39B0FD0A-7C1B-4782-9D8B-320E32067E49}">
      <dgm:prSet/>
      <dgm:spPr/>
      <dgm:t>
        <a:bodyPr/>
        <a:lstStyle/>
        <a:p>
          <a:pPr>
            <a:lnSpc>
              <a:spcPct val="100000"/>
            </a:lnSpc>
          </a:pPr>
          <a:endParaRPr lang="en-US" sz="2000"/>
        </a:p>
      </dgm:t>
    </dgm:pt>
    <dgm:pt modelId="{372F5F13-C83C-4BFD-AAC1-019C762979CD}">
      <dgm:prSet custT="1"/>
      <dgm:spPr/>
      <dgm:t>
        <a:bodyPr/>
        <a:lstStyle/>
        <a:p>
          <a:pPr>
            <a:lnSpc>
              <a:spcPct val="100000"/>
            </a:lnSpc>
          </a:pPr>
          <a:r>
            <a:rPr lang="en-US" sz="2000" dirty="0"/>
            <a:t>Monitoring of the local network - includes the creation of documentation and a system that monitors local network traffic and detects computer threats and where this threat comes from, so that the administrator can detect a computer on which a malicious program is located</a:t>
          </a:r>
        </a:p>
      </dgm:t>
    </dgm:pt>
    <dgm:pt modelId="{D7412E31-28F3-4168-88EA-5A539548887E}" type="parTrans" cxnId="{08B2D570-A5EE-45AF-8E9B-CF15C091893D}">
      <dgm:prSet/>
      <dgm:spPr/>
      <dgm:t>
        <a:bodyPr/>
        <a:lstStyle/>
        <a:p>
          <a:pPr>
            <a:lnSpc>
              <a:spcPct val="100000"/>
            </a:lnSpc>
          </a:pPr>
          <a:endParaRPr lang="en-US" sz="2000"/>
        </a:p>
      </dgm:t>
    </dgm:pt>
    <dgm:pt modelId="{5422E68D-0968-432D-89A3-E85F5ED9AB75}" type="sibTrans" cxnId="{08B2D570-A5EE-45AF-8E9B-CF15C091893D}">
      <dgm:prSet/>
      <dgm:spPr/>
      <dgm:t>
        <a:bodyPr/>
        <a:lstStyle/>
        <a:p>
          <a:pPr>
            <a:lnSpc>
              <a:spcPct val="100000"/>
            </a:lnSpc>
          </a:pPr>
          <a:endParaRPr lang="en-US" sz="2000"/>
        </a:p>
      </dgm:t>
    </dgm:pt>
    <dgm:pt modelId="{CAD01FF5-63F4-428C-8AE6-1B7D5E69C23F}">
      <dgm:prSet custT="1"/>
      <dgm:spPr/>
      <dgm:t>
        <a:bodyPr/>
        <a:lstStyle/>
        <a:p>
          <a:pPr>
            <a:lnSpc>
              <a:spcPct val="100000"/>
            </a:lnSpc>
          </a:pPr>
          <a:r>
            <a:rPr lang="en-US" sz="2000" dirty="0"/>
            <a:t>Creation of methodology/instructions for Windows domain implementation</a:t>
          </a:r>
        </a:p>
      </dgm:t>
    </dgm:pt>
    <dgm:pt modelId="{C865F2E9-80C8-4E3D-BC4A-D164C0A9BBA4}" type="parTrans" cxnId="{A28A5DBB-A10C-46E4-99B1-4D2AE82365FB}">
      <dgm:prSet/>
      <dgm:spPr/>
      <dgm:t>
        <a:bodyPr/>
        <a:lstStyle/>
        <a:p>
          <a:pPr>
            <a:lnSpc>
              <a:spcPct val="100000"/>
            </a:lnSpc>
          </a:pPr>
          <a:endParaRPr lang="en-US" sz="2000"/>
        </a:p>
      </dgm:t>
    </dgm:pt>
    <dgm:pt modelId="{F75CE997-3CBE-4774-898C-92039FE7735A}" type="sibTrans" cxnId="{A28A5DBB-A10C-46E4-99B1-4D2AE82365FB}">
      <dgm:prSet/>
      <dgm:spPr/>
      <dgm:t>
        <a:bodyPr/>
        <a:lstStyle/>
        <a:p>
          <a:pPr>
            <a:lnSpc>
              <a:spcPct val="100000"/>
            </a:lnSpc>
          </a:pPr>
          <a:endParaRPr lang="en-US" sz="2000"/>
        </a:p>
      </dgm:t>
    </dgm:pt>
    <dgm:pt modelId="{C7E44D2F-3A56-4E24-8347-F9AB452B174A}">
      <dgm:prSet custT="1"/>
      <dgm:spPr/>
      <dgm:t>
        <a:bodyPr/>
        <a:lstStyle/>
        <a:p>
          <a:pPr>
            <a:lnSpc>
              <a:spcPct val="100000"/>
            </a:lnSpc>
          </a:pPr>
          <a:r>
            <a:rPr lang="en-US" sz="2000" dirty="0"/>
            <a:t>Secure segmentation of the </a:t>
          </a:r>
          <a:r>
            <a:rPr lang="hr-HR" sz="2000" dirty="0"/>
            <a:t>HEI</a:t>
          </a:r>
          <a:r>
            <a:rPr lang="en-US" sz="2000" dirty="0"/>
            <a:t> network - development of methodology and instructions on the proper and safe way to segment the network at an individual institution</a:t>
          </a:r>
        </a:p>
      </dgm:t>
    </dgm:pt>
    <dgm:pt modelId="{FCE9305E-8161-422F-9E78-A3C63AD9A5D7}" type="parTrans" cxnId="{F5446CE8-9BC3-4B08-A033-80E9D7CE328D}">
      <dgm:prSet/>
      <dgm:spPr/>
      <dgm:t>
        <a:bodyPr/>
        <a:lstStyle/>
        <a:p>
          <a:pPr>
            <a:lnSpc>
              <a:spcPct val="100000"/>
            </a:lnSpc>
          </a:pPr>
          <a:endParaRPr lang="en-US" sz="2000"/>
        </a:p>
      </dgm:t>
    </dgm:pt>
    <dgm:pt modelId="{D17AC8E4-D1B0-41AF-B68A-C2A6EF05D7C6}" type="sibTrans" cxnId="{F5446CE8-9BC3-4B08-A033-80E9D7CE328D}">
      <dgm:prSet/>
      <dgm:spPr/>
      <dgm:t>
        <a:bodyPr/>
        <a:lstStyle/>
        <a:p>
          <a:pPr>
            <a:lnSpc>
              <a:spcPct val="100000"/>
            </a:lnSpc>
          </a:pPr>
          <a:endParaRPr lang="en-US" sz="2000"/>
        </a:p>
      </dgm:t>
    </dgm:pt>
    <dgm:pt modelId="{97F5BD1D-D856-413B-A1D4-28A4711C126B}">
      <dgm:prSet custT="1"/>
      <dgm:spPr/>
      <dgm:t>
        <a:bodyPr/>
        <a:lstStyle/>
        <a:p>
          <a:pPr>
            <a:lnSpc>
              <a:spcPct val="100000"/>
            </a:lnSpc>
          </a:pPr>
          <a:r>
            <a:rPr lang="en-US" sz="2000"/>
            <a:t>Secure access to internal services - creation of methodology and instructions that define how to configure business and administrative services of the faculty in such a way that they are protected from users from the public Internet</a:t>
          </a:r>
        </a:p>
      </dgm:t>
    </dgm:pt>
    <dgm:pt modelId="{50A494F1-440B-4A53-A313-AB76D1978148}" type="parTrans" cxnId="{06410AE6-CC9D-47AA-98D5-8716FB408930}">
      <dgm:prSet/>
      <dgm:spPr/>
      <dgm:t>
        <a:bodyPr/>
        <a:lstStyle/>
        <a:p>
          <a:pPr>
            <a:lnSpc>
              <a:spcPct val="100000"/>
            </a:lnSpc>
          </a:pPr>
          <a:endParaRPr lang="en-US" sz="2000"/>
        </a:p>
      </dgm:t>
    </dgm:pt>
    <dgm:pt modelId="{0D2B8E56-66D3-4D8D-9CA6-F505F28863CB}" type="sibTrans" cxnId="{06410AE6-CC9D-47AA-98D5-8716FB408930}">
      <dgm:prSet/>
      <dgm:spPr/>
      <dgm:t>
        <a:bodyPr/>
        <a:lstStyle/>
        <a:p>
          <a:pPr>
            <a:lnSpc>
              <a:spcPct val="100000"/>
            </a:lnSpc>
          </a:pPr>
          <a:endParaRPr lang="en-US" sz="2000"/>
        </a:p>
      </dgm:t>
    </dgm:pt>
    <dgm:pt modelId="{7506951C-EBC3-431C-AC05-36BDB813BBD3}">
      <dgm:prSet custT="1"/>
      <dgm:spPr/>
      <dgm:t>
        <a:bodyPr/>
        <a:lstStyle/>
        <a:p>
          <a:pPr>
            <a:lnSpc>
              <a:spcPct val="100000"/>
            </a:lnSpc>
          </a:pPr>
          <a:r>
            <a:rPr lang="en-US" sz="2000"/>
            <a:t>Secure infrastructure management - creation of methodology and instructions on secure infrastructure management, which means timely updating (eng. patch) of services within the network to be safe from new vulnerabilities that appear on a daily basis</a:t>
          </a:r>
        </a:p>
      </dgm:t>
    </dgm:pt>
    <dgm:pt modelId="{45374270-CDDB-44E7-A2A4-A5B49D2CADEC}" type="parTrans" cxnId="{D9AF9785-FF38-4520-8FB5-B10F3B736F8E}">
      <dgm:prSet/>
      <dgm:spPr/>
      <dgm:t>
        <a:bodyPr/>
        <a:lstStyle/>
        <a:p>
          <a:pPr>
            <a:lnSpc>
              <a:spcPct val="100000"/>
            </a:lnSpc>
          </a:pPr>
          <a:endParaRPr lang="en-US" sz="2000"/>
        </a:p>
      </dgm:t>
    </dgm:pt>
    <dgm:pt modelId="{ECBA31B4-C2E6-4A58-AB2C-21A1AB493576}" type="sibTrans" cxnId="{D9AF9785-FF38-4520-8FB5-B10F3B736F8E}">
      <dgm:prSet/>
      <dgm:spPr/>
      <dgm:t>
        <a:bodyPr/>
        <a:lstStyle/>
        <a:p>
          <a:pPr>
            <a:lnSpc>
              <a:spcPct val="100000"/>
            </a:lnSpc>
          </a:pPr>
          <a:endParaRPr lang="en-US" sz="2000"/>
        </a:p>
      </dgm:t>
    </dgm:pt>
    <dgm:pt modelId="{8C6F5023-767A-4A12-A6D6-1E6302256728}" type="pres">
      <dgm:prSet presAssocID="{926777C7-5FFC-4413-8B9D-113F9E6BF94B}" presName="vert0" presStyleCnt="0">
        <dgm:presLayoutVars>
          <dgm:dir/>
          <dgm:animOne val="branch"/>
          <dgm:animLvl val="lvl"/>
        </dgm:presLayoutVars>
      </dgm:prSet>
      <dgm:spPr/>
    </dgm:pt>
    <dgm:pt modelId="{666DEFEF-B3F2-4A9D-B7D4-A802904F2D45}" type="pres">
      <dgm:prSet presAssocID="{E8D395CC-42E6-49A0-AB38-56610A1A9775}" presName="thickLine" presStyleLbl="alignNode1" presStyleIdx="0" presStyleCnt="6"/>
      <dgm:spPr/>
    </dgm:pt>
    <dgm:pt modelId="{30BD4916-3D69-4013-BA27-C1FEF49649A0}" type="pres">
      <dgm:prSet presAssocID="{E8D395CC-42E6-49A0-AB38-56610A1A9775}" presName="horz1" presStyleCnt="0"/>
      <dgm:spPr/>
    </dgm:pt>
    <dgm:pt modelId="{1411ACBB-B6EE-4DA5-9F05-472FD523CF62}" type="pres">
      <dgm:prSet presAssocID="{E8D395CC-42E6-49A0-AB38-56610A1A9775}" presName="tx1" presStyleLbl="revTx" presStyleIdx="0" presStyleCnt="6"/>
      <dgm:spPr/>
    </dgm:pt>
    <dgm:pt modelId="{14BCD171-0E6E-4316-B5FA-AFC56E3D83B5}" type="pres">
      <dgm:prSet presAssocID="{E8D395CC-42E6-49A0-AB38-56610A1A9775}" presName="vert1" presStyleCnt="0"/>
      <dgm:spPr/>
    </dgm:pt>
    <dgm:pt modelId="{9AD18C8F-842F-4C4D-B318-145BB03297DC}" type="pres">
      <dgm:prSet presAssocID="{372F5F13-C83C-4BFD-AAC1-019C762979CD}" presName="thickLine" presStyleLbl="alignNode1" presStyleIdx="1" presStyleCnt="6"/>
      <dgm:spPr/>
    </dgm:pt>
    <dgm:pt modelId="{E45A3FFB-9DB7-4EFC-A045-7BC61813259B}" type="pres">
      <dgm:prSet presAssocID="{372F5F13-C83C-4BFD-AAC1-019C762979CD}" presName="horz1" presStyleCnt="0"/>
      <dgm:spPr/>
    </dgm:pt>
    <dgm:pt modelId="{30F70F59-6F07-4F56-8AE9-B5AC32414F64}" type="pres">
      <dgm:prSet presAssocID="{372F5F13-C83C-4BFD-AAC1-019C762979CD}" presName="tx1" presStyleLbl="revTx" presStyleIdx="1" presStyleCnt="6"/>
      <dgm:spPr/>
    </dgm:pt>
    <dgm:pt modelId="{AF38D98C-E093-4D9F-A5D7-0B4F7CE9CBEF}" type="pres">
      <dgm:prSet presAssocID="{372F5F13-C83C-4BFD-AAC1-019C762979CD}" presName="vert1" presStyleCnt="0"/>
      <dgm:spPr/>
    </dgm:pt>
    <dgm:pt modelId="{6BD41287-ABD9-47CA-A310-91BACF45E43D}" type="pres">
      <dgm:prSet presAssocID="{CAD01FF5-63F4-428C-8AE6-1B7D5E69C23F}" presName="thickLine" presStyleLbl="alignNode1" presStyleIdx="2" presStyleCnt="6"/>
      <dgm:spPr/>
    </dgm:pt>
    <dgm:pt modelId="{E46EE019-88CB-49A7-8170-8CA4B42BC83B}" type="pres">
      <dgm:prSet presAssocID="{CAD01FF5-63F4-428C-8AE6-1B7D5E69C23F}" presName="horz1" presStyleCnt="0"/>
      <dgm:spPr/>
    </dgm:pt>
    <dgm:pt modelId="{29A568E3-4FFA-402B-8448-F2D5D3D9138F}" type="pres">
      <dgm:prSet presAssocID="{CAD01FF5-63F4-428C-8AE6-1B7D5E69C23F}" presName="tx1" presStyleLbl="revTx" presStyleIdx="2" presStyleCnt="6"/>
      <dgm:spPr/>
    </dgm:pt>
    <dgm:pt modelId="{0A6AB16F-9D41-4F08-8291-F7621A6DD8D8}" type="pres">
      <dgm:prSet presAssocID="{CAD01FF5-63F4-428C-8AE6-1B7D5E69C23F}" presName="vert1" presStyleCnt="0"/>
      <dgm:spPr/>
    </dgm:pt>
    <dgm:pt modelId="{1D2920B0-21DF-4FF2-B991-ED0274625F86}" type="pres">
      <dgm:prSet presAssocID="{C7E44D2F-3A56-4E24-8347-F9AB452B174A}" presName="thickLine" presStyleLbl="alignNode1" presStyleIdx="3" presStyleCnt="6"/>
      <dgm:spPr/>
    </dgm:pt>
    <dgm:pt modelId="{D87DD2C4-52F2-476C-BD04-D93E9646F0A1}" type="pres">
      <dgm:prSet presAssocID="{C7E44D2F-3A56-4E24-8347-F9AB452B174A}" presName="horz1" presStyleCnt="0"/>
      <dgm:spPr/>
    </dgm:pt>
    <dgm:pt modelId="{AA199F4C-10B4-4B92-8001-FD91950E7C3D}" type="pres">
      <dgm:prSet presAssocID="{C7E44D2F-3A56-4E24-8347-F9AB452B174A}" presName="tx1" presStyleLbl="revTx" presStyleIdx="3" presStyleCnt="6"/>
      <dgm:spPr/>
    </dgm:pt>
    <dgm:pt modelId="{D67CFFD5-753A-4F70-9743-129CAF40D7CD}" type="pres">
      <dgm:prSet presAssocID="{C7E44D2F-3A56-4E24-8347-F9AB452B174A}" presName="vert1" presStyleCnt="0"/>
      <dgm:spPr/>
    </dgm:pt>
    <dgm:pt modelId="{D53E40F5-CFAA-4AD1-841E-67F71746D675}" type="pres">
      <dgm:prSet presAssocID="{97F5BD1D-D856-413B-A1D4-28A4711C126B}" presName="thickLine" presStyleLbl="alignNode1" presStyleIdx="4" presStyleCnt="6"/>
      <dgm:spPr/>
    </dgm:pt>
    <dgm:pt modelId="{785DA990-6A78-49BF-8BA3-2CABE795FD89}" type="pres">
      <dgm:prSet presAssocID="{97F5BD1D-D856-413B-A1D4-28A4711C126B}" presName="horz1" presStyleCnt="0"/>
      <dgm:spPr/>
    </dgm:pt>
    <dgm:pt modelId="{4FE3C27F-9922-4186-97EA-5AAC94018D86}" type="pres">
      <dgm:prSet presAssocID="{97F5BD1D-D856-413B-A1D4-28A4711C126B}" presName="tx1" presStyleLbl="revTx" presStyleIdx="4" presStyleCnt="6"/>
      <dgm:spPr/>
    </dgm:pt>
    <dgm:pt modelId="{1F7E69F9-641B-47AD-8857-492109D836D6}" type="pres">
      <dgm:prSet presAssocID="{97F5BD1D-D856-413B-A1D4-28A4711C126B}" presName="vert1" presStyleCnt="0"/>
      <dgm:spPr/>
    </dgm:pt>
    <dgm:pt modelId="{C4C13FB7-39FE-4161-B667-755CD6D4F2D8}" type="pres">
      <dgm:prSet presAssocID="{7506951C-EBC3-431C-AC05-36BDB813BBD3}" presName="thickLine" presStyleLbl="alignNode1" presStyleIdx="5" presStyleCnt="6"/>
      <dgm:spPr/>
    </dgm:pt>
    <dgm:pt modelId="{5192E853-1004-40C4-A01E-82E4EB0CB969}" type="pres">
      <dgm:prSet presAssocID="{7506951C-EBC3-431C-AC05-36BDB813BBD3}" presName="horz1" presStyleCnt="0"/>
      <dgm:spPr/>
    </dgm:pt>
    <dgm:pt modelId="{86D85938-6F60-4649-A55A-AA02B3CB3D8B}" type="pres">
      <dgm:prSet presAssocID="{7506951C-EBC3-431C-AC05-36BDB813BBD3}" presName="tx1" presStyleLbl="revTx" presStyleIdx="5" presStyleCnt="6"/>
      <dgm:spPr/>
    </dgm:pt>
    <dgm:pt modelId="{4B3E6C71-91E9-4B27-AAFD-DEA7A2FCA70B}" type="pres">
      <dgm:prSet presAssocID="{7506951C-EBC3-431C-AC05-36BDB813BBD3}" presName="vert1" presStyleCnt="0"/>
      <dgm:spPr/>
    </dgm:pt>
  </dgm:ptLst>
  <dgm:cxnLst>
    <dgm:cxn modelId="{39B0FD0A-7C1B-4782-9D8B-320E32067E49}" srcId="{926777C7-5FFC-4413-8B9D-113F9E6BF94B}" destId="{E8D395CC-42E6-49A0-AB38-56610A1A9775}" srcOrd="0" destOrd="0" parTransId="{BC7B1868-0E84-4682-A8F1-4B5AAF3FF480}" sibTransId="{B5850032-6B5D-4F0D-BCDA-970C5B99A800}"/>
    <dgm:cxn modelId="{AF63E718-55FA-47BB-97AB-5AF6604CFEF3}" type="presOf" srcId="{E8D395CC-42E6-49A0-AB38-56610A1A9775}" destId="{1411ACBB-B6EE-4DA5-9F05-472FD523CF62}" srcOrd="0" destOrd="0" presId="urn:microsoft.com/office/officeart/2008/layout/LinedList"/>
    <dgm:cxn modelId="{B20FCD44-7C8C-422D-9DE0-63356EABFE9E}" type="presOf" srcId="{97F5BD1D-D856-413B-A1D4-28A4711C126B}" destId="{4FE3C27F-9922-4186-97EA-5AAC94018D86}" srcOrd="0" destOrd="0" presId="urn:microsoft.com/office/officeart/2008/layout/LinedList"/>
    <dgm:cxn modelId="{08B2D570-A5EE-45AF-8E9B-CF15C091893D}" srcId="{926777C7-5FFC-4413-8B9D-113F9E6BF94B}" destId="{372F5F13-C83C-4BFD-AAC1-019C762979CD}" srcOrd="1" destOrd="0" parTransId="{D7412E31-28F3-4168-88EA-5A539548887E}" sibTransId="{5422E68D-0968-432D-89A3-E85F5ED9AB75}"/>
    <dgm:cxn modelId="{D9AF9785-FF38-4520-8FB5-B10F3B736F8E}" srcId="{926777C7-5FFC-4413-8B9D-113F9E6BF94B}" destId="{7506951C-EBC3-431C-AC05-36BDB813BBD3}" srcOrd="5" destOrd="0" parTransId="{45374270-CDDB-44E7-A2A4-A5B49D2CADEC}" sibTransId="{ECBA31B4-C2E6-4A58-AB2C-21A1AB493576}"/>
    <dgm:cxn modelId="{AB06F9A4-B2B7-4156-A69C-7BE204115D50}" type="presOf" srcId="{CAD01FF5-63F4-428C-8AE6-1B7D5E69C23F}" destId="{29A568E3-4FFA-402B-8448-F2D5D3D9138F}" srcOrd="0" destOrd="0" presId="urn:microsoft.com/office/officeart/2008/layout/LinedList"/>
    <dgm:cxn modelId="{77F58FAD-4E6B-4DD1-845A-51F5098AE9CA}" type="presOf" srcId="{372F5F13-C83C-4BFD-AAC1-019C762979CD}" destId="{30F70F59-6F07-4F56-8AE9-B5AC32414F64}" srcOrd="0" destOrd="0" presId="urn:microsoft.com/office/officeart/2008/layout/LinedList"/>
    <dgm:cxn modelId="{65BE3DB3-5F93-43A1-ADB9-D6B2CFDDFE1D}" type="presOf" srcId="{7506951C-EBC3-431C-AC05-36BDB813BBD3}" destId="{86D85938-6F60-4649-A55A-AA02B3CB3D8B}" srcOrd="0" destOrd="0" presId="urn:microsoft.com/office/officeart/2008/layout/LinedList"/>
    <dgm:cxn modelId="{E6E3E4B3-C8F1-409E-B77A-C1BCCFC6B8CA}" type="presOf" srcId="{926777C7-5FFC-4413-8B9D-113F9E6BF94B}" destId="{8C6F5023-767A-4A12-A6D6-1E6302256728}" srcOrd="0" destOrd="0" presId="urn:microsoft.com/office/officeart/2008/layout/LinedList"/>
    <dgm:cxn modelId="{A28A5DBB-A10C-46E4-99B1-4D2AE82365FB}" srcId="{926777C7-5FFC-4413-8B9D-113F9E6BF94B}" destId="{CAD01FF5-63F4-428C-8AE6-1B7D5E69C23F}" srcOrd="2" destOrd="0" parTransId="{C865F2E9-80C8-4E3D-BC4A-D164C0A9BBA4}" sibTransId="{F75CE997-3CBE-4774-898C-92039FE7735A}"/>
    <dgm:cxn modelId="{06410AE6-CC9D-47AA-98D5-8716FB408930}" srcId="{926777C7-5FFC-4413-8B9D-113F9E6BF94B}" destId="{97F5BD1D-D856-413B-A1D4-28A4711C126B}" srcOrd="4" destOrd="0" parTransId="{50A494F1-440B-4A53-A313-AB76D1978148}" sibTransId="{0D2B8E56-66D3-4D8D-9CA6-F505F28863CB}"/>
    <dgm:cxn modelId="{F5446CE8-9BC3-4B08-A033-80E9D7CE328D}" srcId="{926777C7-5FFC-4413-8B9D-113F9E6BF94B}" destId="{C7E44D2F-3A56-4E24-8347-F9AB452B174A}" srcOrd="3" destOrd="0" parTransId="{FCE9305E-8161-422F-9E78-A3C63AD9A5D7}" sibTransId="{D17AC8E4-D1B0-41AF-B68A-C2A6EF05D7C6}"/>
    <dgm:cxn modelId="{4BF790EF-4DB4-46AC-9122-6BA20CD6F8F0}" type="presOf" srcId="{C7E44D2F-3A56-4E24-8347-F9AB452B174A}" destId="{AA199F4C-10B4-4B92-8001-FD91950E7C3D}" srcOrd="0" destOrd="0" presId="urn:microsoft.com/office/officeart/2008/layout/LinedList"/>
    <dgm:cxn modelId="{C5373C88-42E0-4C7B-BFFE-FAEDB7BB6432}" type="presParOf" srcId="{8C6F5023-767A-4A12-A6D6-1E6302256728}" destId="{666DEFEF-B3F2-4A9D-B7D4-A802904F2D45}" srcOrd="0" destOrd="0" presId="urn:microsoft.com/office/officeart/2008/layout/LinedList"/>
    <dgm:cxn modelId="{306DED2A-21A4-4A8D-9F78-97F39F016306}" type="presParOf" srcId="{8C6F5023-767A-4A12-A6D6-1E6302256728}" destId="{30BD4916-3D69-4013-BA27-C1FEF49649A0}" srcOrd="1" destOrd="0" presId="urn:microsoft.com/office/officeart/2008/layout/LinedList"/>
    <dgm:cxn modelId="{0D558CFB-42F3-4AE6-B7B2-FABD2859E3FD}" type="presParOf" srcId="{30BD4916-3D69-4013-BA27-C1FEF49649A0}" destId="{1411ACBB-B6EE-4DA5-9F05-472FD523CF62}" srcOrd="0" destOrd="0" presId="urn:microsoft.com/office/officeart/2008/layout/LinedList"/>
    <dgm:cxn modelId="{A3C43170-3A7C-42BB-828A-582855697397}" type="presParOf" srcId="{30BD4916-3D69-4013-BA27-C1FEF49649A0}" destId="{14BCD171-0E6E-4316-B5FA-AFC56E3D83B5}" srcOrd="1" destOrd="0" presId="urn:microsoft.com/office/officeart/2008/layout/LinedList"/>
    <dgm:cxn modelId="{74A2BCFA-ABC4-466F-87A7-77917A92E393}" type="presParOf" srcId="{8C6F5023-767A-4A12-A6D6-1E6302256728}" destId="{9AD18C8F-842F-4C4D-B318-145BB03297DC}" srcOrd="2" destOrd="0" presId="urn:microsoft.com/office/officeart/2008/layout/LinedList"/>
    <dgm:cxn modelId="{D56E75DA-474F-42EE-BFEB-8CDD872B2EBF}" type="presParOf" srcId="{8C6F5023-767A-4A12-A6D6-1E6302256728}" destId="{E45A3FFB-9DB7-4EFC-A045-7BC61813259B}" srcOrd="3" destOrd="0" presId="urn:microsoft.com/office/officeart/2008/layout/LinedList"/>
    <dgm:cxn modelId="{9F27F5F3-60C6-4829-B980-BDE48920D0B6}" type="presParOf" srcId="{E45A3FFB-9DB7-4EFC-A045-7BC61813259B}" destId="{30F70F59-6F07-4F56-8AE9-B5AC32414F64}" srcOrd="0" destOrd="0" presId="urn:microsoft.com/office/officeart/2008/layout/LinedList"/>
    <dgm:cxn modelId="{5700EB37-75DD-4587-ACC2-A91DDCA0F437}" type="presParOf" srcId="{E45A3FFB-9DB7-4EFC-A045-7BC61813259B}" destId="{AF38D98C-E093-4D9F-A5D7-0B4F7CE9CBEF}" srcOrd="1" destOrd="0" presId="urn:microsoft.com/office/officeart/2008/layout/LinedList"/>
    <dgm:cxn modelId="{5F8F62C4-0F52-4663-BB89-5F670DD96970}" type="presParOf" srcId="{8C6F5023-767A-4A12-A6D6-1E6302256728}" destId="{6BD41287-ABD9-47CA-A310-91BACF45E43D}" srcOrd="4" destOrd="0" presId="urn:microsoft.com/office/officeart/2008/layout/LinedList"/>
    <dgm:cxn modelId="{1A0C13CF-B04D-4358-9A07-1B53878E99D6}" type="presParOf" srcId="{8C6F5023-767A-4A12-A6D6-1E6302256728}" destId="{E46EE019-88CB-49A7-8170-8CA4B42BC83B}" srcOrd="5" destOrd="0" presId="urn:microsoft.com/office/officeart/2008/layout/LinedList"/>
    <dgm:cxn modelId="{124E216F-35F1-4631-A034-286F036A86F1}" type="presParOf" srcId="{E46EE019-88CB-49A7-8170-8CA4B42BC83B}" destId="{29A568E3-4FFA-402B-8448-F2D5D3D9138F}" srcOrd="0" destOrd="0" presId="urn:microsoft.com/office/officeart/2008/layout/LinedList"/>
    <dgm:cxn modelId="{B67F9B50-0331-4FA9-8A0D-2C4580C289CC}" type="presParOf" srcId="{E46EE019-88CB-49A7-8170-8CA4B42BC83B}" destId="{0A6AB16F-9D41-4F08-8291-F7621A6DD8D8}" srcOrd="1" destOrd="0" presId="urn:microsoft.com/office/officeart/2008/layout/LinedList"/>
    <dgm:cxn modelId="{8B83AA7F-F1B1-497B-9092-7787DD8EC9C3}" type="presParOf" srcId="{8C6F5023-767A-4A12-A6D6-1E6302256728}" destId="{1D2920B0-21DF-4FF2-B991-ED0274625F86}" srcOrd="6" destOrd="0" presId="urn:microsoft.com/office/officeart/2008/layout/LinedList"/>
    <dgm:cxn modelId="{90EBFD7D-A2F0-4F6F-83CD-6DBE5D9B5CE3}" type="presParOf" srcId="{8C6F5023-767A-4A12-A6D6-1E6302256728}" destId="{D87DD2C4-52F2-476C-BD04-D93E9646F0A1}" srcOrd="7" destOrd="0" presId="urn:microsoft.com/office/officeart/2008/layout/LinedList"/>
    <dgm:cxn modelId="{4BCFEC8B-ED17-4027-A92C-3605FE924395}" type="presParOf" srcId="{D87DD2C4-52F2-476C-BD04-D93E9646F0A1}" destId="{AA199F4C-10B4-4B92-8001-FD91950E7C3D}" srcOrd="0" destOrd="0" presId="urn:microsoft.com/office/officeart/2008/layout/LinedList"/>
    <dgm:cxn modelId="{83E58FD2-6077-4926-B388-73FD99F774FF}" type="presParOf" srcId="{D87DD2C4-52F2-476C-BD04-D93E9646F0A1}" destId="{D67CFFD5-753A-4F70-9743-129CAF40D7CD}" srcOrd="1" destOrd="0" presId="urn:microsoft.com/office/officeart/2008/layout/LinedList"/>
    <dgm:cxn modelId="{45CD01C3-8EC9-4A67-A154-C1752292DF9C}" type="presParOf" srcId="{8C6F5023-767A-4A12-A6D6-1E6302256728}" destId="{D53E40F5-CFAA-4AD1-841E-67F71746D675}" srcOrd="8" destOrd="0" presId="urn:microsoft.com/office/officeart/2008/layout/LinedList"/>
    <dgm:cxn modelId="{99E80F2C-62A4-4219-99F9-13F26BD1ABE4}" type="presParOf" srcId="{8C6F5023-767A-4A12-A6D6-1E6302256728}" destId="{785DA990-6A78-49BF-8BA3-2CABE795FD89}" srcOrd="9" destOrd="0" presId="urn:microsoft.com/office/officeart/2008/layout/LinedList"/>
    <dgm:cxn modelId="{3516BD90-6B46-4874-84DE-64D230DB804A}" type="presParOf" srcId="{785DA990-6A78-49BF-8BA3-2CABE795FD89}" destId="{4FE3C27F-9922-4186-97EA-5AAC94018D86}" srcOrd="0" destOrd="0" presId="urn:microsoft.com/office/officeart/2008/layout/LinedList"/>
    <dgm:cxn modelId="{66431897-1DD1-4736-9192-EE732DF59D69}" type="presParOf" srcId="{785DA990-6A78-49BF-8BA3-2CABE795FD89}" destId="{1F7E69F9-641B-47AD-8857-492109D836D6}" srcOrd="1" destOrd="0" presId="urn:microsoft.com/office/officeart/2008/layout/LinedList"/>
    <dgm:cxn modelId="{15CF73FC-D2C6-4D09-B48D-412C67AED05E}" type="presParOf" srcId="{8C6F5023-767A-4A12-A6D6-1E6302256728}" destId="{C4C13FB7-39FE-4161-B667-755CD6D4F2D8}" srcOrd="10" destOrd="0" presId="urn:microsoft.com/office/officeart/2008/layout/LinedList"/>
    <dgm:cxn modelId="{F297CCA4-CD6C-42D3-82F8-A83CF90DECEE}" type="presParOf" srcId="{8C6F5023-767A-4A12-A6D6-1E6302256728}" destId="{5192E853-1004-40C4-A01E-82E4EB0CB969}" srcOrd="11" destOrd="0" presId="urn:microsoft.com/office/officeart/2008/layout/LinedList"/>
    <dgm:cxn modelId="{8615A333-E302-477C-A5E9-A0E20BB4CDB6}" type="presParOf" srcId="{5192E853-1004-40C4-A01E-82E4EB0CB969}" destId="{86D85938-6F60-4649-A55A-AA02B3CB3D8B}" srcOrd="0" destOrd="0" presId="urn:microsoft.com/office/officeart/2008/layout/LinedList"/>
    <dgm:cxn modelId="{CBE16D09-13A6-44EF-B682-8421C3BE35D4}" type="presParOf" srcId="{5192E853-1004-40C4-A01E-82E4EB0CB969}" destId="{4B3E6C71-91E9-4B27-AAFD-DEA7A2FCA7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9A7E5-9B31-45B3-8CE0-864FBF025A49}">
      <dsp:nvSpPr>
        <dsp:cNvPr id="0" name=""/>
        <dsp:cNvSpPr/>
      </dsp:nvSpPr>
      <dsp:spPr>
        <a:xfrm>
          <a:off x="0" y="839228"/>
          <a:ext cx="11280629" cy="15493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58754-E718-43DE-95ED-11A5AE523EE1}">
      <dsp:nvSpPr>
        <dsp:cNvPr id="0" name=""/>
        <dsp:cNvSpPr/>
      </dsp:nvSpPr>
      <dsp:spPr>
        <a:xfrm>
          <a:off x="468677" y="1187831"/>
          <a:ext cx="852140" cy="8521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E15CF6-0306-43D9-A9D9-CD6BA1B83EDA}">
      <dsp:nvSpPr>
        <dsp:cNvPr id="0" name=""/>
        <dsp:cNvSpPr/>
      </dsp:nvSpPr>
      <dsp:spPr>
        <a:xfrm>
          <a:off x="1789494" y="839228"/>
          <a:ext cx="9491134" cy="154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72" tIns="163972" rIns="163972" bIns="163972" numCol="1" spcCol="1270" anchor="ctr" anchorCtr="0">
          <a:noAutofit/>
        </a:bodyPr>
        <a:lstStyle/>
        <a:p>
          <a:pPr marL="0" lvl="0" indent="0" algn="l" defTabSz="1111250">
            <a:lnSpc>
              <a:spcPct val="100000"/>
            </a:lnSpc>
            <a:spcBef>
              <a:spcPct val="0"/>
            </a:spcBef>
            <a:spcAft>
              <a:spcPct val="35000"/>
            </a:spcAft>
            <a:buNone/>
          </a:pPr>
          <a:r>
            <a:rPr lang="en-US" sz="2500" kern="1200" dirty="0"/>
            <a:t>run horizontally through all project elements</a:t>
          </a:r>
        </a:p>
      </dsp:txBody>
      <dsp:txXfrm>
        <a:off x="1789494" y="839228"/>
        <a:ext cx="9491134" cy="1549345"/>
      </dsp:txXfrm>
    </dsp:sp>
    <dsp:sp modelId="{6A7DB2DE-4739-43A5-9597-836E8B07B860}">
      <dsp:nvSpPr>
        <dsp:cNvPr id="0" name=""/>
        <dsp:cNvSpPr/>
      </dsp:nvSpPr>
      <dsp:spPr>
        <a:xfrm>
          <a:off x="0" y="2775911"/>
          <a:ext cx="11280629" cy="15493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34E15-CE57-44E5-B148-E77DDC98D1C1}">
      <dsp:nvSpPr>
        <dsp:cNvPr id="0" name=""/>
        <dsp:cNvSpPr/>
      </dsp:nvSpPr>
      <dsp:spPr>
        <a:xfrm>
          <a:off x="468677" y="3124514"/>
          <a:ext cx="852140" cy="852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E1CB73-64F5-4CAC-8EA2-959F7F0F6C5B}">
      <dsp:nvSpPr>
        <dsp:cNvPr id="0" name=""/>
        <dsp:cNvSpPr/>
      </dsp:nvSpPr>
      <dsp:spPr>
        <a:xfrm>
          <a:off x="1789494" y="2775911"/>
          <a:ext cx="9491134" cy="1549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72" tIns="163972" rIns="163972" bIns="163972" numCol="1" spcCol="1270" anchor="ctr" anchorCtr="0">
          <a:noAutofit/>
        </a:bodyPr>
        <a:lstStyle/>
        <a:p>
          <a:pPr marL="0" lvl="0" indent="0" algn="l" defTabSz="1111250">
            <a:lnSpc>
              <a:spcPct val="100000"/>
            </a:lnSpc>
            <a:spcBef>
              <a:spcPct val="0"/>
            </a:spcBef>
            <a:spcAft>
              <a:spcPct val="35000"/>
            </a:spcAft>
            <a:buNone/>
          </a:pPr>
          <a:r>
            <a:rPr lang="en-US" sz="2500" kern="1200" dirty="0"/>
            <a:t>the goal </a:t>
          </a:r>
          <a:r>
            <a:rPr lang="hr-HR" sz="2500" kern="1200" dirty="0" err="1"/>
            <a:t>is</a:t>
          </a:r>
          <a:r>
            <a:rPr lang="en-US" sz="2500" kern="1200" dirty="0"/>
            <a:t> to improve the cyber security of users, computer and network infrastructure in higher education in Croatia</a:t>
          </a:r>
        </a:p>
      </dsp:txBody>
      <dsp:txXfrm>
        <a:off x="1789494" y="2775911"/>
        <a:ext cx="9491134" cy="1549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741ED-11E0-4FB6-A80D-A2C8E4C08F90}">
      <dsp:nvSpPr>
        <dsp:cNvPr id="0" name=""/>
        <dsp:cNvSpPr/>
      </dsp:nvSpPr>
      <dsp:spPr>
        <a:xfrm>
          <a:off x="2570703" y="193361"/>
          <a:ext cx="1051031" cy="1051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581AE4-0585-4E16-AF4A-5C7665BEA5E9}">
      <dsp:nvSpPr>
        <dsp:cNvPr id="0" name=""/>
        <dsp:cNvSpPr/>
      </dsp:nvSpPr>
      <dsp:spPr>
        <a:xfrm>
          <a:off x="951486" y="2758562"/>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endParaRPr lang="en-US" sz="3600" kern="1200" dirty="0"/>
        </a:p>
      </dsp:txBody>
      <dsp:txXfrm>
        <a:off x="951486" y="2758562"/>
        <a:ext cx="4311566" cy="646734"/>
      </dsp:txXfrm>
    </dsp:sp>
    <dsp:sp modelId="{AD945A05-A2A4-4447-B0AF-2FC0B6F3BE78}">
      <dsp:nvSpPr>
        <dsp:cNvPr id="0" name=""/>
        <dsp:cNvSpPr/>
      </dsp:nvSpPr>
      <dsp:spPr>
        <a:xfrm>
          <a:off x="858701" y="1491711"/>
          <a:ext cx="4311566" cy="5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ts val="1200"/>
            </a:spcAft>
            <a:buNone/>
          </a:pPr>
          <a:r>
            <a:rPr lang="en-US" sz="2200" kern="1200" dirty="0"/>
            <a:t>Improving security infrastructure</a:t>
          </a:r>
        </a:p>
        <a:p>
          <a:pPr marL="0" lvl="0" indent="0" algn="l" defTabSz="977900">
            <a:lnSpc>
              <a:spcPct val="100000"/>
            </a:lnSpc>
            <a:spcBef>
              <a:spcPct val="0"/>
            </a:spcBef>
            <a:spcAft>
              <a:spcPts val="1200"/>
            </a:spcAft>
            <a:buNone/>
          </a:pPr>
          <a:r>
            <a:rPr lang="en-US" sz="2200" kern="1200" dirty="0"/>
            <a:t>Effective response to incidents in the academic community</a:t>
          </a:r>
        </a:p>
        <a:p>
          <a:pPr marL="0" lvl="0" indent="0" algn="l" defTabSz="977900">
            <a:lnSpc>
              <a:spcPct val="100000"/>
            </a:lnSpc>
            <a:spcBef>
              <a:spcPct val="0"/>
            </a:spcBef>
            <a:spcAft>
              <a:spcPts val="1200"/>
            </a:spcAft>
            <a:buNone/>
          </a:pPr>
          <a:r>
            <a:rPr lang="en-US" sz="2200" kern="1200" dirty="0"/>
            <a:t>Improving the security of information systems of institutions</a:t>
          </a:r>
        </a:p>
        <a:p>
          <a:pPr marL="0" lvl="0" indent="0" algn="l" defTabSz="977900">
            <a:lnSpc>
              <a:spcPct val="100000"/>
            </a:lnSpc>
            <a:spcBef>
              <a:spcPct val="0"/>
            </a:spcBef>
            <a:spcAft>
              <a:spcPts val="1200"/>
            </a:spcAft>
            <a:buNone/>
          </a:pPr>
          <a:r>
            <a:rPr lang="en-US" sz="2200" kern="1200" dirty="0"/>
            <a:t>Content development and training implementation</a:t>
          </a:r>
        </a:p>
      </dsp:txBody>
      <dsp:txXfrm>
        <a:off x="858701" y="1491711"/>
        <a:ext cx="4311566" cy="52296"/>
      </dsp:txXfrm>
    </dsp:sp>
    <dsp:sp modelId="{D410BA41-3F51-4DCE-BE0C-FE44A5048E28}">
      <dsp:nvSpPr>
        <dsp:cNvPr id="0" name=""/>
        <dsp:cNvSpPr/>
      </dsp:nvSpPr>
      <dsp:spPr>
        <a:xfrm>
          <a:off x="7647844" y="169055"/>
          <a:ext cx="1051031" cy="10510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5F7093-6A13-40A2-BF59-B67DF8766754}">
      <dsp:nvSpPr>
        <dsp:cNvPr id="0" name=""/>
        <dsp:cNvSpPr/>
      </dsp:nvSpPr>
      <dsp:spPr>
        <a:xfrm>
          <a:off x="6017577" y="2758562"/>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endParaRPr lang="en-US" sz="3600" kern="1200" dirty="0"/>
        </a:p>
      </dsp:txBody>
      <dsp:txXfrm>
        <a:off x="6017577" y="2758562"/>
        <a:ext cx="4311566" cy="646734"/>
      </dsp:txXfrm>
    </dsp:sp>
    <dsp:sp modelId="{A5C50701-79BC-437C-A881-2638239516CD}">
      <dsp:nvSpPr>
        <dsp:cNvPr id="0" name=""/>
        <dsp:cNvSpPr/>
      </dsp:nvSpPr>
      <dsp:spPr>
        <a:xfrm>
          <a:off x="5924792" y="1478458"/>
          <a:ext cx="4311566" cy="52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ts val="1200"/>
            </a:spcAft>
            <a:buNone/>
          </a:pPr>
          <a:r>
            <a:rPr lang="en-US" sz="2200" kern="1200" dirty="0"/>
            <a:t>Handbook of reactions</a:t>
          </a:r>
          <a:r>
            <a:rPr lang="hr-HR" sz="2200" kern="1200" dirty="0"/>
            <a:t>/</a:t>
          </a:r>
          <a:r>
            <a:rPr lang="hr-HR" sz="2200" kern="1200" dirty="0" err="1"/>
            <a:t>response</a:t>
          </a:r>
          <a:r>
            <a:rPr lang="en-US" sz="2200" kern="1200" dirty="0"/>
            <a:t> to the most common incidents</a:t>
          </a:r>
        </a:p>
        <a:p>
          <a:pPr marL="0" lvl="0" indent="0" algn="l" defTabSz="977900">
            <a:lnSpc>
              <a:spcPct val="100000"/>
            </a:lnSpc>
            <a:spcBef>
              <a:spcPct val="0"/>
            </a:spcBef>
            <a:spcAft>
              <a:spcPts val="1200"/>
            </a:spcAft>
            <a:buNone/>
          </a:pPr>
          <a:r>
            <a:rPr lang="en-US" sz="2200" kern="1200" dirty="0"/>
            <a:t>Guidelines with best practice examples for creating an information security policy</a:t>
          </a:r>
        </a:p>
        <a:p>
          <a:pPr marL="0" lvl="0" indent="0" algn="l" defTabSz="977900">
            <a:lnSpc>
              <a:spcPct val="100000"/>
            </a:lnSpc>
            <a:spcBef>
              <a:spcPct val="0"/>
            </a:spcBef>
            <a:spcAft>
              <a:spcPts val="1200"/>
            </a:spcAft>
            <a:buNone/>
          </a:pPr>
          <a:r>
            <a:rPr lang="en-US" sz="2200" kern="1200"/>
            <a:t>Instructions for increasing the level of security of the university's infrastructure</a:t>
          </a:r>
        </a:p>
      </dsp:txBody>
      <dsp:txXfrm>
        <a:off x="5924792" y="1478458"/>
        <a:ext cx="4311566" cy="52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60035-AEE7-469F-820C-1F67B6AB7534}">
      <dsp:nvSpPr>
        <dsp:cNvPr id="0" name=""/>
        <dsp:cNvSpPr/>
      </dsp:nvSpPr>
      <dsp:spPr>
        <a:xfrm>
          <a:off x="877765" y="2461"/>
          <a:ext cx="9768749" cy="1183832"/>
        </a:xfrm>
        <a:prstGeom prst="round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70 </a:t>
          </a:r>
          <a:r>
            <a:rPr lang="hr-HR" sz="2400" kern="1200" dirty="0"/>
            <a:t>HE </a:t>
          </a:r>
          <a:r>
            <a:rPr lang="en-US" sz="2400" kern="1200" dirty="0"/>
            <a:t>institutions filled out the questionnaire</a:t>
          </a:r>
        </a:p>
      </dsp:txBody>
      <dsp:txXfrm>
        <a:off x="935555" y="60251"/>
        <a:ext cx="9653169" cy="1068252"/>
      </dsp:txXfrm>
    </dsp:sp>
    <dsp:sp modelId="{98B23DF8-EE09-4274-9F20-0ACF2FBD2A75}">
      <dsp:nvSpPr>
        <dsp:cNvPr id="0" name=""/>
        <dsp:cNvSpPr/>
      </dsp:nvSpPr>
      <dsp:spPr>
        <a:xfrm>
          <a:off x="877765" y="1245485"/>
          <a:ext cx="9730747" cy="1183832"/>
        </a:xfrm>
        <a:prstGeom prst="round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hr-HR" sz="2400" kern="1200" dirty="0" err="1"/>
            <a:t>Identifying</a:t>
          </a:r>
          <a:r>
            <a:rPr lang="hr-HR" sz="2400" kern="1200" dirty="0"/>
            <a:t> </a:t>
          </a:r>
          <a:r>
            <a:rPr lang="en-US" sz="2400" kern="1200" dirty="0"/>
            <a:t>the current state of digital maturity of </a:t>
          </a:r>
          <a:r>
            <a:rPr lang="hr-HR" sz="2400" kern="1200" dirty="0"/>
            <a:t>HE</a:t>
          </a:r>
          <a:r>
            <a:rPr lang="en-US" sz="2400" kern="1200" dirty="0"/>
            <a:t> institutions</a:t>
          </a:r>
        </a:p>
      </dsp:txBody>
      <dsp:txXfrm>
        <a:off x="935555" y="1303275"/>
        <a:ext cx="9615167" cy="1068252"/>
      </dsp:txXfrm>
    </dsp:sp>
    <dsp:sp modelId="{A1F8FE8D-E9A5-437B-9CE4-2A1B07EC7993}">
      <dsp:nvSpPr>
        <dsp:cNvPr id="0" name=""/>
        <dsp:cNvSpPr/>
      </dsp:nvSpPr>
      <dsp:spPr>
        <a:xfrm>
          <a:off x="877765" y="2488509"/>
          <a:ext cx="9730747" cy="1183832"/>
        </a:xfrm>
        <a:prstGeom prst="round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Total number of students: 172</a:t>
          </a:r>
          <a:r>
            <a:rPr lang="hr-HR" sz="2400" kern="1200" dirty="0"/>
            <a:t>.</a:t>
          </a:r>
          <a:r>
            <a:rPr lang="en-US" sz="2400" kern="1200" dirty="0"/>
            <a:t>135</a:t>
          </a:r>
        </a:p>
      </dsp:txBody>
      <dsp:txXfrm>
        <a:off x="935555" y="2546299"/>
        <a:ext cx="9615167" cy="1068252"/>
      </dsp:txXfrm>
    </dsp:sp>
    <dsp:sp modelId="{9FAEDCEA-F3BA-4518-8421-0E29F9AEFBB0}">
      <dsp:nvSpPr>
        <dsp:cNvPr id="0" name=""/>
        <dsp:cNvSpPr/>
      </dsp:nvSpPr>
      <dsp:spPr>
        <a:xfrm>
          <a:off x="877765" y="3731533"/>
          <a:ext cx="9768749" cy="1183832"/>
        </a:xfrm>
        <a:prstGeom prst="round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Total number of all employees (including teaching and non-teaching staff) at all locations: 20</a:t>
          </a:r>
          <a:r>
            <a:rPr lang="hr-HR" sz="2400" kern="1200" dirty="0"/>
            <a:t>.</a:t>
          </a:r>
          <a:r>
            <a:rPr lang="en-US" sz="2400" kern="1200" dirty="0"/>
            <a:t>702 </a:t>
          </a:r>
        </a:p>
      </dsp:txBody>
      <dsp:txXfrm>
        <a:off x="935555" y="3789323"/>
        <a:ext cx="9653169" cy="1068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3D71A-EDB7-4F51-BB8F-EF9D33AFCB49}">
      <dsp:nvSpPr>
        <dsp:cNvPr id="0" name=""/>
        <dsp:cNvSpPr/>
      </dsp:nvSpPr>
      <dsp:spPr>
        <a:xfrm>
          <a:off x="0" y="574"/>
          <a:ext cx="11280630" cy="1344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A711-0955-4DCF-B385-B28A72D39CA4}">
      <dsp:nvSpPr>
        <dsp:cNvPr id="0" name=""/>
        <dsp:cNvSpPr/>
      </dsp:nvSpPr>
      <dsp:spPr>
        <a:xfrm>
          <a:off x="406693" y="303074"/>
          <a:ext cx="739443" cy="739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2237EC-A8F0-4DF0-8A1D-9A68F63ACF74}">
      <dsp:nvSpPr>
        <dsp:cNvPr id="0" name=""/>
        <dsp:cNvSpPr/>
      </dsp:nvSpPr>
      <dsp:spPr>
        <a:xfrm>
          <a:off x="1552831" y="574"/>
          <a:ext cx="9727798" cy="1344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7" tIns="142287" rIns="142287" bIns="142287" numCol="1" spcCol="1270" anchor="ctr" anchorCtr="0">
          <a:noAutofit/>
        </a:bodyPr>
        <a:lstStyle/>
        <a:p>
          <a:pPr marL="0" lvl="0" indent="0" algn="l" defTabSz="1066800">
            <a:lnSpc>
              <a:spcPct val="100000"/>
            </a:lnSpc>
            <a:spcBef>
              <a:spcPct val="0"/>
            </a:spcBef>
            <a:spcAft>
              <a:spcPct val="35000"/>
            </a:spcAft>
            <a:buNone/>
          </a:pPr>
          <a:r>
            <a:rPr lang="en-US" sz="2400" kern="1200" dirty="0"/>
            <a:t>Establishment of the Council for SP - voluntary and volunteer participation in a group composed of people from the faculty and CARNET members in charge of security policies at institutions</a:t>
          </a:r>
        </a:p>
      </dsp:txBody>
      <dsp:txXfrm>
        <a:off x="1552831" y="574"/>
        <a:ext cx="9727798" cy="1344442"/>
      </dsp:txXfrm>
    </dsp:sp>
    <dsp:sp modelId="{FE5A10B5-11C9-46A4-8C08-C25D1C3F6A1A}">
      <dsp:nvSpPr>
        <dsp:cNvPr id="0" name=""/>
        <dsp:cNvSpPr/>
      </dsp:nvSpPr>
      <dsp:spPr>
        <a:xfrm>
          <a:off x="0" y="1681127"/>
          <a:ext cx="11280630" cy="1344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165F5-FD3B-4A24-A2B3-7AE850ECB662}">
      <dsp:nvSpPr>
        <dsp:cNvPr id="0" name=""/>
        <dsp:cNvSpPr/>
      </dsp:nvSpPr>
      <dsp:spPr>
        <a:xfrm>
          <a:off x="406693" y="1983627"/>
          <a:ext cx="739443" cy="739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C9C7E6-21E1-473C-BA88-2ACE0748D7AF}">
      <dsp:nvSpPr>
        <dsp:cNvPr id="0" name=""/>
        <dsp:cNvSpPr/>
      </dsp:nvSpPr>
      <dsp:spPr>
        <a:xfrm>
          <a:off x="1552831" y="1681127"/>
          <a:ext cx="9727798" cy="1344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7" tIns="142287" rIns="142287" bIns="142287" numCol="1" spcCol="1270" anchor="ctr" anchorCtr="0">
          <a:noAutofit/>
        </a:bodyPr>
        <a:lstStyle/>
        <a:p>
          <a:pPr marL="0" lvl="0" indent="0" algn="l" defTabSz="1066800">
            <a:lnSpc>
              <a:spcPct val="100000"/>
            </a:lnSpc>
            <a:spcBef>
              <a:spcPct val="0"/>
            </a:spcBef>
            <a:spcAft>
              <a:spcPct val="35000"/>
            </a:spcAft>
            <a:buNone/>
          </a:pPr>
          <a:r>
            <a:rPr lang="en-US" sz="2400" kern="1200" dirty="0"/>
            <a:t>A different approach to the management staff than the approach to the </a:t>
          </a:r>
          <a:r>
            <a:rPr lang="hr-HR" sz="2400" kern="1200" dirty="0"/>
            <a:t>IT </a:t>
          </a:r>
          <a:r>
            <a:rPr lang="hr-HR" sz="2400" kern="1200" dirty="0" err="1"/>
            <a:t>staff</a:t>
          </a:r>
          <a:r>
            <a:rPr lang="hr-HR" sz="2400" kern="1200" dirty="0"/>
            <a:t> and </a:t>
          </a:r>
          <a:r>
            <a:rPr lang="hr-HR" sz="2400" kern="1200" dirty="0" err="1"/>
            <a:t>administrators</a:t>
          </a:r>
          <a:endParaRPr lang="en-US" sz="2400" kern="1200" dirty="0"/>
        </a:p>
      </dsp:txBody>
      <dsp:txXfrm>
        <a:off x="1552831" y="1681127"/>
        <a:ext cx="9727798" cy="1344442"/>
      </dsp:txXfrm>
    </dsp:sp>
    <dsp:sp modelId="{F7A2FA21-5C90-4DB4-9712-B110AB176046}">
      <dsp:nvSpPr>
        <dsp:cNvPr id="0" name=""/>
        <dsp:cNvSpPr/>
      </dsp:nvSpPr>
      <dsp:spPr>
        <a:xfrm>
          <a:off x="0" y="3361680"/>
          <a:ext cx="11280630" cy="1344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3812C-4562-4B44-B016-357FF2710F4A}">
      <dsp:nvSpPr>
        <dsp:cNvPr id="0" name=""/>
        <dsp:cNvSpPr/>
      </dsp:nvSpPr>
      <dsp:spPr>
        <a:xfrm>
          <a:off x="406693" y="3664180"/>
          <a:ext cx="739443" cy="739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A1073-8817-4DF0-A367-4E6C67C74901}">
      <dsp:nvSpPr>
        <dsp:cNvPr id="0" name=""/>
        <dsp:cNvSpPr/>
      </dsp:nvSpPr>
      <dsp:spPr>
        <a:xfrm>
          <a:off x="1552831" y="3361680"/>
          <a:ext cx="9727798" cy="1344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87" tIns="142287" rIns="142287" bIns="142287" numCol="1" spcCol="1270" anchor="ctr" anchorCtr="0">
          <a:noAutofit/>
        </a:bodyPr>
        <a:lstStyle/>
        <a:p>
          <a:pPr marL="0" lvl="0" indent="0" algn="l" defTabSz="1066800">
            <a:lnSpc>
              <a:spcPct val="100000"/>
            </a:lnSpc>
            <a:spcBef>
              <a:spcPct val="0"/>
            </a:spcBef>
            <a:spcAft>
              <a:spcPct val="35000"/>
            </a:spcAft>
            <a:buNone/>
          </a:pPr>
          <a:r>
            <a:rPr lang="en-US" sz="2400" kern="1200" dirty="0"/>
            <a:t>Raising awareness of the importance of policies and procedures</a:t>
          </a:r>
        </a:p>
      </dsp:txBody>
      <dsp:txXfrm>
        <a:off x="1552831" y="3361680"/>
        <a:ext cx="9727798" cy="1344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3D71A-EDB7-4F51-BB8F-EF9D33AFCB49}">
      <dsp:nvSpPr>
        <dsp:cNvPr id="0" name=""/>
        <dsp:cNvSpPr/>
      </dsp:nvSpPr>
      <dsp:spPr>
        <a:xfrm>
          <a:off x="0" y="5244"/>
          <a:ext cx="11280630" cy="1555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A711-0955-4DCF-B385-B28A72D39CA4}">
      <dsp:nvSpPr>
        <dsp:cNvPr id="0" name=""/>
        <dsp:cNvSpPr/>
      </dsp:nvSpPr>
      <dsp:spPr>
        <a:xfrm>
          <a:off x="470493" y="355198"/>
          <a:ext cx="856278" cy="855441"/>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2237EC-A8F0-4DF0-8A1D-9A68F63ACF74}">
      <dsp:nvSpPr>
        <dsp:cNvPr id="0" name=""/>
        <dsp:cNvSpPr/>
      </dsp:nvSpPr>
      <dsp:spPr>
        <a:xfrm>
          <a:off x="1797264" y="0"/>
          <a:ext cx="9340432" cy="155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69" tIns="164769" rIns="164769" bIns="164769" numCol="1" spcCol="1270" anchor="ctr" anchorCtr="0">
          <a:noAutofit/>
        </a:bodyPr>
        <a:lstStyle/>
        <a:p>
          <a:pPr marL="0" lvl="0" indent="0" algn="l" defTabSz="977900">
            <a:lnSpc>
              <a:spcPct val="100000"/>
            </a:lnSpc>
            <a:spcBef>
              <a:spcPct val="0"/>
            </a:spcBef>
            <a:spcAft>
              <a:spcPct val="35000"/>
            </a:spcAft>
            <a:buNone/>
          </a:pPr>
          <a:r>
            <a:rPr lang="hr-HR" sz="2200" kern="1200" dirty="0"/>
            <a:t>CS </a:t>
          </a:r>
          <a:r>
            <a:rPr lang="en-US" sz="2200" kern="1200" dirty="0"/>
            <a:t>competitions and education of students </a:t>
          </a:r>
          <a:r>
            <a:rPr lang="hr-HR" sz="2200" kern="1200" dirty="0"/>
            <a:t>– </a:t>
          </a:r>
          <a:r>
            <a:rPr lang="hr-HR" sz="2200" kern="1200" dirty="0" err="1"/>
            <a:t>Hackultet</a:t>
          </a:r>
          <a:endParaRPr lang="hr-HR" sz="2200" kern="1200" dirty="0"/>
        </a:p>
        <a:p>
          <a:pPr marL="0" lvl="0" indent="0" algn="l" defTabSz="977900">
            <a:lnSpc>
              <a:spcPct val="100000"/>
            </a:lnSpc>
            <a:spcBef>
              <a:spcPct val="0"/>
            </a:spcBef>
            <a:spcAft>
              <a:spcPct val="35000"/>
            </a:spcAft>
            <a:buNone/>
          </a:pPr>
          <a:r>
            <a:rPr lang="en-US" sz="2200" kern="1200" dirty="0"/>
            <a:t>promote IT skills, raise the awareness</a:t>
          </a:r>
          <a:r>
            <a:rPr lang="hr-HR" sz="2200" kern="1200" dirty="0"/>
            <a:t>,</a:t>
          </a:r>
          <a:r>
            <a:rPr lang="en-US" sz="2200" kern="1200" dirty="0"/>
            <a:t> prevention of cyber threats and attacks,  increase students' interest in a career in the field of cyber security</a:t>
          </a:r>
        </a:p>
      </dsp:txBody>
      <dsp:txXfrm>
        <a:off x="1797264" y="0"/>
        <a:ext cx="9340432" cy="1556869"/>
      </dsp:txXfrm>
    </dsp:sp>
    <dsp:sp modelId="{FE5A10B5-11C9-46A4-8C08-C25D1C3F6A1A}">
      <dsp:nvSpPr>
        <dsp:cNvPr id="0" name=""/>
        <dsp:cNvSpPr/>
      </dsp:nvSpPr>
      <dsp:spPr>
        <a:xfrm>
          <a:off x="0" y="1643037"/>
          <a:ext cx="11280630" cy="1555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165F5-FD3B-4A24-A2B3-7AE850ECB662}">
      <dsp:nvSpPr>
        <dsp:cNvPr id="0" name=""/>
        <dsp:cNvSpPr/>
      </dsp:nvSpPr>
      <dsp:spPr>
        <a:xfrm>
          <a:off x="483748" y="2006230"/>
          <a:ext cx="856278" cy="85544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C9C7E6-21E1-473C-BA88-2ACE0748D7AF}">
      <dsp:nvSpPr>
        <dsp:cNvPr id="0" name=""/>
        <dsp:cNvSpPr/>
      </dsp:nvSpPr>
      <dsp:spPr>
        <a:xfrm>
          <a:off x="1757473" y="1709303"/>
          <a:ext cx="9340432" cy="155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69" tIns="164769" rIns="164769" bIns="164769" numCol="1" spcCol="1270" anchor="ctr" anchorCtr="0">
          <a:noAutofit/>
        </a:bodyPr>
        <a:lstStyle/>
        <a:p>
          <a:pPr marL="0" lvl="0" indent="0" algn="l" defTabSz="977900">
            <a:lnSpc>
              <a:spcPct val="100000"/>
            </a:lnSpc>
            <a:spcBef>
              <a:spcPct val="0"/>
            </a:spcBef>
            <a:spcAft>
              <a:spcPct val="35000"/>
            </a:spcAft>
            <a:buNone/>
          </a:pPr>
          <a:r>
            <a:rPr lang="en-US" sz="2200" kern="1200" dirty="0"/>
            <a:t>User education:</a:t>
          </a:r>
          <a:r>
            <a:rPr lang="hr-HR" sz="2200" kern="1200" dirty="0"/>
            <a:t> </a:t>
          </a:r>
          <a:r>
            <a:rPr lang="en-US" sz="2200" kern="1200" dirty="0"/>
            <a:t>IT staff,</a:t>
          </a:r>
          <a:r>
            <a:rPr lang="hr-HR" sz="2200" kern="1200" dirty="0"/>
            <a:t> </a:t>
          </a:r>
          <a:r>
            <a:rPr lang="en-US" sz="2200" kern="1200" dirty="0"/>
            <a:t>teaching and management staff </a:t>
          </a:r>
          <a:r>
            <a:rPr lang="hr-HR" sz="2200" kern="1200" dirty="0"/>
            <a:t>-</a:t>
          </a:r>
          <a:r>
            <a:rPr lang="en-US" sz="2200" kern="1200" dirty="0"/>
            <a:t> autumn 2024</a:t>
          </a:r>
        </a:p>
        <a:p>
          <a:pPr marL="0" lvl="0" indent="0" algn="l" defTabSz="977900">
            <a:lnSpc>
              <a:spcPct val="100000"/>
            </a:lnSpc>
            <a:spcBef>
              <a:spcPct val="0"/>
            </a:spcBef>
            <a:spcAft>
              <a:spcPct val="35000"/>
            </a:spcAft>
            <a:buNone/>
          </a:pPr>
          <a:r>
            <a:rPr lang="en-US" sz="2200" kern="1200" dirty="0"/>
            <a:t>-</a:t>
          </a:r>
          <a:r>
            <a:rPr lang="hr-HR" sz="2200" kern="1200" dirty="0"/>
            <a:t> IT </a:t>
          </a:r>
          <a:r>
            <a:rPr lang="hr-HR" sz="2200" kern="1200" dirty="0" err="1"/>
            <a:t>staff</a:t>
          </a:r>
          <a:r>
            <a:rPr lang="en-US" sz="2200" kern="1200" dirty="0"/>
            <a:t> bootcamps</a:t>
          </a:r>
        </a:p>
      </dsp:txBody>
      <dsp:txXfrm>
        <a:off x="1757473" y="1709303"/>
        <a:ext cx="9340432" cy="1556869"/>
      </dsp:txXfrm>
    </dsp:sp>
    <dsp:sp modelId="{F7A2FA21-5C90-4DB4-9712-B110AB176046}">
      <dsp:nvSpPr>
        <dsp:cNvPr id="0" name=""/>
        <dsp:cNvSpPr/>
      </dsp:nvSpPr>
      <dsp:spPr>
        <a:xfrm>
          <a:off x="0" y="3333852"/>
          <a:ext cx="11280630" cy="15553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3812C-4562-4B44-B016-357FF2710F4A}">
      <dsp:nvSpPr>
        <dsp:cNvPr id="0" name=""/>
        <dsp:cNvSpPr/>
      </dsp:nvSpPr>
      <dsp:spPr>
        <a:xfrm>
          <a:off x="457237" y="3617536"/>
          <a:ext cx="856278" cy="85544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3A1073-8817-4DF0-A367-4E6C67C74901}">
      <dsp:nvSpPr>
        <dsp:cNvPr id="0" name=""/>
        <dsp:cNvSpPr/>
      </dsp:nvSpPr>
      <dsp:spPr>
        <a:xfrm>
          <a:off x="1717777" y="3400114"/>
          <a:ext cx="9340432" cy="155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69" tIns="164769" rIns="164769" bIns="164769" numCol="1" spcCol="1270" anchor="ctr" anchorCtr="0">
          <a:noAutofit/>
        </a:bodyPr>
        <a:lstStyle/>
        <a:p>
          <a:pPr marL="0" lvl="0" indent="0" algn="l" defTabSz="711200">
            <a:lnSpc>
              <a:spcPct val="100000"/>
            </a:lnSpc>
            <a:spcBef>
              <a:spcPct val="0"/>
            </a:spcBef>
            <a:spcAft>
              <a:spcPct val="35000"/>
            </a:spcAft>
            <a:buNone/>
          </a:pPr>
          <a:r>
            <a:rPr lang="en-US" sz="1600" kern="1200" dirty="0"/>
            <a:t>Adoption and implementation of security policy at</a:t>
          </a:r>
          <a:r>
            <a:rPr lang="hr-HR" sz="1600" kern="1200" dirty="0"/>
            <a:t> HE</a:t>
          </a:r>
          <a:r>
            <a:rPr lang="en-US" sz="1600" kern="1200" dirty="0"/>
            <a:t> institutions</a:t>
          </a:r>
          <a:endParaRPr lang="hr-HR" sz="1600" kern="1200" dirty="0"/>
        </a:p>
        <a:p>
          <a:pPr marL="0" lvl="0" indent="0" algn="l" defTabSz="711200">
            <a:lnSpc>
              <a:spcPct val="100000"/>
            </a:lnSpc>
            <a:spcBef>
              <a:spcPct val="0"/>
            </a:spcBef>
            <a:spcAft>
              <a:spcPct val="35000"/>
            </a:spcAft>
            <a:buNone/>
          </a:pPr>
          <a:r>
            <a:rPr lang="en-US" sz="1600" kern="1200" dirty="0"/>
            <a:t>Cyber ​​hygiene and responsible use of the Internet</a:t>
          </a:r>
          <a:endParaRPr lang="hr-HR" sz="1600" kern="1200" dirty="0"/>
        </a:p>
        <a:p>
          <a:pPr marL="0" lvl="0" indent="0" algn="l" defTabSz="711200">
            <a:lnSpc>
              <a:spcPct val="100000"/>
            </a:lnSpc>
            <a:spcBef>
              <a:spcPct val="0"/>
            </a:spcBef>
            <a:spcAft>
              <a:spcPct val="35000"/>
            </a:spcAft>
            <a:buNone/>
          </a:pPr>
          <a:r>
            <a:rPr lang="en-US" sz="1600" kern="1200" dirty="0"/>
            <a:t>Basics of cyber protection and identification of cyber threats</a:t>
          </a:r>
          <a:endParaRPr lang="hr-HR" sz="1600" kern="1200" dirty="0"/>
        </a:p>
        <a:p>
          <a:pPr marL="0" lvl="0" indent="0" algn="l" defTabSz="711200">
            <a:lnSpc>
              <a:spcPct val="100000"/>
            </a:lnSpc>
            <a:spcBef>
              <a:spcPct val="0"/>
            </a:spcBef>
            <a:spcAft>
              <a:spcPct val="35000"/>
            </a:spcAft>
            <a:buNone/>
          </a:pPr>
          <a:r>
            <a:rPr lang="en-US" sz="1600" kern="1200" dirty="0"/>
            <a:t>Support system in reporting and resolving cyber incidents, Secure university infrastructure</a:t>
          </a:r>
        </a:p>
      </dsp:txBody>
      <dsp:txXfrm>
        <a:off x="1717777" y="3400114"/>
        <a:ext cx="9340432" cy="1556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DEFEF-B3F2-4A9D-B7D4-A802904F2D45}">
      <dsp:nvSpPr>
        <dsp:cNvPr id="0" name=""/>
        <dsp:cNvSpPr/>
      </dsp:nvSpPr>
      <dsp:spPr>
        <a:xfrm>
          <a:off x="0" y="2768"/>
          <a:ext cx="11656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11ACBB-B6EE-4DA5-9F05-472FD523CF62}">
      <dsp:nvSpPr>
        <dsp:cNvPr id="0" name=""/>
        <dsp:cNvSpPr/>
      </dsp:nvSpPr>
      <dsp:spPr>
        <a:xfrm>
          <a:off x="0" y="2768"/>
          <a:ext cx="11656800" cy="9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t>Procurement of an advanced firewall appliance – </a:t>
          </a:r>
          <a:r>
            <a:rPr lang="hr-HR" sz="2000" kern="1200" dirty="0"/>
            <a:t>market </a:t>
          </a:r>
          <a:r>
            <a:rPr lang="hr-HR" sz="2000" kern="1200" dirty="0" err="1"/>
            <a:t>research</a:t>
          </a:r>
          <a:endParaRPr lang="en-US" sz="2000" kern="1200" dirty="0"/>
        </a:p>
      </dsp:txBody>
      <dsp:txXfrm>
        <a:off x="0" y="2768"/>
        <a:ext cx="11656800" cy="944062"/>
      </dsp:txXfrm>
    </dsp:sp>
    <dsp:sp modelId="{9AD18C8F-842F-4C4D-B318-145BB03297DC}">
      <dsp:nvSpPr>
        <dsp:cNvPr id="0" name=""/>
        <dsp:cNvSpPr/>
      </dsp:nvSpPr>
      <dsp:spPr>
        <a:xfrm>
          <a:off x="0" y="946831"/>
          <a:ext cx="11656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F70F59-6F07-4F56-8AE9-B5AC32414F64}">
      <dsp:nvSpPr>
        <dsp:cNvPr id="0" name=""/>
        <dsp:cNvSpPr/>
      </dsp:nvSpPr>
      <dsp:spPr>
        <a:xfrm>
          <a:off x="0" y="946831"/>
          <a:ext cx="11656800" cy="9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t>Monitoring of the local network - includes the creation of documentation and a system that monitors local network traffic and detects computer threats and where this threat comes from, so that the administrator can detect a computer on which a malicious program is located</a:t>
          </a:r>
        </a:p>
      </dsp:txBody>
      <dsp:txXfrm>
        <a:off x="0" y="946831"/>
        <a:ext cx="11656800" cy="944062"/>
      </dsp:txXfrm>
    </dsp:sp>
    <dsp:sp modelId="{6BD41287-ABD9-47CA-A310-91BACF45E43D}">
      <dsp:nvSpPr>
        <dsp:cNvPr id="0" name=""/>
        <dsp:cNvSpPr/>
      </dsp:nvSpPr>
      <dsp:spPr>
        <a:xfrm>
          <a:off x="0" y="1890894"/>
          <a:ext cx="11656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A568E3-4FFA-402B-8448-F2D5D3D9138F}">
      <dsp:nvSpPr>
        <dsp:cNvPr id="0" name=""/>
        <dsp:cNvSpPr/>
      </dsp:nvSpPr>
      <dsp:spPr>
        <a:xfrm>
          <a:off x="0" y="1890894"/>
          <a:ext cx="11656800" cy="9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t>Creation of methodology/instructions for Windows domain implementation</a:t>
          </a:r>
        </a:p>
      </dsp:txBody>
      <dsp:txXfrm>
        <a:off x="0" y="1890894"/>
        <a:ext cx="11656800" cy="944062"/>
      </dsp:txXfrm>
    </dsp:sp>
    <dsp:sp modelId="{1D2920B0-21DF-4FF2-B991-ED0274625F86}">
      <dsp:nvSpPr>
        <dsp:cNvPr id="0" name=""/>
        <dsp:cNvSpPr/>
      </dsp:nvSpPr>
      <dsp:spPr>
        <a:xfrm>
          <a:off x="0" y="2834957"/>
          <a:ext cx="11656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199F4C-10B4-4B92-8001-FD91950E7C3D}">
      <dsp:nvSpPr>
        <dsp:cNvPr id="0" name=""/>
        <dsp:cNvSpPr/>
      </dsp:nvSpPr>
      <dsp:spPr>
        <a:xfrm>
          <a:off x="0" y="2834957"/>
          <a:ext cx="11656800" cy="9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t>Secure segmentation of the </a:t>
          </a:r>
          <a:r>
            <a:rPr lang="hr-HR" sz="2000" kern="1200" dirty="0"/>
            <a:t>HEI</a:t>
          </a:r>
          <a:r>
            <a:rPr lang="en-US" sz="2000" kern="1200" dirty="0"/>
            <a:t> network - development of methodology and instructions on the proper and safe way to segment the network at an individual institution</a:t>
          </a:r>
        </a:p>
      </dsp:txBody>
      <dsp:txXfrm>
        <a:off x="0" y="2834957"/>
        <a:ext cx="11656800" cy="944062"/>
      </dsp:txXfrm>
    </dsp:sp>
    <dsp:sp modelId="{D53E40F5-CFAA-4AD1-841E-67F71746D675}">
      <dsp:nvSpPr>
        <dsp:cNvPr id="0" name=""/>
        <dsp:cNvSpPr/>
      </dsp:nvSpPr>
      <dsp:spPr>
        <a:xfrm>
          <a:off x="0" y="3779020"/>
          <a:ext cx="11656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E3C27F-9922-4186-97EA-5AAC94018D86}">
      <dsp:nvSpPr>
        <dsp:cNvPr id="0" name=""/>
        <dsp:cNvSpPr/>
      </dsp:nvSpPr>
      <dsp:spPr>
        <a:xfrm>
          <a:off x="0" y="3779020"/>
          <a:ext cx="11656800" cy="9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t>Secure access to internal services - creation of methodology and instructions that define how to configure business and administrative services of the faculty in such a way that they are protected from users from the public Internet</a:t>
          </a:r>
        </a:p>
      </dsp:txBody>
      <dsp:txXfrm>
        <a:off x="0" y="3779020"/>
        <a:ext cx="11656800" cy="944062"/>
      </dsp:txXfrm>
    </dsp:sp>
    <dsp:sp modelId="{C4C13FB7-39FE-4161-B667-755CD6D4F2D8}">
      <dsp:nvSpPr>
        <dsp:cNvPr id="0" name=""/>
        <dsp:cNvSpPr/>
      </dsp:nvSpPr>
      <dsp:spPr>
        <a:xfrm>
          <a:off x="0" y="4723083"/>
          <a:ext cx="11656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D85938-6F60-4649-A55A-AA02B3CB3D8B}">
      <dsp:nvSpPr>
        <dsp:cNvPr id="0" name=""/>
        <dsp:cNvSpPr/>
      </dsp:nvSpPr>
      <dsp:spPr>
        <a:xfrm>
          <a:off x="0" y="4723083"/>
          <a:ext cx="11656800" cy="94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t>Secure infrastructure management - creation of methodology and instructions on secure infrastructure management, which means timely updating (eng. patch) of services within the network to be safe from new vulnerabilities that appear on a daily basis</a:t>
          </a:r>
        </a:p>
      </dsp:txBody>
      <dsp:txXfrm>
        <a:off x="0" y="4723083"/>
        <a:ext cx="11656800" cy="9440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A0B5C-7167-2943-B310-BFB90A0E5538}"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61996-B2F4-524F-9989-3EE27CEC5DF5}" type="slidenum">
              <a:rPr lang="en-US" smtClean="0"/>
              <a:t>‹#›</a:t>
            </a:fld>
            <a:endParaRPr lang="en-US"/>
          </a:p>
        </p:txBody>
      </p:sp>
    </p:spTree>
    <p:extLst>
      <p:ext uri="{BB962C8B-B14F-4D97-AF65-F5344CB8AC3E}">
        <p14:creationId xmlns:p14="http://schemas.microsoft.com/office/powerpoint/2010/main" val="327100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561996-B2F4-524F-9989-3EE27CEC5DF5}" type="slidenum">
              <a:rPr lang="en-US" smtClean="0"/>
              <a:t>2</a:t>
            </a:fld>
            <a:endParaRPr lang="en-US"/>
          </a:p>
        </p:txBody>
      </p:sp>
    </p:spTree>
    <p:extLst>
      <p:ext uri="{BB962C8B-B14F-4D97-AF65-F5344CB8AC3E}">
        <p14:creationId xmlns:p14="http://schemas.microsoft.com/office/powerpoint/2010/main" val="238942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561996-B2F4-524F-9989-3EE27CEC5DF5}" type="slidenum">
              <a:rPr lang="en-US" smtClean="0"/>
              <a:t>13</a:t>
            </a:fld>
            <a:endParaRPr lang="en-US"/>
          </a:p>
        </p:txBody>
      </p:sp>
    </p:spTree>
    <p:extLst>
      <p:ext uri="{BB962C8B-B14F-4D97-AF65-F5344CB8AC3E}">
        <p14:creationId xmlns:p14="http://schemas.microsoft.com/office/powerpoint/2010/main" val="93604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561996-B2F4-524F-9989-3EE27CEC5DF5}" type="slidenum">
              <a:rPr lang="en-US" smtClean="0"/>
              <a:t>3</a:t>
            </a:fld>
            <a:endParaRPr lang="en-US"/>
          </a:p>
        </p:txBody>
      </p:sp>
    </p:spTree>
    <p:extLst>
      <p:ext uri="{BB962C8B-B14F-4D97-AF65-F5344CB8AC3E}">
        <p14:creationId xmlns:p14="http://schemas.microsoft.com/office/powerpoint/2010/main" val="382947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561996-B2F4-524F-9989-3EE27CEC5DF5}" type="slidenum">
              <a:rPr lang="en-US" smtClean="0"/>
              <a:t>5</a:t>
            </a:fld>
            <a:endParaRPr lang="en-US"/>
          </a:p>
        </p:txBody>
      </p:sp>
    </p:spTree>
    <p:extLst>
      <p:ext uri="{BB962C8B-B14F-4D97-AF65-F5344CB8AC3E}">
        <p14:creationId xmlns:p14="http://schemas.microsoft.com/office/powerpoint/2010/main" val="15911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561996-B2F4-524F-9989-3EE27CEC5DF5}" type="slidenum">
              <a:rPr lang="en-US" smtClean="0"/>
              <a:t>6</a:t>
            </a:fld>
            <a:endParaRPr lang="en-US"/>
          </a:p>
        </p:txBody>
      </p:sp>
    </p:spTree>
    <p:extLst>
      <p:ext uri="{BB962C8B-B14F-4D97-AF65-F5344CB8AC3E}">
        <p14:creationId xmlns:p14="http://schemas.microsoft.com/office/powerpoint/2010/main" val="233187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0561996-B2F4-524F-9989-3EE27CEC5DF5}" type="slidenum">
              <a:rPr lang="en-US" smtClean="0"/>
              <a:t>8</a:t>
            </a:fld>
            <a:endParaRPr lang="en-US"/>
          </a:p>
        </p:txBody>
      </p:sp>
    </p:spTree>
    <p:extLst>
      <p:ext uri="{BB962C8B-B14F-4D97-AF65-F5344CB8AC3E}">
        <p14:creationId xmlns:p14="http://schemas.microsoft.com/office/powerpoint/2010/main" val="217758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544F-0701-1728-35E8-9B760128A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40B68-D7FC-49D6-B1CD-2F3E85E4F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58FA1-6775-5658-55EB-0EE7200ED236}"/>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E1377E46-114B-FDA5-BFFA-1EF0DC8E4156}"/>
              </a:ext>
            </a:extLst>
          </p:cNvPr>
          <p:cNvSpPr>
            <a:spLocks noGrp="1"/>
          </p:cNvSpPr>
          <p:nvPr>
            <p:ph type="sldNum" sz="quarter" idx="5"/>
          </p:nvPr>
        </p:nvSpPr>
        <p:spPr/>
        <p:txBody>
          <a:bodyPr/>
          <a:lstStyle/>
          <a:p>
            <a:fld id="{50561996-B2F4-524F-9989-3EE27CEC5DF5}" type="slidenum">
              <a:rPr lang="en-US" smtClean="0"/>
              <a:t>9</a:t>
            </a:fld>
            <a:endParaRPr lang="en-US"/>
          </a:p>
        </p:txBody>
      </p:sp>
    </p:spTree>
    <p:extLst>
      <p:ext uri="{BB962C8B-B14F-4D97-AF65-F5344CB8AC3E}">
        <p14:creationId xmlns:p14="http://schemas.microsoft.com/office/powerpoint/2010/main" val="255411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5E9C5-6DEC-9F19-BE86-D827925A2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3924E-8267-800D-6299-C5E623AE6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47D8D-3E00-2052-07D7-E9022ABF5C4F}"/>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9C540200-5C41-654D-BF46-D50BD0674376}"/>
              </a:ext>
            </a:extLst>
          </p:cNvPr>
          <p:cNvSpPr>
            <a:spLocks noGrp="1"/>
          </p:cNvSpPr>
          <p:nvPr>
            <p:ph type="sldNum" sz="quarter" idx="5"/>
          </p:nvPr>
        </p:nvSpPr>
        <p:spPr/>
        <p:txBody>
          <a:bodyPr/>
          <a:lstStyle/>
          <a:p>
            <a:fld id="{50561996-B2F4-524F-9989-3EE27CEC5DF5}" type="slidenum">
              <a:rPr lang="en-US" smtClean="0"/>
              <a:t>10</a:t>
            </a:fld>
            <a:endParaRPr lang="en-US"/>
          </a:p>
        </p:txBody>
      </p:sp>
    </p:spTree>
    <p:extLst>
      <p:ext uri="{BB962C8B-B14F-4D97-AF65-F5344CB8AC3E}">
        <p14:creationId xmlns:p14="http://schemas.microsoft.com/office/powerpoint/2010/main" val="362743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879D-12A3-B2B9-22C2-A47BB6B15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40C09-E76C-275C-55F0-479852119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36619-DAB1-8907-AF16-11EC35EC3695}"/>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EA88A248-A26B-DC3A-D814-ADED8D36B45E}"/>
              </a:ext>
            </a:extLst>
          </p:cNvPr>
          <p:cNvSpPr>
            <a:spLocks noGrp="1"/>
          </p:cNvSpPr>
          <p:nvPr>
            <p:ph type="sldNum" sz="quarter" idx="5"/>
          </p:nvPr>
        </p:nvSpPr>
        <p:spPr/>
        <p:txBody>
          <a:bodyPr/>
          <a:lstStyle/>
          <a:p>
            <a:fld id="{50561996-B2F4-524F-9989-3EE27CEC5DF5}" type="slidenum">
              <a:rPr lang="en-US" smtClean="0"/>
              <a:t>11</a:t>
            </a:fld>
            <a:endParaRPr lang="en-US"/>
          </a:p>
        </p:txBody>
      </p:sp>
    </p:spTree>
    <p:extLst>
      <p:ext uri="{BB962C8B-B14F-4D97-AF65-F5344CB8AC3E}">
        <p14:creationId xmlns:p14="http://schemas.microsoft.com/office/powerpoint/2010/main" val="269478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A19B7-251A-9EB5-8A31-35FB3E8AD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D5AD7-4DBE-C150-0CB0-C1454E924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DE15D-7CA9-2F5C-39F7-CB8222F75BC6}"/>
              </a:ext>
            </a:extLst>
          </p:cNvPr>
          <p:cNvSpPr>
            <a:spLocks noGrp="1"/>
          </p:cNvSpPr>
          <p:nvPr>
            <p:ph type="body" idx="1"/>
          </p:nvPr>
        </p:nvSpPr>
        <p:spPr/>
        <p:txBody>
          <a:bodyPr/>
          <a:lstStyle/>
          <a:p>
            <a:endParaRPr lang="hr-HR" dirty="0"/>
          </a:p>
        </p:txBody>
      </p:sp>
      <p:sp>
        <p:nvSpPr>
          <p:cNvPr id="4" name="Slide Number Placeholder 3">
            <a:extLst>
              <a:ext uri="{FF2B5EF4-FFF2-40B4-BE49-F238E27FC236}">
                <a16:creationId xmlns:a16="http://schemas.microsoft.com/office/drawing/2014/main" id="{E9766CAF-7224-8C64-C2F2-B328774FD125}"/>
              </a:ext>
            </a:extLst>
          </p:cNvPr>
          <p:cNvSpPr>
            <a:spLocks noGrp="1"/>
          </p:cNvSpPr>
          <p:nvPr>
            <p:ph type="sldNum" sz="quarter" idx="5"/>
          </p:nvPr>
        </p:nvSpPr>
        <p:spPr/>
        <p:txBody>
          <a:bodyPr/>
          <a:lstStyle/>
          <a:p>
            <a:fld id="{50561996-B2F4-524F-9989-3EE27CEC5DF5}" type="slidenum">
              <a:rPr lang="en-US" smtClean="0"/>
              <a:t>12</a:t>
            </a:fld>
            <a:endParaRPr lang="en-US"/>
          </a:p>
        </p:txBody>
      </p:sp>
    </p:spTree>
    <p:extLst>
      <p:ext uri="{BB962C8B-B14F-4D97-AF65-F5344CB8AC3E}">
        <p14:creationId xmlns:p14="http://schemas.microsoft.com/office/powerpoint/2010/main" val="835081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4" r="4"/>
          <a:stretch/>
        </p:blipFill>
        <p:spPr>
          <a:xfrm>
            <a:off x="0" y="0"/>
            <a:ext cx="12191096"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p:nvPr>
        </p:nvSpPr>
        <p:spPr>
          <a:xfrm>
            <a:off x="455685" y="1771649"/>
            <a:ext cx="5917683" cy="1484313"/>
          </a:xfrm>
        </p:spPr>
        <p:txBody>
          <a:bodyPr anchor="t" anchorCtr="0">
            <a:normAutofit/>
          </a:bodyPr>
          <a:lstStyle>
            <a:lvl1pPr algn="l">
              <a:lnSpc>
                <a:spcPct val="100000"/>
              </a:lnSpc>
              <a:defRPr sz="4000" b="1">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602038"/>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Name and Surname</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31/03/2024</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793362"/>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2695539" y="390260"/>
            <a:ext cx="902165" cy="392246"/>
          </a:xfrm>
          <a:prstGeom prst="rect">
            <a:avLst/>
          </a:prstGeom>
        </p:spPr>
      </p:pic>
      <p:pic>
        <p:nvPicPr>
          <p:cNvPr id="21" name="Picture 20">
            <a:extLst>
              <a:ext uri="{FF2B5EF4-FFF2-40B4-BE49-F238E27FC236}">
                <a16:creationId xmlns:a16="http://schemas.microsoft.com/office/drawing/2014/main" id="{5806DA2E-E846-B4CE-4318-5BAB028A0804}"/>
              </a:ext>
            </a:extLst>
          </p:cNvPr>
          <p:cNvPicPr>
            <a:picLocks noChangeAspect="1"/>
          </p:cNvPicPr>
          <p:nvPr userDrawn="1"/>
        </p:nvPicPr>
        <p:blipFill>
          <a:blip r:embed="rId5"/>
          <a:stretch>
            <a:fillRect/>
          </a:stretch>
        </p:blipFill>
        <p:spPr>
          <a:xfrm>
            <a:off x="1426171" y="371471"/>
            <a:ext cx="1147175" cy="455831"/>
          </a:xfrm>
          <a:prstGeom prst="rect">
            <a:avLst/>
          </a:prstGeom>
        </p:spPr>
      </p:pic>
      <p:pic>
        <p:nvPicPr>
          <p:cNvPr id="22" name="Picture 21">
            <a:extLst>
              <a:ext uri="{FF2B5EF4-FFF2-40B4-BE49-F238E27FC236}">
                <a16:creationId xmlns:a16="http://schemas.microsoft.com/office/drawing/2014/main" id="{7CD2C01C-EADE-B994-1246-99E2F6AC9E32}"/>
              </a:ext>
            </a:extLst>
          </p:cNvPr>
          <p:cNvPicPr>
            <a:picLocks noChangeAspect="1"/>
          </p:cNvPicPr>
          <p:nvPr userDrawn="1"/>
        </p:nvPicPr>
        <p:blipFill>
          <a:blip r:embed="rId6"/>
          <a:stretch>
            <a:fillRect/>
          </a:stretch>
        </p:blipFill>
        <p:spPr>
          <a:xfrm>
            <a:off x="455686" y="371471"/>
            <a:ext cx="843288" cy="455832"/>
          </a:xfrm>
          <a:prstGeom prst="rect">
            <a:avLst/>
          </a:prstGeom>
        </p:spPr>
      </p:pic>
    </p:spTree>
    <p:extLst>
      <p:ext uri="{BB962C8B-B14F-4D97-AF65-F5344CB8AC3E}">
        <p14:creationId xmlns:p14="http://schemas.microsoft.com/office/powerpoint/2010/main" val="361504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7178-2588-F771-5639-9B7312CE05C2}"/>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990D0C1-2116-D593-7D53-FFD6B0BDCC3A}"/>
              </a:ext>
            </a:extLst>
          </p:cNvPr>
          <p:cNvSpPr>
            <a:spLocks noGrp="1"/>
          </p:cNvSpPr>
          <p:nvPr>
            <p:ph type="dt" sz="half" idx="10"/>
          </p:nvPr>
        </p:nvSpPr>
        <p:spPr/>
        <p:txBody>
          <a:bodyPr/>
          <a:lstStyle/>
          <a:p>
            <a:fld id="{42519170-D5E4-AC4F-A6C2-62CB7D205CAD}" type="datetime1">
              <a:rPr lang="en-GB" smtClean="0"/>
              <a:t>31/03/2024</a:t>
            </a:fld>
            <a:endParaRPr lang="en-US"/>
          </a:p>
        </p:txBody>
      </p:sp>
      <p:sp>
        <p:nvSpPr>
          <p:cNvPr id="4" name="Footer Placeholder 3">
            <a:extLst>
              <a:ext uri="{FF2B5EF4-FFF2-40B4-BE49-F238E27FC236}">
                <a16:creationId xmlns:a16="http://schemas.microsoft.com/office/drawing/2014/main" id="{DB2F2223-ED79-7CF6-E535-CD717AF5E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C69E61-18C0-BB81-02D2-085A980E0E75}"/>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10612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98B59-E10B-235F-883E-B4DEF866673A}"/>
              </a:ext>
            </a:extLst>
          </p:cNvPr>
          <p:cNvSpPr>
            <a:spLocks noGrp="1"/>
          </p:cNvSpPr>
          <p:nvPr>
            <p:ph type="dt" sz="half" idx="10"/>
          </p:nvPr>
        </p:nvSpPr>
        <p:spPr/>
        <p:txBody>
          <a:bodyPr/>
          <a:lstStyle/>
          <a:p>
            <a:fld id="{05DCA06E-23CD-D84E-99CD-16F24CFCD44D}" type="datetime1">
              <a:rPr lang="en-GB" smtClean="0"/>
              <a:t>31/03/2024</a:t>
            </a:fld>
            <a:endParaRPr lang="en-US"/>
          </a:p>
        </p:txBody>
      </p:sp>
      <p:sp>
        <p:nvSpPr>
          <p:cNvPr id="3" name="Footer Placeholder 2">
            <a:extLst>
              <a:ext uri="{FF2B5EF4-FFF2-40B4-BE49-F238E27FC236}">
                <a16:creationId xmlns:a16="http://schemas.microsoft.com/office/drawing/2014/main" id="{31FEFCBA-A1C6-B05F-FE91-ACB68087A1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7F327-4A2C-5B40-900B-8024B84B0ED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87196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2DE1-D0C9-84D3-8124-EC96A5479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615788-5D34-5B22-AE1D-EA7A599AA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F9751-24D2-2360-A036-AD0DEADA6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1F938-25E6-AE7F-5ABE-EC9FF84F13AE}"/>
              </a:ext>
            </a:extLst>
          </p:cNvPr>
          <p:cNvSpPr>
            <a:spLocks noGrp="1"/>
          </p:cNvSpPr>
          <p:nvPr>
            <p:ph type="dt" sz="half" idx="10"/>
          </p:nvPr>
        </p:nvSpPr>
        <p:spPr/>
        <p:txBody>
          <a:bodyPr/>
          <a:lstStyle/>
          <a:p>
            <a:fld id="{010A56F0-F4DD-EC43-8286-E6E7A8F16AFE}" type="datetime1">
              <a:rPr lang="en-GB" smtClean="0"/>
              <a:t>31/03/2024</a:t>
            </a:fld>
            <a:endParaRPr lang="en-US"/>
          </a:p>
        </p:txBody>
      </p:sp>
      <p:sp>
        <p:nvSpPr>
          <p:cNvPr id="6" name="Footer Placeholder 5">
            <a:extLst>
              <a:ext uri="{FF2B5EF4-FFF2-40B4-BE49-F238E27FC236}">
                <a16:creationId xmlns:a16="http://schemas.microsoft.com/office/drawing/2014/main" id="{358FFBE6-A6D4-3C79-5443-291C5ADAA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E26CD-B929-7171-4B53-7CA972E63ECA}"/>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6479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5B6D-0A13-A212-7FC7-A689BDC3E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4D78B6-BC11-127C-5B05-1BE5B984C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58E5D2-7F23-8885-C982-0613CAF34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F0F0B-AA8D-A144-C56E-6EE9FF385A39}"/>
              </a:ext>
            </a:extLst>
          </p:cNvPr>
          <p:cNvSpPr>
            <a:spLocks noGrp="1"/>
          </p:cNvSpPr>
          <p:nvPr>
            <p:ph type="dt" sz="half" idx="10"/>
          </p:nvPr>
        </p:nvSpPr>
        <p:spPr/>
        <p:txBody>
          <a:bodyPr/>
          <a:lstStyle/>
          <a:p>
            <a:fld id="{6ECD3C4C-1B2C-1F49-B6D9-97ED0720AE6E}" type="datetime1">
              <a:rPr lang="en-GB" smtClean="0"/>
              <a:t>31/03/2024</a:t>
            </a:fld>
            <a:endParaRPr lang="en-US"/>
          </a:p>
        </p:txBody>
      </p:sp>
      <p:sp>
        <p:nvSpPr>
          <p:cNvPr id="6" name="Footer Placeholder 5">
            <a:extLst>
              <a:ext uri="{FF2B5EF4-FFF2-40B4-BE49-F238E27FC236}">
                <a16:creationId xmlns:a16="http://schemas.microsoft.com/office/drawing/2014/main" id="{FA78EB23-F7CF-F2D4-723E-8B75C1B47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8A43C-DD1E-F85D-533D-E343B6E3F77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01236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0FC-605D-7301-28AC-F98B6255DF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110AE-73A2-C651-F48D-29638A21D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D7BBD-3D29-EE90-EEF1-E528560566B7}"/>
              </a:ext>
            </a:extLst>
          </p:cNvPr>
          <p:cNvSpPr>
            <a:spLocks noGrp="1"/>
          </p:cNvSpPr>
          <p:nvPr>
            <p:ph type="dt" sz="half" idx="10"/>
          </p:nvPr>
        </p:nvSpPr>
        <p:spPr/>
        <p:txBody>
          <a:bodyPr/>
          <a:lstStyle/>
          <a:p>
            <a:fld id="{F3860C89-A948-F94E-8475-B87A5A0AD3CC}" type="datetime1">
              <a:rPr lang="en-GB" smtClean="0"/>
              <a:t>31/03/2024</a:t>
            </a:fld>
            <a:endParaRPr lang="en-US"/>
          </a:p>
        </p:txBody>
      </p:sp>
      <p:sp>
        <p:nvSpPr>
          <p:cNvPr id="5" name="Footer Placeholder 4">
            <a:extLst>
              <a:ext uri="{FF2B5EF4-FFF2-40B4-BE49-F238E27FC236}">
                <a16:creationId xmlns:a16="http://schemas.microsoft.com/office/drawing/2014/main" id="{4483AD99-9AC8-8FEC-68A5-831D2B86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FB319-A848-923D-AD23-03F07F472A56}"/>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32395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BD763-BD56-D3B7-FA42-FA551B793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195F60-C802-40B1-A6CB-DA902C418E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95638-6EEA-4BAC-09B4-808F43DCE0C5}"/>
              </a:ext>
            </a:extLst>
          </p:cNvPr>
          <p:cNvSpPr>
            <a:spLocks noGrp="1"/>
          </p:cNvSpPr>
          <p:nvPr>
            <p:ph type="dt" sz="half" idx="10"/>
          </p:nvPr>
        </p:nvSpPr>
        <p:spPr/>
        <p:txBody>
          <a:bodyPr/>
          <a:lstStyle/>
          <a:p>
            <a:fld id="{2FA6CFFF-ED85-C84D-8493-47D862AD0DDC}" type="datetime1">
              <a:rPr lang="en-GB" smtClean="0"/>
              <a:t>31/03/2024</a:t>
            </a:fld>
            <a:endParaRPr lang="en-US"/>
          </a:p>
        </p:txBody>
      </p:sp>
      <p:sp>
        <p:nvSpPr>
          <p:cNvPr id="5" name="Footer Placeholder 4">
            <a:extLst>
              <a:ext uri="{FF2B5EF4-FFF2-40B4-BE49-F238E27FC236}">
                <a16:creationId xmlns:a16="http://schemas.microsoft.com/office/drawing/2014/main" id="{07062C58-B4B2-8DCF-CE33-435CDFECB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0B7D8-1949-56AA-4D7D-1398939C97E4}"/>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6719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mp; Picture Bas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755AA632-7320-214D-9497-50791D4F90F7}" type="datetime1">
              <a:rPr lang="en-GB" smtClean="0"/>
              <a:t>31/03/2024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
        <p:nvSpPr>
          <p:cNvPr id="10" name="Picture Placeholder 9">
            <a:extLst>
              <a:ext uri="{FF2B5EF4-FFF2-40B4-BE49-F238E27FC236}">
                <a16:creationId xmlns:a16="http://schemas.microsoft.com/office/drawing/2014/main" id="{BC5D6AB0-2FC8-7029-824E-0AA61EBC6E83}"/>
              </a:ext>
            </a:extLst>
          </p:cNvPr>
          <p:cNvSpPr>
            <a:spLocks noGrp="1"/>
          </p:cNvSpPr>
          <p:nvPr>
            <p:ph type="pic" sz="quarter" idx="13" hasCustomPrompt="1"/>
          </p:nvPr>
        </p:nvSpPr>
        <p:spPr>
          <a:xfrm>
            <a:off x="6400800" y="1444625"/>
            <a:ext cx="5454650" cy="4732338"/>
          </a:xfrm>
          <a:solidFill>
            <a:schemeClr val="accent1"/>
          </a:solidFill>
        </p:spPr>
        <p:txBody>
          <a:bodyPr anchor="t" anchorCtr="1">
            <a:normAutofit/>
          </a:bodyPr>
          <a:lstStyle>
            <a:lvl1pPr algn="ctr">
              <a:defRPr sz="1400">
                <a:solidFill>
                  <a:schemeClr val="bg1"/>
                </a:solidFill>
              </a:defRPr>
            </a:lvl1pPr>
          </a:lstStyle>
          <a:p>
            <a:r>
              <a:rPr lang="en-US" dirty="0"/>
              <a:t>Insert Image here</a:t>
            </a:r>
          </a:p>
        </p:txBody>
      </p:sp>
    </p:spTree>
    <p:extLst>
      <p:ext uri="{BB962C8B-B14F-4D97-AF65-F5344CB8AC3E}">
        <p14:creationId xmlns:p14="http://schemas.microsoft.com/office/powerpoint/2010/main" val="72662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Picture Advanced">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99351DBD-9F5B-3A4B-B84D-4B3DBF7B8688}" type="datetime1">
              <a:rPr lang="en-GB" smtClean="0"/>
              <a:t>31/03/2024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9712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2 Pictures">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rotWithShape="1">
          <a:blip r:embed="rId2"/>
          <a:srcRect l="60825" t="9200" b="9931"/>
          <a:stretch/>
        </p:blipFill>
        <p:spPr>
          <a:xfrm>
            <a:off x="0" y="848421"/>
            <a:ext cx="4776216" cy="5546027"/>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6096000" y="1444752"/>
            <a:ext cx="5640315" cy="4654295"/>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DB4D5191-C3A4-A844-817F-CF539AB8EA5F}" type="datetime1">
              <a:rPr lang="en-GB" smtClean="0"/>
              <a:t>31/03/2024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71926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11280630"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3581"/>
            <a:ext cx="11280630" cy="4706698"/>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E56EF029-8B71-1D49-A7E2-FC80BF9BA1C4}" type="datetime1">
              <a:rPr lang="en-GB" smtClean="0"/>
              <a:t>31/03/2024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03926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73A43B-9F36-3980-A420-B8AA06496C51}"/>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735DC16F-45B6-A319-5355-582341560C78}"/>
              </a:ext>
            </a:extLst>
          </p:cNvPr>
          <p:cNvSpPr>
            <a:spLocks noGrp="1"/>
          </p:cNvSpPr>
          <p:nvPr>
            <p:ph type="title"/>
          </p:nvPr>
        </p:nvSpPr>
        <p:spPr>
          <a:xfrm>
            <a:off x="455685" y="192997"/>
            <a:ext cx="11280630" cy="572135"/>
          </a:xfrm>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922486-DB12-439D-CF54-9C8D5231C068}"/>
              </a:ext>
            </a:extLst>
          </p:cNvPr>
          <p:cNvSpPr>
            <a:spLocks noGrp="1"/>
          </p:cNvSpPr>
          <p:nvPr>
            <p:ph sz="half" idx="1"/>
          </p:nvPr>
        </p:nvSpPr>
        <p:spPr>
          <a:xfrm>
            <a:off x="455685" y="1538344"/>
            <a:ext cx="5564115" cy="4638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415A71-3D2E-E161-8453-7BB1133DC082}"/>
              </a:ext>
            </a:extLst>
          </p:cNvPr>
          <p:cNvSpPr>
            <a:spLocks noGrp="1"/>
          </p:cNvSpPr>
          <p:nvPr>
            <p:ph sz="half" idx="2"/>
          </p:nvPr>
        </p:nvSpPr>
        <p:spPr>
          <a:xfrm>
            <a:off x="6172200" y="1538344"/>
            <a:ext cx="5564114" cy="4638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20FBF-FB98-E058-4BA8-A4FF22243C3B}"/>
              </a:ext>
            </a:extLst>
          </p:cNvPr>
          <p:cNvSpPr>
            <a:spLocks noGrp="1"/>
          </p:cNvSpPr>
          <p:nvPr>
            <p:ph type="dt" sz="half" idx="10"/>
          </p:nvPr>
        </p:nvSpPr>
        <p:spPr>
          <a:xfrm>
            <a:off x="9433560" y="6447154"/>
            <a:ext cx="1093470" cy="365125"/>
          </a:xfrm>
        </p:spPr>
        <p:txBody>
          <a:bodyPr/>
          <a:lstStyle/>
          <a:p>
            <a:fld id="{3A7EB0B5-99DD-1245-883C-824C11E8FA1A}" type="datetime1">
              <a:rPr lang="en-GB" smtClean="0"/>
              <a:t>31/03/2024</a:t>
            </a:fld>
            <a:endParaRPr lang="en-US"/>
          </a:p>
        </p:txBody>
      </p:sp>
      <p:sp>
        <p:nvSpPr>
          <p:cNvPr id="6" name="Footer Placeholder 5">
            <a:extLst>
              <a:ext uri="{FF2B5EF4-FFF2-40B4-BE49-F238E27FC236}">
                <a16:creationId xmlns:a16="http://schemas.microsoft.com/office/drawing/2014/main" id="{06A9C817-3CA7-E573-2D38-CD40BF656C22}"/>
              </a:ext>
            </a:extLst>
          </p:cNvPr>
          <p:cNvSpPr>
            <a:spLocks noGrp="1"/>
          </p:cNvSpPr>
          <p:nvPr>
            <p:ph type="ftr" sz="quarter" idx="11"/>
          </p:nvPr>
        </p:nvSpPr>
        <p:spPr>
          <a:xfrm>
            <a:off x="455685" y="6447154"/>
            <a:ext cx="8452096" cy="365125"/>
          </a:xfrm>
        </p:spPr>
        <p:txBody>
          <a:bodyPr/>
          <a:lstStyle/>
          <a:p>
            <a:endParaRPr lang="en-US"/>
          </a:p>
        </p:txBody>
      </p:sp>
      <p:sp>
        <p:nvSpPr>
          <p:cNvPr id="7" name="Slide Number Placeholder 6">
            <a:extLst>
              <a:ext uri="{FF2B5EF4-FFF2-40B4-BE49-F238E27FC236}">
                <a16:creationId xmlns:a16="http://schemas.microsoft.com/office/drawing/2014/main" id="{00448246-8359-2A61-03EA-CB0A4D9D345E}"/>
              </a:ext>
            </a:extLst>
          </p:cNvPr>
          <p:cNvSpPr>
            <a:spLocks noGrp="1"/>
          </p:cNvSpPr>
          <p:nvPr>
            <p:ph type="sldNum" sz="quarter" idx="12"/>
          </p:nvPr>
        </p:nvSpPr>
        <p:spPr>
          <a:xfrm>
            <a:off x="11052809" y="6447153"/>
            <a:ext cx="683505"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90315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76FE6-82AE-E55B-9F65-813E2E4350EE}"/>
              </a:ext>
            </a:extLst>
          </p:cNvPr>
          <p:cNvSpPr/>
          <p:nvPr userDrawn="1"/>
        </p:nvSpPr>
        <p:spPr>
          <a:xfrm>
            <a:off x="0" y="0"/>
            <a:ext cx="12192000" cy="63944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F4EDF3-0A7B-F3A7-746B-3B7DE23811D7}"/>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6F5CEBFD-721F-2C37-5C33-3766D3681F50}"/>
              </a:ext>
            </a:extLst>
          </p:cNvPr>
          <p:cNvSpPr>
            <a:spLocks noGrp="1"/>
          </p:cNvSpPr>
          <p:nvPr>
            <p:ph type="title" hasCustomPrompt="1"/>
          </p:nvPr>
        </p:nvSpPr>
        <p:spPr>
          <a:xfrm>
            <a:off x="455685" y="923544"/>
            <a:ext cx="7490451" cy="1408176"/>
          </a:xfrm>
        </p:spPr>
        <p:txBody>
          <a:bodyPr anchor="t" anchorCtr="0">
            <a:normAutofit/>
          </a:bodyPr>
          <a:lstStyle>
            <a:lvl1pPr>
              <a:defRPr sz="3600">
                <a:solidFill>
                  <a:schemeClr val="bg1"/>
                </a:solidFill>
              </a:defRPr>
            </a:lvl1pPr>
          </a:lstStyle>
          <a:p>
            <a:r>
              <a:rPr lang="en-GB" dirty="0"/>
              <a:t>Click to edit Session title style</a:t>
            </a:r>
            <a:endParaRPr lang="en-US" dirty="0"/>
          </a:p>
        </p:txBody>
      </p:sp>
      <p:sp>
        <p:nvSpPr>
          <p:cNvPr id="3" name="Text Placeholder 2">
            <a:extLst>
              <a:ext uri="{FF2B5EF4-FFF2-40B4-BE49-F238E27FC236}">
                <a16:creationId xmlns:a16="http://schemas.microsoft.com/office/drawing/2014/main" id="{667F6ED5-3A7C-9550-4455-EB00C439A134}"/>
              </a:ext>
            </a:extLst>
          </p:cNvPr>
          <p:cNvSpPr>
            <a:spLocks noGrp="1"/>
          </p:cNvSpPr>
          <p:nvPr>
            <p:ph type="body" idx="1"/>
          </p:nvPr>
        </p:nvSpPr>
        <p:spPr>
          <a:xfrm>
            <a:off x="455685" y="2331720"/>
            <a:ext cx="7490451"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35352-EC98-BFEB-5D08-EBB2E9C29889}"/>
              </a:ext>
            </a:extLst>
          </p:cNvPr>
          <p:cNvSpPr>
            <a:spLocks noGrp="1"/>
          </p:cNvSpPr>
          <p:nvPr>
            <p:ph type="dt" sz="half" idx="10"/>
          </p:nvPr>
        </p:nvSpPr>
        <p:spPr/>
        <p:txBody>
          <a:bodyPr/>
          <a:lstStyle/>
          <a:p>
            <a:fld id="{DA532645-7C5F-2248-AF84-96E4D27F48CE}" type="datetime1">
              <a:rPr lang="en-GB" smtClean="0"/>
              <a:t>31/03/2024</a:t>
            </a:fld>
            <a:endParaRPr lang="en-US"/>
          </a:p>
        </p:txBody>
      </p:sp>
      <p:sp>
        <p:nvSpPr>
          <p:cNvPr id="5" name="Footer Placeholder 4">
            <a:extLst>
              <a:ext uri="{FF2B5EF4-FFF2-40B4-BE49-F238E27FC236}">
                <a16:creationId xmlns:a16="http://schemas.microsoft.com/office/drawing/2014/main" id="{C0512BDB-187A-9BF0-4FE5-D7F7470B3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CA02F-D953-9C1A-AA79-BD9C3B3D8C6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79916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CC1A3A-9654-B456-D6E7-8B4C66FFDCD8}"/>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BE684A25-3E30-7496-4DF7-6CE9138A4F83}"/>
              </a:ext>
            </a:extLst>
          </p:cNvPr>
          <p:cNvSpPr>
            <a:spLocks noGrp="1"/>
          </p:cNvSpPr>
          <p:nvPr>
            <p:ph type="title"/>
          </p:nvPr>
        </p:nvSpPr>
        <p:spPr>
          <a:xfrm>
            <a:off x="455685" y="192997"/>
            <a:ext cx="11280629" cy="1325563"/>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0B7E3E-BBAA-6D36-C50D-6321401996B4}"/>
              </a:ext>
            </a:extLst>
          </p:cNvPr>
          <p:cNvSpPr>
            <a:spLocks noGrp="1"/>
          </p:cNvSpPr>
          <p:nvPr>
            <p:ph type="body" idx="1"/>
          </p:nvPr>
        </p:nvSpPr>
        <p:spPr>
          <a:xfrm>
            <a:off x="455686" y="1681163"/>
            <a:ext cx="55418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B81109-218B-BBBB-839F-40AD50109637}"/>
              </a:ext>
            </a:extLst>
          </p:cNvPr>
          <p:cNvSpPr>
            <a:spLocks noGrp="1"/>
          </p:cNvSpPr>
          <p:nvPr>
            <p:ph sz="half" idx="2"/>
          </p:nvPr>
        </p:nvSpPr>
        <p:spPr>
          <a:xfrm>
            <a:off x="455686" y="2505075"/>
            <a:ext cx="554189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3C7FB6-2466-350D-256B-88DFB76A6230}"/>
              </a:ext>
            </a:extLst>
          </p:cNvPr>
          <p:cNvSpPr>
            <a:spLocks noGrp="1"/>
          </p:cNvSpPr>
          <p:nvPr>
            <p:ph type="body" sz="quarter" idx="3"/>
          </p:nvPr>
        </p:nvSpPr>
        <p:spPr>
          <a:xfrm>
            <a:off x="6172200" y="1681163"/>
            <a:ext cx="55641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EE2A3-88F1-AF77-2806-4CDDD1A2AC14}"/>
              </a:ext>
            </a:extLst>
          </p:cNvPr>
          <p:cNvSpPr>
            <a:spLocks noGrp="1"/>
          </p:cNvSpPr>
          <p:nvPr>
            <p:ph sz="quarter" idx="4"/>
          </p:nvPr>
        </p:nvSpPr>
        <p:spPr>
          <a:xfrm>
            <a:off x="6172200" y="2505075"/>
            <a:ext cx="55641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A5C36-CFB9-ABF1-BBDB-D0151DA7C9AC}"/>
              </a:ext>
            </a:extLst>
          </p:cNvPr>
          <p:cNvSpPr>
            <a:spLocks noGrp="1"/>
          </p:cNvSpPr>
          <p:nvPr>
            <p:ph type="dt" sz="half" idx="10"/>
          </p:nvPr>
        </p:nvSpPr>
        <p:spPr/>
        <p:txBody>
          <a:bodyPr/>
          <a:lstStyle/>
          <a:p>
            <a:fld id="{820BC9F7-B714-E446-AA75-6C9B4A3EA8D5}" type="datetime1">
              <a:rPr lang="en-GB" smtClean="0"/>
              <a:t>31/03/2024</a:t>
            </a:fld>
            <a:endParaRPr lang="en-US"/>
          </a:p>
        </p:txBody>
      </p:sp>
      <p:sp>
        <p:nvSpPr>
          <p:cNvPr id="8" name="Footer Placeholder 7">
            <a:extLst>
              <a:ext uri="{FF2B5EF4-FFF2-40B4-BE49-F238E27FC236}">
                <a16:creationId xmlns:a16="http://schemas.microsoft.com/office/drawing/2014/main" id="{FFC99B18-42BE-1923-9927-D1970FD2B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8E6CC-C87B-575A-3163-32ED4E532C0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89647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Fin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3" r="3"/>
          <a:stretch/>
        </p:blipFill>
        <p:spPr>
          <a:xfrm>
            <a:off x="0" y="0"/>
            <a:ext cx="12191365"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hasCustomPrompt="1"/>
          </p:nvPr>
        </p:nvSpPr>
        <p:spPr>
          <a:xfrm>
            <a:off x="455685" y="2144258"/>
            <a:ext cx="5917683" cy="950036"/>
          </a:xfrm>
        </p:spPr>
        <p:txBody>
          <a:bodyPr anchor="t" anchorCtr="0">
            <a:normAutofit/>
          </a:bodyPr>
          <a:lstStyle>
            <a:lvl1pPr algn="l">
              <a:lnSpc>
                <a:spcPct val="100000"/>
              </a:lnSpc>
              <a:defRPr sz="4000" b="1">
                <a:solidFill>
                  <a:schemeClr val="accent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387472"/>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Any question?</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31/03/2024</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dirty="0"/>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834344"/>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455685" y="371471"/>
            <a:ext cx="902165" cy="392246"/>
          </a:xfrm>
          <a:prstGeom prst="rect">
            <a:avLst/>
          </a:prstGeom>
        </p:spPr>
      </p:pic>
    </p:spTree>
    <p:extLst>
      <p:ext uri="{BB962C8B-B14F-4D97-AF65-F5344CB8AC3E}">
        <p14:creationId xmlns:p14="http://schemas.microsoft.com/office/powerpoint/2010/main" val="170449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392D3-8E6A-253C-BA55-894183B7674E}"/>
              </a:ext>
            </a:extLst>
          </p:cNvPr>
          <p:cNvSpPr>
            <a:spLocks noGrp="1"/>
          </p:cNvSpPr>
          <p:nvPr>
            <p:ph type="title"/>
          </p:nvPr>
        </p:nvSpPr>
        <p:spPr>
          <a:xfrm>
            <a:off x="455685" y="365125"/>
            <a:ext cx="11280630" cy="57213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0E74E-5443-39C8-3FAF-5C1ADA852246}"/>
              </a:ext>
            </a:extLst>
          </p:cNvPr>
          <p:cNvSpPr>
            <a:spLocks noGrp="1"/>
          </p:cNvSpPr>
          <p:nvPr>
            <p:ph type="body" idx="1"/>
          </p:nvPr>
        </p:nvSpPr>
        <p:spPr>
          <a:xfrm>
            <a:off x="455685" y="1825625"/>
            <a:ext cx="1128063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770C4D-FEAB-39B0-0EDC-A87DD5FB55ED}"/>
              </a:ext>
            </a:extLst>
          </p:cNvPr>
          <p:cNvSpPr>
            <a:spLocks noGrp="1"/>
          </p:cNvSpPr>
          <p:nvPr>
            <p:ph type="dt" sz="half" idx="2"/>
          </p:nvPr>
        </p:nvSpPr>
        <p:spPr>
          <a:xfrm>
            <a:off x="9433560" y="6447156"/>
            <a:ext cx="1093470" cy="365125"/>
          </a:xfrm>
          <a:prstGeom prst="rect">
            <a:avLst/>
          </a:prstGeom>
        </p:spPr>
        <p:txBody>
          <a:bodyPr vert="horz" lIns="91440" tIns="45720" rIns="91440" bIns="45720" rtlCol="0" anchor="ctr"/>
          <a:lstStyle>
            <a:lvl1pPr algn="l">
              <a:defRPr sz="1200">
                <a:solidFill>
                  <a:schemeClr val="bg1"/>
                </a:solidFill>
              </a:defRPr>
            </a:lvl1pPr>
          </a:lstStyle>
          <a:p>
            <a:fld id="{B670D5EE-4D8D-CB4B-A163-34F4B724EBAB}" type="datetime1">
              <a:rPr lang="en-GB" smtClean="0"/>
              <a:pPr/>
              <a:t>31/03/2024</a:t>
            </a:fld>
            <a:endParaRPr lang="en-US" dirty="0"/>
          </a:p>
        </p:txBody>
      </p:sp>
      <p:sp>
        <p:nvSpPr>
          <p:cNvPr id="5" name="Footer Placeholder 4">
            <a:extLst>
              <a:ext uri="{FF2B5EF4-FFF2-40B4-BE49-F238E27FC236}">
                <a16:creationId xmlns:a16="http://schemas.microsoft.com/office/drawing/2014/main" id="{F6E994FF-7215-4121-9A83-5D89E11ABAEB}"/>
              </a:ext>
            </a:extLst>
          </p:cNvPr>
          <p:cNvSpPr>
            <a:spLocks noGrp="1"/>
          </p:cNvSpPr>
          <p:nvPr>
            <p:ph type="ftr" sz="quarter" idx="3"/>
          </p:nvPr>
        </p:nvSpPr>
        <p:spPr>
          <a:xfrm>
            <a:off x="455685" y="6447156"/>
            <a:ext cx="8452096"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C9ED706-E59A-E5CC-670C-AF67AAF7E842}"/>
              </a:ext>
            </a:extLst>
          </p:cNvPr>
          <p:cNvSpPr>
            <a:spLocks noGrp="1"/>
          </p:cNvSpPr>
          <p:nvPr>
            <p:ph type="sldNum" sz="quarter" idx="4"/>
          </p:nvPr>
        </p:nvSpPr>
        <p:spPr>
          <a:xfrm>
            <a:off x="11052809" y="6447155"/>
            <a:ext cx="683505" cy="365125"/>
          </a:xfrm>
          <a:prstGeom prst="rect">
            <a:avLst/>
          </a:prstGeom>
        </p:spPr>
        <p:txBody>
          <a:bodyPr vert="horz" lIns="91440" tIns="45720" rIns="91440" bIns="45720" rtlCol="0" anchor="ctr"/>
          <a:lstStyle>
            <a:lvl1pPr algn="r">
              <a:defRPr sz="1200">
                <a:solidFill>
                  <a:schemeClr val="bg1"/>
                </a:solidFill>
              </a:defRPr>
            </a:lvl1pPr>
          </a:lstStyle>
          <a:p>
            <a:fld id="{DC3E8451-FA9E-044E-A25E-570F063E7F9B}" type="slidenum">
              <a:rPr lang="en-US" smtClean="0"/>
              <a:pPr/>
              <a:t>‹#›</a:t>
            </a:fld>
            <a:endParaRPr lang="en-US" dirty="0"/>
          </a:p>
        </p:txBody>
      </p:sp>
    </p:spTree>
    <p:extLst>
      <p:ext uri="{BB962C8B-B14F-4D97-AF65-F5344CB8AC3E}">
        <p14:creationId xmlns:p14="http://schemas.microsoft.com/office/powerpoint/2010/main" val="41696636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1" r:id="rId7"/>
    <p:sldLayoutId id="2147483653" r:id="rId8"/>
    <p:sldLayoutId id="214748366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2800" kern="1200">
          <a:solidFill>
            <a:schemeClr val="tx2"/>
          </a:solidFill>
          <a:latin typeface="+mn-lt"/>
          <a:ea typeface="+mn-ea"/>
          <a:cs typeface="+mn-cs"/>
        </a:defRPr>
      </a:lvl1pPr>
      <a:lvl2pPr marL="361950"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2pPr>
      <a:lvl3pPr marL="542925"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3pPr>
      <a:lvl4pPr marL="758825" indent="-215900"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4pPr>
      <a:lvl5pPr marL="895350" indent="-182563"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marina.dimic.vugec@carnet.hr" TargetMode="External"/><Relationship Id="rId2" Type="http://schemas.openxmlformats.org/officeDocument/2006/relationships/hyperlink" Target="mailto:ivana.jelacic@carnet.hr" TargetMode="External"/><Relationship Id="rId1" Type="http://schemas.openxmlformats.org/officeDocument/2006/relationships/slideLayout" Target="../slideLayouts/slideLayout9.xml"/><Relationship Id="rId4" Type="http://schemas.openxmlformats.org/officeDocument/2006/relationships/hyperlink" Target="mailto:ncert@cert.h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A988-91A2-8FD8-D4CA-D9A313B82BC9}"/>
              </a:ext>
            </a:extLst>
          </p:cNvPr>
          <p:cNvSpPr>
            <a:spLocks noGrp="1"/>
          </p:cNvSpPr>
          <p:nvPr>
            <p:ph type="ctrTitle"/>
          </p:nvPr>
        </p:nvSpPr>
        <p:spPr>
          <a:xfrm>
            <a:off x="464311" y="1944687"/>
            <a:ext cx="5917683" cy="1484313"/>
          </a:xfrm>
        </p:spPr>
        <p:txBody>
          <a:bodyPr>
            <a:normAutofit fontScale="90000"/>
          </a:bodyPr>
          <a:lstStyle/>
          <a:p>
            <a:r>
              <a:rPr lang="en-US" dirty="0"/>
              <a:t>Are Croatian universities ready for next level of cyber security?</a:t>
            </a:r>
          </a:p>
        </p:txBody>
      </p:sp>
      <p:sp>
        <p:nvSpPr>
          <p:cNvPr id="3" name="Subtitle 2">
            <a:extLst>
              <a:ext uri="{FF2B5EF4-FFF2-40B4-BE49-F238E27FC236}">
                <a16:creationId xmlns:a16="http://schemas.microsoft.com/office/drawing/2014/main" id="{2583759F-64D7-74C4-15BF-D32E79B312E9}"/>
              </a:ext>
            </a:extLst>
          </p:cNvPr>
          <p:cNvSpPr>
            <a:spLocks noGrp="1"/>
          </p:cNvSpPr>
          <p:nvPr>
            <p:ph type="subTitle" idx="1"/>
          </p:nvPr>
        </p:nvSpPr>
        <p:spPr>
          <a:xfrm>
            <a:off x="705851" y="4309404"/>
            <a:ext cx="5917683" cy="577697"/>
          </a:xfrm>
        </p:spPr>
        <p:txBody>
          <a:bodyPr/>
          <a:lstStyle/>
          <a:p>
            <a:r>
              <a:rPr lang="en-US"/>
              <a:t>Marina Dimic </a:t>
            </a:r>
            <a:r>
              <a:rPr lang="en-US" dirty="0"/>
              <a:t>Vugec, </a:t>
            </a:r>
            <a:r>
              <a:rPr lang="en-US"/>
              <a:t>Ivana Jelacic</a:t>
            </a:r>
            <a:endParaRPr lang="en-US" dirty="0"/>
          </a:p>
        </p:txBody>
      </p:sp>
    </p:spTree>
    <p:extLst>
      <p:ext uri="{BB962C8B-B14F-4D97-AF65-F5344CB8AC3E}">
        <p14:creationId xmlns:p14="http://schemas.microsoft.com/office/powerpoint/2010/main" val="85050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EB66F-FC43-1D16-1619-E3332E2729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17C6C-7D91-C943-29F6-BC805FBD1DD5}"/>
              </a:ext>
            </a:extLst>
          </p:cNvPr>
          <p:cNvSpPr>
            <a:spLocks noGrp="1"/>
          </p:cNvSpPr>
          <p:nvPr>
            <p:ph type="title"/>
          </p:nvPr>
        </p:nvSpPr>
        <p:spPr>
          <a:xfrm>
            <a:off x="455685" y="182881"/>
            <a:ext cx="11280630" cy="594359"/>
          </a:xfrm>
        </p:spPr>
        <p:txBody>
          <a:bodyPr anchor="t">
            <a:normAutofit/>
          </a:bodyPr>
          <a:lstStyle/>
          <a:p>
            <a:pPr algn="ctr"/>
            <a:r>
              <a:rPr lang="hr-HR" sz="2800" dirty="0" err="1"/>
              <a:t>Current</a:t>
            </a:r>
            <a:r>
              <a:rPr lang="hr-HR" sz="2800" dirty="0"/>
              <a:t> </a:t>
            </a:r>
            <a:r>
              <a:rPr lang="hr-HR" sz="2800" dirty="0" err="1"/>
              <a:t>activities</a:t>
            </a:r>
            <a:r>
              <a:rPr lang="hr-HR" sz="2800" dirty="0"/>
              <a:t> - SECURITY POLICIES</a:t>
            </a:r>
          </a:p>
        </p:txBody>
      </p:sp>
      <p:sp>
        <p:nvSpPr>
          <p:cNvPr id="4" name="Slide Number Placeholder 3">
            <a:extLst>
              <a:ext uri="{FF2B5EF4-FFF2-40B4-BE49-F238E27FC236}">
                <a16:creationId xmlns:a16="http://schemas.microsoft.com/office/drawing/2014/main" id="{C5AA41FF-276F-DEA9-DA33-BF0069D32471}"/>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10</a:t>
            </a:fld>
            <a:endParaRPr lang="en-US"/>
          </a:p>
        </p:txBody>
      </p:sp>
      <p:graphicFrame>
        <p:nvGraphicFramePr>
          <p:cNvPr id="8" name="Content Placeholder 2">
            <a:extLst>
              <a:ext uri="{FF2B5EF4-FFF2-40B4-BE49-F238E27FC236}">
                <a16:creationId xmlns:a16="http://schemas.microsoft.com/office/drawing/2014/main" id="{6D34DFA2-4F1E-D1BC-0EA2-52722657E442}"/>
              </a:ext>
            </a:extLst>
          </p:cNvPr>
          <p:cNvGraphicFramePr>
            <a:graphicFrameLocks noGrp="1"/>
          </p:cNvGraphicFramePr>
          <p:nvPr>
            <p:ph idx="1"/>
            <p:extLst>
              <p:ext uri="{D42A27DB-BD31-4B8C-83A1-F6EECF244321}">
                <p14:modId xmlns:p14="http://schemas.microsoft.com/office/powerpoint/2010/main" val="4063274263"/>
              </p:ext>
            </p:extLst>
          </p:nvPr>
        </p:nvGraphicFramePr>
        <p:xfrm>
          <a:off x="455685" y="1443581"/>
          <a:ext cx="11280630" cy="4706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36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ECABA-0306-8909-3259-4C55EB51D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4665E-42C8-192D-59DB-61AC266115C4}"/>
              </a:ext>
            </a:extLst>
          </p:cNvPr>
          <p:cNvSpPr>
            <a:spLocks noGrp="1"/>
          </p:cNvSpPr>
          <p:nvPr>
            <p:ph type="title"/>
          </p:nvPr>
        </p:nvSpPr>
        <p:spPr>
          <a:xfrm>
            <a:off x="455685" y="182881"/>
            <a:ext cx="11280630" cy="594359"/>
          </a:xfrm>
        </p:spPr>
        <p:txBody>
          <a:bodyPr anchor="t">
            <a:normAutofit/>
          </a:bodyPr>
          <a:lstStyle/>
          <a:p>
            <a:pPr algn="ctr"/>
            <a:r>
              <a:rPr lang="hr-HR" sz="2800" dirty="0" err="1"/>
              <a:t>Current</a:t>
            </a:r>
            <a:r>
              <a:rPr lang="hr-HR" sz="2800" dirty="0"/>
              <a:t> </a:t>
            </a:r>
            <a:r>
              <a:rPr lang="hr-HR" sz="2800" dirty="0" err="1"/>
              <a:t>activities</a:t>
            </a:r>
            <a:r>
              <a:rPr lang="hr-HR" sz="2800" dirty="0"/>
              <a:t> - EDUCATION</a:t>
            </a:r>
          </a:p>
        </p:txBody>
      </p:sp>
      <p:sp>
        <p:nvSpPr>
          <p:cNvPr id="4" name="Slide Number Placeholder 3">
            <a:extLst>
              <a:ext uri="{FF2B5EF4-FFF2-40B4-BE49-F238E27FC236}">
                <a16:creationId xmlns:a16="http://schemas.microsoft.com/office/drawing/2014/main" id="{9840F210-A1BE-699D-A0A2-39D0E5C0E488}"/>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11</a:t>
            </a:fld>
            <a:endParaRPr lang="en-US"/>
          </a:p>
        </p:txBody>
      </p:sp>
      <p:graphicFrame>
        <p:nvGraphicFramePr>
          <p:cNvPr id="8" name="Content Placeholder 2">
            <a:extLst>
              <a:ext uri="{FF2B5EF4-FFF2-40B4-BE49-F238E27FC236}">
                <a16:creationId xmlns:a16="http://schemas.microsoft.com/office/drawing/2014/main" id="{AB6A6EFB-90AD-6406-E21D-06856F9282B1}"/>
              </a:ext>
            </a:extLst>
          </p:cNvPr>
          <p:cNvGraphicFramePr>
            <a:graphicFrameLocks noGrp="1"/>
          </p:cNvGraphicFramePr>
          <p:nvPr>
            <p:ph idx="1"/>
            <p:extLst>
              <p:ext uri="{D42A27DB-BD31-4B8C-83A1-F6EECF244321}">
                <p14:modId xmlns:p14="http://schemas.microsoft.com/office/powerpoint/2010/main" val="3970140788"/>
              </p:ext>
            </p:extLst>
          </p:nvPr>
        </p:nvGraphicFramePr>
        <p:xfrm>
          <a:off x="455685" y="989274"/>
          <a:ext cx="11280630" cy="5373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7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83BB-485C-9959-63AD-AD2E93B5C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E20C7-4DC7-6CEF-3B7C-A18EC10CFDCC}"/>
              </a:ext>
            </a:extLst>
          </p:cNvPr>
          <p:cNvSpPr>
            <a:spLocks noGrp="1"/>
          </p:cNvSpPr>
          <p:nvPr>
            <p:ph type="title"/>
          </p:nvPr>
        </p:nvSpPr>
        <p:spPr>
          <a:xfrm>
            <a:off x="455685" y="182881"/>
            <a:ext cx="11280630" cy="594359"/>
          </a:xfrm>
        </p:spPr>
        <p:txBody>
          <a:bodyPr anchor="t">
            <a:normAutofit/>
          </a:bodyPr>
          <a:lstStyle/>
          <a:p>
            <a:r>
              <a:rPr lang="hr-HR" sz="2800" dirty="0" err="1"/>
              <a:t>Current</a:t>
            </a:r>
            <a:r>
              <a:rPr lang="hr-HR" sz="2800" dirty="0"/>
              <a:t> </a:t>
            </a:r>
            <a:r>
              <a:rPr lang="hr-HR" sz="2800" dirty="0" err="1"/>
              <a:t>activities</a:t>
            </a:r>
            <a:r>
              <a:rPr lang="hr-HR" sz="2800" dirty="0"/>
              <a:t> – </a:t>
            </a:r>
            <a:r>
              <a:rPr lang="en-US" sz="2800" cap="all" dirty="0" err="1"/>
              <a:t>Infrastruc</a:t>
            </a:r>
            <a:r>
              <a:rPr lang="hr-HR" sz="2800" cap="all" dirty="0"/>
              <a:t>t</a:t>
            </a:r>
            <a:r>
              <a:rPr lang="en-US" sz="2800" cap="all" dirty="0" err="1"/>
              <a:t>ure</a:t>
            </a:r>
            <a:r>
              <a:rPr lang="en-US" sz="2800" cap="all" dirty="0"/>
              <a:t> and Network</a:t>
            </a:r>
            <a:endParaRPr lang="hr-HR" sz="2800" cap="all" dirty="0"/>
          </a:p>
        </p:txBody>
      </p:sp>
      <p:sp>
        <p:nvSpPr>
          <p:cNvPr id="4" name="Slide Number Placeholder 3">
            <a:extLst>
              <a:ext uri="{FF2B5EF4-FFF2-40B4-BE49-F238E27FC236}">
                <a16:creationId xmlns:a16="http://schemas.microsoft.com/office/drawing/2014/main" id="{7B29132E-7E47-06CB-6D1B-A90982C7E1F4}"/>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12</a:t>
            </a:fld>
            <a:endParaRPr lang="en-US"/>
          </a:p>
        </p:txBody>
      </p:sp>
      <p:graphicFrame>
        <p:nvGraphicFramePr>
          <p:cNvPr id="6" name="Content Placeholder 2">
            <a:extLst>
              <a:ext uri="{FF2B5EF4-FFF2-40B4-BE49-F238E27FC236}">
                <a16:creationId xmlns:a16="http://schemas.microsoft.com/office/drawing/2014/main" id="{E5AFE92F-99D6-D39C-FA13-C87702172571}"/>
              </a:ext>
            </a:extLst>
          </p:cNvPr>
          <p:cNvGraphicFramePr>
            <a:graphicFrameLocks noGrp="1"/>
          </p:cNvGraphicFramePr>
          <p:nvPr>
            <p:ph idx="1"/>
            <p:extLst>
              <p:ext uri="{D42A27DB-BD31-4B8C-83A1-F6EECF244321}">
                <p14:modId xmlns:p14="http://schemas.microsoft.com/office/powerpoint/2010/main" val="2620171840"/>
              </p:ext>
            </p:extLst>
          </p:nvPr>
        </p:nvGraphicFramePr>
        <p:xfrm>
          <a:off x="296661" y="671224"/>
          <a:ext cx="11656800" cy="5669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25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BE66-353C-55BC-65CF-C821BA73CCC7}"/>
              </a:ext>
            </a:extLst>
          </p:cNvPr>
          <p:cNvSpPr>
            <a:spLocks noGrp="1"/>
          </p:cNvSpPr>
          <p:nvPr>
            <p:ph type="title"/>
          </p:nvPr>
        </p:nvSpPr>
        <p:spPr>
          <a:xfrm>
            <a:off x="455685" y="182881"/>
            <a:ext cx="11280629" cy="594359"/>
          </a:xfrm>
        </p:spPr>
        <p:txBody>
          <a:bodyPr anchor="t">
            <a:normAutofit/>
          </a:bodyPr>
          <a:lstStyle/>
          <a:p>
            <a:pPr algn="ctr"/>
            <a:r>
              <a:rPr lang="en-US" dirty="0"/>
              <a:t>Next steps</a:t>
            </a:r>
            <a:endParaRPr lang="hr-HR" dirty="0"/>
          </a:p>
        </p:txBody>
      </p:sp>
      <p:sp>
        <p:nvSpPr>
          <p:cNvPr id="8" name="Content Placeholder 2">
            <a:extLst>
              <a:ext uri="{FF2B5EF4-FFF2-40B4-BE49-F238E27FC236}">
                <a16:creationId xmlns:a16="http://schemas.microsoft.com/office/drawing/2014/main" id="{10818293-935F-8DA0-904E-7A344E798AFC}"/>
              </a:ext>
            </a:extLst>
          </p:cNvPr>
          <p:cNvSpPr>
            <a:spLocks noGrp="1"/>
          </p:cNvSpPr>
          <p:nvPr>
            <p:ph idx="1"/>
          </p:nvPr>
        </p:nvSpPr>
        <p:spPr>
          <a:xfrm>
            <a:off x="4492485" y="1026500"/>
            <a:ext cx="7243829" cy="5171395"/>
          </a:xfrm>
        </p:spPr>
        <p:txBody>
          <a:bodyPr>
            <a:normAutofit/>
          </a:bodyPr>
          <a:lstStyle/>
          <a:p>
            <a:pPr marL="457200" indent="-457200">
              <a:buFont typeface="+mj-lt"/>
              <a:buAutoNum type="arabicPeriod"/>
            </a:pPr>
            <a:r>
              <a:rPr lang="en-US" sz="2000" dirty="0"/>
              <a:t>Establishment of the Security Policy Council with voluntary participation of HE representatives and CARNET staff in charge of security policy. The goal is to exchange experiences and develop approaches to raise awareness of the importance of policies and procedures.</a:t>
            </a:r>
          </a:p>
          <a:p>
            <a:pPr marL="457200" indent="-457200">
              <a:buFont typeface="+mj-lt"/>
              <a:buAutoNum type="arabicPeriod"/>
            </a:pPr>
            <a:r>
              <a:rPr lang="en-US" sz="2000" dirty="0"/>
              <a:t>Preparation and implementation of student competitions and education of students in cyber security. The goal is to promote IT skills and increase students' interest in careers in the area of cyber security.</a:t>
            </a:r>
            <a:r>
              <a:rPr lang="hr-HR" sz="2000" dirty="0"/>
              <a:t> </a:t>
            </a:r>
            <a:r>
              <a:rPr lang="en-US" sz="2000" dirty="0"/>
              <a:t>The competition will be held every year and activities will be carried out throughout the project.</a:t>
            </a:r>
          </a:p>
          <a:p>
            <a:pPr marL="457200" indent="-457200">
              <a:buFont typeface="+mj-lt"/>
              <a:buAutoNum type="arabicPeriod"/>
            </a:pPr>
            <a:r>
              <a:rPr lang="en-US" sz="2000" dirty="0"/>
              <a:t>Creation of documentation and monitoring system for local network traffic and detection of computer threats for HE institutions.</a:t>
            </a:r>
          </a:p>
          <a:p>
            <a:endParaRPr lang="hr-HR" sz="2000" dirty="0"/>
          </a:p>
        </p:txBody>
      </p:sp>
      <p:sp>
        <p:nvSpPr>
          <p:cNvPr id="4" name="Slide Number Placeholder 3">
            <a:extLst>
              <a:ext uri="{FF2B5EF4-FFF2-40B4-BE49-F238E27FC236}">
                <a16:creationId xmlns:a16="http://schemas.microsoft.com/office/drawing/2014/main" id="{84496102-3988-5D56-FEF2-9F877CA499FB}"/>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13</a:t>
            </a:fld>
            <a:endParaRPr lang="en-US"/>
          </a:p>
        </p:txBody>
      </p:sp>
    </p:spTree>
    <p:extLst>
      <p:ext uri="{BB962C8B-B14F-4D97-AF65-F5344CB8AC3E}">
        <p14:creationId xmlns:p14="http://schemas.microsoft.com/office/powerpoint/2010/main" val="95327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7FDE-433D-251C-7EBC-D5016E73E6F0}"/>
              </a:ext>
            </a:extLst>
          </p:cNvPr>
          <p:cNvSpPr>
            <a:spLocks noGrp="1"/>
          </p:cNvSpPr>
          <p:nvPr>
            <p:ph type="ctrTitle"/>
          </p:nvPr>
        </p:nvSpPr>
        <p:spPr>
          <a:xfrm>
            <a:off x="455683" y="1517478"/>
            <a:ext cx="5917683" cy="1238884"/>
          </a:xfrm>
        </p:spPr>
        <p:txBody>
          <a:bodyPr/>
          <a:lstStyle/>
          <a:p>
            <a:endParaRPr lang="en-US" dirty="0"/>
          </a:p>
        </p:txBody>
      </p:sp>
      <p:sp>
        <p:nvSpPr>
          <p:cNvPr id="3" name="Subtitle 2">
            <a:extLst>
              <a:ext uri="{FF2B5EF4-FFF2-40B4-BE49-F238E27FC236}">
                <a16:creationId xmlns:a16="http://schemas.microsoft.com/office/drawing/2014/main" id="{33077E88-8599-AF14-4AB8-B85E34844DEC}"/>
              </a:ext>
            </a:extLst>
          </p:cNvPr>
          <p:cNvSpPr>
            <a:spLocks noGrp="1"/>
          </p:cNvSpPr>
          <p:nvPr>
            <p:ph type="subTitle" idx="1"/>
          </p:nvPr>
        </p:nvSpPr>
        <p:spPr>
          <a:xfrm>
            <a:off x="548450" y="2186002"/>
            <a:ext cx="5917683" cy="577697"/>
          </a:xfrm>
        </p:spPr>
        <p:txBody>
          <a:bodyPr/>
          <a:lstStyle/>
          <a:p>
            <a:r>
              <a:rPr lang="en-US" dirty="0"/>
              <a:t>Any questions?</a:t>
            </a:r>
          </a:p>
        </p:txBody>
      </p:sp>
      <p:sp>
        <p:nvSpPr>
          <p:cNvPr id="4" name="Slide Number Placeholder 3">
            <a:extLst>
              <a:ext uri="{FF2B5EF4-FFF2-40B4-BE49-F238E27FC236}">
                <a16:creationId xmlns:a16="http://schemas.microsoft.com/office/drawing/2014/main" id="{E4DEE15A-A33A-CCBD-1050-4C05833D302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14</a:t>
            </a:fld>
            <a:endParaRPr lang="en-US" dirty="0"/>
          </a:p>
        </p:txBody>
      </p:sp>
      <p:sp>
        <p:nvSpPr>
          <p:cNvPr id="5" name="Subtitle 2">
            <a:extLst>
              <a:ext uri="{FF2B5EF4-FFF2-40B4-BE49-F238E27FC236}">
                <a16:creationId xmlns:a16="http://schemas.microsoft.com/office/drawing/2014/main" id="{5FB8B6AF-A834-4AE5-4CAA-EAA16E72288B}"/>
              </a:ext>
            </a:extLst>
          </p:cNvPr>
          <p:cNvSpPr txBox="1">
            <a:spLocks/>
          </p:cNvSpPr>
          <p:nvPr/>
        </p:nvSpPr>
        <p:spPr>
          <a:xfrm>
            <a:off x="455684" y="3429001"/>
            <a:ext cx="5917683" cy="196463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buClr>
                <a:schemeClr val="accent1"/>
              </a:buClr>
              <a:buFont typeface="Arial" panose="020B0604020202020204" pitchFamily="34" charset="0"/>
              <a:buNone/>
              <a:tabLst/>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Clr>
                <a:schemeClr val="accent1"/>
              </a:buClr>
              <a:buFont typeface="Arial" panose="020B0604020202020204" pitchFamily="34" charset="0"/>
              <a:buNone/>
              <a:tabLst/>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Clr>
                <a:schemeClr val="accent1"/>
              </a:buClr>
              <a:buFont typeface="Arial" panose="020B0604020202020204" pitchFamily="34" charset="0"/>
              <a:buNone/>
              <a:tabLst/>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Clr>
                <a:schemeClr val="accent1"/>
              </a:buClr>
              <a:buFont typeface="Arial" panose="020B0604020202020204" pitchFamily="34" charset="0"/>
              <a:buNone/>
              <a:tabLst/>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dirty="0" err="1"/>
              <a:t>Contact</a:t>
            </a:r>
            <a:r>
              <a:rPr lang="hr-HR" dirty="0"/>
              <a:t>:</a:t>
            </a:r>
          </a:p>
          <a:p>
            <a:r>
              <a:rPr lang="hr-HR" dirty="0">
                <a:hlinkClick r:id="rId2">
                  <a:extLst>
                    <a:ext uri="{A12FA001-AC4F-418D-AE19-62706E023703}">
                      <ahyp:hlinkClr xmlns:ahyp="http://schemas.microsoft.com/office/drawing/2018/hyperlinkcolor" val="tx"/>
                    </a:ext>
                  </a:extLst>
                </a:hlinkClick>
              </a:rPr>
              <a:t>ivana.jelacic@carnet.hr</a:t>
            </a:r>
            <a:endParaRPr lang="hr-HR" dirty="0"/>
          </a:p>
          <a:p>
            <a:r>
              <a:rPr lang="hr-HR" dirty="0">
                <a:hlinkClick r:id="rId3">
                  <a:extLst>
                    <a:ext uri="{A12FA001-AC4F-418D-AE19-62706E023703}">
                      <ahyp:hlinkClr xmlns:ahyp="http://schemas.microsoft.com/office/drawing/2018/hyperlinkcolor" val="tx"/>
                    </a:ext>
                  </a:extLst>
                </a:hlinkClick>
              </a:rPr>
              <a:t>marina.dimic.vugec@carnet.hr</a:t>
            </a:r>
            <a:endParaRPr lang="hr-HR" dirty="0"/>
          </a:p>
          <a:p>
            <a:r>
              <a:rPr lang="hr-HR" dirty="0">
                <a:hlinkClick r:id="rId4">
                  <a:extLst>
                    <a:ext uri="{A12FA001-AC4F-418D-AE19-62706E023703}">
                      <ahyp:hlinkClr xmlns:ahyp="http://schemas.microsoft.com/office/drawing/2018/hyperlinkcolor" val="tx"/>
                    </a:ext>
                  </a:extLst>
                </a:hlinkClick>
              </a:rPr>
              <a:t>ncert@cert.hr</a:t>
            </a:r>
            <a:r>
              <a:rPr lang="hr-HR" dirty="0"/>
              <a:t> </a:t>
            </a:r>
          </a:p>
          <a:p>
            <a:endParaRPr lang="hr-HR" dirty="0"/>
          </a:p>
        </p:txBody>
      </p:sp>
    </p:spTree>
    <p:extLst>
      <p:ext uri="{BB962C8B-B14F-4D97-AF65-F5344CB8AC3E}">
        <p14:creationId xmlns:p14="http://schemas.microsoft.com/office/powerpoint/2010/main" val="160794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7FC3-7E88-8796-9344-7103A5F9E5F1}"/>
              </a:ext>
            </a:extLst>
          </p:cNvPr>
          <p:cNvSpPr>
            <a:spLocks noGrp="1"/>
          </p:cNvSpPr>
          <p:nvPr>
            <p:ph type="title"/>
          </p:nvPr>
        </p:nvSpPr>
        <p:spPr/>
        <p:txBody>
          <a:bodyPr anchor="t">
            <a:noAutofit/>
          </a:bodyPr>
          <a:lstStyle/>
          <a:p>
            <a:pPr algn="ctr"/>
            <a:r>
              <a:rPr lang="en-US" sz="2800" dirty="0"/>
              <a:t>e-Universities</a:t>
            </a:r>
            <a:br>
              <a:rPr lang="en-US" sz="2800" dirty="0"/>
            </a:br>
            <a:r>
              <a:rPr lang="en-US" sz="2800" dirty="0"/>
              <a:t>"Digital transformation of higher education"</a:t>
            </a:r>
            <a:br>
              <a:rPr lang="en-US" sz="2800" dirty="0"/>
            </a:br>
            <a:endParaRPr lang="en-US" sz="2800" dirty="0"/>
          </a:p>
        </p:txBody>
      </p:sp>
      <p:sp>
        <p:nvSpPr>
          <p:cNvPr id="4" name="Slide Number Placeholder 3">
            <a:extLst>
              <a:ext uri="{FF2B5EF4-FFF2-40B4-BE49-F238E27FC236}">
                <a16:creationId xmlns:a16="http://schemas.microsoft.com/office/drawing/2014/main" id="{75FF7D2E-6737-6C08-8541-642406ED5415}"/>
              </a:ext>
            </a:extLst>
          </p:cNvPr>
          <p:cNvSpPr>
            <a:spLocks noGrp="1"/>
          </p:cNvSpPr>
          <p:nvPr>
            <p:ph type="sldNum" sz="quarter" idx="12"/>
          </p:nvPr>
        </p:nvSpPr>
        <p:spPr/>
        <p:txBody>
          <a:bodyPr anchor="ctr">
            <a:normAutofit/>
          </a:bodyPr>
          <a:lstStyle/>
          <a:p>
            <a:pPr>
              <a:spcAft>
                <a:spcPts val="600"/>
              </a:spcAft>
            </a:pPr>
            <a:fld id="{DC3E8451-FA9E-044E-A25E-570F063E7F9B}" type="slidenum">
              <a:rPr lang="en-US" smtClean="0"/>
              <a:pPr>
                <a:spcAft>
                  <a:spcPts val="600"/>
                </a:spcAft>
              </a:pPr>
              <a:t>2</a:t>
            </a:fld>
            <a:endParaRPr lang="en-US"/>
          </a:p>
        </p:txBody>
      </p:sp>
      <p:graphicFrame>
        <p:nvGraphicFramePr>
          <p:cNvPr id="3" name="Table 2">
            <a:extLst>
              <a:ext uri="{FF2B5EF4-FFF2-40B4-BE49-F238E27FC236}">
                <a16:creationId xmlns:a16="http://schemas.microsoft.com/office/drawing/2014/main" id="{928E5B80-91EE-79C6-F927-7D902F3B6914}"/>
              </a:ext>
            </a:extLst>
          </p:cNvPr>
          <p:cNvGraphicFramePr>
            <a:graphicFrameLocks noGrp="1"/>
          </p:cNvGraphicFramePr>
          <p:nvPr>
            <p:extLst>
              <p:ext uri="{D42A27DB-BD31-4B8C-83A1-F6EECF244321}">
                <p14:modId xmlns:p14="http://schemas.microsoft.com/office/powerpoint/2010/main" val="2479839392"/>
              </p:ext>
            </p:extLst>
          </p:nvPr>
        </p:nvGraphicFramePr>
        <p:xfrm>
          <a:off x="68470" y="1341437"/>
          <a:ext cx="12055060" cy="4846320"/>
        </p:xfrm>
        <a:graphic>
          <a:graphicData uri="http://schemas.openxmlformats.org/drawingml/2006/table">
            <a:tbl>
              <a:tblPr firstRow="1" bandRow="1">
                <a:tableStyleId>{5C22544A-7EE6-4342-B048-85BDC9FD1C3A}</a:tableStyleId>
              </a:tblPr>
              <a:tblGrid>
                <a:gridCol w="3326297">
                  <a:extLst>
                    <a:ext uri="{9D8B030D-6E8A-4147-A177-3AD203B41FA5}">
                      <a16:colId xmlns:a16="http://schemas.microsoft.com/office/drawing/2014/main" val="3609127440"/>
                    </a:ext>
                  </a:extLst>
                </a:gridCol>
                <a:gridCol w="2054086">
                  <a:extLst>
                    <a:ext uri="{9D8B030D-6E8A-4147-A177-3AD203B41FA5}">
                      <a16:colId xmlns:a16="http://schemas.microsoft.com/office/drawing/2014/main" val="1082980700"/>
                    </a:ext>
                  </a:extLst>
                </a:gridCol>
                <a:gridCol w="3962400">
                  <a:extLst>
                    <a:ext uri="{9D8B030D-6E8A-4147-A177-3AD203B41FA5}">
                      <a16:colId xmlns:a16="http://schemas.microsoft.com/office/drawing/2014/main" val="3933829779"/>
                    </a:ext>
                  </a:extLst>
                </a:gridCol>
                <a:gridCol w="2712277">
                  <a:extLst>
                    <a:ext uri="{9D8B030D-6E8A-4147-A177-3AD203B41FA5}">
                      <a16:colId xmlns:a16="http://schemas.microsoft.com/office/drawing/2014/main" val="3556652576"/>
                    </a:ext>
                  </a:extLst>
                </a:gridCol>
              </a:tblGrid>
              <a:tr h="370840">
                <a:tc>
                  <a:txBody>
                    <a:bodyPr/>
                    <a:lstStyle/>
                    <a:p>
                      <a:pPr algn="ctr"/>
                      <a:endParaRPr lang="hr-HR" sz="2000" b="1" dirty="0"/>
                    </a:p>
                    <a:p>
                      <a:pPr algn="ctr"/>
                      <a:endParaRPr lang="hr-HR" sz="2000" b="1" dirty="0"/>
                    </a:p>
                    <a:p>
                      <a:pPr algn="ctr"/>
                      <a:endParaRPr lang="hr-HR" sz="2000" b="1" dirty="0"/>
                    </a:p>
                  </a:txBody>
                  <a:tcPr/>
                </a:tc>
                <a:tc>
                  <a:txBody>
                    <a:bodyPr/>
                    <a:lstStyle/>
                    <a:p>
                      <a:pPr algn="ctr"/>
                      <a:endParaRPr lang="hr-HR" sz="2000" b="1" dirty="0"/>
                    </a:p>
                  </a:txBody>
                  <a:tcPr/>
                </a:tc>
                <a:tc>
                  <a:txBody>
                    <a:bodyPr/>
                    <a:lstStyle/>
                    <a:p>
                      <a:pPr algn="ctr"/>
                      <a:endParaRPr lang="hr-HR" sz="2000" b="1" dirty="0"/>
                    </a:p>
                  </a:txBody>
                  <a:tcPr/>
                </a:tc>
                <a:tc>
                  <a:txBody>
                    <a:bodyPr/>
                    <a:lstStyle/>
                    <a:p>
                      <a:pPr algn="ctr"/>
                      <a:endParaRPr lang="hr-HR" sz="2000" b="1" dirty="0"/>
                    </a:p>
                  </a:txBody>
                  <a:tcPr/>
                </a:tc>
                <a:extLst>
                  <a:ext uri="{0D108BD9-81ED-4DB2-BD59-A6C34878D82A}">
                    <a16:rowId xmlns:a16="http://schemas.microsoft.com/office/drawing/2014/main" val="2472191939"/>
                  </a:ext>
                </a:extLst>
              </a:tr>
              <a:tr h="370840">
                <a:tc>
                  <a:txBody>
                    <a:bodyPr/>
                    <a:lstStyle/>
                    <a:p>
                      <a:pPr algn="ctr"/>
                      <a:r>
                        <a:rPr lang="hr-HR" sz="2000" b="1" dirty="0"/>
                        <a:t>VALUE</a:t>
                      </a:r>
                    </a:p>
                  </a:txBody>
                  <a:tcPr/>
                </a:tc>
                <a:tc>
                  <a:txBody>
                    <a:bodyPr/>
                    <a:lstStyle/>
                    <a:p>
                      <a:pPr algn="ctr"/>
                      <a:r>
                        <a:rPr lang="hr-HR" sz="2000" b="1" dirty="0"/>
                        <a:t>DURATION</a:t>
                      </a:r>
                    </a:p>
                  </a:txBody>
                  <a:tcPr/>
                </a:tc>
                <a:tc>
                  <a:txBody>
                    <a:bodyPr/>
                    <a:lstStyle/>
                    <a:p>
                      <a:pPr algn="ctr"/>
                      <a:r>
                        <a:rPr lang="hr-HR" sz="2000" b="1" dirty="0"/>
                        <a:t>AIM</a:t>
                      </a:r>
                    </a:p>
                  </a:txBody>
                  <a:tcPr/>
                </a:tc>
                <a:tc>
                  <a:txBody>
                    <a:bodyPr/>
                    <a:lstStyle/>
                    <a:p>
                      <a:pPr algn="ctr"/>
                      <a:r>
                        <a:rPr lang="hr-HR" sz="2000" b="1" dirty="0"/>
                        <a:t>ELEMENTS</a:t>
                      </a:r>
                    </a:p>
                  </a:txBody>
                  <a:tcPr/>
                </a:tc>
                <a:extLst>
                  <a:ext uri="{0D108BD9-81ED-4DB2-BD59-A6C34878D82A}">
                    <a16:rowId xmlns:a16="http://schemas.microsoft.com/office/drawing/2014/main" val="2234360462"/>
                  </a:ext>
                </a:extLst>
              </a:tr>
              <a:tr h="370840">
                <a:tc>
                  <a:txBody>
                    <a:bodyPr/>
                    <a:lstStyle/>
                    <a:p>
                      <a:pPr algn="ctr"/>
                      <a:r>
                        <a:rPr lang="hr-HR" sz="2000" b="1" dirty="0"/>
                        <a:t>€ 84.013.537,73</a:t>
                      </a:r>
                      <a:endParaRPr lang="hr-HR" sz="2000" b="0" dirty="0"/>
                    </a:p>
                    <a:p>
                      <a:pPr algn="ctr"/>
                      <a:endParaRPr lang="hr-HR" sz="2000" b="0" dirty="0"/>
                    </a:p>
                    <a:p>
                      <a:pPr algn="ctr"/>
                      <a:r>
                        <a:rPr lang="hr-HR" sz="2000" b="0" dirty="0" err="1"/>
                        <a:t>Funding</a:t>
                      </a:r>
                      <a:r>
                        <a:rPr lang="hr-HR" sz="2000" b="0" dirty="0"/>
                        <a:t>:</a:t>
                      </a:r>
                    </a:p>
                    <a:p>
                      <a:pPr algn="ctr"/>
                      <a:r>
                        <a:rPr lang="hr-HR" sz="2000" b="0" dirty="0"/>
                        <a:t>National Plan for </a:t>
                      </a:r>
                      <a:r>
                        <a:rPr lang="hr-HR" sz="2000" b="0" dirty="0" err="1"/>
                        <a:t>Recovery</a:t>
                      </a:r>
                      <a:r>
                        <a:rPr lang="hr-HR" sz="2000" b="0" dirty="0"/>
                        <a:t> and </a:t>
                      </a:r>
                      <a:r>
                        <a:rPr lang="hr-HR" sz="2000" b="0" dirty="0" err="1"/>
                        <a:t>Resilience</a:t>
                      </a:r>
                      <a:r>
                        <a:rPr lang="hr-HR" sz="2000" b="0" dirty="0"/>
                        <a:t> 2021-2026</a:t>
                      </a:r>
                    </a:p>
                    <a:p>
                      <a:pPr algn="ctr"/>
                      <a:endParaRPr lang="hr-HR" sz="2000" b="0" dirty="0"/>
                    </a:p>
                    <a:p>
                      <a:pPr algn="ctr"/>
                      <a:r>
                        <a:rPr lang="hr-HR" sz="2000" b="0" dirty="0"/>
                        <a:t>(</a:t>
                      </a:r>
                      <a:r>
                        <a:rPr lang="hr-HR" sz="2000" b="0" dirty="0" err="1"/>
                        <a:t>Recovery</a:t>
                      </a:r>
                      <a:r>
                        <a:rPr lang="hr-HR" sz="2000" b="0" dirty="0"/>
                        <a:t> and </a:t>
                      </a:r>
                      <a:r>
                        <a:rPr lang="hr-HR" sz="2000" b="0" dirty="0" err="1"/>
                        <a:t>Resilience</a:t>
                      </a:r>
                      <a:r>
                        <a:rPr lang="hr-HR" sz="2000" b="0" dirty="0"/>
                        <a:t> </a:t>
                      </a:r>
                      <a:r>
                        <a:rPr lang="hr-HR" sz="2000" b="0" dirty="0" err="1"/>
                        <a:t>Facility</a:t>
                      </a:r>
                      <a:r>
                        <a:rPr lang="hr-HR" sz="2000" b="0" dirty="0"/>
                        <a:t> – RRF)</a:t>
                      </a:r>
                      <a:endParaRPr lang="hr-HR" sz="2000" b="1" dirty="0"/>
                    </a:p>
                  </a:txBody>
                  <a:tcPr/>
                </a:tc>
                <a:tc>
                  <a:txBody>
                    <a:bodyPr/>
                    <a:lstStyle/>
                    <a:p>
                      <a:pPr algn="ctr"/>
                      <a:r>
                        <a:rPr lang="hr-HR" sz="2000" b="1" dirty="0"/>
                        <a:t>2022-2025</a:t>
                      </a:r>
                    </a:p>
                  </a:txBody>
                  <a:tcPr anchor="ctr"/>
                </a:tc>
                <a:tc>
                  <a:txBody>
                    <a:bodyPr/>
                    <a:lstStyle/>
                    <a:p>
                      <a:pPr algn="ctr"/>
                      <a:r>
                        <a:rPr lang="hr-HR" sz="2000" b="1" dirty="0"/>
                        <a:t>Digital </a:t>
                      </a:r>
                      <a:r>
                        <a:rPr lang="hr-HR" sz="2000" b="1" dirty="0" err="1"/>
                        <a:t>Transformation</a:t>
                      </a:r>
                      <a:r>
                        <a:rPr lang="hr-HR" sz="2000" b="1" dirty="0"/>
                        <a:t> </a:t>
                      </a:r>
                      <a:r>
                        <a:rPr lang="hr-HR" sz="2000" b="1" dirty="0" err="1"/>
                        <a:t>of</a:t>
                      </a:r>
                      <a:r>
                        <a:rPr lang="hr-HR" sz="2000" b="1" dirty="0"/>
                        <a:t> </a:t>
                      </a:r>
                      <a:r>
                        <a:rPr lang="hr-HR" sz="2000" b="1" dirty="0" err="1"/>
                        <a:t>Higher</a:t>
                      </a:r>
                      <a:r>
                        <a:rPr lang="hr-HR" sz="2000" b="1" dirty="0"/>
                        <a:t> </a:t>
                      </a:r>
                      <a:r>
                        <a:rPr lang="hr-HR" sz="2000" b="1" dirty="0" err="1"/>
                        <a:t>Education</a:t>
                      </a:r>
                      <a:r>
                        <a:rPr lang="hr-HR" sz="2000" b="1" dirty="0"/>
                        <a:t> (HE) </a:t>
                      </a:r>
                      <a:r>
                        <a:rPr lang="hr-HR" sz="2000" b="1" dirty="0" err="1"/>
                        <a:t>by</a:t>
                      </a:r>
                      <a:r>
                        <a:rPr lang="hr-HR" sz="2000" b="1" dirty="0"/>
                        <a:t>:</a:t>
                      </a:r>
                    </a:p>
                    <a:p>
                      <a:pPr algn="ctr"/>
                      <a:endParaRPr lang="hr-HR" sz="2000" b="1" dirty="0"/>
                    </a:p>
                    <a:p>
                      <a:pPr algn="l"/>
                      <a:r>
                        <a:rPr lang="hr-HR" sz="2000" b="0" dirty="0" err="1"/>
                        <a:t>Improving</a:t>
                      </a:r>
                      <a:r>
                        <a:rPr lang="hr-HR" sz="2000" b="0" dirty="0"/>
                        <a:t> </a:t>
                      </a:r>
                      <a:r>
                        <a:rPr lang="hr-HR" sz="2000" b="0" dirty="0" err="1"/>
                        <a:t>the</a:t>
                      </a:r>
                      <a:r>
                        <a:rPr lang="hr-HR" sz="2000" b="0" dirty="0"/>
                        <a:t> </a:t>
                      </a:r>
                      <a:r>
                        <a:rPr lang="hr-HR" sz="2000" b="0" dirty="0" err="1"/>
                        <a:t>digital</a:t>
                      </a:r>
                      <a:r>
                        <a:rPr lang="hr-HR" sz="2000" b="0" dirty="0"/>
                        <a:t> </a:t>
                      </a:r>
                      <a:r>
                        <a:rPr lang="hr-HR" sz="2000" b="0" dirty="0" err="1"/>
                        <a:t>teaching</a:t>
                      </a:r>
                      <a:r>
                        <a:rPr lang="hr-HR" sz="2000" b="0" dirty="0"/>
                        <a:t> </a:t>
                      </a:r>
                      <a:r>
                        <a:rPr lang="hr-HR" sz="2000" b="0" dirty="0" err="1"/>
                        <a:t>infrastructure</a:t>
                      </a:r>
                      <a:endParaRPr lang="hr-HR" sz="2000" b="0" dirty="0"/>
                    </a:p>
                    <a:p>
                      <a:pPr algn="l"/>
                      <a:endParaRPr lang="hr-HR" sz="2000" b="0" dirty="0"/>
                    </a:p>
                    <a:p>
                      <a:pPr algn="l"/>
                      <a:r>
                        <a:rPr lang="hr-HR" sz="2000" b="0" dirty="0" err="1"/>
                        <a:t>Introducing</a:t>
                      </a:r>
                      <a:r>
                        <a:rPr lang="hr-HR" sz="2000" b="0" dirty="0"/>
                        <a:t> </a:t>
                      </a:r>
                      <a:r>
                        <a:rPr lang="hr-HR" sz="2000" b="0" dirty="0" err="1"/>
                        <a:t>digital</a:t>
                      </a:r>
                      <a:r>
                        <a:rPr lang="hr-HR" sz="2000" b="0" dirty="0"/>
                        <a:t> </a:t>
                      </a:r>
                      <a:r>
                        <a:rPr lang="hr-HR" sz="2000" b="0" dirty="0" err="1"/>
                        <a:t>teaching</a:t>
                      </a:r>
                      <a:r>
                        <a:rPr lang="hr-HR" sz="2000" b="0" dirty="0"/>
                        <a:t> </a:t>
                      </a:r>
                      <a:r>
                        <a:rPr lang="hr-HR" sz="2000" b="0" dirty="0" err="1"/>
                        <a:t>tools</a:t>
                      </a:r>
                      <a:endParaRPr lang="hr-HR" sz="2000" b="0" dirty="0"/>
                    </a:p>
                    <a:p>
                      <a:pPr algn="l"/>
                      <a:endParaRPr lang="hr-HR" sz="2000" b="0" dirty="0"/>
                    </a:p>
                    <a:p>
                      <a:pPr algn="l"/>
                      <a:r>
                        <a:rPr lang="hr-HR" sz="2000" b="0" dirty="0" err="1"/>
                        <a:t>Strenghtening</a:t>
                      </a:r>
                      <a:r>
                        <a:rPr lang="hr-HR" sz="2000" b="0" dirty="0"/>
                        <a:t> </a:t>
                      </a:r>
                      <a:r>
                        <a:rPr lang="hr-HR" sz="2000" b="0" dirty="0" err="1"/>
                        <a:t>the</a:t>
                      </a:r>
                      <a:r>
                        <a:rPr lang="hr-HR" sz="2000" b="0" dirty="0"/>
                        <a:t> </a:t>
                      </a:r>
                      <a:r>
                        <a:rPr lang="hr-HR" sz="2000" b="0" dirty="0" err="1"/>
                        <a:t>digital</a:t>
                      </a:r>
                      <a:r>
                        <a:rPr lang="hr-HR" sz="2000" b="0" dirty="0"/>
                        <a:t> </a:t>
                      </a:r>
                      <a:r>
                        <a:rPr lang="hr-HR" sz="2000" b="0" dirty="0" err="1"/>
                        <a:t>competencies</a:t>
                      </a:r>
                      <a:r>
                        <a:rPr lang="hr-HR" sz="2000" b="0" dirty="0"/>
                        <a:t> </a:t>
                      </a:r>
                      <a:r>
                        <a:rPr lang="hr-HR" sz="2000" b="0" dirty="0" err="1"/>
                        <a:t>of</a:t>
                      </a:r>
                      <a:r>
                        <a:rPr lang="hr-HR" sz="2000" b="0" dirty="0"/>
                        <a:t> </a:t>
                      </a:r>
                      <a:r>
                        <a:rPr lang="hr-HR" sz="2000" b="0" dirty="0" err="1"/>
                        <a:t>teachers</a:t>
                      </a:r>
                      <a:r>
                        <a:rPr lang="hr-HR" sz="2000" b="0" dirty="0"/>
                        <a:t> for </a:t>
                      </a:r>
                      <a:r>
                        <a:rPr lang="hr-HR" sz="2000" b="0" dirty="0" err="1"/>
                        <a:t>teaching</a:t>
                      </a:r>
                      <a:r>
                        <a:rPr lang="hr-HR" sz="2000" b="0" dirty="0"/>
                        <a:t> </a:t>
                      </a:r>
                      <a:r>
                        <a:rPr lang="hr-HR" sz="2000" b="0" dirty="0" err="1"/>
                        <a:t>in</a:t>
                      </a:r>
                      <a:r>
                        <a:rPr lang="hr-HR" sz="2000" b="0" dirty="0"/>
                        <a:t> </a:t>
                      </a:r>
                      <a:r>
                        <a:rPr lang="hr-HR" sz="2000" b="0" dirty="0" err="1"/>
                        <a:t>digital</a:t>
                      </a:r>
                      <a:r>
                        <a:rPr lang="hr-HR" sz="2000" b="0" dirty="0"/>
                        <a:t> </a:t>
                      </a:r>
                      <a:r>
                        <a:rPr lang="hr-HR" sz="2000" b="0" dirty="0" err="1"/>
                        <a:t>environment</a:t>
                      </a:r>
                      <a:endParaRPr lang="hr-HR" sz="2000" b="0" dirty="0"/>
                    </a:p>
                  </a:txBody>
                  <a:tcPr/>
                </a:tc>
                <a:tc>
                  <a:txBody>
                    <a:bodyPr/>
                    <a:lstStyle/>
                    <a:p>
                      <a:pPr algn="ctr"/>
                      <a:r>
                        <a:rPr lang="hr-HR" sz="2000" b="1" dirty="0"/>
                        <a:t>Network </a:t>
                      </a:r>
                      <a:r>
                        <a:rPr lang="hr-HR" sz="2000" b="1" dirty="0" err="1"/>
                        <a:t>computer</a:t>
                      </a:r>
                      <a:r>
                        <a:rPr lang="hr-HR" sz="2000" b="1" dirty="0"/>
                        <a:t> </a:t>
                      </a:r>
                      <a:r>
                        <a:rPr lang="hr-HR" sz="2000" b="1" dirty="0" err="1"/>
                        <a:t>infrastructure</a:t>
                      </a:r>
                      <a:endParaRPr lang="hr-HR" sz="2000" b="1" dirty="0"/>
                    </a:p>
                    <a:p>
                      <a:pPr algn="ctr"/>
                      <a:endParaRPr lang="hr-HR" sz="2000" b="1" dirty="0"/>
                    </a:p>
                    <a:p>
                      <a:pPr algn="ctr"/>
                      <a:r>
                        <a:rPr lang="hr-HR" sz="2000" b="1" dirty="0" err="1"/>
                        <a:t>Services</a:t>
                      </a:r>
                      <a:endParaRPr lang="hr-HR" sz="2000" b="1" dirty="0"/>
                    </a:p>
                    <a:p>
                      <a:pPr algn="ctr"/>
                      <a:endParaRPr lang="hr-HR" sz="2000" b="1" dirty="0"/>
                    </a:p>
                    <a:p>
                      <a:pPr algn="ctr"/>
                      <a:r>
                        <a:rPr lang="hr-HR" sz="2000" b="1" dirty="0" err="1"/>
                        <a:t>Education</a:t>
                      </a:r>
                      <a:endParaRPr lang="hr-HR" sz="2000" b="1" dirty="0"/>
                    </a:p>
                  </a:txBody>
                  <a:tcPr anchor="ctr"/>
                </a:tc>
                <a:extLst>
                  <a:ext uri="{0D108BD9-81ED-4DB2-BD59-A6C34878D82A}">
                    <a16:rowId xmlns:a16="http://schemas.microsoft.com/office/drawing/2014/main" val="1967614705"/>
                  </a:ext>
                </a:extLst>
              </a:tr>
            </a:tbl>
          </a:graphicData>
        </a:graphic>
      </p:graphicFrame>
      <p:pic>
        <p:nvPicPr>
          <p:cNvPr id="11" name="Graphic 10" descr="Coins with solid fill">
            <a:extLst>
              <a:ext uri="{FF2B5EF4-FFF2-40B4-BE49-F238E27FC236}">
                <a16:creationId xmlns:a16="http://schemas.microsoft.com/office/drawing/2014/main" id="{A45A0CEE-50F2-3555-71BA-598A3F91FA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2331" y="1341437"/>
            <a:ext cx="914400" cy="914400"/>
          </a:xfrm>
          <a:prstGeom prst="rect">
            <a:avLst/>
          </a:prstGeom>
        </p:spPr>
      </p:pic>
      <p:pic>
        <p:nvPicPr>
          <p:cNvPr id="13" name="Graphic 12" descr="Stopwatch with solid fill">
            <a:extLst>
              <a:ext uri="{FF2B5EF4-FFF2-40B4-BE49-F238E27FC236}">
                <a16:creationId xmlns:a16="http://schemas.microsoft.com/office/drawing/2014/main" id="{66036426-DCFA-02F4-0D89-AC21F03062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9513" y="1382173"/>
            <a:ext cx="914400" cy="914400"/>
          </a:xfrm>
          <a:prstGeom prst="rect">
            <a:avLst/>
          </a:prstGeom>
        </p:spPr>
      </p:pic>
      <p:pic>
        <p:nvPicPr>
          <p:cNvPr id="15" name="Graphic 14" descr="Bullseye with solid fill">
            <a:extLst>
              <a:ext uri="{FF2B5EF4-FFF2-40B4-BE49-F238E27FC236}">
                <a16:creationId xmlns:a16="http://schemas.microsoft.com/office/drawing/2014/main" id="{AC1047B2-DDC1-7224-9ED4-C17B98A923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0889" y="1382173"/>
            <a:ext cx="914400" cy="914400"/>
          </a:xfrm>
          <a:prstGeom prst="rect">
            <a:avLst/>
          </a:prstGeom>
        </p:spPr>
      </p:pic>
      <p:pic>
        <p:nvPicPr>
          <p:cNvPr id="19" name="Graphic 18" descr="Puzzle pieces with solid fill">
            <a:extLst>
              <a:ext uri="{FF2B5EF4-FFF2-40B4-BE49-F238E27FC236}">
                <a16:creationId xmlns:a16="http://schemas.microsoft.com/office/drawing/2014/main" id="{98CD13C3-3D7B-CF89-101B-E6480556BC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83007" y="1382173"/>
            <a:ext cx="914400" cy="914400"/>
          </a:xfrm>
          <a:prstGeom prst="rect">
            <a:avLst/>
          </a:prstGeom>
        </p:spPr>
      </p:pic>
    </p:spTree>
    <p:extLst>
      <p:ext uri="{BB962C8B-B14F-4D97-AF65-F5344CB8AC3E}">
        <p14:creationId xmlns:p14="http://schemas.microsoft.com/office/powerpoint/2010/main" val="401776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9F7F-D2A0-0A81-211B-3CE4B0EC3071}"/>
              </a:ext>
            </a:extLst>
          </p:cNvPr>
          <p:cNvSpPr>
            <a:spLocks noGrp="1"/>
          </p:cNvSpPr>
          <p:nvPr>
            <p:ph type="title"/>
          </p:nvPr>
        </p:nvSpPr>
        <p:spPr>
          <a:xfrm>
            <a:off x="455684" y="418118"/>
            <a:ext cx="11280629" cy="594359"/>
          </a:xfrm>
        </p:spPr>
        <p:txBody>
          <a:bodyPr anchor="t">
            <a:noAutofit/>
          </a:bodyPr>
          <a:lstStyle/>
          <a:p>
            <a:pPr algn="ctr">
              <a:lnSpc>
                <a:spcPct val="90000"/>
              </a:lnSpc>
            </a:pPr>
            <a:r>
              <a:rPr lang="en-US" sz="2800" dirty="0"/>
              <a:t>CS project activities are not element in project, but…</a:t>
            </a:r>
            <a:endParaRPr lang="hr-HR" sz="2800" dirty="0"/>
          </a:p>
        </p:txBody>
      </p:sp>
      <p:sp>
        <p:nvSpPr>
          <p:cNvPr id="4" name="Slide Number Placeholder 3">
            <a:extLst>
              <a:ext uri="{FF2B5EF4-FFF2-40B4-BE49-F238E27FC236}">
                <a16:creationId xmlns:a16="http://schemas.microsoft.com/office/drawing/2014/main" id="{D81E740D-B170-D6AA-B9B7-2B6A52001EBB}"/>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19441BEC-FB68-DC6F-9FEC-78D1ADEDC499}"/>
              </a:ext>
            </a:extLst>
          </p:cNvPr>
          <p:cNvGraphicFramePr>
            <a:graphicFrameLocks noGrp="1"/>
          </p:cNvGraphicFramePr>
          <p:nvPr>
            <p:ph idx="1"/>
            <p:extLst>
              <p:ext uri="{D42A27DB-BD31-4B8C-83A1-F6EECF244321}">
                <p14:modId xmlns:p14="http://schemas.microsoft.com/office/powerpoint/2010/main" val="1678334018"/>
              </p:ext>
            </p:extLst>
          </p:nvPr>
        </p:nvGraphicFramePr>
        <p:xfrm>
          <a:off x="455685" y="1012478"/>
          <a:ext cx="11280629" cy="516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12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E7A9B3B-20EC-7F08-6551-5B8A73848FE0}"/>
              </a:ext>
            </a:extLst>
          </p:cNvPr>
          <p:cNvSpPr>
            <a:spLocks noGrp="1"/>
          </p:cNvSpPr>
          <p:nvPr>
            <p:ph type="title"/>
          </p:nvPr>
        </p:nvSpPr>
        <p:spPr>
          <a:xfrm>
            <a:off x="455685" y="182881"/>
            <a:ext cx="11280630" cy="594359"/>
          </a:xfrm>
        </p:spPr>
        <p:txBody>
          <a:bodyPr>
            <a:normAutofit fontScale="90000"/>
          </a:bodyPr>
          <a:lstStyle/>
          <a:p>
            <a:pPr algn="ctr"/>
            <a:r>
              <a:rPr lang="hr-HR" sz="2800" dirty="0"/>
              <a:t>CS </a:t>
            </a:r>
            <a:br>
              <a:rPr lang="hr-HR" sz="2800" dirty="0"/>
            </a:br>
            <a:r>
              <a:rPr lang="hr-HR" sz="2800" dirty="0" err="1"/>
              <a:t>Activities</a:t>
            </a:r>
            <a:r>
              <a:rPr lang="hr-HR" sz="2800" dirty="0"/>
              <a:t> &amp; </a:t>
            </a:r>
            <a:r>
              <a:rPr lang="hr-HR" sz="2800" dirty="0" err="1"/>
              <a:t>Results</a:t>
            </a:r>
            <a:endParaRPr lang="en-US" sz="2800" dirty="0"/>
          </a:p>
        </p:txBody>
      </p:sp>
      <p:sp>
        <p:nvSpPr>
          <p:cNvPr id="4" name="Slide Number Placeholder 3">
            <a:extLst>
              <a:ext uri="{FF2B5EF4-FFF2-40B4-BE49-F238E27FC236}">
                <a16:creationId xmlns:a16="http://schemas.microsoft.com/office/drawing/2014/main" id="{45143931-9C81-E02B-FFB8-47EB4440F548}"/>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9AFE1EDA-45B1-EEEE-2C6D-9903BDC91798}"/>
              </a:ext>
            </a:extLst>
          </p:cNvPr>
          <p:cNvGraphicFramePr>
            <a:graphicFrameLocks noGrp="1"/>
          </p:cNvGraphicFramePr>
          <p:nvPr>
            <p:ph idx="1"/>
            <p:extLst>
              <p:ext uri="{D42A27DB-BD31-4B8C-83A1-F6EECF244321}">
                <p14:modId xmlns:p14="http://schemas.microsoft.com/office/powerpoint/2010/main" val="853644606"/>
              </p:ext>
            </p:extLst>
          </p:nvPr>
        </p:nvGraphicFramePr>
        <p:xfrm>
          <a:off x="455685" y="1272209"/>
          <a:ext cx="11280630" cy="4982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56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B6B2-EB56-483C-F1A5-C08EA67E61A1}"/>
              </a:ext>
            </a:extLst>
          </p:cNvPr>
          <p:cNvSpPr>
            <a:spLocks noGrp="1"/>
          </p:cNvSpPr>
          <p:nvPr>
            <p:ph type="title"/>
          </p:nvPr>
        </p:nvSpPr>
        <p:spPr>
          <a:xfrm>
            <a:off x="455685" y="182881"/>
            <a:ext cx="11280630" cy="594359"/>
          </a:xfrm>
        </p:spPr>
        <p:txBody>
          <a:bodyPr anchor="t">
            <a:normAutofit/>
          </a:bodyPr>
          <a:lstStyle/>
          <a:p>
            <a:pPr algn="ctr"/>
            <a:r>
              <a:rPr lang="hr-HR" sz="2800" dirty="0"/>
              <a:t>S</a:t>
            </a:r>
            <a:r>
              <a:rPr lang="en-US" sz="2800" dirty="0" err="1"/>
              <a:t>pring</a:t>
            </a:r>
            <a:r>
              <a:rPr lang="en-US" sz="2800" dirty="0"/>
              <a:t> of 2022</a:t>
            </a:r>
            <a:r>
              <a:rPr lang="hr-HR" sz="2800" dirty="0"/>
              <a:t> – </a:t>
            </a:r>
            <a:r>
              <a:rPr lang="hr-HR" sz="2800" dirty="0" err="1"/>
              <a:t>Analysis</a:t>
            </a:r>
            <a:endParaRPr lang="hr-HR" sz="2800" dirty="0"/>
          </a:p>
        </p:txBody>
      </p:sp>
      <p:sp>
        <p:nvSpPr>
          <p:cNvPr id="4" name="Slide Number Placeholder 3">
            <a:extLst>
              <a:ext uri="{FF2B5EF4-FFF2-40B4-BE49-F238E27FC236}">
                <a16:creationId xmlns:a16="http://schemas.microsoft.com/office/drawing/2014/main" id="{3B2F3625-DEF6-2EA4-F6CB-C4CF79029AA7}"/>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6F2D1505-96D9-2080-B1D1-DACFEEAA7758}"/>
              </a:ext>
            </a:extLst>
          </p:cNvPr>
          <p:cNvGraphicFramePr>
            <a:graphicFrameLocks noGrp="1"/>
          </p:cNvGraphicFramePr>
          <p:nvPr>
            <p:ph idx="1"/>
            <p:extLst>
              <p:ext uri="{D42A27DB-BD31-4B8C-83A1-F6EECF244321}">
                <p14:modId xmlns:p14="http://schemas.microsoft.com/office/powerpoint/2010/main" val="3381980826"/>
              </p:ext>
            </p:extLst>
          </p:nvPr>
        </p:nvGraphicFramePr>
        <p:xfrm>
          <a:off x="150884" y="1232452"/>
          <a:ext cx="11524280" cy="4917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74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AC75-34F0-6DEA-A65B-906DE6790DCF}"/>
              </a:ext>
            </a:extLst>
          </p:cNvPr>
          <p:cNvSpPr>
            <a:spLocks noGrp="1"/>
          </p:cNvSpPr>
          <p:nvPr>
            <p:ph type="title"/>
          </p:nvPr>
        </p:nvSpPr>
        <p:spPr/>
        <p:txBody>
          <a:bodyPr>
            <a:normAutofit/>
          </a:bodyPr>
          <a:lstStyle/>
          <a:p>
            <a:pPr algn="ctr"/>
            <a:r>
              <a:rPr lang="hr-HR" sz="2800" dirty="0" err="1"/>
              <a:t>Results</a:t>
            </a:r>
            <a:endParaRPr lang="hr-HR" sz="2800" dirty="0"/>
          </a:p>
        </p:txBody>
      </p:sp>
      <p:sp>
        <p:nvSpPr>
          <p:cNvPr id="4" name="Slide Number Placeholder 3">
            <a:extLst>
              <a:ext uri="{FF2B5EF4-FFF2-40B4-BE49-F238E27FC236}">
                <a16:creationId xmlns:a16="http://schemas.microsoft.com/office/drawing/2014/main" id="{FC55CF6C-A8FB-F035-CAB0-6D6A37880DF9}"/>
              </a:ext>
            </a:extLst>
          </p:cNvPr>
          <p:cNvSpPr>
            <a:spLocks noGrp="1"/>
          </p:cNvSpPr>
          <p:nvPr>
            <p:ph type="sldNum" sz="quarter" idx="12"/>
          </p:nvPr>
        </p:nvSpPr>
        <p:spPr/>
        <p:txBody>
          <a:bodyPr/>
          <a:lstStyle/>
          <a:p>
            <a:fld id="{DC3E8451-FA9E-044E-A25E-570F063E7F9B}" type="slidenum">
              <a:rPr lang="en-US" smtClean="0"/>
              <a:t>6</a:t>
            </a:fld>
            <a:endParaRPr lang="en-US"/>
          </a:p>
        </p:txBody>
      </p:sp>
      <p:graphicFrame>
        <p:nvGraphicFramePr>
          <p:cNvPr id="6" name="Content Placeholder 5">
            <a:extLst>
              <a:ext uri="{FF2B5EF4-FFF2-40B4-BE49-F238E27FC236}">
                <a16:creationId xmlns:a16="http://schemas.microsoft.com/office/drawing/2014/main" id="{4FB1E7F2-E33F-754C-C2C6-6083C4826121}"/>
              </a:ext>
            </a:extLst>
          </p:cNvPr>
          <p:cNvGraphicFramePr>
            <a:graphicFrameLocks noGrp="1"/>
          </p:cNvGraphicFramePr>
          <p:nvPr>
            <p:ph idx="1"/>
            <p:extLst>
              <p:ext uri="{D42A27DB-BD31-4B8C-83A1-F6EECF244321}">
                <p14:modId xmlns:p14="http://schemas.microsoft.com/office/powerpoint/2010/main" val="3952171090"/>
              </p:ext>
            </p:extLst>
          </p:nvPr>
        </p:nvGraphicFramePr>
        <p:xfrm>
          <a:off x="0" y="777240"/>
          <a:ext cx="5287617" cy="30627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7237B44-B80E-D438-B7B8-C162C3D08D33}"/>
              </a:ext>
            </a:extLst>
          </p:cNvPr>
          <p:cNvGraphicFramePr>
            <a:graphicFrameLocks/>
          </p:cNvGraphicFramePr>
          <p:nvPr>
            <p:extLst>
              <p:ext uri="{D42A27DB-BD31-4B8C-83A1-F6EECF244321}">
                <p14:modId xmlns:p14="http://schemas.microsoft.com/office/powerpoint/2010/main" val="3590888495"/>
              </p:ext>
            </p:extLst>
          </p:nvPr>
        </p:nvGraphicFramePr>
        <p:xfrm>
          <a:off x="4837043" y="1915690"/>
          <a:ext cx="7104753" cy="42207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014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38D2-B525-26B4-69FE-FF24C875FA8C}"/>
              </a:ext>
            </a:extLst>
          </p:cNvPr>
          <p:cNvSpPr>
            <a:spLocks noGrp="1"/>
          </p:cNvSpPr>
          <p:nvPr>
            <p:ph type="title"/>
          </p:nvPr>
        </p:nvSpPr>
        <p:spPr/>
        <p:txBody>
          <a:bodyPr>
            <a:normAutofit/>
          </a:bodyPr>
          <a:lstStyle/>
          <a:p>
            <a:pPr algn="ctr"/>
            <a:r>
              <a:rPr lang="hr-HR" sz="2800"/>
              <a:t>Results</a:t>
            </a:r>
            <a:endParaRPr lang="hr-HR" sz="2800" dirty="0"/>
          </a:p>
        </p:txBody>
      </p:sp>
      <p:sp>
        <p:nvSpPr>
          <p:cNvPr id="4" name="Slide Number Placeholder 3">
            <a:extLst>
              <a:ext uri="{FF2B5EF4-FFF2-40B4-BE49-F238E27FC236}">
                <a16:creationId xmlns:a16="http://schemas.microsoft.com/office/drawing/2014/main" id="{933E0801-19A5-715C-9311-AA124D18E4B4}"/>
              </a:ext>
            </a:extLst>
          </p:cNvPr>
          <p:cNvSpPr>
            <a:spLocks noGrp="1"/>
          </p:cNvSpPr>
          <p:nvPr>
            <p:ph type="sldNum" sz="quarter" idx="12"/>
          </p:nvPr>
        </p:nvSpPr>
        <p:spPr/>
        <p:txBody>
          <a:bodyPr/>
          <a:lstStyle/>
          <a:p>
            <a:fld id="{DC3E8451-FA9E-044E-A25E-570F063E7F9B}" type="slidenum">
              <a:rPr lang="en-US" smtClean="0"/>
              <a:t>7</a:t>
            </a:fld>
            <a:endParaRPr lang="en-US"/>
          </a:p>
        </p:txBody>
      </p:sp>
      <p:graphicFrame>
        <p:nvGraphicFramePr>
          <p:cNvPr id="5" name="Chart 4">
            <a:extLst>
              <a:ext uri="{FF2B5EF4-FFF2-40B4-BE49-F238E27FC236}">
                <a16:creationId xmlns:a16="http://schemas.microsoft.com/office/drawing/2014/main" id="{91178678-D64F-43E3-1776-3240802EF08C}"/>
              </a:ext>
            </a:extLst>
          </p:cNvPr>
          <p:cNvGraphicFramePr>
            <a:graphicFrameLocks/>
          </p:cNvGraphicFramePr>
          <p:nvPr>
            <p:extLst>
              <p:ext uri="{D42A27DB-BD31-4B8C-83A1-F6EECF244321}">
                <p14:modId xmlns:p14="http://schemas.microsoft.com/office/powerpoint/2010/main" val="3232534432"/>
              </p:ext>
            </p:extLst>
          </p:nvPr>
        </p:nvGraphicFramePr>
        <p:xfrm>
          <a:off x="203894" y="777240"/>
          <a:ext cx="5547550" cy="3104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F291196-DF4C-8C79-8DA2-BBC67E3E5C71}"/>
              </a:ext>
            </a:extLst>
          </p:cNvPr>
          <p:cNvGraphicFramePr>
            <a:graphicFrameLocks/>
          </p:cNvGraphicFramePr>
          <p:nvPr>
            <p:extLst>
              <p:ext uri="{D42A27DB-BD31-4B8C-83A1-F6EECF244321}">
                <p14:modId xmlns:p14="http://schemas.microsoft.com/office/powerpoint/2010/main" val="4250805219"/>
              </p:ext>
            </p:extLst>
          </p:nvPr>
        </p:nvGraphicFramePr>
        <p:xfrm>
          <a:off x="5426764" y="2240597"/>
          <a:ext cx="6309549" cy="3948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84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5FE1-D611-B0D8-04CA-D62DD60183BD}"/>
              </a:ext>
            </a:extLst>
          </p:cNvPr>
          <p:cNvSpPr>
            <a:spLocks noGrp="1"/>
          </p:cNvSpPr>
          <p:nvPr>
            <p:ph type="title"/>
          </p:nvPr>
        </p:nvSpPr>
        <p:spPr/>
        <p:txBody>
          <a:bodyPr>
            <a:normAutofit/>
          </a:bodyPr>
          <a:lstStyle/>
          <a:p>
            <a:pPr algn="ctr"/>
            <a:r>
              <a:rPr lang="hr-HR" sz="2800" dirty="0" err="1"/>
              <a:t>Results</a:t>
            </a:r>
            <a:endParaRPr lang="hr-HR" sz="2800" dirty="0"/>
          </a:p>
        </p:txBody>
      </p:sp>
      <p:sp>
        <p:nvSpPr>
          <p:cNvPr id="4" name="Slide Number Placeholder 3">
            <a:extLst>
              <a:ext uri="{FF2B5EF4-FFF2-40B4-BE49-F238E27FC236}">
                <a16:creationId xmlns:a16="http://schemas.microsoft.com/office/drawing/2014/main" id="{5634C246-E74A-B7DC-6EFF-E8A6893C8F74}"/>
              </a:ext>
            </a:extLst>
          </p:cNvPr>
          <p:cNvSpPr>
            <a:spLocks noGrp="1"/>
          </p:cNvSpPr>
          <p:nvPr>
            <p:ph type="sldNum" sz="quarter" idx="12"/>
          </p:nvPr>
        </p:nvSpPr>
        <p:spPr/>
        <p:txBody>
          <a:bodyPr/>
          <a:lstStyle/>
          <a:p>
            <a:fld id="{DC3E8451-FA9E-044E-A25E-570F063E7F9B}" type="slidenum">
              <a:rPr lang="en-US" smtClean="0"/>
              <a:t>8</a:t>
            </a:fld>
            <a:endParaRPr lang="en-US"/>
          </a:p>
        </p:txBody>
      </p:sp>
      <p:graphicFrame>
        <p:nvGraphicFramePr>
          <p:cNvPr id="5" name="Chart 4">
            <a:extLst>
              <a:ext uri="{FF2B5EF4-FFF2-40B4-BE49-F238E27FC236}">
                <a16:creationId xmlns:a16="http://schemas.microsoft.com/office/drawing/2014/main" id="{EE414419-4D3F-65BD-F358-EFF6199ED16E}"/>
              </a:ext>
            </a:extLst>
          </p:cNvPr>
          <p:cNvGraphicFramePr>
            <a:graphicFrameLocks/>
          </p:cNvGraphicFramePr>
          <p:nvPr>
            <p:extLst>
              <p:ext uri="{D42A27DB-BD31-4B8C-83A1-F6EECF244321}">
                <p14:modId xmlns:p14="http://schemas.microsoft.com/office/powerpoint/2010/main" val="1399527154"/>
              </p:ext>
            </p:extLst>
          </p:nvPr>
        </p:nvGraphicFramePr>
        <p:xfrm>
          <a:off x="231913" y="1698915"/>
          <a:ext cx="5652052" cy="3826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6AEEE14-5C43-276F-7967-0DFD6AE8A701}"/>
              </a:ext>
            </a:extLst>
          </p:cNvPr>
          <p:cNvGraphicFramePr>
            <a:graphicFrameLocks/>
          </p:cNvGraphicFramePr>
          <p:nvPr>
            <p:extLst>
              <p:ext uri="{D42A27DB-BD31-4B8C-83A1-F6EECF244321}">
                <p14:modId xmlns:p14="http://schemas.microsoft.com/office/powerpoint/2010/main" val="939106359"/>
              </p:ext>
            </p:extLst>
          </p:nvPr>
        </p:nvGraphicFramePr>
        <p:xfrm>
          <a:off x="5883965" y="1698914"/>
          <a:ext cx="6076122" cy="42248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842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C1AE-1ADC-813C-C461-263CD339D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34419-8348-4054-0677-F8B610D60388}"/>
              </a:ext>
            </a:extLst>
          </p:cNvPr>
          <p:cNvSpPr>
            <a:spLocks noGrp="1"/>
          </p:cNvSpPr>
          <p:nvPr>
            <p:ph type="title"/>
          </p:nvPr>
        </p:nvSpPr>
        <p:spPr>
          <a:xfrm>
            <a:off x="455685" y="182881"/>
            <a:ext cx="7298427" cy="594359"/>
          </a:xfrm>
        </p:spPr>
        <p:txBody>
          <a:bodyPr anchor="t">
            <a:normAutofit/>
          </a:bodyPr>
          <a:lstStyle/>
          <a:p>
            <a:r>
              <a:rPr lang="en-US" dirty="0"/>
              <a:t>F2</a:t>
            </a:r>
            <a:r>
              <a:rPr lang="hr-HR" dirty="0"/>
              <a:t>F</a:t>
            </a:r>
            <a:r>
              <a:rPr lang="en-US" dirty="0"/>
              <a:t> meetings</a:t>
            </a:r>
            <a:r>
              <a:rPr lang="hr-HR" dirty="0"/>
              <a:t> – </a:t>
            </a:r>
            <a:r>
              <a:rPr lang="hr-HR" dirty="0" err="1"/>
              <a:t>doublecheck</a:t>
            </a:r>
            <a:endParaRPr lang="hr-HR" dirty="0"/>
          </a:p>
        </p:txBody>
      </p:sp>
      <p:sp>
        <p:nvSpPr>
          <p:cNvPr id="3" name="Content Placeholder 2">
            <a:extLst>
              <a:ext uri="{FF2B5EF4-FFF2-40B4-BE49-F238E27FC236}">
                <a16:creationId xmlns:a16="http://schemas.microsoft.com/office/drawing/2014/main" id="{9D114F0A-4DF1-628A-2193-E3F5F8EB29DB}"/>
              </a:ext>
            </a:extLst>
          </p:cNvPr>
          <p:cNvSpPr>
            <a:spLocks noGrp="1"/>
          </p:cNvSpPr>
          <p:nvPr>
            <p:ph idx="1"/>
          </p:nvPr>
        </p:nvSpPr>
        <p:spPr>
          <a:xfrm>
            <a:off x="4731026" y="1444752"/>
            <a:ext cx="7005289" cy="4654295"/>
          </a:xfrm>
        </p:spPr>
        <p:txBody>
          <a:bodyPr>
            <a:normAutofit fontScale="85000" lnSpcReduction="10000"/>
          </a:bodyPr>
          <a:lstStyle/>
          <a:p>
            <a:pPr lvl="1" indent="-182880">
              <a:lnSpc>
                <a:spcPct val="120000"/>
              </a:lnSpc>
              <a:buClr>
                <a:schemeClr val="accent1"/>
              </a:buClr>
              <a:buFont typeface="Wingdings 2" pitchFamily="18" charset="2"/>
              <a:buChar char=""/>
            </a:pPr>
            <a:r>
              <a:rPr lang="hr-HR" dirty="0" err="1"/>
              <a:t>Field</a:t>
            </a:r>
            <a:r>
              <a:rPr lang="hr-HR" dirty="0"/>
              <a:t> </a:t>
            </a:r>
            <a:r>
              <a:rPr lang="hr-HR" dirty="0" err="1"/>
              <a:t>visits</a:t>
            </a:r>
            <a:r>
              <a:rPr lang="hr-HR" dirty="0"/>
              <a:t> – 4 </a:t>
            </a:r>
            <a:r>
              <a:rPr lang="hr-HR" dirty="0" err="1"/>
              <a:t>university</a:t>
            </a:r>
            <a:r>
              <a:rPr lang="hr-HR" dirty="0"/>
              <a:t> </a:t>
            </a:r>
            <a:r>
              <a:rPr lang="hr-HR" dirty="0" err="1"/>
              <a:t>cities</a:t>
            </a:r>
            <a:endParaRPr lang="en-US" dirty="0"/>
          </a:p>
          <a:p>
            <a:pPr lvl="1" indent="-182880">
              <a:lnSpc>
                <a:spcPct val="120000"/>
              </a:lnSpc>
              <a:buClr>
                <a:schemeClr val="accent1"/>
              </a:buClr>
              <a:buFont typeface="Wingdings 2" pitchFamily="18" charset="2"/>
              <a:buChar char=""/>
            </a:pPr>
            <a:r>
              <a:rPr lang="hr-HR" dirty="0" err="1"/>
              <a:t>Interactive</a:t>
            </a:r>
            <a:r>
              <a:rPr lang="hr-HR" dirty="0"/>
              <a:t> </a:t>
            </a:r>
            <a:r>
              <a:rPr lang="hr-HR" dirty="0" err="1"/>
              <a:t>meetings</a:t>
            </a:r>
            <a:r>
              <a:rPr lang="hr-HR" dirty="0"/>
              <a:t> </a:t>
            </a:r>
            <a:r>
              <a:rPr lang="hr-HR" dirty="0" err="1"/>
              <a:t>with</a:t>
            </a:r>
            <a:r>
              <a:rPr lang="hr-HR" dirty="0"/>
              <a:t> </a:t>
            </a:r>
            <a:r>
              <a:rPr lang="hr-HR" dirty="0" err="1"/>
              <a:t>representatives</a:t>
            </a:r>
            <a:r>
              <a:rPr lang="hr-HR" dirty="0"/>
              <a:t> </a:t>
            </a:r>
            <a:r>
              <a:rPr lang="hr-HR" dirty="0" err="1"/>
              <a:t>of</a:t>
            </a:r>
            <a:r>
              <a:rPr lang="hr-HR" dirty="0"/>
              <a:t> HE </a:t>
            </a:r>
            <a:r>
              <a:rPr lang="hr-HR" dirty="0" err="1"/>
              <a:t>institutions</a:t>
            </a:r>
            <a:r>
              <a:rPr lang="hr-HR" dirty="0"/>
              <a:t> </a:t>
            </a:r>
            <a:endParaRPr lang="en-US" dirty="0"/>
          </a:p>
          <a:p>
            <a:pPr lvl="2" indent="-182880">
              <a:lnSpc>
                <a:spcPct val="120000"/>
              </a:lnSpc>
              <a:buFont typeface="Wingdings 2" pitchFamily="18" charset="2"/>
              <a:buChar char=""/>
            </a:pPr>
            <a:r>
              <a:rPr lang="en-US" dirty="0"/>
              <a:t>mostly</a:t>
            </a:r>
            <a:r>
              <a:rPr lang="hr-HR" dirty="0"/>
              <a:t> IT </a:t>
            </a:r>
            <a:r>
              <a:rPr lang="hr-HR" dirty="0" err="1"/>
              <a:t>staff</a:t>
            </a:r>
            <a:r>
              <a:rPr lang="hr-HR" dirty="0"/>
              <a:t> </a:t>
            </a:r>
            <a:r>
              <a:rPr lang="hr-HR" dirty="0" err="1"/>
              <a:t>responded</a:t>
            </a:r>
            <a:endParaRPr lang="en-US" dirty="0"/>
          </a:p>
          <a:p>
            <a:pPr lvl="2" indent="-182880">
              <a:lnSpc>
                <a:spcPct val="120000"/>
              </a:lnSpc>
              <a:buFont typeface="Wingdings 2" pitchFamily="18" charset="2"/>
              <a:buChar char=""/>
            </a:pPr>
            <a:r>
              <a:rPr lang="hr-HR" dirty="0" err="1"/>
              <a:t>the</a:t>
            </a:r>
            <a:r>
              <a:rPr lang="hr-HR" dirty="0"/>
              <a:t> </a:t>
            </a:r>
            <a:r>
              <a:rPr lang="hr-HR" dirty="0" err="1"/>
              <a:t>smallest</a:t>
            </a:r>
            <a:r>
              <a:rPr lang="hr-HR" dirty="0"/>
              <a:t> </a:t>
            </a:r>
            <a:r>
              <a:rPr lang="hr-HR" dirty="0" err="1"/>
              <a:t>number</a:t>
            </a:r>
            <a:r>
              <a:rPr lang="hr-HR" dirty="0"/>
              <a:t> </a:t>
            </a:r>
            <a:r>
              <a:rPr lang="en-US" dirty="0"/>
              <a:t>- </a:t>
            </a:r>
            <a:r>
              <a:rPr lang="hr-HR" dirty="0"/>
              <a:t>management </a:t>
            </a:r>
            <a:r>
              <a:rPr lang="hr-HR" dirty="0" err="1"/>
              <a:t>staff</a:t>
            </a:r>
            <a:endParaRPr lang="en-US" dirty="0"/>
          </a:p>
          <a:p>
            <a:pPr marL="360045" lvl="2" indent="0">
              <a:lnSpc>
                <a:spcPct val="120000"/>
              </a:lnSpc>
              <a:buNone/>
            </a:pPr>
            <a:endParaRPr lang="hr-HR" dirty="0"/>
          </a:p>
          <a:p>
            <a:pPr marR="0" lvl="1" indent="-182880">
              <a:lnSpc>
                <a:spcPct val="120000"/>
              </a:lnSpc>
              <a:spcAft>
                <a:spcPts val="800"/>
              </a:spcAft>
              <a:buFont typeface="Wingdings 2" pitchFamily="18" charset="2"/>
              <a:buChar char=""/>
            </a:pPr>
            <a:r>
              <a:rPr lang="hr-HR" dirty="0" err="1"/>
              <a:t>Positive</a:t>
            </a:r>
            <a:r>
              <a:rPr lang="hr-HR" dirty="0"/>
              <a:t> </a:t>
            </a:r>
            <a:r>
              <a:rPr lang="hr-HR" dirty="0" err="1"/>
              <a:t>findings</a:t>
            </a:r>
            <a:r>
              <a:rPr lang="en-US" dirty="0"/>
              <a:t> - we met people, more relaxed, expressed dissatisfaction without thinking about the consequences</a:t>
            </a:r>
          </a:p>
          <a:p>
            <a:pPr marR="0" lvl="1" indent="-182880">
              <a:lnSpc>
                <a:spcPct val="120000"/>
              </a:lnSpc>
              <a:spcAft>
                <a:spcPts val="800"/>
              </a:spcAft>
              <a:buFont typeface="Wingdings 2" pitchFamily="18" charset="2"/>
              <a:buChar char=""/>
            </a:pPr>
            <a:r>
              <a:rPr lang="hr-HR" dirty="0"/>
              <a:t>N</a:t>
            </a:r>
            <a:r>
              <a:rPr lang="en-US" dirty="0" err="1"/>
              <a:t>egative</a:t>
            </a:r>
            <a:r>
              <a:rPr lang="en-US" dirty="0"/>
              <a:t> - few expressed dissatisfaction, </a:t>
            </a:r>
          </a:p>
          <a:p>
            <a:pPr marR="0" lvl="1" indent="-182880">
              <a:lnSpc>
                <a:spcPct val="120000"/>
              </a:lnSpc>
              <a:spcAft>
                <a:spcPts val="800"/>
              </a:spcAft>
              <a:buFont typeface="Wingdings 2" pitchFamily="18" charset="2"/>
              <a:buChar char=""/>
            </a:pPr>
            <a:r>
              <a:rPr lang="hr-HR" b="1" dirty="0" err="1"/>
              <a:t>Conclusion</a:t>
            </a:r>
            <a:r>
              <a:rPr lang="hr-HR" b="1" dirty="0"/>
              <a:t>: </a:t>
            </a:r>
            <a:r>
              <a:rPr lang="en-US" b="1" dirty="0"/>
              <a:t>it is important for them to be included</a:t>
            </a:r>
          </a:p>
          <a:p>
            <a:pPr>
              <a:lnSpc>
                <a:spcPct val="120000"/>
              </a:lnSpc>
            </a:pPr>
            <a:endParaRPr lang="hr-HR" sz="2400" dirty="0"/>
          </a:p>
        </p:txBody>
      </p:sp>
      <p:sp>
        <p:nvSpPr>
          <p:cNvPr id="4" name="Slide Number Placeholder 3">
            <a:extLst>
              <a:ext uri="{FF2B5EF4-FFF2-40B4-BE49-F238E27FC236}">
                <a16:creationId xmlns:a16="http://schemas.microsoft.com/office/drawing/2014/main" id="{2C134C87-A44C-D63F-13CC-BCAD66877899}"/>
              </a:ext>
            </a:extLst>
          </p:cNvPr>
          <p:cNvSpPr>
            <a:spLocks noGrp="1"/>
          </p:cNvSpPr>
          <p:nvPr>
            <p:ph type="sldNum" sz="quarter" idx="12"/>
          </p:nvPr>
        </p:nvSpPr>
        <p:spPr>
          <a:xfrm>
            <a:off x="10858500" y="6447155"/>
            <a:ext cx="877814" cy="365125"/>
          </a:xfrm>
        </p:spPr>
        <p:txBody>
          <a:bodyPr anchor="ctr">
            <a:normAutofit/>
          </a:bodyPr>
          <a:lstStyle/>
          <a:p>
            <a:pPr>
              <a:spcAft>
                <a:spcPts val="600"/>
              </a:spcAft>
            </a:pPr>
            <a:fld id="{DC3E8451-FA9E-044E-A25E-570F063E7F9B}" type="slidenum">
              <a:rPr lang="en-US" smtClean="0"/>
              <a:pPr>
                <a:spcAft>
                  <a:spcPts val="600"/>
                </a:spcAft>
              </a:pPr>
              <a:t>9</a:t>
            </a:fld>
            <a:endParaRPr lang="en-US"/>
          </a:p>
        </p:txBody>
      </p:sp>
    </p:spTree>
    <p:extLst>
      <p:ext uri="{BB962C8B-B14F-4D97-AF65-F5344CB8AC3E}">
        <p14:creationId xmlns:p14="http://schemas.microsoft.com/office/powerpoint/2010/main" val="2034043132"/>
      </p:ext>
    </p:extLst>
  </p:cSld>
  <p:clrMapOvr>
    <a:masterClrMapping/>
  </p:clrMapOvr>
</p:sld>
</file>

<file path=ppt/theme/theme1.xml><?xml version="1.0" encoding="utf-8"?>
<a:theme xmlns:a="http://schemas.openxmlformats.org/drawingml/2006/main" name="Office Theme">
  <a:themeElements>
    <a:clrScheme name="Security Days">
      <a:dk1>
        <a:srgbClr val="000000"/>
      </a:dk1>
      <a:lt1>
        <a:srgbClr val="FFFFFF"/>
      </a:lt1>
      <a:dk2>
        <a:srgbClr val="2B3890"/>
      </a:dk2>
      <a:lt2>
        <a:srgbClr val="FFFFFF"/>
      </a:lt2>
      <a:accent1>
        <a:srgbClr val="18EA3F"/>
      </a:accent1>
      <a:accent2>
        <a:srgbClr val="5E2B8F"/>
      </a:accent2>
      <a:accent3>
        <a:srgbClr val="A5A5A5"/>
      </a:accent3>
      <a:accent4>
        <a:srgbClr val="2B3890"/>
      </a:accent4>
      <a:accent5>
        <a:srgbClr val="5B9BD5"/>
      </a:accent5>
      <a:accent6>
        <a:srgbClr val="70AD47"/>
      </a:accent6>
      <a:hlink>
        <a:srgbClr val="2B3890"/>
      </a:hlink>
      <a:folHlink>
        <a:srgbClr val="18EA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tyDays_Presentation-template (1)" id="{45B940A8-E541-4233-BC60-2720A6C382BB}" vid="{E9A65B28-830A-4897-92E7-1AA4A4D7E6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19C3F356147C448DC8F2FCA33E7828" ma:contentTypeVersion="21" ma:contentTypeDescription="Create a new document." ma:contentTypeScope="" ma:versionID="bef3b2eea230660eb9dccf7cec0e0db3">
  <xsd:schema xmlns:xsd="http://www.w3.org/2001/XMLSchema" xmlns:xs="http://www.w3.org/2001/XMLSchema" xmlns:p="http://schemas.microsoft.com/office/2006/metadata/properties" xmlns:ns2="12dd94ad-c239-44ab-8ff8-f2ef70377297" xmlns:ns3="368157a5-bac9-422d-8077-23e6b5ba413d" targetNamespace="http://schemas.microsoft.com/office/2006/metadata/properties" ma:root="true" ma:fieldsID="1db7bdb848079e449b27933672df68bb" ns2:_="" ns3:_="">
    <xsd:import namespace="12dd94ad-c239-44ab-8ff8-f2ef70377297"/>
    <xsd:import namespace="368157a5-bac9-422d-8077-23e6b5ba413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Description" minOccurs="0"/>
                <xsd:element ref="ns3:MediaLengthInSeconds" minOccurs="0"/>
                <xsd:element ref="ns3:lcf76f155ced4ddcb4097134ff3c332f" minOccurs="0"/>
                <xsd:element ref="ns2:TaxCatchAll" minOccurs="0"/>
                <xsd:element ref="ns3:MediaServiceSearchProperties" minOccurs="0"/>
                <xsd:element ref="ns3:_Flow_SignoffStatu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dd94ad-c239-44ab-8ff8-f2ef7037729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dd0488ad-ed47-4620-a864-3d72fb3ce9a3}" ma:internalName="TaxCatchAll" ma:showField="CatchAllData" ma:web="12dd94ad-c239-44ab-8ff8-f2ef703772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8157a5-bac9-422d-8077-23e6b5ba413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Description" ma:index="21" nillable="true" ma:displayName="Description" ma:format="Dropdown" ma:internalName="Descrip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d986ede-ccc4-4a57-b6a6-e316a042c07d"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_Flow_SignoffStatus" ma:index="27" nillable="true" ma:displayName="Sign-off status" ma:internalName="Sign_x002d_off_x0020_status">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8157a5-bac9-422d-8077-23e6b5ba413d">
      <Terms xmlns="http://schemas.microsoft.com/office/infopath/2007/PartnerControls"/>
    </lcf76f155ced4ddcb4097134ff3c332f>
    <_Flow_SignoffStatus xmlns="368157a5-bac9-422d-8077-23e6b5ba413d" xsi:nil="true"/>
    <Description xmlns="368157a5-bac9-422d-8077-23e6b5ba413d" xsi:nil="true"/>
    <TaxCatchAll xmlns="12dd94ad-c239-44ab-8ff8-f2ef70377297" xsi:nil="true"/>
    <SharedWithUsers xmlns="12dd94ad-c239-44ab-8ff8-f2ef70377297">
      <UserInfo>
        <DisplayName>Marina Dimić Vugec</DisplayName>
        <AccountId>50</AccountId>
        <AccountType/>
      </UserInfo>
      <UserInfo>
        <DisplayName>Ivana Jelačić</DisplayName>
        <AccountId>52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0C0E3-A551-4592-B0C2-0D189EA68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dd94ad-c239-44ab-8ff8-f2ef70377297"/>
    <ds:schemaRef ds:uri="368157a5-bac9-422d-8077-23e6b5ba41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A047EB-EE1E-4C35-80AA-D66E577E27D9}">
  <ds:schemaRef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368157a5-bac9-422d-8077-23e6b5ba413d"/>
    <ds:schemaRef ds:uri="12dd94ad-c239-44ab-8ff8-f2ef70377297"/>
    <ds:schemaRef ds:uri="http://schemas.microsoft.com/office/2006/metadata/properties"/>
  </ds:schemaRefs>
</ds:datastoreItem>
</file>

<file path=customXml/itemProps3.xml><?xml version="1.0" encoding="utf-8"?>
<ds:datastoreItem xmlns:ds="http://schemas.openxmlformats.org/officeDocument/2006/customXml" ds:itemID="{ECFD2707-02E7-40CE-A6E5-D67FE2F85C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SecurityDays_Presentation-template (1)</Template>
  <TotalTime>1498</TotalTime>
  <Words>857</Words>
  <Application>Microsoft Office PowerPoint</Application>
  <PresentationFormat>Widescreen</PresentationFormat>
  <Paragraphs>113</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 2</vt:lpstr>
      <vt:lpstr>Office Theme</vt:lpstr>
      <vt:lpstr>Are Croatian universities ready for next level of cyber security?</vt:lpstr>
      <vt:lpstr>e-Universities "Digital transformation of higher education" </vt:lpstr>
      <vt:lpstr>CS project activities are not element in project, but…</vt:lpstr>
      <vt:lpstr>CS  Activities &amp; Results</vt:lpstr>
      <vt:lpstr>Spring of 2022 – Analysis</vt:lpstr>
      <vt:lpstr>Results</vt:lpstr>
      <vt:lpstr>Results</vt:lpstr>
      <vt:lpstr>Results</vt:lpstr>
      <vt:lpstr>F2F meetings – doublecheck</vt:lpstr>
      <vt:lpstr>Current activities - SECURITY POLICIES</vt:lpstr>
      <vt:lpstr>Current activities - EDUCATION</vt:lpstr>
      <vt:lpstr>Current activities – Infrastructure and Network</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Croatian universities ready for next level of cyber security?</dc:title>
  <dc:creator>Ivana Jelačić</dc:creator>
  <cp:lastModifiedBy>Marina Dimić Vugec</cp:lastModifiedBy>
  <cp:revision>3</cp:revision>
  <dcterms:created xsi:type="dcterms:W3CDTF">2024-03-18T10:45:46Z</dcterms:created>
  <dcterms:modified xsi:type="dcterms:W3CDTF">2024-04-01T11:44:52Z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0x0101009A19C3F356147C448DC8F2FCA33E7828</vt:lpwstr>
  </property>
  <property fmtid="{D5CDD505-2E9C-101B-9397-08002B2CF9AE}" pid="3" name="MediaServiceImageTags">
    <vt:lpwstr/>
  </property>
</Properties>
</file>