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16"/>
  </p:notesMasterIdLst>
  <p:sldIdLst>
    <p:sldId id="280" r:id="rId6"/>
    <p:sldId id="5030" r:id="rId7"/>
    <p:sldId id="5272" r:id="rId8"/>
    <p:sldId id="5273" r:id="rId9"/>
    <p:sldId id="5274" r:id="rId10"/>
    <p:sldId id="5275" r:id="rId11"/>
    <p:sldId id="5276" r:id="rId12"/>
    <p:sldId id="5277" r:id="rId13"/>
    <p:sldId id="5278" r:id="rId14"/>
    <p:sldId id="5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6D9C24-86A7-5FB0-A1F4-CBC2E2B27E87}" name="Louise O'Sullivan" initials="LO" userId="S::louise.osullivan@heanet.ie::95b11e05-3e14-4be2-b887-60ccda984d6c" providerId="AD"/>
  <p188:author id="{EDCEC469-56F3-C085-1657-8710C424FFCA}" name="John Creaven" initials="JC" userId="S::john.creaven@heanet.ie::af4497a3-bcd1-42aa-b248-0752d0c19183" providerId="AD"/>
  <p188:author id="{BE53586A-8601-A4D2-5ABB-F01238C7FE9B}" name="Brian Nisbet" initials="BN" userId="S::brian.nisbet@heanet.ie::4f32de40-2f75-43a1-b7c2-cc38aa990fe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7B2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419F7D-EA73-EDA6-4F05-29A4449F41F0}" v="72" dt="2024-04-11T06:30:41.8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89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10DAE8-CDD6-41C2-93A1-26E0AF4E2C6C}" type="datetimeFigureOut">
              <a:rPr lang="en-IE" smtClean="0"/>
              <a:t>15/04/2024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EC9EB0-6DB5-4F21-888D-B354228D941A}" type="slidenum">
              <a:rPr lang="en-IE" smtClean="0"/>
              <a:t>‹#›</a:t>
            </a:fld>
            <a:endParaRPr lang="en-IE"/>
          </a:p>
        </p:txBody>
      </p:sp>
    </p:spTree>
    <p:extLst>
      <p:ext uri="{BB962C8B-B14F-4D97-AF65-F5344CB8AC3E}">
        <p14:creationId xmlns:p14="http://schemas.microsoft.com/office/powerpoint/2010/main" val="2921372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endParaRPr lang="en-US" b="0"/>
          </a:p>
        </p:txBody>
      </p:sp>
      <p:sp>
        <p:nvSpPr>
          <p:cNvPr id="4" name="Slide Number Placeholder 3"/>
          <p:cNvSpPr>
            <a:spLocks noGrp="1"/>
          </p:cNvSpPr>
          <p:nvPr>
            <p:ph type="sldNum" sz="quarter" idx="5"/>
          </p:nvPr>
        </p:nvSpPr>
        <p:spPr/>
        <p:txBody>
          <a:bodyPr/>
          <a:lstStyle/>
          <a:p>
            <a:fld id="{00EC9EB0-6DB5-4F21-888D-B354228D941A}" type="slidenum">
              <a:rPr lang="en-IE" smtClean="0"/>
              <a:t>1</a:t>
            </a:fld>
            <a:endParaRPr lang="en-IE"/>
          </a:p>
        </p:txBody>
      </p:sp>
    </p:spTree>
    <p:extLst>
      <p:ext uri="{BB962C8B-B14F-4D97-AF65-F5344CB8AC3E}">
        <p14:creationId xmlns:p14="http://schemas.microsoft.com/office/powerpoint/2010/main" val="1020911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IE" dirty="0">
                <a:ea typeface="Calibri" panose="020F0502020204030204"/>
                <a:cs typeface="Calibri" panose="020F0502020204030204"/>
              </a:rPr>
              <a:t>All projects have an origin story!</a:t>
            </a:r>
          </a:p>
          <a:p>
            <a:pPr marL="171450" indent="-171450">
              <a:buFont typeface="Arial"/>
              <a:buChar char="•"/>
            </a:pPr>
            <a:r>
              <a:rPr lang="en-IE" dirty="0">
                <a:ea typeface="Calibri" panose="020F0502020204030204"/>
                <a:cs typeface="Calibri" panose="020F0502020204030204"/>
              </a:rPr>
              <a:t>Something, somewhere, happened! For </a:t>
            </a:r>
            <a:r>
              <a:rPr lang="en-IE" dirty="0" err="1">
                <a:ea typeface="Calibri" panose="020F0502020204030204"/>
                <a:cs typeface="Calibri" panose="020F0502020204030204"/>
              </a:rPr>
              <a:t>HEAnet</a:t>
            </a:r>
            <a:r>
              <a:rPr lang="en-IE" dirty="0">
                <a:ea typeface="Calibri" panose="020F0502020204030204"/>
                <a:cs typeface="Calibri" panose="020F0502020204030204"/>
              </a:rPr>
              <a:t> it was a client </a:t>
            </a:r>
            <a:r>
              <a:rPr lang="en-IE" dirty="0" err="1">
                <a:ea typeface="Calibri" panose="020F0502020204030204"/>
                <a:cs typeface="Calibri" panose="020F0502020204030204"/>
              </a:rPr>
              <a:t>incidient</a:t>
            </a:r>
          </a:p>
          <a:p>
            <a:pPr marL="171450" indent="-171450">
              <a:buFont typeface="Arial"/>
              <a:buChar char="•"/>
            </a:pPr>
            <a:r>
              <a:rPr lang="en-IE" dirty="0">
                <a:ea typeface="Calibri" panose="020F0502020204030204"/>
                <a:cs typeface="Calibri" panose="020F0502020204030204"/>
              </a:rPr>
              <a:t>Irish Healthcare ransomware! Dinner table conversation across the country!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EE22-661D-4A82-99B6-F4176185DD6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15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ea typeface="Calibri"/>
                <a:cs typeface="Calibri"/>
              </a:rPr>
              <a:t>We needed to do more and SOC &amp; SIEM was at the top of all the </a:t>
            </a:r>
            <a:r>
              <a:rPr lang="en-US" dirty="0" err="1">
                <a:ea typeface="Calibri"/>
                <a:cs typeface="Calibri"/>
              </a:rPr>
              <a:t>wishlists</a:t>
            </a:r>
          </a:p>
          <a:p>
            <a:pPr marL="285750" indent="-285750">
              <a:buFont typeface="Arial"/>
              <a:buChar char="•"/>
            </a:pPr>
            <a:r>
              <a:rPr lang="en-US">
                <a:ea typeface="Calibri"/>
                <a:cs typeface="Calibri"/>
              </a:rPr>
              <a:t>Previous contracts and financial concerns</a:t>
            </a:r>
          </a:p>
          <a:p>
            <a:pPr marL="285750" indent="-285750">
              <a:buFont typeface="Arial"/>
              <a:buChar char="•"/>
            </a:pPr>
            <a:r>
              <a:rPr lang="en-US">
                <a:ea typeface="Calibri"/>
                <a:cs typeface="Calibri"/>
              </a:rPr>
              <a:t>Never waste a good crisis</a:t>
            </a:r>
          </a:p>
          <a:p>
            <a:pPr marL="285750" indent="-285750">
              <a:buFont typeface="Arial"/>
              <a:buChar char="•"/>
            </a:pPr>
            <a:r>
              <a:rPr lang="en-US" dirty="0">
                <a:ea typeface="Calibri"/>
                <a:cs typeface="Calibri"/>
              </a:rPr>
              <a:t>Who doesn't love a good business case? So we wrote one!</a:t>
            </a:r>
          </a:p>
        </p:txBody>
      </p:sp>
      <p:sp>
        <p:nvSpPr>
          <p:cNvPr id="4" name="Slide Number Placeholder 3"/>
          <p:cNvSpPr>
            <a:spLocks noGrp="1"/>
          </p:cNvSpPr>
          <p:nvPr>
            <p:ph type="sldNum" sz="quarter" idx="5"/>
          </p:nvPr>
        </p:nvSpPr>
        <p:spPr/>
        <p:txBody>
          <a:bodyPr/>
          <a:lstStyle/>
          <a:p>
            <a:fld id="{00EC9EB0-6DB5-4F21-888D-B354228D941A}" type="slidenum">
              <a:rPr lang="en-IE" smtClean="0"/>
              <a:t>3</a:t>
            </a:fld>
            <a:endParaRPr lang="en-IE"/>
          </a:p>
        </p:txBody>
      </p:sp>
    </p:spTree>
    <p:extLst>
      <p:ext uri="{BB962C8B-B14F-4D97-AF65-F5344CB8AC3E}">
        <p14:creationId xmlns:p14="http://schemas.microsoft.com/office/powerpoint/2010/main" val="2138724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ea typeface="Calibri"/>
                <a:cs typeface="Calibri"/>
              </a:rPr>
              <a:t>Much discovery in 2021 into 2022</a:t>
            </a:r>
          </a:p>
          <a:p>
            <a:pPr marL="285750" indent="-285750">
              <a:buFont typeface="Arial"/>
              <a:buChar char="•"/>
            </a:pPr>
            <a:r>
              <a:rPr lang="en-US" dirty="0">
                <a:ea typeface="Calibri"/>
                <a:cs typeface="Calibri"/>
              </a:rPr>
              <a:t>Talked to NRENS (SURF! </a:t>
            </a:r>
            <a:r>
              <a:rPr lang="en-US" err="1">
                <a:ea typeface="Calibri"/>
                <a:cs typeface="Calibri"/>
              </a:rPr>
              <a:t>Jisc</a:t>
            </a:r>
            <a:r>
              <a:rPr lang="en-US" dirty="0">
                <a:ea typeface="Calibri"/>
                <a:cs typeface="Calibri"/>
              </a:rPr>
              <a:t>! GÉANT!)</a:t>
            </a:r>
          </a:p>
          <a:p>
            <a:pPr marL="285750" indent="-285750">
              <a:buFont typeface="Arial"/>
              <a:buChar char="•"/>
            </a:pPr>
            <a:r>
              <a:rPr lang="en-US" dirty="0">
                <a:ea typeface="Calibri"/>
                <a:cs typeface="Calibri"/>
              </a:rPr>
              <a:t>Came back to build or buy, but build seemed like too much, getting the people, tools and licenses</a:t>
            </a:r>
          </a:p>
          <a:p>
            <a:pPr marL="285750" indent="-285750">
              <a:buFont typeface="Arial"/>
              <a:buChar char="•"/>
            </a:pPr>
            <a:r>
              <a:rPr lang="en-US" dirty="0">
                <a:ea typeface="Calibri"/>
                <a:cs typeface="Calibri"/>
              </a:rPr>
              <a:t>Projects with dedicated PMs!</a:t>
            </a:r>
          </a:p>
          <a:p>
            <a:pPr marL="285750" indent="-285750">
              <a:buFont typeface="Arial"/>
              <a:buChar char="•"/>
            </a:pPr>
            <a:r>
              <a:rPr lang="en-US" dirty="0">
                <a:ea typeface="Calibri"/>
                <a:cs typeface="Calibri"/>
              </a:rPr>
              <a:t>Engagement with professional firm to do feasibility study (we're still using some of their slides)</a:t>
            </a:r>
          </a:p>
          <a:p>
            <a:pPr marL="285750" indent="-285750">
              <a:buFont typeface="Arial"/>
              <a:buChar char="•"/>
            </a:pPr>
            <a:r>
              <a:rPr lang="en-US" dirty="0">
                <a:ea typeface="Calibri"/>
                <a:cs typeface="Calibri"/>
              </a:rPr>
              <a:t>Feasibility study -&gt; Business Case -&gt; Securing Funding -&gt; Dynamic Purchasing System -&gt; Tender -&gt; Procurement (Fox-IT!)</a:t>
            </a:r>
          </a:p>
          <a:p>
            <a:pPr marL="285750" indent="-285750">
              <a:buFont typeface="Arial"/>
              <a:buChar char="•"/>
            </a:pPr>
            <a:r>
              <a:rPr lang="en-US" dirty="0">
                <a:ea typeface="Calibri"/>
                <a:cs typeface="Calibri"/>
              </a:rPr>
              <a:t>And we're done!</a:t>
            </a:r>
          </a:p>
        </p:txBody>
      </p:sp>
      <p:sp>
        <p:nvSpPr>
          <p:cNvPr id="4" name="Slide Number Placeholder 3"/>
          <p:cNvSpPr>
            <a:spLocks noGrp="1"/>
          </p:cNvSpPr>
          <p:nvPr>
            <p:ph type="sldNum" sz="quarter" idx="5"/>
          </p:nvPr>
        </p:nvSpPr>
        <p:spPr/>
        <p:txBody>
          <a:bodyPr/>
          <a:lstStyle/>
          <a:p>
            <a:fld id="{00EC9EB0-6DB5-4F21-888D-B354228D941A}" type="slidenum">
              <a:rPr lang="en-IE" smtClean="0"/>
              <a:t>4</a:t>
            </a:fld>
            <a:endParaRPr lang="en-IE"/>
          </a:p>
        </p:txBody>
      </p:sp>
    </p:spTree>
    <p:extLst>
      <p:ext uri="{BB962C8B-B14F-4D97-AF65-F5344CB8AC3E}">
        <p14:creationId xmlns:p14="http://schemas.microsoft.com/office/powerpoint/2010/main" val="2141545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ea typeface="Calibri"/>
                <a:cs typeface="Calibri"/>
              </a:rPr>
              <a:t>But really, that's not the most interesting part of the story!</a:t>
            </a:r>
          </a:p>
          <a:p>
            <a:pPr marL="285750" indent="-285750">
              <a:buFont typeface="Arial"/>
              <a:buChar char="•"/>
            </a:pPr>
            <a:r>
              <a:rPr lang="en-US"/>
              <a:t>To torture this joke, what we did was learn a lot, then make a pattern and choose some materials, and then persuaded people to pay experts to actually knit the whole thing.</a:t>
            </a:r>
          </a:p>
          <a:p>
            <a:pPr marL="285750" indent="-285750">
              <a:buFont typeface="Arial"/>
              <a:buChar char="•"/>
            </a:pPr>
            <a:r>
              <a:rPr lang="en-US" dirty="0">
                <a:ea typeface="Calibri"/>
                <a:cs typeface="Calibri"/>
              </a:rPr>
              <a:t>So, what makes this "</a:t>
            </a:r>
            <a:r>
              <a:rPr lang="en-US" dirty="0" err="1">
                <a:ea typeface="Calibri"/>
                <a:cs typeface="Calibri"/>
              </a:rPr>
              <a:t>HEAnet's</a:t>
            </a:r>
            <a:r>
              <a:rPr lang="en-US" dirty="0">
                <a:ea typeface="Calibri"/>
                <a:cs typeface="Calibri"/>
              </a:rPr>
              <a:t> SOC"?</a:t>
            </a:r>
          </a:p>
        </p:txBody>
      </p:sp>
      <p:sp>
        <p:nvSpPr>
          <p:cNvPr id="4" name="Slide Number Placeholder 3"/>
          <p:cNvSpPr>
            <a:spLocks noGrp="1"/>
          </p:cNvSpPr>
          <p:nvPr>
            <p:ph type="sldNum" sz="quarter" idx="5"/>
          </p:nvPr>
        </p:nvSpPr>
        <p:spPr/>
        <p:txBody>
          <a:bodyPr/>
          <a:lstStyle/>
          <a:p>
            <a:fld id="{00EC9EB0-6DB5-4F21-888D-B354228D941A}" type="slidenum">
              <a:rPr lang="en-IE" smtClean="0"/>
              <a:t>5</a:t>
            </a:fld>
            <a:endParaRPr lang="en-IE"/>
          </a:p>
        </p:txBody>
      </p:sp>
    </p:spTree>
    <p:extLst>
      <p:ext uri="{BB962C8B-B14F-4D97-AF65-F5344CB8AC3E}">
        <p14:creationId xmlns:p14="http://schemas.microsoft.com/office/powerpoint/2010/main" val="3248069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ea typeface="Calibri"/>
                <a:cs typeface="Calibri"/>
              </a:rPr>
              <a:t>Sectoral leadership</a:t>
            </a:r>
          </a:p>
          <a:p>
            <a:pPr marL="285750" indent="-285750">
              <a:buFont typeface="Arial"/>
              <a:buChar char="•"/>
            </a:pPr>
            <a:r>
              <a:rPr lang="en-US" dirty="0">
                <a:ea typeface="Calibri"/>
                <a:cs typeface="Calibri"/>
              </a:rPr>
              <a:t>Sectoral centrality</a:t>
            </a:r>
          </a:p>
          <a:p>
            <a:pPr marL="285750" indent="-285750">
              <a:buFont typeface="Arial"/>
              <a:buChar char="•"/>
            </a:pPr>
            <a:r>
              <a:rPr lang="en-US" dirty="0">
                <a:ea typeface="Calibri"/>
                <a:cs typeface="Calibri"/>
              </a:rPr>
              <a:t>Sending events from client devices and having them interpreted is the mechanical core of the service, but it misses so much</a:t>
            </a:r>
          </a:p>
          <a:p>
            <a:pPr marL="285750" indent="-285750">
              <a:buFont typeface="Arial"/>
              <a:buChar char="•"/>
            </a:pPr>
            <a:r>
              <a:rPr lang="en-US" dirty="0">
                <a:ea typeface="Calibri"/>
                <a:cs typeface="Calibri"/>
              </a:rPr>
              <a:t>Pulling together lots of threads, financial, technical, administrative</a:t>
            </a:r>
          </a:p>
          <a:p>
            <a:pPr marL="285750" indent="-285750">
              <a:buFont typeface="Arial"/>
              <a:buChar char="•"/>
            </a:pPr>
            <a:r>
              <a:rPr lang="en-US" dirty="0"/>
              <a:t>We wanted to be able to join calls, being part of onboarding, answering technical questions, being a really active intermediary</a:t>
            </a:r>
            <a:endParaRPr lang="en-US" dirty="0">
              <a:ea typeface="Calibri"/>
              <a:cs typeface="Calibri"/>
            </a:endParaRPr>
          </a:p>
          <a:p>
            <a:pPr marL="285750" indent="-285750">
              <a:buFont typeface="Arial"/>
              <a:buChar char="•"/>
            </a:pPr>
            <a:r>
              <a:rPr lang="en-US" dirty="0">
                <a:ea typeface="Calibri"/>
                <a:cs typeface="Calibri"/>
              </a:rPr>
              <a:t>Our end goal was to provide a service, but to be at the heart of it, to add to it</a:t>
            </a:r>
          </a:p>
        </p:txBody>
      </p:sp>
      <p:sp>
        <p:nvSpPr>
          <p:cNvPr id="4" name="Slide Number Placeholder 3"/>
          <p:cNvSpPr>
            <a:spLocks noGrp="1"/>
          </p:cNvSpPr>
          <p:nvPr>
            <p:ph type="sldNum" sz="quarter" idx="5"/>
          </p:nvPr>
        </p:nvSpPr>
        <p:spPr/>
        <p:txBody>
          <a:bodyPr/>
          <a:lstStyle/>
          <a:p>
            <a:fld id="{00EC9EB0-6DB5-4F21-888D-B354228D941A}" type="slidenum">
              <a:rPr lang="en-IE" smtClean="0"/>
              <a:t>6</a:t>
            </a:fld>
            <a:endParaRPr lang="en-IE"/>
          </a:p>
        </p:txBody>
      </p:sp>
    </p:spTree>
    <p:extLst>
      <p:ext uri="{BB962C8B-B14F-4D97-AF65-F5344CB8AC3E}">
        <p14:creationId xmlns:p14="http://schemas.microsoft.com/office/powerpoint/2010/main" val="1136949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ea typeface="Calibri"/>
                <a:cs typeface="Calibri"/>
              </a:rPr>
              <a:t>Late 2022 building a team at the same time as running the tender</a:t>
            </a:r>
          </a:p>
          <a:p>
            <a:pPr marL="285750" indent="-285750">
              <a:buFont typeface="Arial"/>
              <a:buChar char="•"/>
            </a:pPr>
            <a:r>
              <a:rPr lang="en-US" dirty="0">
                <a:ea typeface="Calibri"/>
                <a:cs typeface="Calibri"/>
              </a:rPr>
              <a:t>Created the Security Operations Team with 2 members (initially!), focused on the SOC &amp; SIEM service</a:t>
            </a:r>
          </a:p>
          <a:p>
            <a:pPr marL="285750" indent="-285750">
              <a:buFont typeface="Arial"/>
              <a:buChar char="•"/>
            </a:pPr>
            <a:r>
              <a:rPr lang="en-IE" dirty="0"/>
              <a:t>Their job was to work with our clients and Fox-IT; to know what was going on; to advocate (internally &amp; externally); to advise; to support and to build. The team was to be involved in every part of a client's onboarding journey, to learn from each one to be able to improve the next, to provide that continuous thread and to be at the centre. </a:t>
            </a:r>
            <a:endParaRPr lang="en-US" dirty="0">
              <a:ea typeface="Calibri" panose="020F0502020204030204"/>
              <a:cs typeface="Calibri" panose="020F0502020204030204"/>
            </a:endParaRPr>
          </a:p>
          <a:p>
            <a:pPr marL="285750" indent="-285750">
              <a:buFont typeface="Arial,Sans-Serif"/>
              <a:buChar char="•"/>
            </a:pPr>
            <a:r>
              <a:rPr lang="en-US" dirty="0"/>
              <a:t>Working with Fox-IT and our clients, additional IOCs, </a:t>
            </a:r>
            <a:r>
              <a:rPr lang="en-US" dirty="0" err="1"/>
              <a:t>Netflow</a:t>
            </a:r>
            <a:r>
              <a:rPr lang="en-US" dirty="0"/>
              <a:t>, service information, sharing</a:t>
            </a:r>
            <a:endParaRPr lang="en-US" dirty="0">
              <a:ea typeface="Calibri"/>
              <a:cs typeface="Calibri"/>
            </a:endParaRPr>
          </a:p>
          <a:p>
            <a:pPr marL="285750" indent="-285750">
              <a:buFont typeface="Arial,Sans-Serif"/>
              <a:buChar char="•"/>
            </a:pPr>
            <a:r>
              <a:rPr lang="en-US" dirty="0">
                <a:ea typeface="Calibri"/>
                <a:cs typeface="Calibri"/>
              </a:rPr>
              <a:t>Full view of the Fox-IT portal and Splunk for all clients</a:t>
            </a:r>
          </a:p>
          <a:p>
            <a:pPr marL="285750" indent="-285750">
              <a:buFont typeface="Arial,Sans-Serif"/>
              <a:buChar char="•"/>
            </a:pPr>
            <a:r>
              <a:rPr lang="en-US" dirty="0"/>
              <a:t>If we see an IOC in one client, we can look to see if others have been affected, even if they aren't clients of the SOC &amp; SIEM service!</a:t>
            </a:r>
            <a:endParaRPr lang="en-US" dirty="0">
              <a:ea typeface="Calibri"/>
              <a:cs typeface="Calibri"/>
            </a:endParaRPr>
          </a:p>
          <a:p>
            <a:pPr marL="285750" indent="-285750">
              <a:buFont typeface="Arial,Sans-Serif"/>
              <a:buChar char="•"/>
            </a:pPr>
            <a:r>
              <a:rPr lang="en-US" dirty="0">
                <a:ea typeface="Calibri"/>
                <a:cs typeface="Calibri"/>
              </a:rPr>
              <a:t>Coordination with the Irish NCSC, with </a:t>
            </a:r>
            <a:r>
              <a:rPr lang="en-US" dirty="0" err="1">
                <a:ea typeface="Calibri"/>
                <a:cs typeface="Calibri"/>
              </a:rPr>
              <a:t>HEAnet's</a:t>
            </a:r>
            <a:r>
              <a:rPr lang="en-US" dirty="0">
                <a:ea typeface="Calibri"/>
                <a:cs typeface="Calibri"/>
              </a:rPr>
              <a:t> other teams, using our </a:t>
            </a:r>
            <a:r>
              <a:rPr lang="en-US" dirty="0" err="1">
                <a:ea typeface="Calibri"/>
                <a:cs typeface="Calibri"/>
              </a:rPr>
              <a:t>Netflow</a:t>
            </a:r>
            <a:r>
              <a:rPr lang="en-US" dirty="0">
                <a:ea typeface="Calibri"/>
                <a:cs typeface="Calibri"/>
              </a:rPr>
              <a:t> tools</a:t>
            </a:r>
          </a:p>
          <a:p>
            <a:pPr marL="285750" indent="-285750">
              <a:buFont typeface="Arial,Sans-Serif"/>
              <a:buChar char="•"/>
            </a:pPr>
            <a:r>
              <a:rPr lang="en-US" dirty="0">
                <a:ea typeface="Calibri"/>
                <a:cs typeface="Calibri"/>
              </a:rPr>
              <a:t>Answering the question of what we can do when a client has an incident</a:t>
            </a:r>
          </a:p>
          <a:p>
            <a:pPr marL="285750" indent="-285750">
              <a:buFont typeface="Arial,Sans-Serif"/>
              <a:buChar char="•"/>
            </a:pPr>
            <a:r>
              <a:rPr lang="en-US" dirty="0">
                <a:ea typeface="Calibri"/>
                <a:cs typeface="Calibri"/>
              </a:rPr>
              <a:t>We had always had security competence, but now we have dedicated people!</a:t>
            </a:r>
          </a:p>
          <a:p>
            <a:pPr marL="285750" indent="-285750">
              <a:buFont typeface="Arial"/>
              <a:buChar char="•"/>
            </a:pPr>
            <a:endParaRPr lang="en-IE" dirty="0">
              <a:ea typeface="Calibri"/>
              <a:cs typeface="Calibri"/>
            </a:endParaRPr>
          </a:p>
        </p:txBody>
      </p:sp>
      <p:sp>
        <p:nvSpPr>
          <p:cNvPr id="4" name="Slide Number Placeholder 3"/>
          <p:cNvSpPr>
            <a:spLocks noGrp="1"/>
          </p:cNvSpPr>
          <p:nvPr>
            <p:ph type="sldNum" sz="quarter" idx="5"/>
          </p:nvPr>
        </p:nvSpPr>
        <p:spPr/>
        <p:txBody>
          <a:bodyPr/>
          <a:lstStyle/>
          <a:p>
            <a:fld id="{00EC9EB0-6DB5-4F21-888D-B354228D941A}" type="slidenum">
              <a:rPr lang="en-IE" smtClean="0"/>
              <a:t>7</a:t>
            </a:fld>
            <a:endParaRPr lang="en-IE"/>
          </a:p>
        </p:txBody>
      </p:sp>
    </p:spTree>
    <p:extLst>
      <p:ext uri="{BB962C8B-B14F-4D97-AF65-F5344CB8AC3E}">
        <p14:creationId xmlns:p14="http://schemas.microsoft.com/office/powerpoint/2010/main" val="2152245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ea typeface="Calibri"/>
                <a:cs typeface="Calibri"/>
              </a:rPr>
              <a:t>First client live in Q2 2023</a:t>
            </a:r>
            <a:endParaRPr lang="en-US"/>
          </a:p>
          <a:p>
            <a:pPr marL="285750" indent="-285750">
              <a:buFont typeface="Arial"/>
              <a:buChar char="•"/>
            </a:pPr>
            <a:r>
              <a:rPr lang="en-IE" dirty="0">
                <a:ea typeface="Calibri"/>
                <a:cs typeface="Calibri"/>
              </a:rPr>
              <a:t>What have we learned?</a:t>
            </a:r>
            <a:endParaRPr lang="en-IE" dirty="0"/>
          </a:p>
          <a:p>
            <a:pPr marL="285750" indent="-285750">
              <a:buFont typeface="Arial"/>
              <a:buChar char="•"/>
            </a:pPr>
            <a:r>
              <a:rPr lang="en-IE" dirty="0"/>
              <a:t>Hofstadter's Law: It always takes longer than you expect, even when you take into account Hofstadter's Law. Increased the estimated onboarding time from 12 -&gt; 20 weeks</a:t>
            </a:r>
            <a:endParaRPr lang="en-US" dirty="0">
              <a:ea typeface="Calibri"/>
              <a:cs typeface="Calibri"/>
            </a:endParaRPr>
          </a:p>
          <a:p>
            <a:pPr marL="285750" indent="-285750">
              <a:buFont typeface="Arial"/>
              <a:buChar char="•"/>
            </a:pPr>
            <a:r>
              <a:rPr lang="en-IE" dirty="0"/>
              <a:t>The significant amount of work on the client to deploy the solution - need to best prepare by providing technical instructions, allocation of project manager, and early engagement with third parties where there are dependencies</a:t>
            </a:r>
            <a:endParaRPr lang="en-US"/>
          </a:p>
          <a:p>
            <a:pPr marL="285750" indent="-285750">
              <a:buFont typeface="Arial"/>
              <a:buChar char="•"/>
            </a:pPr>
            <a:r>
              <a:rPr lang="en-IE" dirty="0"/>
              <a:t>Engage 3rd party providers on project basis not just BAU on request</a:t>
            </a:r>
            <a:endParaRPr lang="en-US" dirty="0"/>
          </a:p>
          <a:p>
            <a:pPr marL="285750" indent="-285750">
              <a:buFont typeface="Arial"/>
              <a:buChar char="•"/>
            </a:pPr>
            <a:r>
              <a:rPr lang="en-IE" dirty="0"/>
              <a:t>Ensure all required internal IT teams are brought in as early as possible so they are aware of the required work. Not brought in only when the project requires them ( no surprises ) </a:t>
            </a:r>
            <a:endParaRPr lang="en-US"/>
          </a:p>
          <a:p>
            <a:pPr marL="285750" indent="-285750">
              <a:buFont typeface="Arial"/>
              <a:buChar char="•"/>
            </a:pPr>
            <a:r>
              <a:rPr lang="en-IE" dirty="0"/>
              <a:t>Ensuring sponsorship from senior management - in order to get buy in from the different teams and different stakeholders within the organisation</a:t>
            </a:r>
            <a:endParaRPr lang="en-US"/>
          </a:p>
          <a:p>
            <a:pPr marL="285750" indent="-285750">
              <a:buFont typeface="Arial"/>
              <a:buChar char="•"/>
            </a:pPr>
            <a:r>
              <a:rPr lang="en-IE" dirty="0"/>
              <a:t>Ensure internal discussion is had at high level as to how post project BAU alert response is to be managed. - 24/7 piece!</a:t>
            </a:r>
            <a:endParaRPr lang="en-US" dirty="0"/>
          </a:p>
          <a:p>
            <a:pPr marL="285750" indent="-285750">
              <a:buFont typeface="Arial"/>
              <a:buChar char="•"/>
            </a:pPr>
            <a:r>
              <a:rPr lang="en-IE" dirty="0"/>
              <a:t>The variance in client speed of engagement - due to differences in capacity and capability - this means hard to predict timelines which poses challenges in managing the client onboarding pipeline and associated service costs (which kick in on go-live)</a:t>
            </a:r>
            <a:endParaRPr lang="en-US"/>
          </a:p>
          <a:p>
            <a:pPr marL="285750" indent="-285750">
              <a:buFont typeface="Arial"/>
              <a:buChar char="•"/>
            </a:pPr>
            <a:r>
              <a:rPr lang="en-IE"/>
              <a:t>Importance in understanding where the service sits within the organisation’s security strategy (detection and response) and that it is not a silver bullet, we advocate for defence in depth approach etc.</a:t>
            </a:r>
            <a:endParaRPr lang="en-US"/>
          </a:p>
          <a:p>
            <a:pPr marL="285750" indent="-285750">
              <a:buFont typeface="Arial"/>
              <a:buChar char="•"/>
            </a:pPr>
            <a:r>
              <a:rPr lang="en-IE" dirty="0"/>
              <a:t>The fact that other NRENs are amazing and helpful isn’t a new lesson, but it’s always good to call it out and to pay everything forward.</a:t>
            </a:r>
            <a:endParaRPr lang="en-US" dirty="0">
              <a:ea typeface="Calibri"/>
              <a:cs typeface="Calibri"/>
            </a:endParaRPr>
          </a:p>
          <a:p>
            <a:pPr marL="285750" indent="-285750">
              <a:buFont typeface="Aria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00EC9EB0-6DB5-4F21-888D-B354228D941A}" type="slidenum">
              <a:rPr lang="en-IE" smtClean="0"/>
              <a:t>8</a:t>
            </a:fld>
            <a:endParaRPr lang="en-IE"/>
          </a:p>
        </p:txBody>
      </p:sp>
    </p:spTree>
    <p:extLst>
      <p:ext uri="{BB962C8B-B14F-4D97-AF65-F5344CB8AC3E}">
        <p14:creationId xmlns:p14="http://schemas.microsoft.com/office/powerpoint/2010/main" val="1935697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ea typeface="Calibri"/>
                <a:cs typeface="Calibri"/>
              </a:rPr>
              <a:t>Where do we go from here?</a:t>
            </a:r>
          </a:p>
          <a:p>
            <a:pPr marL="285750" indent="-285750">
              <a:buFont typeface="Arial"/>
              <a:buChar char="•"/>
            </a:pPr>
            <a:r>
              <a:rPr lang="en-IE" dirty="0"/>
              <a:t>Millions of events are now being turned into reported and actionable cases in the mere hundreds, which is the hugest thing. And those events are looked at by dedicated SOC operatives and flagged with the appropriate severity level.</a:t>
            </a:r>
          </a:p>
          <a:p>
            <a:pPr marL="285750" indent="-285750">
              <a:buFont typeface="Arial"/>
              <a:buChar char="•"/>
            </a:pPr>
            <a:r>
              <a:rPr lang="en-IE" dirty="0"/>
              <a:t>Aim is to have 25 onboarded or in the process of onboarding by the end of 2024. Looking at bringing the service to clients that don’t benefit from central funding.</a:t>
            </a:r>
            <a:endParaRPr lang="en-IE" dirty="0">
              <a:ea typeface="Calibri" panose="020F0502020204030204"/>
              <a:cs typeface="Calibri" panose="020F0502020204030204"/>
            </a:endParaRPr>
          </a:p>
          <a:p>
            <a:pPr marL="285750" indent="-285750">
              <a:buFont typeface="Arial"/>
              <a:buChar char="•"/>
            </a:pPr>
            <a:r>
              <a:rPr lang="en-IE" dirty="0">
                <a:ea typeface="Calibri" panose="020F0502020204030204"/>
                <a:cs typeface="Calibri" panose="020F0502020204030204"/>
              </a:rPr>
              <a:t>Security Operations Team is now 6 people and next major project is setting up a formal CSIRT</a:t>
            </a:r>
          </a:p>
          <a:p>
            <a:pPr marL="285750" indent="-285750">
              <a:buFont typeface="Arial"/>
              <a:buChar char="•"/>
            </a:pPr>
            <a:r>
              <a:rPr lang="en-IE" dirty="0">
                <a:ea typeface="Calibri" panose="020F0502020204030204"/>
                <a:cs typeface="Calibri" panose="020F0502020204030204"/>
              </a:rPr>
              <a:t>We want to talk to other people! We want to learn and to be able to pass on the lessons we've learned, collaboration!</a:t>
            </a:r>
          </a:p>
        </p:txBody>
      </p:sp>
      <p:sp>
        <p:nvSpPr>
          <p:cNvPr id="4" name="Slide Number Placeholder 3"/>
          <p:cNvSpPr>
            <a:spLocks noGrp="1"/>
          </p:cNvSpPr>
          <p:nvPr>
            <p:ph type="sldNum" sz="quarter" idx="5"/>
          </p:nvPr>
        </p:nvSpPr>
        <p:spPr/>
        <p:txBody>
          <a:bodyPr/>
          <a:lstStyle/>
          <a:p>
            <a:fld id="{00EC9EB0-6DB5-4F21-888D-B354228D941A}" type="slidenum">
              <a:rPr lang="en-IE" smtClean="0"/>
              <a:t>9</a:t>
            </a:fld>
            <a:endParaRPr lang="en-IE"/>
          </a:p>
        </p:txBody>
      </p:sp>
    </p:spTree>
    <p:extLst>
      <p:ext uri="{BB962C8B-B14F-4D97-AF65-F5344CB8AC3E}">
        <p14:creationId xmlns:p14="http://schemas.microsoft.com/office/powerpoint/2010/main" val="7782871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No Logo">
    <p:bg>
      <p:bgPr>
        <a:solidFill>
          <a:srgbClr val="22497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tretch>
            <a:fillRect/>
          </a:stretch>
        </p:blipFill>
        <p:spPr>
          <a:xfrm>
            <a:off x="0" y="0"/>
            <a:ext cx="12192000" cy="6851650"/>
          </a:xfrm>
          <a:prstGeom prst="rect">
            <a:avLst/>
          </a:prstGeom>
        </p:spPr>
      </p:pic>
      <p:sp>
        <p:nvSpPr>
          <p:cNvPr id="2" name="Title 1">
            <a:extLst>
              <a:ext uri="{FF2B5EF4-FFF2-40B4-BE49-F238E27FC236}">
                <a16:creationId xmlns:a16="http://schemas.microsoft.com/office/drawing/2014/main" id="{02C47F43-7B45-4F49-B81A-3938ABBAE773}"/>
              </a:ext>
            </a:extLst>
          </p:cNvPr>
          <p:cNvSpPr>
            <a:spLocks noGrp="1"/>
          </p:cNvSpPr>
          <p:nvPr>
            <p:ph type="ctrTitle"/>
          </p:nvPr>
        </p:nvSpPr>
        <p:spPr>
          <a:xfrm>
            <a:off x="772160" y="1122363"/>
            <a:ext cx="6055360" cy="2387600"/>
          </a:xfrm>
        </p:spPr>
        <p:txBody>
          <a:bodyPr anchor="b"/>
          <a:lstStyle>
            <a:lvl1pPr algn="ctr">
              <a:defRPr sz="600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097B176-1518-684A-AC3E-8AEAA5D35D96}"/>
              </a:ext>
            </a:extLst>
          </p:cNvPr>
          <p:cNvSpPr>
            <a:spLocks noGrp="1"/>
          </p:cNvSpPr>
          <p:nvPr>
            <p:ph type="subTitle" idx="1"/>
          </p:nvPr>
        </p:nvSpPr>
        <p:spPr>
          <a:xfrm>
            <a:off x="772160" y="3602038"/>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70523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Right No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5E0E9-CC36-6C40-A7E7-C5954E74B850}"/>
              </a:ext>
            </a:extLst>
          </p:cNvPr>
          <p:cNvPicPr>
            <a:picLocks noChangeAspect="1"/>
          </p:cNvPicPr>
          <p:nvPr userDrawn="1"/>
        </p:nvPicPr>
        <p:blipFill>
          <a:blip r:embed="rId2"/>
          <a:srcRect/>
          <a:stretch/>
        </p:blipFill>
        <p:spPr>
          <a:xfrm>
            <a:off x="0" y="6349"/>
            <a:ext cx="12192000" cy="6869463"/>
          </a:xfrm>
          <a:prstGeom prst="rect">
            <a:avLst/>
          </a:prstGeom>
        </p:spPr>
      </p:pic>
      <p:sp>
        <p:nvSpPr>
          <p:cNvPr id="2" name="Title 1">
            <a:extLst>
              <a:ext uri="{FF2B5EF4-FFF2-40B4-BE49-F238E27FC236}">
                <a16:creationId xmlns:a16="http://schemas.microsoft.com/office/drawing/2014/main" id="{70E1CFFD-0302-1A49-9D68-113DD4C35C21}"/>
              </a:ext>
            </a:extLst>
          </p:cNvPr>
          <p:cNvSpPr>
            <a:spLocks noGrp="1"/>
          </p:cNvSpPr>
          <p:nvPr>
            <p:ph type="title"/>
          </p:nvPr>
        </p:nvSpPr>
        <p:spPr>
          <a:xfrm>
            <a:off x="736270" y="365125"/>
            <a:ext cx="1081842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3B80CB7-BF4F-CA40-A879-25B6257C2E53}"/>
              </a:ext>
            </a:extLst>
          </p:cNvPr>
          <p:cNvSpPr>
            <a:spLocks noGrp="1"/>
          </p:cNvSpPr>
          <p:nvPr>
            <p:ph idx="1"/>
          </p:nvPr>
        </p:nvSpPr>
        <p:spPr>
          <a:xfrm>
            <a:off x="736270" y="1825625"/>
            <a:ext cx="108184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5838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Logo">
    <p:bg>
      <p:bgPr>
        <a:solidFill>
          <a:srgbClr val="22497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tretch>
            <a:fillRect/>
          </a:stretch>
        </p:blipFill>
        <p:spPr>
          <a:xfrm>
            <a:off x="0" y="6350"/>
            <a:ext cx="12192000" cy="6851650"/>
          </a:xfrm>
          <a:prstGeom prst="rect">
            <a:avLst/>
          </a:prstGeom>
        </p:spPr>
      </p:pic>
      <p:sp>
        <p:nvSpPr>
          <p:cNvPr id="3" name="Subtitle 2">
            <a:extLst>
              <a:ext uri="{FF2B5EF4-FFF2-40B4-BE49-F238E27FC236}">
                <a16:creationId xmlns:a16="http://schemas.microsoft.com/office/drawing/2014/main" id="{7097B176-1518-684A-AC3E-8AEAA5D35D96}"/>
              </a:ext>
            </a:extLst>
          </p:cNvPr>
          <p:cNvSpPr>
            <a:spLocks noGrp="1"/>
          </p:cNvSpPr>
          <p:nvPr>
            <p:ph type="subTitle" idx="1"/>
          </p:nvPr>
        </p:nvSpPr>
        <p:spPr>
          <a:xfrm>
            <a:off x="772160" y="3429000"/>
            <a:ext cx="6055360" cy="1828800"/>
          </a:xfrm>
        </p:spPr>
        <p:txBody>
          <a:bodyPr>
            <a:normAutofit/>
          </a:bodyPr>
          <a:lstStyle>
            <a:lvl1pPr marL="0" indent="0" algn="ctr">
              <a:buNone/>
              <a:defRPr sz="40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Tree>
    <p:extLst>
      <p:ext uri="{BB962C8B-B14F-4D97-AF65-F5344CB8AC3E}">
        <p14:creationId xmlns:p14="http://schemas.microsoft.com/office/powerpoint/2010/main" val="2931094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rgbClr val="22497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0" y="6350"/>
            <a:ext cx="12192000" cy="6851650"/>
          </a:xfrm>
          <a:prstGeom prst="rect">
            <a:avLst/>
          </a:prstGeom>
        </p:spPr>
      </p:pic>
      <p:sp>
        <p:nvSpPr>
          <p:cNvPr id="3" name="Subtitle 2">
            <a:extLst>
              <a:ext uri="{FF2B5EF4-FFF2-40B4-BE49-F238E27FC236}">
                <a16:creationId xmlns:a16="http://schemas.microsoft.com/office/drawing/2014/main" id="{7097B176-1518-684A-AC3E-8AEAA5D35D96}"/>
              </a:ext>
            </a:extLst>
          </p:cNvPr>
          <p:cNvSpPr>
            <a:spLocks noGrp="1"/>
          </p:cNvSpPr>
          <p:nvPr>
            <p:ph type="subTitle" idx="1"/>
          </p:nvPr>
        </p:nvSpPr>
        <p:spPr>
          <a:xfrm>
            <a:off x="772160" y="3429000"/>
            <a:ext cx="6055360" cy="1828800"/>
          </a:xfrm>
        </p:spPr>
        <p:txBody>
          <a:bodyPr>
            <a:normAutofit/>
          </a:bodyPr>
          <a:lstStyle>
            <a:lvl1pPr marL="0" indent="0" algn="ctr">
              <a:buNone/>
              <a:defRPr sz="40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Tree>
    <p:extLst>
      <p:ext uri="{BB962C8B-B14F-4D97-AF65-F5344CB8AC3E}">
        <p14:creationId xmlns:p14="http://schemas.microsoft.com/office/powerpoint/2010/main" val="1984817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Header">
    <p:bg>
      <p:bgPr>
        <a:solidFill>
          <a:srgbClr val="22497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9A8F11-6F67-754D-8853-3B057BC62EE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2C47F43-7B45-4F49-B81A-3938ABBAE773}"/>
              </a:ext>
            </a:extLst>
          </p:cNvPr>
          <p:cNvSpPr>
            <a:spLocks noGrp="1"/>
          </p:cNvSpPr>
          <p:nvPr>
            <p:ph type="ctrTitle"/>
          </p:nvPr>
        </p:nvSpPr>
        <p:spPr>
          <a:xfrm>
            <a:off x="772160" y="1122363"/>
            <a:ext cx="10525760" cy="2387600"/>
          </a:xfrm>
        </p:spPr>
        <p:txBody>
          <a:bodyPr anchor="b"/>
          <a:lstStyle>
            <a:lvl1pPr algn="ctr">
              <a:defRPr sz="6000" baseline="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7097B176-1518-684A-AC3E-8AEAA5D35D96}"/>
              </a:ext>
            </a:extLst>
          </p:cNvPr>
          <p:cNvSpPr>
            <a:spLocks noGrp="1"/>
          </p:cNvSpPr>
          <p:nvPr>
            <p:ph type="subTitle" idx="1"/>
          </p:nvPr>
        </p:nvSpPr>
        <p:spPr>
          <a:xfrm>
            <a:off x="772160" y="3602038"/>
            <a:ext cx="10525760" cy="1655762"/>
          </a:xfrm>
        </p:spPr>
        <p:txBody>
          <a:bodyPr/>
          <a:lstStyle>
            <a:lvl1pPr marL="0" indent="0" algn="ctr">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14096941"/>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1CFFD-0302-1A49-9D68-113DD4C35C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B80CB7-BF4F-CA40-A879-25B6257C2E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A1A39B84-C9E9-E645-B32D-1EAC0DAD26E7}"/>
              </a:ext>
            </a:extLst>
          </p:cNvPr>
          <p:cNvSpPr>
            <a:spLocks noGrp="1"/>
          </p:cNvSpPr>
          <p:nvPr>
            <p:ph type="pic" sz="quarter" idx="10"/>
          </p:nvPr>
        </p:nvSpPr>
        <p:spPr>
          <a:xfrm>
            <a:off x="0" y="0"/>
            <a:ext cx="3811588" cy="6858000"/>
          </a:xfrm>
        </p:spPr>
        <p:txBody>
          <a:bodyPr/>
          <a:lstStyle/>
          <a:p>
            <a:r>
              <a:rPr lang="en-US"/>
              <a:t>Click icon to add picture</a:t>
            </a:r>
          </a:p>
        </p:txBody>
      </p:sp>
      <p:sp>
        <p:nvSpPr>
          <p:cNvPr id="12" name="Date Placeholder 4">
            <a:extLst>
              <a:ext uri="{FF2B5EF4-FFF2-40B4-BE49-F238E27FC236}">
                <a16:creationId xmlns:a16="http://schemas.microsoft.com/office/drawing/2014/main" id="{736DB356-2B28-0B49-99AC-5261D68DF14C}"/>
              </a:ext>
            </a:extLst>
          </p:cNvPr>
          <p:cNvSpPr>
            <a:spLocks noGrp="1"/>
          </p:cNvSpPr>
          <p:nvPr>
            <p:ph type="dt" sz="half" idx="2"/>
          </p:nvPr>
        </p:nvSpPr>
        <p:spPr>
          <a:xfrm>
            <a:off x="4287520" y="6356350"/>
            <a:ext cx="2458720" cy="365125"/>
          </a:xfrm>
          <a:prstGeom prst="rect">
            <a:avLst/>
          </a:prstGeom>
        </p:spPr>
        <p:txBody>
          <a:bodyPr/>
          <a:lstStyle>
            <a:lvl1pPr>
              <a:defRPr/>
            </a:lvl1pPr>
          </a:lstStyle>
          <a:p>
            <a:fld id="{60A7E3A7-EC6F-3142-AA0A-6B1E9A4ABBDF}" type="datetime3">
              <a:rPr lang="en-IE" smtClean="0"/>
              <a:pPr/>
              <a:t>15 April 2024</a:t>
            </a:fld>
            <a:endParaRPr lang="en-US"/>
          </a:p>
        </p:txBody>
      </p:sp>
      <p:sp>
        <p:nvSpPr>
          <p:cNvPr id="13" name="Slide Number Placeholder 6">
            <a:extLst>
              <a:ext uri="{FF2B5EF4-FFF2-40B4-BE49-F238E27FC236}">
                <a16:creationId xmlns:a16="http://schemas.microsoft.com/office/drawing/2014/main" id="{C26A0C62-F633-874C-A15A-D1A68C630D8B}"/>
              </a:ext>
            </a:extLst>
          </p:cNvPr>
          <p:cNvSpPr>
            <a:spLocks noGrp="1"/>
          </p:cNvSpPr>
          <p:nvPr>
            <p:ph type="sldNum" sz="quarter" idx="4"/>
          </p:nvPr>
        </p:nvSpPr>
        <p:spPr>
          <a:xfrm>
            <a:off x="6969760" y="6356350"/>
            <a:ext cx="2077720" cy="365125"/>
          </a:xfrm>
          <a:prstGeom prst="rect">
            <a:avLst/>
          </a:prstGeom>
        </p:spPr>
        <p:txBody>
          <a:bodyPr/>
          <a:lstStyle>
            <a:lvl1pPr algn="r">
              <a:defRPr/>
            </a:lvl1pPr>
          </a:lstStyle>
          <a:p>
            <a:fld id="{FC7BA54B-393B-7746-BEB6-A7E84BC93482}" type="slidenum">
              <a:rPr lang="en-US" smtClean="0"/>
              <a:pPr/>
              <a:t>‹#›</a:t>
            </a:fld>
            <a:endParaRPr lang="en-US"/>
          </a:p>
        </p:txBody>
      </p:sp>
    </p:spTree>
    <p:extLst>
      <p:ext uri="{BB962C8B-B14F-4D97-AF65-F5344CB8AC3E}">
        <p14:creationId xmlns:p14="http://schemas.microsoft.com/office/powerpoint/2010/main" val="3709382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R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06B549-7095-444D-B599-A1315154CCCE}"/>
              </a:ext>
            </a:extLst>
          </p:cNvPr>
          <p:cNvPicPr>
            <a:picLocks noChangeAspect="1"/>
          </p:cNvPicPr>
          <p:nvPr userDrawn="1"/>
        </p:nvPicPr>
        <p:blipFill>
          <a:blip r:embed="rId2"/>
          <a:stretch>
            <a:fillRect/>
          </a:stretch>
        </p:blipFill>
        <p:spPr>
          <a:xfrm>
            <a:off x="0" y="6350"/>
            <a:ext cx="12192000" cy="6851650"/>
          </a:xfrm>
          <a:prstGeom prst="rect">
            <a:avLst/>
          </a:prstGeom>
        </p:spPr>
      </p:pic>
      <p:sp>
        <p:nvSpPr>
          <p:cNvPr id="2" name="Title 1">
            <a:extLst>
              <a:ext uri="{FF2B5EF4-FFF2-40B4-BE49-F238E27FC236}">
                <a16:creationId xmlns:a16="http://schemas.microsoft.com/office/drawing/2014/main" id="{70E1CFFD-0302-1A49-9D68-113DD4C35C21}"/>
              </a:ext>
            </a:extLst>
          </p:cNvPr>
          <p:cNvSpPr>
            <a:spLocks noGrp="1"/>
          </p:cNvSpPr>
          <p:nvPr>
            <p:ph type="title"/>
          </p:nvPr>
        </p:nvSpPr>
        <p:spPr>
          <a:xfrm>
            <a:off x="701040" y="365125"/>
            <a:ext cx="726717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3B80CB7-BF4F-CA40-A879-25B6257C2E53}"/>
              </a:ext>
            </a:extLst>
          </p:cNvPr>
          <p:cNvSpPr>
            <a:spLocks noGrp="1"/>
          </p:cNvSpPr>
          <p:nvPr>
            <p:ph idx="1"/>
          </p:nvPr>
        </p:nvSpPr>
        <p:spPr>
          <a:xfrm>
            <a:off x="701040" y="1825625"/>
            <a:ext cx="726717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A1A39B84-C9E9-E645-B32D-1EAC0DAD26E7}"/>
              </a:ext>
            </a:extLst>
          </p:cNvPr>
          <p:cNvSpPr>
            <a:spLocks noGrp="1"/>
          </p:cNvSpPr>
          <p:nvPr>
            <p:ph type="pic" sz="quarter" idx="10"/>
          </p:nvPr>
        </p:nvSpPr>
        <p:spPr>
          <a:xfrm>
            <a:off x="8380412" y="0"/>
            <a:ext cx="3811588" cy="6858000"/>
          </a:xfrm>
        </p:spPr>
        <p:txBody>
          <a:bodyPr/>
          <a:lstStyle/>
          <a:p>
            <a:r>
              <a:rPr lang="en-US"/>
              <a:t>Click icon to add picture</a:t>
            </a:r>
          </a:p>
        </p:txBody>
      </p:sp>
      <p:sp>
        <p:nvSpPr>
          <p:cNvPr id="7" name="Date Placeholder 4">
            <a:extLst>
              <a:ext uri="{FF2B5EF4-FFF2-40B4-BE49-F238E27FC236}">
                <a16:creationId xmlns:a16="http://schemas.microsoft.com/office/drawing/2014/main" id="{F07D8A17-3BEE-6148-9B03-46CCD27D40EC}"/>
              </a:ext>
            </a:extLst>
          </p:cNvPr>
          <p:cNvSpPr>
            <a:spLocks noGrp="1"/>
          </p:cNvSpPr>
          <p:nvPr>
            <p:ph type="dt" sz="half" idx="2"/>
          </p:nvPr>
        </p:nvSpPr>
        <p:spPr>
          <a:xfrm>
            <a:off x="3208250" y="6356350"/>
            <a:ext cx="2458720" cy="365125"/>
          </a:xfrm>
          <a:prstGeom prst="rect">
            <a:avLst/>
          </a:prstGeom>
        </p:spPr>
        <p:txBody>
          <a:bodyPr/>
          <a:lstStyle>
            <a:lvl1pPr>
              <a:defRPr/>
            </a:lvl1pPr>
          </a:lstStyle>
          <a:p>
            <a:fld id="{60A7E3A7-EC6F-3142-AA0A-6B1E9A4ABBDF}" type="datetime3">
              <a:rPr lang="en-IE" smtClean="0"/>
              <a:pPr/>
              <a:t>15 April 2024</a:t>
            </a:fld>
            <a:endParaRPr lang="en-US"/>
          </a:p>
        </p:txBody>
      </p:sp>
      <p:sp>
        <p:nvSpPr>
          <p:cNvPr id="8" name="Slide Number Placeholder 6">
            <a:extLst>
              <a:ext uri="{FF2B5EF4-FFF2-40B4-BE49-F238E27FC236}">
                <a16:creationId xmlns:a16="http://schemas.microsoft.com/office/drawing/2014/main" id="{DC8352FA-C4C0-1E4C-805A-CA70A61DC866}"/>
              </a:ext>
            </a:extLst>
          </p:cNvPr>
          <p:cNvSpPr>
            <a:spLocks noGrp="1"/>
          </p:cNvSpPr>
          <p:nvPr>
            <p:ph type="sldNum" sz="quarter" idx="4"/>
          </p:nvPr>
        </p:nvSpPr>
        <p:spPr>
          <a:xfrm>
            <a:off x="5890490" y="6356350"/>
            <a:ext cx="2077720" cy="365125"/>
          </a:xfrm>
          <a:prstGeom prst="rect">
            <a:avLst/>
          </a:prstGeom>
        </p:spPr>
        <p:txBody>
          <a:bodyPr/>
          <a:lstStyle>
            <a:lvl1pPr algn="r">
              <a:defRPr/>
            </a:lvl1pPr>
          </a:lstStyle>
          <a:p>
            <a:fld id="{FC7BA54B-393B-7746-BEB6-A7E84BC93482}" type="slidenum">
              <a:rPr lang="en-US" smtClean="0"/>
              <a:pPr/>
              <a:t>‹#›</a:t>
            </a:fld>
            <a:endParaRPr lang="en-US"/>
          </a:p>
        </p:txBody>
      </p:sp>
    </p:spTree>
    <p:extLst>
      <p:ext uri="{BB962C8B-B14F-4D97-AF65-F5344CB8AC3E}">
        <p14:creationId xmlns:p14="http://schemas.microsoft.com/office/powerpoint/2010/main" val="1739665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3865" y="0"/>
            <a:ext cx="9549607" cy="1165860"/>
          </a:xfrm>
        </p:spPr>
        <p:txBody>
          <a:bodyPr/>
          <a:lstStyle>
            <a:lvl1pPr>
              <a:defRPr b="1">
                <a:solidFill>
                  <a:schemeClr val="bg1"/>
                </a:solidFill>
                <a:effectLst>
                  <a:outerShdw blurRad="38100" dist="38100" dir="2700000" algn="tl">
                    <a:srgbClr val="000000">
                      <a:alpha val="43137"/>
                    </a:srgbClr>
                  </a:outerShdw>
                </a:effectLst>
              </a:defRPr>
            </a:lvl1pPr>
          </a:lstStyle>
          <a:p>
            <a:r>
              <a:rPr lang="en-US"/>
              <a:t>Click to edit Master title style</a:t>
            </a:r>
            <a:endParaRPr lang="en-IE"/>
          </a:p>
        </p:txBody>
      </p:sp>
      <p:sp>
        <p:nvSpPr>
          <p:cNvPr id="3" name="Content Placeholder 2"/>
          <p:cNvSpPr>
            <a:spLocks noGrp="1"/>
          </p:cNvSpPr>
          <p:nvPr>
            <p:ph idx="1"/>
          </p:nvPr>
        </p:nvSpPr>
        <p:spPr>
          <a:xfrm>
            <a:off x="532737" y="1474470"/>
            <a:ext cx="11028460" cy="4702493"/>
          </a:xfrm>
        </p:spPr>
        <p:txBody>
          <a:bodyPr/>
          <a:lstStyle>
            <a:lvl1pPr>
              <a:defRPr b="1"/>
            </a:lvl1pPr>
            <a:lvl2pPr marL="715963" indent="-258763">
              <a:buFont typeface="Arial" panose="020B0604020202020204" pitchFamily="34" charset="0"/>
              <a:buChar char="•"/>
              <a:defRPr b="1">
                <a:solidFill>
                  <a:srgbClr val="0070C0"/>
                </a:solidFill>
              </a:defRPr>
            </a:lvl2pPr>
            <a:lvl3pPr marL="1143000" indent="-228600">
              <a:buClr>
                <a:schemeClr val="tx1"/>
              </a:buClr>
              <a:buFont typeface="Calibri" panose="020F0502020204030204" pitchFamily="34" charset="0"/>
              <a:buChar char="−"/>
              <a:defRPr b="0">
                <a:solidFill>
                  <a:schemeClr val="bg1">
                    <a:lumMod val="10000"/>
                  </a:schemeClr>
                </a:solidFill>
              </a:defRPr>
            </a:lvl3pPr>
            <a:lvl4pPr marL="1600200" indent="-228600">
              <a:buClr>
                <a:schemeClr val="tx1"/>
              </a:buClr>
              <a:buFont typeface="Calibri" panose="020F0502020204030204" pitchFamily="34" charset="0"/>
              <a:buChar char="−"/>
              <a:defRPr b="0" i="0">
                <a:solidFill>
                  <a:schemeClr val="tx1"/>
                </a:solidFill>
              </a:defRPr>
            </a:lvl4pPr>
            <a:lvl5pPr marL="2057400" indent="-228600">
              <a:buClr>
                <a:schemeClr val="tx1"/>
              </a:buClr>
              <a:buFont typeface="Calibri" panose="020F0502020204030204" pitchFamily="34" charset="0"/>
              <a:buChar char="−"/>
              <a:defRPr sz="1800" i="1">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a:xfrm>
            <a:off x="333865" y="6356348"/>
            <a:ext cx="2743200" cy="365125"/>
          </a:xfrm>
        </p:spPr>
        <p:txBody>
          <a:bodyPr/>
          <a:lstStyle/>
          <a:p>
            <a:endParaRPr lang="en-IE"/>
          </a:p>
        </p:txBody>
      </p:sp>
      <p:sp>
        <p:nvSpPr>
          <p:cNvPr id="6" name="Slide Number Placeholder 5"/>
          <p:cNvSpPr>
            <a:spLocks noGrp="1"/>
          </p:cNvSpPr>
          <p:nvPr>
            <p:ph type="sldNum" sz="quarter" idx="12"/>
          </p:nvPr>
        </p:nvSpPr>
        <p:spPr>
          <a:xfrm>
            <a:off x="9114935" y="6356348"/>
            <a:ext cx="2743200" cy="365125"/>
          </a:xfrm>
        </p:spPr>
        <p:txBody>
          <a:bodyPr/>
          <a:lstStyle/>
          <a:p>
            <a:fld id="{B791729F-E2F5-488D-A360-94B81E9BDF21}" type="slidenum">
              <a:rPr lang="en-IE" smtClean="0"/>
              <a:t>‹#›</a:t>
            </a:fld>
            <a:endParaRPr lang="en-IE"/>
          </a:p>
        </p:txBody>
      </p:sp>
    </p:spTree>
    <p:extLst>
      <p:ext uri="{BB962C8B-B14F-4D97-AF65-F5344CB8AC3E}">
        <p14:creationId xmlns:p14="http://schemas.microsoft.com/office/powerpoint/2010/main" val="1991515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With Logo">
    <p:bg>
      <p:bgPr>
        <a:solidFill>
          <a:srgbClr val="22497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0" y="6350"/>
            <a:ext cx="12192000" cy="6851650"/>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6" name="Title 1">
            <a:extLst>
              <a:ext uri="{FF2B5EF4-FFF2-40B4-BE49-F238E27FC236}">
                <a16:creationId xmlns:a16="http://schemas.microsoft.com/office/drawing/2014/main" id="{469E2389-3DBC-6E4C-8B1A-1C22D5F9AB56}"/>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p>
        </p:txBody>
      </p:sp>
      <p:sp>
        <p:nvSpPr>
          <p:cNvPr id="7" name="Subtitle 2">
            <a:extLst>
              <a:ext uri="{FF2B5EF4-FFF2-40B4-BE49-F238E27FC236}">
                <a16:creationId xmlns:a16="http://schemas.microsoft.com/office/drawing/2014/main" id="{59E30B6E-4587-5241-9A68-A1264D8089BA}"/>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27729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Section Break">
    <p:bg>
      <p:bgPr>
        <a:solidFill>
          <a:srgbClr val="22497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0" y="6350"/>
            <a:ext cx="12192000" cy="6851650"/>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9" name="Title 1">
            <a:extLst>
              <a:ext uri="{FF2B5EF4-FFF2-40B4-BE49-F238E27FC236}">
                <a16:creationId xmlns:a16="http://schemas.microsoft.com/office/drawing/2014/main" id="{7429D5AD-2FE9-6C42-AAB6-D988AD090B1E}"/>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p>
        </p:txBody>
      </p:sp>
      <p:sp>
        <p:nvSpPr>
          <p:cNvPr id="10" name="Subtitle 2">
            <a:extLst>
              <a:ext uri="{FF2B5EF4-FFF2-40B4-BE49-F238E27FC236}">
                <a16:creationId xmlns:a16="http://schemas.microsoft.com/office/drawing/2014/main" id="{790F804A-C6B1-7442-ADAE-B7FF269AA152}"/>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01468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A61B837-0AF4-7841-AF64-8466BFD9C3C7}"/>
              </a:ext>
            </a:extLst>
          </p:cNvPr>
          <p:cNvPicPr>
            <a:picLocks noChangeAspect="1"/>
          </p:cNvPicPr>
          <p:nvPr userDrawn="1"/>
        </p:nvPicPr>
        <p:blipFill>
          <a:blip r:embed="rId12"/>
          <a:stretch>
            <a:fillRect/>
          </a:stretch>
        </p:blipFill>
        <p:spPr>
          <a:xfrm>
            <a:off x="0" y="6350"/>
            <a:ext cx="12192000" cy="6851650"/>
          </a:xfrm>
          <a:prstGeom prst="rect">
            <a:avLst/>
          </a:prstGeom>
        </p:spPr>
      </p:pic>
      <p:sp>
        <p:nvSpPr>
          <p:cNvPr id="2" name="Title Placeholder 1">
            <a:extLst>
              <a:ext uri="{FF2B5EF4-FFF2-40B4-BE49-F238E27FC236}">
                <a16:creationId xmlns:a16="http://schemas.microsoft.com/office/drawing/2014/main" id="{EDC971C0-ADEB-7F43-9C68-3A9805E145A4}"/>
              </a:ext>
            </a:extLst>
          </p:cNvPr>
          <p:cNvSpPr>
            <a:spLocks noGrp="1"/>
          </p:cNvSpPr>
          <p:nvPr>
            <p:ph type="title"/>
          </p:nvPr>
        </p:nvSpPr>
        <p:spPr>
          <a:xfrm>
            <a:off x="4287520" y="365125"/>
            <a:ext cx="726717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92DBA7-F58F-AE41-A996-4106909566A5}"/>
              </a:ext>
            </a:extLst>
          </p:cNvPr>
          <p:cNvSpPr>
            <a:spLocks noGrp="1"/>
          </p:cNvSpPr>
          <p:nvPr>
            <p:ph type="body" idx="1"/>
          </p:nvPr>
        </p:nvSpPr>
        <p:spPr>
          <a:xfrm>
            <a:off x="4287520" y="1825625"/>
            <a:ext cx="726717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4">
            <a:extLst>
              <a:ext uri="{FF2B5EF4-FFF2-40B4-BE49-F238E27FC236}">
                <a16:creationId xmlns:a16="http://schemas.microsoft.com/office/drawing/2014/main" id="{408E9859-5416-DF49-B4A0-93C119BB6A6F}"/>
              </a:ext>
            </a:extLst>
          </p:cNvPr>
          <p:cNvSpPr>
            <a:spLocks noGrp="1"/>
          </p:cNvSpPr>
          <p:nvPr>
            <p:ph type="dt" sz="half" idx="2"/>
          </p:nvPr>
        </p:nvSpPr>
        <p:spPr>
          <a:xfrm>
            <a:off x="4287520" y="6356350"/>
            <a:ext cx="2458720" cy="365125"/>
          </a:xfrm>
          <a:prstGeom prst="rect">
            <a:avLst/>
          </a:prstGeom>
        </p:spPr>
        <p:txBody>
          <a:bodyPr/>
          <a:lstStyle>
            <a:lvl1pPr>
              <a:defRPr/>
            </a:lvl1pPr>
          </a:lstStyle>
          <a:p>
            <a:fld id="{60A7E3A7-EC6F-3142-AA0A-6B1E9A4ABBDF}" type="datetime3">
              <a:rPr lang="en-IE" smtClean="0"/>
              <a:pPr/>
              <a:t>15 April 2024</a:t>
            </a:fld>
            <a:endParaRPr lang="en-US"/>
          </a:p>
        </p:txBody>
      </p:sp>
      <p:sp>
        <p:nvSpPr>
          <p:cNvPr id="12" name="Slide Number Placeholder 6">
            <a:extLst>
              <a:ext uri="{FF2B5EF4-FFF2-40B4-BE49-F238E27FC236}">
                <a16:creationId xmlns:a16="http://schemas.microsoft.com/office/drawing/2014/main" id="{E0C464A7-862E-B34A-977C-5E681852BA7E}"/>
              </a:ext>
            </a:extLst>
          </p:cNvPr>
          <p:cNvSpPr>
            <a:spLocks noGrp="1"/>
          </p:cNvSpPr>
          <p:nvPr>
            <p:ph type="sldNum" sz="quarter" idx="4"/>
          </p:nvPr>
        </p:nvSpPr>
        <p:spPr>
          <a:xfrm>
            <a:off x="6969760" y="6356350"/>
            <a:ext cx="2077720" cy="365125"/>
          </a:xfrm>
          <a:prstGeom prst="rect">
            <a:avLst/>
          </a:prstGeom>
        </p:spPr>
        <p:txBody>
          <a:bodyPr/>
          <a:lstStyle>
            <a:lvl1pPr algn="r">
              <a:defRPr/>
            </a:lvl1pPr>
          </a:lstStyle>
          <a:p>
            <a:fld id="{FC7BA54B-393B-7746-BEB6-A7E84BC93482}" type="slidenum">
              <a:rPr lang="en-US" smtClean="0"/>
              <a:pPr/>
              <a:t>‹#›</a:t>
            </a:fld>
            <a:endParaRPr lang="en-US"/>
          </a:p>
        </p:txBody>
      </p:sp>
    </p:spTree>
    <p:extLst>
      <p:ext uri="{BB962C8B-B14F-4D97-AF65-F5344CB8AC3E}">
        <p14:creationId xmlns:p14="http://schemas.microsoft.com/office/powerpoint/2010/main" val="31149046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0" r:id="rId7"/>
    <p:sldLayoutId id="2147483671" r:id="rId8"/>
    <p:sldLayoutId id="2147483672" r:id="rId9"/>
    <p:sldLayoutId id="21474836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hyperlink" Target="https://unsplash.com/photos/red-vehicle-in-timelapse-photography-vGu08RYjO-s?utm_content=creditCopyText&amp;utm_medium=referral&amp;utm_source=unsplash" TargetMode="External"/><Relationship Id="rId4" Type="http://schemas.openxmlformats.org/officeDocument/2006/relationships/hyperlink" Target="https://unsplash.com/@camstejim?utm_content=creditCopyText&amp;utm_medium=referral&amp;utm_source=unsplash"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hyperlink" Target="https://unsplash.com/photos/woman-placing-sticky-notes-on-wall-Oalh2MojUuk?utm_content=creditCopyText&amp;utm_medium=referral&amp;utm_source=unsplash" TargetMode="External"/><Relationship Id="rId4" Type="http://schemas.openxmlformats.org/officeDocument/2006/relationships/hyperlink" Target="https://unsplash.com/@jasongoodman_youxventures?utm_content=creditCopyText&amp;utm_medium=referral&amp;utm_source=unsplash"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hyperlink" Target="https://unsplash.com/photos/man-standing-on-mountain-rzCi3mD-6ho?utm_content=creditCopyText&amp;utm_medium=referral&amp;utm_source=unsplash" TargetMode="External"/><Relationship Id="rId4" Type="http://schemas.openxmlformats.org/officeDocument/2006/relationships/hyperlink" Target="https://unsplash.com/@isaacdavis?utm_content=creditCopyText&amp;utm_medium=referral&amp;utm_source=unsplash"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hyperlink" Target="https://unsplash.com/photos/red-blue-and-yellow-electric-wires-c4wkzZcPxHE?utm_content=creditCopyText&amp;utm_medium=referral&amp;utm_source=unsplash" TargetMode="External"/><Relationship Id="rId4" Type="http://schemas.openxmlformats.org/officeDocument/2006/relationships/hyperlink" Target="https://unsplash.com/@aisvri?utm_content=creditCopyText&amp;utm_medium=referral&amp;utm_source=unsplash"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hyperlink" Target="https://unsplash.com/photos/white-concrete-lighthouse-Pn6iimgM-wo?utm_content=creditCopyText&amp;utm_medium=referral&amp;utm_source=unsplash" TargetMode="External"/><Relationship Id="rId4" Type="http://schemas.openxmlformats.org/officeDocument/2006/relationships/hyperlink" Target="https://unsplash.com/@joshnh?utm_content=creditCopyText&amp;utm_medium=referral&amp;utm_source=unsplash"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hyperlink" Target="https://unsplash.com/photos/people-holding-miniature-figures-1FI2QAYPa-Y?utm_content=creditCopyText&amp;utm_medium=referral&amp;utm_source=unsplash" TargetMode="External"/><Relationship Id="rId4" Type="http://schemas.openxmlformats.org/officeDocument/2006/relationships/hyperlink" Target="https://unsplash.com/@vladhilitanu?utm_content=creditCopyText&amp;utm_medium=referral&amp;utm_source=unsplash"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hyperlink" Target="https://unsplash.com/photos/a-pair-of-knitted-socks-sitting-on-top-of-a-wooden-floor-yAzHPISQ1lw?utm_content=creditCopyText&amp;utm_medium=referral&amp;utm_source=unsplash" TargetMode="External"/><Relationship Id="rId4" Type="http://schemas.openxmlformats.org/officeDocument/2006/relationships/hyperlink" Target="https://unsplash.com/@ohlmanphotography?utm_content=creditCopyText&amp;utm_medium=referral&amp;utm_source=unsplash"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hyperlink" Target="https://unsplash.com/photos/text-mnuxxOaFO1s?utm_content=creditCopyText&amp;utm_medium=referral&amp;utm_source=unsplash" TargetMode="External"/><Relationship Id="rId4" Type="http://schemas.openxmlformats.org/officeDocument/2006/relationships/hyperlink" Target="https://unsplash.com/@jannerboy62?utm_content=creditCopyText&amp;utm_medium=referral&amp;utm_source=unsplas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FE914-DD53-47D9-803D-3742E3B96638}"/>
              </a:ext>
            </a:extLst>
          </p:cNvPr>
          <p:cNvSpPr>
            <a:spLocks noGrp="1"/>
          </p:cNvSpPr>
          <p:nvPr>
            <p:ph type="ctrTitle"/>
          </p:nvPr>
        </p:nvSpPr>
        <p:spPr>
          <a:xfrm>
            <a:off x="504304" y="3318907"/>
            <a:ext cx="6321367" cy="1991624"/>
          </a:xfrm>
        </p:spPr>
        <p:txBody>
          <a:bodyPr>
            <a:noAutofit/>
          </a:bodyPr>
          <a:lstStyle/>
          <a:p>
            <a:r>
              <a:rPr lang="en-IE" b="1" dirty="0"/>
              <a:t>How We Knitted Our SOC</a:t>
            </a:r>
            <a:br>
              <a:rPr lang="en-IE" b="1" dirty="0"/>
            </a:br>
            <a:endParaRPr lang="en-IE" b="1" dirty="0"/>
          </a:p>
        </p:txBody>
      </p:sp>
      <p:sp>
        <p:nvSpPr>
          <p:cNvPr id="4" name="Subtitle 1">
            <a:extLst>
              <a:ext uri="{FF2B5EF4-FFF2-40B4-BE49-F238E27FC236}">
                <a16:creationId xmlns:a16="http://schemas.microsoft.com/office/drawing/2014/main" id="{ABA07DC6-F411-41F3-B6B1-F89FEE909AE3}"/>
              </a:ext>
            </a:extLst>
          </p:cNvPr>
          <p:cNvSpPr txBox="1">
            <a:spLocks/>
          </p:cNvSpPr>
          <p:nvPr/>
        </p:nvSpPr>
        <p:spPr>
          <a:xfrm>
            <a:off x="8026980" y="5891820"/>
            <a:ext cx="3757583" cy="52764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40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prstClr val="white"/>
                </a:solidFill>
                <a:effectLst/>
                <a:uLnTx/>
                <a:uFillTx/>
                <a:latin typeface="Calibri" panose="020F0502020204030204"/>
                <a:ea typeface="+mn-ea"/>
                <a:cs typeface="+mn-cs"/>
              </a:rPr>
              <a:t>11/04/2024</a:t>
            </a:r>
            <a:endParaRPr kumimoji="0" lang="en-IE"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BD882BE-DBF4-8600-7C96-51CE114DE794}"/>
              </a:ext>
            </a:extLst>
          </p:cNvPr>
          <p:cNvSpPr txBox="1"/>
          <p:nvPr/>
        </p:nvSpPr>
        <p:spPr>
          <a:xfrm>
            <a:off x="1423357" y="4758905"/>
            <a:ext cx="467264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ea typeface="Calibri"/>
                <a:cs typeface="Calibri"/>
              </a:rPr>
              <a:t>Brian Nisbet, Service Operations Manager</a:t>
            </a:r>
          </a:p>
          <a:p>
            <a:r>
              <a:rPr lang="en-US" sz="2000" dirty="0">
                <a:solidFill>
                  <a:schemeClr val="bg1"/>
                </a:solidFill>
                <a:ea typeface="Calibri"/>
                <a:cs typeface="Calibri"/>
              </a:rPr>
              <a:t>            brian.nisbet@heanet.ie</a:t>
            </a:r>
          </a:p>
        </p:txBody>
      </p:sp>
    </p:spTree>
    <p:extLst>
      <p:ext uri="{BB962C8B-B14F-4D97-AF65-F5344CB8AC3E}">
        <p14:creationId xmlns:p14="http://schemas.microsoft.com/office/powerpoint/2010/main" val="368884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F1018-6416-4425-B343-CF95B95CAFAC}"/>
              </a:ext>
            </a:extLst>
          </p:cNvPr>
          <p:cNvSpPr>
            <a:spLocks noGrp="1"/>
          </p:cNvSpPr>
          <p:nvPr>
            <p:ph type="ctrTitle"/>
          </p:nvPr>
        </p:nvSpPr>
        <p:spPr/>
        <p:txBody>
          <a:bodyPr/>
          <a:lstStyle/>
          <a:p>
            <a:r>
              <a:rPr lang="en-US"/>
              <a:t>Thank you</a:t>
            </a:r>
            <a:endParaRPr lang="en-IE"/>
          </a:p>
        </p:txBody>
      </p:sp>
      <p:sp>
        <p:nvSpPr>
          <p:cNvPr id="3" name="Subtitle 2">
            <a:extLst>
              <a:ext uri="{FF2B5EF4-FFF2-40B4-BE49-F238E27FC236}">
                <a16:creationId xmlns:a16="http://schemas.microsoft.com/office/drawing/2014/main" id="{5703B992-1041-4610-84E9-61852DB87531}"/>
              </a:ext>
            </a:extLst>
          </p:cNvPr>
          <p:cNvSpPr>
            <a:spLocks noGrp="1"/>
          </p:cNvSpPr>
          <p:nvPr>
            <p:ph type="subTitle" idx="1"/>
          </p:nvPr>
        </p:nvSpPr>
        <p:spPr/>
        <p:txBody>
          <a:bodyPr vert="horz" lIns="91440" tIns="45720" rIns="91440" bIns="45720" rtlCol="0" anchor="t">
            <a:normAutofit/>
          </a:bodyPr>
          <a:lstStyle/>
          <a:p>
            <a:r>
              <a:rPr lang="en-US" dirty="0"/>
              <a:t>brian.nisbet@heanet.ie</a:t>
            </a:r>
            <a:endParaRPr lang="en-IE" dirty="0"/>
          </a:p>
        </p:txBody>
      </p:sp>
    </p:spTree>
    <p:extLst>
      <p:ext uri="{BB962C8B-B14F-4D97-AF65-F5344CB8AC3E}">
        <p14:creationId xmlns:p14="http://schemas.microsoft.com/office/powerpoint/2010/main" val="4025270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FCFE21C-2D78-47C8-8CAB-91052BD23BF5}"/>
              </a:ext>
            </a:extLst>
          </p:cNvPr>
          <p:cNvSpPr txBox="1">
            <a:spLocks/>
          </p:cNvSpPr>
          <p:nvPr/>
        </p:nvSpPr>
        <p:spPr>
          <a:xfrm>
            <a:off x="308109" y="1325563"/>
            <a:ext cx="11383766" cy="462317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bg1">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70C0"/>
                </a:solidFill>
                <a:latin typeface="+mn-lt"/>
                <a:ea typeface="+mn-ea"/>
                <a:cs typeface="+mn-cs"/>
              </a:defRPr>
            </a:lvl2pPr>
            <a:lvl3pPr marL="1143000" indent="-228600" algn="l" defTabSz="914400" rtl="0" eaLnBrk="1" latinLnBrk="0" hangingPunct="1">
              <a:lnSpc>
                <a:spcPct val="90000"/>
              </a:lnSpc>
              <a:spcBef>
                <a:spcPts val="500"/>
              </a:spcBef>
              <a:buClrTx/>
              <a:buFont typeface="Calibri" panose="020F0502020204030204" pitchFamily="34" charset="0"/>
              <a:buChar char="−"/>
              <a:defRPr sz="2000" kern="1200">
                <a:solidFill>
                  <a:schemeClr val="bg1">
                    <a:lumMod val="10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Calibri" panose="020F0502020204030204" pitchFamily="34" charset="0"/>
              <a:buChar char="−"/>
              <a:defRPr sz="18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IE">
              <a:cs typeface="Calibri" panose="020F0502020204030204"/>
            </a:endParaRPr>
          </a:p>
          <a:p>
            <a:pPr marL="457200" lvl="1" indent="0">
              <a:buNone/>
            </a:pPr>
            <a:endParaRPr lang="en-IE" altLang="EN-US">
              <a:cs typeface="Calibri" panose="020F0502020204030204"/>
            </a:endParaRPr>
          </a:p>
        </p:txBody>
      </p:sp>
      <p:pic>
        <p:nvPicPr>
          <p:cNvPr id="2" name="Picture 1" descr="A ambulance driving down a street&#10;&#10;Description automatically generated">
            <a:extLst>
              <a:ext uri="{FF2B5EF4-FFF2-40B4-BE49-F238E27FC236}">
                <a16:creationId xmlns:a16="http://schemas.microsoft.com/office/drawing/2014/main" id="{06783F91-012C-0D98-3077-F199A2658601}"/>
              </a:ext>
            </a:extLst>
          </p:cNvPr>
          <p:cNvPicPr>
            <a:picLocks noChangeAspect="1"/>
          </p:cNvPicPr>
          <p:nvPr/>
        </p:nvPicPr>
        <p:blipFill>
          <a:blip r:embed="rId3"/>
          <a:stretch>
            <a:fillRect/>
          </a:stretch>
        </p:blipFill>
        <p:spPr>
          <a:xfrm>
            <a:off x="6559" y="-1261"/>
            <a:ext cx="12191999" cy="6857999"/>
          </a:xfrm>
          <a:prstGeom prst="rect">
            <a:avLst/>
          </a:prstGeom>
        </p:spPr>
      </p:pic>
      <p:sp>
        <p:nvSpPr>
          <p:cNvPr id="3" name="TextBox 2">
            <a:extLst>
              <a:ext uri="{FF2B5EF4-FFF2-40B4-BE49-F238E27FC236}">
                <a16:creationId xmlns:a16="http://schemas.microsoft.com/office/drawing/2014/main" id="{06FE72AB-1496-08D6-B580-45C15C61D80D}"/>
              </a:ext>
            </a:extLst>
          </p:cNvPr>
          <p:cNvSpPr txBox="1"/>
          <p:nvPr/>
        </p:nvSpPr>
        <p:spPr>
          <a:xfrm>
            <a:off x="9445924" y="6570452"/>
            <a:ext cx="2746075" cy="2875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E" sz="1200" dirty="0">
                <a:ea typeface="+mn-lt"/>
                <a:cs typeface="+mn-lt"/>
              </a:rPr>
              <a:t>Photo by </a:t>
            </a:r>
            <a:r>
              <a:rPr lang="en-IE" sz="1200" u="sng" dirty="0">
                <a:latin typeface="Segoe UI"/>
                <a:cs typeface="Segoe UI"/>
                <a:hlinkClick r:id="rId4"/>
              </a:rPr>
              <a:t>camilo jimenez</a:t>
            </a:r>
            <a:r>
              <a:rPr lang="en-IE" sz="1200" dirty="0">
                <a:ea typeface="+mn-lt"/>
                <a:cs typeface="+mn-lt"/>
              </a:rPr>
              <a:t> on </a:t>
            </a:r>
            <a:r>
              <a:rPr lang="en-IE" sz="1200" u="sng" dirty="0">
                <a:latin typeface="Segoe UI"/>
                <a:cs typeface="Segoe UI"/>
                <a:hlinkClick r:id="rId5"/>
              </a:rPr>
              <a:t>Unsplash</a:t>
            </a:r>
            <a:endParaRPr lang="en-US" sz="1200">
              <a:ea typeface="+mn-lt"/>
              <a:cs typeface="+mn-lt"/>
            </a:endParaRPr>
          </a:p>
        </p:txBody>
      </p:sp>
    </p:spTree>
    <p:extLst>
      <p:ext uri="{BB962C8B-B14F-4D97-AF65-F5344CB8AC3E}">
        <p14:creationId xmlns:p14="http://schemas.microsoft.com/office/powerpoint/2010/main" val="341642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pointing at sticky notes on a wall">
            <a:extLst>
              <a:ext uri="{FF2B5EF4-FFF2-40B4-BE49-F238E27FC236}">
                <a16:creationId xmlns:a16="http://schemas.microsoft.com/office/drawing/2014/main" id="{2974F016-3E34-7C48-4157-E7441EFF14C3}"/>
              </a:ext>
            </a:extLst>
          </p:cNvPr>
          <p:cNvPicPr>
            <a:picLocks noChangeAspect="1"/>
          </p:cNvPicPr>
          <p:nvPr/>
        </p:nvPicPr>
        <p:blipFill>
          <a:blip r:embed="rId3"/>
          <a:stretch>
            <a:fillRect/>
          </a:stretch>
        </p:blipFill>
        <p:spPr>
          <a:xfrm>
            <a:off x="1263" y="-755"/>
            <a:ext cx="12191998" cy="6857998"/>
          </a:xfrm>
          <a:prstGeom prst="rect">
            <a:avLst/>
          </a:prstGeom>
        </p:spPr>
      </p:pic>
      <p:sp>
        <p:nvSpPr>
          <p:cNvPr id="5" name="TextBox 4">
            <a:extLst>
              <a:ext uri="{FF2B5EF4-FFF2-40B4-BE49-F238E27FC236}">
                <a16:creationId xmlns:a16="http://schemas.microsoft.com/office/drawing/2014/main" id="{3A7617C0-9CB1-B3C7-26AA-E0D58194C92C}"/>
              </a:ext>
            </a:extLst>
          </p:cNvPr>
          <p:cNvSpPr txBox="1"/>
          <p:nvPr/>
        </p:nvSpPr>
        <p:spPr>
          <a:xfrm>
            <a:off x="8369893" y="6586090"/>
            <a:ext cx="381958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mn-lt"/>
                <a:cs typeface="+mn-lt"/>
              </a:rPr>
              <a:t>Photo by </a:t>
            </a:r>
            <a:r>
              <a:rPr lang="en-US" sz="1200" dirty="0">
                <a:ea typeface="+mn-lt"/>
                <a:cs typeface="+mn-lt"/>
                <a:hlinkClick r:id="rId4"/>
              </a:rPr>
              <a:t>Jason Goodman</a:t>
            </a:r>
            <a:r>
              <a:rPr lang="en-US" sz="1200" dirty="0">
                <a:ea typeface="+mn-lt"/>
                <a:cs typeface="+mn-lt"/>
              </a:rPr>
              <a:t> on </a:t>
            </a:r>
            <a:r>
              <a:rPr lang="en-US" sz="1200" dirty="0">
                <a:ea typeface="+mn-lt"/>
                <a:cs typeface="+mn-lt"/>
                <a:hlinkClick r:id="rId5"/>
              </a:rPr>
              <a:t>Unsplash</a:t>
            </a:r>
            <a:r>
              <a:rPr lang="en-US" sz="1200" dirty="0">
                <a:ea typeface="+mn-lt"/>
                <a:cs typeface="+mn-lt"/>
              </a:rPr>
              <a:t> </a:t>
            </a:r>
            <a:endParaRPr lang="en-US" sz="1200">
              <a:ea typeface="Calibri"/>
              <a:cs typeface="Calibri"/>
            </a:endParaRPr>
          </a:p>
        </p:txBody>
      </p:sp>
    </p:spTree>
    <p:extLst>
      <p:ext uri="{BB962C8B-B14F-4D97-AF65-F5344CB8AC3E}">
        <p14:creationId xmlns:p14="http://schemas.microsoft.com/office/powerpoint/2010/main" val="3124457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on a mountain with a flashlight">
            <a:extLst>
              <a:ext uri="{FF2B5EF4-FFF2-40B4-BE49-F238E27FC236}">
                <a16:creationId xmlns:a16="http://schemas.microsoft.com/office/drawing/2014/main" id="{66C68D48-BA2B-77D5-264C-EEFCA4EB557A}"/>
              </a:ext>
            </a:extLst>
          </p:cNvPr>
          <p:cNvPicPr>
            <a:picLocks noChangeAspect="1"/>
          </p:cNvPicPr>
          <p:nvPr/>
        </p:nvPicPr>
        <p:blipFill>
          <a:blip r:embed="rId3"/>
          <a:stretch>
            <a:fillRect/>
          </a:stretch>
        </p:blipFill>
        <p:spPr>
          <a:xfrm>
            <a:off x="1" y="-4792"/>
            <a:ext cx="12191998" cy="6867584"/>
          </a:xfrm>
          <a:prstGeom prst="rect">
            <a:avLst/>
          </a:prstGeom>
        </p:spPr>
      </p:pic>
      <p:sp>
        <p:nvSpPr>
          <p:cNvPr id="5" name="TextBox 4">
            <a:extLst>
              <a:ext uri="{FF2B5EF4-FFF2-40B4-BE49-F238E27FC236}">
                <a16:creationId xmlns:a16="http://schemas.microsoft.com/office/drawing/2014/main" id="{4D4BCEBC-7C55-D745-FA14-C9F570945376}"/>
              </a:ext>
            </a:extLst>
          </p:cNvPr>
          <p:cNvSpPr txBox="1"/>
          <p:nvPr/>
        </p:nvSpPr>
        <p:spPr>
          <a:xfrm>
            <a:off x="9704716" y="6584829"/>
            <a:ext cx="24872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mn-lt"/>
                <a:cs typeface="+mn-lt"/>
              </a:rPr>
              <a:t>Photo by </a:t>
            </a:r>
            <a:r>
              <a:rPr lang="en-US" sz="1200" dirty="0">
                <a:ea typeface="+mn-lt"/>
                <a:cs typeface="+mn-lt"/>
                <a:hlinkClick r:id="rId4"/>
              </a:rPr>
              <a:t>Isaac Davis</a:t>
            </a:r>
            <a:r>
              <a:rPr lang="en-US" sz="1200" dirty="0">
                <a:ea typeface="+mn-lt"/>
                <a:cs typeface="+mn-lt"/>
              </a:rPr>
              <a:t> on </a:t>
            </a:r>
            <a:r>
              <a:rPr lang="en-US" sz="1200" dirty="0">
                <a:ea typeface="+mn-lt"/>
                <a:cs typeface="+mn-lt"/>
                <a:hlinkClick r:id="rId5"/>
              </a:rPr>
              <a:t>Unsplash</a:t>
            </a:r>
            <a:r>
              <a:rPr lang="en-US" sz="1200" dirty="0">
                <a:ea typeface="+mn-lt"/>
                <a:cs typeface="+mn-lt"/>
              </a:rPr>
              <a:t> </a:t>
            </a:r>
            <a:endParaRPr lang="en-US"/>
          </a:p>
        </p:txBody>
      </p:sp>
    </p:spTree>
    <p:extLst>
      <p:ext uri="{BB962C8B-B14F-4D97-AF65-F5344CB8AC3E}">
        <p14:creationId xmlns:p14="http://schemas.microsoft.com/office/powerpoint/2010/main" val="1342841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olorful threads&#10;&#10;Description automatically generated">
            <a:extLst>
              <a:ext uri="{FF2B5EF4-FFF2-40B4-BE49-F238E27FC236}">
                <a16:creationId xmlns:a16="http://schemas.microsoft.com/office/drawing/2014/main" id="{4B88E5F5-893F-CE13-1E5E-81DA8BE990B1}"/>
              </a:ext>
            </a:extLst>
          </p:cNvPr>
          <p:cNvPicPr>
            <a:picLocks noChangeAspect="1"/>
          </p:cNvPicPr>
          <p:nvPr/>
        </p:nvPicPr>
        <p:blipFill>
          <a:blip r:embed="rId3"/>
          <a:stretch>
            <a:fillRect/>
          </a:stretch>
        </p:blipFill>
        <p:spPr>
          <a:xfrm>
            <a:off x="-5677" y="-2698"/>
            <a:ext cx="12195283" cy="6908799"/>
          </a:xfrm>
          <a:prstGeom prst="rect">
            <a:avLst/>
          </a:prstGeom>
        </p:spPr>
      </p:pic>
      <p:sp>
        <p:nvSpPr>
          <p:cNvPr id="3" name="TextBox 2">
            <a:extLst>
              <a:ext uri="{FF2B5EF4-FFF2-40B4-BE49-F238E27FC236}">
                <a16:creationId xmlns:a16="http://schemas.microsoft.com/office/drawing/2014/main" id="{F078EB15-4A92-146F-297E-6FA2465211CF}"/>
              </a:ext>
            </a:extLst>
          </p:cNvPr>
          <p:cNvSpPr txBox="1"/>
          <p:nvPr/>
        </p:nvSpPr>
        <p:spPr>
          <a:xfrm>
            <a:off x="9690340" y="6574236"/>
            <a:ext cx="249989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mn-lt"/>
                <a:cs typeface="+mn-lt"/>
              </a:rPr>
              <a:t>Photo by </a:t>
            </a:r>
            <a:r>
              <a:rPr lang="en-US" sz="1200" dirty="0">
                <a:ea typeface="+mn-lt"/>
                <a:cs typeface="+mn-lt"/>
                <a:hlinkClick r:id="rId4"/>
              </a:rPr>
              <a:t>aisvri</a:t>
            </a:r>
            <a:r>
              <a:rPr lang="en-US" sz="1200" dirty="0">
                <a:ea typeface="+mn-lt"/>
                <a:cs typeface="+mn-lt"/>
              </a:rPr>
              <a:t> on </a:t>
            </a:r>
            <a:r>
              <a:rPr lang="en-US" sz="1200" dirty="0">
                <a:ea typeface="+mn-lt"/>
                <a:cs typeface="+mn-lt"/>
                <a:hlinkClick r:id="rId5"/>
              </a:rPr>
              <a:t>Unsplash</a:t>
            </a:r>
            <a:r>
              <a:rPr lang="en-US" sz="1200" dirty="0">
                <a:ea typeface="+mn-lt"/>
                <a:cs typeface="+mn-lt"/>
              </a:rPr>
              <a:t> </a:t>
            </a:r>
            <a:endParaRPr lang="en-US"/>
          </a:p>
        </p:txBody>
      </p:sp>
    </p:spTree>
    <p:extLst>
      <p:ext uri="{BB962C8B-B14F-4D97-AF65-F5344CB8AC3E}">
        <p14:creationId xmlns:p14="http://schemas.microsoft.com/office/powerpoint/2010/main" val="792218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ighthouse with a bright light">
            <a:extLst>
              <a:ext uri="{FF2B5EF4-FFF2-40B4-BE49-F238E27FC236}">
                <a16:creationId xmlns:a16="http://schemas.microsoft.com/office/drawing/2014/main" id="{189B429D-38EF-4CAA-C551-DD09E3A79E5F}"/>
              </a:ext>
            </a:extLst>
          </p:cNvPr>
          <p:cNvPicPr>
            <a:picLocks noChangeAspect="1"/>
          </p:cNvPicPr>
          <p:nvPr/>
        </p:nvPicPr>
        <p:blipFill>
          <a:blip r:embed="rId3"/>
          <a:stretch>
            <a:fillRect/>
          </a:stretch>
        </p:blipFill>
        <p:spPr>
          <a:xfrm>
            <a:off x="3482884" y="-1437"/>
            <a:ext cx="5211855" cy="6860874"/>
          </a:xfrm>
          <a:prstGeom prst="rect">
            <a:avLst/>
          </a:prstGeom>
        </p:spPr>
      </p:pic>
      <p:sp>
        <p:nvSpPr>
          <p:cNvPr id="3" name="TextBox 2">
            <a:extLst>
              <a:ext uri="{FF2B5EF4-FFF2-40B4-BE49-F238E27FC236}">
                <a16:creationId xmlns:a16="http://schemas.microsoft.com/office/drawing/2014/main" id="{25B7EFD1-E6FF-1BA8-99BE-63B508184855}"/>
              </a:ext>
            </a:extLst>
          </p:cNvPr>
          <p:cNvSpPr txBox="1"/>
          <p:nvPr/>
        </p:nvSpPr>
        <p:spPr>
          <a:xfrm>
            <a:off x="9560943" y="6584829"/>
            <a:ext cx="263105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E" sz="1200" dirty="0">
                <a:solidFill>
                  <a:srgbClr val="111111"/>
                </a:solidFill>
                <a:ea typeface="+mn-lt"/>
                <a:cs typeface="+mn-lt"/>
              </a:rPr>
              <a:t>Photo by </a:t>
            </a:r>
            <a:r>
              <a:rPr lang="en-IE" sz="1200" u="sng" dirty="0">
                <a:latin typeface="Segoe UI"/>
                <a:cs typeface="Segoe UI"/>
                <a:hlinkClick r:id="rId4"/>
              </a:rPr>
              <a:t>Joshua Hibbert</a:t>
            </a:r>
            <a:r>
              <a:rPr lang="en-IE" sz="1200" dirty="0">
                <a:solidFill>
                  <a:srgbClr val="111111"/>
                </a:solidFill>
                <a:ea typeface="+mn-lt"/>
                <a:cs typeface="+mn-lt"/>
              </a:rPr>
              <a:t> on </a:t>
            </a:r>
            <a:r>
              <a:rPr lang="en-IE" sz="1200" u="sng" dirty="0">
                <a:latin typeface="Segoe UI"/>
                <a:cs typeface="Segoe UI"/>
                <a:hlinkClick r:id="rId5"/>
              </a:rPr>
              <a:t>Unsplash</a:t>
            </a:r>
            <a:endParaRPr lang="en-US" sz="1200">
              <a:ea typeface="+mn-lt"/>
              <a:cs typeface="+mn-lt"/>
            </a:endParaRPr>
          </a:p>
        </p:txBody>
      </p:sp>
    </p:spTree>
    <p:extLst>
      <p:ext uri="{BB962C8B-B14F-4D97-AF65-F5344CB8AC3E}">
        <p14:creationId xmlns:p14="http://schemas.microsoft.com/office/powerpoint/2010/main" val="1860262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hands holding small toy figurines&#10;&#10;Description automatically generated">
            <a:extLst>
              <a:ext uri="{FF2B5EF4-FFF2-40B4-BE49-F238E27FC236}">
                <a16:creationId xmlns:a16="http://schemas.microsoft.com/office/drawing/2014/main" id="{4C6D23F3-7C3A-8BE9-36E6-898D1B5D0B6D}"/>
              </a:ext>
            </a:extLst>
          </p:cNvPr>
          <p:cNvPicPr>
            <a:picLocks noChangeAspect="1"/>
          </p:cNvPicPr>
          <p:nvPr/>
        </p:nvPicPr>
        <p:blipFill>
          <a:blip r:embed="rId3"/>
          <a:stretch>
            <a:fillRect/>
          </a:stretch>
        </p:blipFill>
        <p:spPr>
          <a:xfrm>
            <a:off x="1" y="-4792"/>
            <a:ext cx="12191999" cy="6867584"/>
          </a:xfrm>
          <a:prstGeom prst="rect">
            <a:avLst/>
          </a:prstGeom>
        </p:spPr>
      </p:pic>
      <p:sp>
        <p:nvSpPr>
          <p:cNvPr id="3" name="TextBox 2">
            <a:extLst>
              <a:ext uri="{FF2B5EF4-FFF2-40B4-BE49-F238E27FC236}">
                <a16:creationId xmlns:a16="http://schemas.microsoft.com/office/drawing/2014/main" id="{7059862D-A96C-E8C0-EFFD-6CFEDC899861}"/>
              </a:ext>
            </a:extLst>
          </p:cNvPr>
          <p:cNvSpPr txBox="1"/>
          <p:nvPr/>
        </p:nvSpPr>
        <p:spPr>
          <a:xfrm>
            <a:off x="9618452" y="6584829"/>
            <a:ext cx="25735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E" sz="1200">
                <a:ea typeface="+mn-lt"/>
                <a:cs typeface="+mn-lt"/>
              </a:rPr>
              <a:t>Photo by </a:t>
            </a:r>
            <a:r>
              <a:rPr lang="en-IE" sz="1200" u="sng" dirty="0">
                <a:latin typeface="Calibri"/>
                <a:ea typeface="Calibri"/>
                <a:cs typeface="Segoe UI"/>
                <a:hlinkClick r:id="rId4"/>
              </a:rPr>
              <a:t>Vlad Hilitanu</a:t>
            </a:r>
            <a:r>
              <a:rPr lang="en-IE" sz="1200">
                <a:ea typeface="+mn-lt"/>
                <a:cs typeface="+mn-lt"/>
              </a:rPr>
              <a:t> on </a:t>
            </a:r>
            <a:r>
              <a:rPr lang="en-IE" sz="1200" u="sng" dirty="0">
                <a:latin typeface="Calibri"/>
                <a:ea typeface="Calibri"/>
                <a:cs typeface="Segoe UI"/>
                <a:hlinkClick r:id="rId5"/>
              </a:rPr>
              <a:t>Unsplash</a:t>
            </a:r>
            <a:endParaRPr lang="en-US" sz="1200">
              <a:latin typeface="Calibri"/>
              <a:ea typeface="Calibri"/>
              <a:cs typeface="+mn-lt"/>
            </a:endParaRPr>
          </a:p>
        </p:txBody>
      </p:sp>
    </p:spTree>
    <p:extLst>
      <p:ext uri="{BB962C8B-B14F-4D97-AF65-F5344CB8AC3E}">
        <p14:creationId xmlns:p14="http://schemas.microsoft.com/office/powerpoint/2010/main" val="3679201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y and pink sock&#10;&#10;Description automatically generated">
            <a:extLst>
              <a:ext uri="{FF2B5EF4-FFF2-40B4-BE49-F238E27FC236}">
                <a16:creationId xmlns:a16="http://schemas.microsoft.com/office/drawing/2014/main" id="{A82633B2-FFA6-3D10-C410-2EE2442276CD}"/>
              </a:ext>
            </a:extLst>
          </p:cNvPr>
          <p:cNvPicPr>
            <a:picLocks noChangeAspect="1"/>
          </p:cNvPicPr>
          <p:nvPr/>
        </p:nvPicPr>
        <p:blipFill>
          <a:blip r:embed="rId3"/>
          <a:stretch>
            <a:fillRect/>
          </a:stretch>
        </p:blipFill>
        <p:spPr>
          <a:xfrm>
            <a:off x="4262977" y="-1437"/>
            <a:ext cx="3680424" cy="6860875"/>
          </a:xfrm>
          <a:prstGeom prst="rect">
            <a:avLst/>
          </a:prstGeom>
        </p:spPr>
      </p:pic>
      <p:sp>
        <p:nvSpPr>
          <p:cNvPr id="5" name="TextBox 4">
            <a:extLst>
              <a:ext uri="{FF2B5EF4-FFF2-40B4-BE49-F238E27FC236}">
                <a16:creationId xmlns:a16="http://schemas.microsoft.com/office/drawing/2014/main" id="{70565E3C-2D1D-61F4-FA54-FE185B8EB5E1}"/>
              </a:ext>
            </a:extLst>
          </p:cNvPr>
          <p:cNvSpPr txBox="1"/>
          <p:nvPr/>
        </p:nvSpPr>
        <p:spPr>
          <a:xfrm>
            <a:off x="9704716" y="6584828"/>
            <a:ext cx="24872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t>Photo by </a:t>
            </a:r>
            <a:r>
              <a:rPr lang="en-US" sz="1200" dirty="0">
                <a:hlinkClick r:id="rId4"/>
              </a:rPr>
              <a:t>Laura Ohlman</a:t>
            </a:r>
            <a:r>
              <a:rPr lang="en-US" sz="1200" dirty="0"/>
              <a:t> on </a:t>
            </a:r>
            <a:r>
              <a:rPr lang="en-US" sz="1200" dirty="0">
                <a:hlinkClick r:id="rId5"/>
              </a:rPr>
              <a:t>Unsplash</a:t>
            </a:r>
            <a:endParaRPr lang="en-US" sz="1200" dirty="0"/>
          </a:p>
        </p:txBody>
      </p:sp>
    </p:spTree>
    <p:extLst>
      <p:ext uri="{BB962C8B-B14F-4D97-AF65-F5344CB8AC3E}">
        <p14:creationId xmlns:p14="http://schemas.microsoft.com/office/powerpoint/2010/main" val="2548489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ign post on a tree giving directions and distances to &quot;The Moon &amp; Back&quot; and to &quot;Infinity &amp; Beyond&quot;">
            <a:extLst>
              <a:ext uri="{FF2B5EF4-FFF2-40B4-BE49-F238E27FC236}">
                <a16:creationId xmlns:a16="http://schemas.microsoft.com/office/drawing/2014/main" id="{782DBB07-0A43-77DA-8A5F-BED31119D6B4}"/>
              </a:ext>
            </a:extLst>
          </p:cNvPr>
          <p:cNvPicPr>
            <a:picLocks noChangeAspect="1"/>
          </p:cNvPicPr>
          <p:nvPr/>
        </p:nvPicPr>
        <p:blipFill>
          <a:blip r:embed="rId3"/>
          <a:stretch>
            <a:fillRect/>
          </a:stretch>
        </p:blipFill>
        <p:spPr>
          <a:xfrm>
            <a:off x="1" y="-4457"/>
            <a:ext cx="12191999" cy="6866914"/>
          </a:xfrm>
          <a:prstGeom prst="rect">
            <a:avLst/>
          </a:prstGeom>
        </p:spPr>
      </p:pic>
      <p:sp>
        <p:nvSpPr>
          <p:cNvPr id="5" name="TextBox 4">
            <a:extLst>
              <a:ext uri="{FF2B5EF4-FFF2-40B4-BE49-F238E27FC236}">
                <a16:creationId xmlns:a16="http://schemas.microsoft.com/office/drawing/2014/main" id="{E9FA2758-52FA-5D06-E38A-95D3F30D484F}"/>
              </a:ext>
            </a:extLst>
          </p:cNvPr>
          <p:cNvSpPr txBox="1"/>
          <p:nvPr/>
        </p:nvSpPr>
        <p:spPr>
          <a:xfrm>
            <a:off x="9460302" y="6584829"/>
            <a:ext cx="273169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E" sz="1200">
                <a:ea typeface="+mn-lt"/>
                <a:cs typeface="+mn-lt"/>
              </a:rPr>
              <a:t>Photo by </a:t>
            </a:r>
            <a:r>
              <a:rPr lang="en-IE" sz="1200" u="sng" dirty="0">
                <a:latin typeface="Segoe UI"/>
                <a:cs typeface="Segoe UI"/>
                <a:hlinkClick r:id="rId4"/>
              </a:rPr>
              <a:t>Nick Fewings</a:t>
            </a:r>
            <a:r>
              <a:rPr lang="en-IE" sz="1200">
                <a:ea typeface="+mn-lt"/>
                <a:cs typeface="+mn-lt"/>
              </a:rPr>
              <a:t> on </a:t>
            </a:r>
            <a:r>
              <a:rPr lang="en-IE" sz="1200" u="sng" dirty="0">
                <a:latin typeface="Segoe UI"/>
                <a:cs typeface="Segoe UI"/>
                <a:hlinkClick r:id="rId5"/>
              </a:rPr>
              <a:t>Unsplash</a:t>
            </a:r>
            <a:endParaRPr lang="en-US" sz="1200">
              <a:ea typeface="+mn-lt"/>
              <a:cs typeface="+mn-lt"/>
            </a:endParaRPr>
          </a:p>
        </p:txBody>
      </p:sp>
    </p:spTree>
    <p:extLst>
      <p:ext uri="{BB962C8B-B14F-4D97-AF65-F5344CB8AC3E}">
        <p14:creationId xmlns:p14="http://schemas.microsoft.com/office/powerpoint/2010/main" val="257529609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net Presentation v2" id="{C28712B3-6B0F-7041-908D-22B4AB76768A}" vid="{B59714B0-A7F4-944C-B9EB-08F9D7EDD0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F367351A31FB489477328CB59B4367" ma:contentTypeVersion="34" ma:contentTypeDescription="Create a new document." ma:contentTypeScope="" ma:versionID="0b14dfd14e40ecfea7690d9535f3bea0">
  <xsd:schema xmlns:xsd="http://www.w3.org/2001/XMLSchema" xmlns:xs="http://www.w3.org/2001/XMLSchema" xmlns:p="http://schemas.microsoft.com/office/2006/metadata/properties" xmlns:ns2="46eaf3e6-aba0-4109-8a2a-de3c3773e0bd" xmlns:ns3="0673be7c-6647-4b50-aa55-b976fbed31d9" xmlns:ns4="d2e9f612-c1eb-4d33-8d43-5c30a4c50eec" targetNamespace="http://schemas.microsoft.com/office/2006/metadata/properties" ma:root="true" ma:fieldsID="3f4c57c4e0cc1e854833562591329d04" ns2:_="" ns3:_="" ns4:_="">
    <xsd:import namespace="46eaf3e6-aba0-4109-8a2a-de3c3773e0bd"/>
    <xsd:import namespace="0673be7c-6647-4b50-aa55-b976fbed31d9"/>
    <xsd:import namespace="d2e9f612-c1eb-4d33-8d43-5c30a4c50eec"/>
    <xsd:element name="properties">
      <xsd:complexType>
        <xsd:sequence>
          <xsd:element name="documentManagement">
            <xsd:complexType>
              <xsd:all>
                <xsd:element ref="ns2:l871acc97dfd440b991d73a0c276f4d3" minOccurs="0"/>
                <xsd:element ref="ns2:TaxCatchAll" minOccurs="0"/>
                <xsd:element ref="ns2:e65d3933e9964b71887a665ea3f149e1" minOccurs="0"/>
                <xsd:element ref="ns2:f77886d972794f63b8f417a54b7a8195" minOccurs="0"/>
                <xsd:element ref="ns2:ae124047c7aa4e1096083e42b2e0ba17" minOccurs="0"/>
                <xsd:element ref="ns2:p2e1950d6010471ca5fc396ad2c5b3a4" minOccurs="0"/>
                <xsd:element ref="ns2:c1825ef2cee44fd6a39a9554ec6081ce" minOccurs="0"/>
                <xsd:element ref="ns3:MediaServiceMetadata" minOccurs="0"/>
                <xsd:element ref="ns3:MediaServiceFastMetadata" minOccurs="0"/>
                <xsd:element ref="ns3:MediaServiceOCR" minOccurs="0"/>
                <xsd:element ref="ns3:MediaServiceGenerationTime" minOccurs="0"/>
                <xsd:element ref="ns3:MediaServiceEventHashCode" minOccurs="0"/>
                <xsd:element ref="ns4:SharedWithUsers" minOccurs="0"/>
                <xsd:element ref="ns4:SharedWithDetails" minOccurs="0"/>
                <xsd:element ref="ns3:MediaServiceAutoKeyPoints" minOccurs="0"/>
                <xsd:element ref="ns3:MediaServiceKeyPoints" minOccurs="0"/>
                <xsd:element ref="ns3:lcf76f155ced4ddcb4097134ff3c332f" minOccurs="0"/>
                <xsd:element ref="ns3:MediaServiceSearchProperties" minOccurs="0"/>
                <xsd:element ref="ns3:MediaServiceDateTake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eaf3e6-aba0-4109-8a2a-de3c3773e0bd" elementFormDefault="qualified">
    <xsd:import namespace="http://schemas.microsoft.com/office/2006/documentManagement/types"/>
    <xsd:import namespace="http://schemas.microsoft.com/office/infopath/2007/PartnerControls"/>
    <xsd:element name="l871acc97dfd440b991d73a0c276f4d3" ma:index="9" nillable="true" ma:taxonomy="true" ma:internalName="l871acc97dfd440b991d73a0c276f4d3" ma:taxonomyFieldName="Site_x0020_Name" ma:displayName="Site Name" ma:readOnly="false" ma:default="3555;#Client Services|5480f22c-0109-4197-a6e2-e86d9b3a5585" ma:fieldId="{5871acc9-7dfd-440b-991d-73a0c276f4d3}" ma:sspId="7e6f111e-9303-4b31-9cb7-8f749f49e7f8" ma:termSetId="0b1e7715-fb98-4f51-b05a-2dac2acf4906"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27668379-e70a-4cf0-bd23-a69da6859716}" ma:internalName="TaxCatchAll" ma:showField="CatchAllData" ma:web="46eaf3e6-aba0-4109-8a2a-de3c3773e0bd">
      <xsd:complexType>
        <xsd:complexContent>
          <xsd:extension base="dms:MultiChoiceLookup">
            <xsd:sequence>
              <xsd:element name="Value" type="dms:Lookup" maxOccurs="unbounded" minOccurs="0" nillable="true"/>
            </xsd:sequence>
          </xsd:extension>
        </xsd:complexContent>
      </xsd:complexType>
    </xsd:element>
    <xsd:element name="e65d3933e9964b71887a665ea3f149e1" ma:index="12" nillable="true" ma:taxonomy="true" ma:internalName="e65d3933e9964b71887a665ea3f149e1" ma:taxonomyFieldName="Library" ma:displayName="Library" ma:readOnly="false" ma:default="3556;#Client Engagement|39c3bcd2-f343-4864-a26f-35e02ce40722" ma:fieldId="{e65d3933-e996-4b71-887a-665ea3f149e1}" ma:sspId="7e6f111e-9303-4b31-9cb7-8f749f49e7f8" ma:termSetId="0b1e7715-fb98-4f51-b05a-2dac2acf4906" ma:anchorId="5480f22c-0109-4197-a6e2-e86d9b3a5585" ma:open="false" ma:isKeyword="false">
      <xsd:complexType>
        <xsd:sequence>
          <xsd:element ref="pc:Terms" minOccurs="0" maxOccurs="1"/>
        </xsd:sequence>
      </xsd:complexType>
    </xsd:element>
    <xsd:element name="f77886d972794f63b8f417a54b7a8195" ma:index="14" nillable="true" ma:taxonomy="true" ma:internalName="f77886d972794f63b8f417a54b7a8195" ma:taxonomyFieldName="Doc_x0020_Section" ma:displayName="Doc Section" ma:readOnly="false" ma:default="" ma:fieldId="{f77886d9-7279-4f63-b8f4-17a54b7a8195}" ma:sspId="7e6f111e-9303-4b31-9cb7-8f749f49e7f8" ma:termSetId="0b1e7715-fb98-4f51-b05a-2dac2acf4906" ma:anchorId="39c3bcd2-f343-4864-a26f-35e02ce40722" ma:open="false" ma:isKeyword="false">
      <xsd:complexType>
        <xsd:sequence>
          <xsd:element ref="pc:Terms" minOccurs="0" maxOccurs="1"/>
        </xsd:sequence>
      </xsd:complexType>
    </xsd:element>
    <xsd:element name="ae124047c7aa4e1096083e42b2e0ba17" ma:index="16" nillable="true" ma:taxonomy="true" ma:internalName="ae124047c7aa4e1096083e42b2e0ba17" ma:taxonomyFieldName="Doc_x0020_Subsections" ma:displayName="Doc Subsections" ma:readOnly="false" ma:default="" ma:fieldId="{ae124047-c7aa-4e10-9608-3e42b2e0ba17}" ma:sspId="7e6f111e-9303-4b31-9cb7-8f749f49e7f8" ma:termSetId="0b1e7715-fb98-4f51-b05a-2dac2acf4906" ma:anchorId="39c3bcd2-f343-4864-a26f-35e02ce40722" ma:open="false" ma:isKeyword="false">
      <xsd:complexType>
        <xsd:sequence>
          <xsd:element ref="pc:Terms" minOccurs="0" maxOccurs="1"/>
        </xsd:sequence>
      </xsd:complexType>
    </xsd:element>
    <xsd:element name="p2e1950d6010471ca5fc396ad2c5b3a4" ma:index="18" nillable="true" ma:taxonomy="true" ma:internalName="p2e1950d6010471ca5fc396ad2c5b3a4" ma:taxonomyFieldName="Document_x0020_Category" ma:displayName="Document Category" ma:readOnly="false" ma:default="" ma:fieldId="{92e1950d-6010-471c-a5fc-396ad2c5b3a4}" ma:sspId="7e6f111e-9303-4b31-9cb7-8f749f49e7f8" ma:termSetId="bb2f085f-1f55-4e44-8dff-6cfa448e3093" ma:anchorId="00000000-0000-0000-0000-000000000000" ma:open="true" ma:isKeyword="false">
      <xsd:complexType>
        <xsd:sequence>
          <xsd:element ref="pc:Terms" minOccurs="0" maxOccurs="1"/>
        </xsd:sequence>
      </xsd:complexType>
    </xsd:element>
    <xsd:element name="c1825ef2cee44fd6a39a9554ec6081ce" ma:index="20" nillable="true" ma:taxonomy="true" ma:internalName="c1825ef2cee44fd6a39a9554ec6081ce" ma:taxonomyFieldName="Stakeholder" ma:displayName="Stakeholder" ma:readOnly="false" ma:default="" ma:fieldId="{c1825ef2-cee4-4fd6-a39a-9554ec6081ce}" ma:sspId="7e6f111e-9303-4b31-9cb7-8f749f49e7f8" ma:termSetId="987e2f0f-2e63-408b-80c1-754173d99625"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673be7c-6647-4b50-aa55-b976fbed31d9" elementFormDefault="qualified">
    <xsd:import namespace="http://schemas.microsoft.com/office/2006/documentManagement/types"/>
    <xsd:import namespace="http://schemas.microsoft.com/office/infopath/2007/PartnerControls"/>
    <xsd:element name="MediaServiceMetadata" ma:index="21" nillable="true" ma:displayName="MediaServiceMetadata" ma:hidden="true" ma:internalName="MediaServiceMetadata" ma:readOnly="true">
      <xsd:simpleType>
        <xsd:restriction base="dms:Note"/>
      </xsd:simpleType>
    </xsd:element>
    <xsd:element name="MediaServiceFastMetadata" ma:index="22" nillable="true" ma:displayName="MediaServiceFastMetadata" ma:hidden="true" ma:internalName="MediaServiceFastMetadata" ma:readOnly="true">
      <xsd:simpleType>
        <xsd:restriction base="dms:Note"/>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internalName="MediaServiceKeyPoints" ma:readOnly="true">
      <xsd:simpleType>
        <xsd:restriction base="dms:Note">
          <xsd:maxLength value="255"/>
        </xsd:restriction>
      </xsd:simpleType>
    </xsd:element>
    <xsd:element name="lcf76f155ced4ddcb4097134ff3c332f" ma:index="31" nillable="true" ma:taxonomy="true" ma:internalName="lcf76f155ced4ddcb4097134ff3c332f" ma:taxonomyFieldName="MediaServiceImageTags" ma:displayName="Image Tags" ma:readOnly="false" ma:fieldId="{5cf76f15-5ced-4ddc-b409-7134ff3c332f}" ma:taxonomyMulti="true" ma:sspId="7e6f111e-9303-4b31-9cb7-8f749f49e7f8" ma:termSetId="09814cd3-568e-fe90-9814-8d621ff8fb84" ma:anchorId="fba54fb3-c3e1-fe81-a776-ca4b69148c4d" ma:open="true" ma:isKeyword="false">
      <xsd:complexType>
        <xsd:sequence>
          <xsd:element ref="pc:Terms" minOccurs="0" maxOccurs="1"/>
        </xsd:sequence>
      </xsd:complexType>
    </xsd:element>
    <xsd:element name="MediaServiceSearchProperties" ma:index="32" nillable="true" ma:displayName="MediaServiceSearchProperties" ma:hidden="true" ma:internalName="MediaServiceSearchProperties" ma:readOnly="true">
      <xsd:simpleType>
        <xsd:restriction base="dms:Note"/>
      </xsd:simpleType>
    </xsd:element>
    <xsd:element name="MediaServiceDateTaken" ma:index="33" nillable="true" ma:displayName="MediaServiceDateTaken" ma:hidden="true" ma:indexed="true" ma:internalName="MediaServiceDateTaken" ma:readOnly="true">
      <xsd:simpleType>
        <xsd:restriction base="dms:Text"/>
      </xsd:simple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e9f612-c1eb-4d33-8d43-5c30a4c50eec" elementFormDefault="qualified">
    <xsd:import namespace="http://schemas.microsoft.com/office/2006/documentManagement/types"/>
    <xsd:import namespace="http://schemas.microsoft.com/office/infopath/2007/PartnerControls"/>
    <xsd:element name="SharedWithUsers" ma:index="2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6eaf3e6-aba0-4109-8a2a-de3c3773e0bd">
      <Value>3555</Value>
      <Value>3582</Value>
      <Value>3556</Value>
    </TaxCatchAll>
    <l871acc97dfd440b991d73a0c276f4d3 xmlns="46eaf3e6-aba0-4109-8a2a-de3c3773e0bd">
      <Terms xmlns="http://schemas.microsoft.com/office/infopath/2007/PartnerControls">
        <TermInfo xmlns="http://schemas.microsoft.com/office/infopath/2007/PartnerControls">
          <TermName xmlns="http://schemas.microsoft.com/office/infopath/2007/PartnerControls">Client Services</TermName>
          <TermId xmlns="http://schemas.microsoft.com/office/infopath/2007/PartnerControls">5480f22c-0109-4197-a6e2-e86d9b3a5585</TermId>
        </TermInfo>
      </Terms>
    </l871acc97dfd440b991d73a0c276f4d3>
    <e65d3933e9964b71887a665ea3f149e1 xmlns="46eaf3e6-aba0-4109-8a2a-de3c3773e0bd">
      <Terms xmlns="http://schemas.microsoft.com/office/infopath/2007/PartnerControls">
        <TermInfo xmlns="http://schemas.microsoft.com/office/infopath/2007/PartnerControls">
          <TermName xmlns="http://schemas.microsoft.com/office/infopath/2007/PartnerControls">Client Engagement</TermName>
          <TermId xmlns="http://schemas.microsoft.com/office/infopath/2007/PartnerControls">39c3bcd2-f343-4864-a26f-35e02ce40722</TermId>
        </TermInfo>
      </Terms>
    </e65d3933e9964b71887a665ea3f149e1>
    <ae124047c7aa4e1096083e42b2e0ba17 xmlns="46eaf3e6-aba0-4109-8a2a-de3c3773e0bd">
      <Terms xmlns="http://schemas.microsoft.com/office/infopath/2007/PartnerControls"/>
    </ae124047c7aa4e1096083e42b2e0ba17>
    <f77886d972794f63b8f417a54b7a8195 xmlns="46eaf3e6-aba0-4109-8a2a-de3c3773e0bd">
      <Terms xmlns="http://schemas.microsoft.com/office/infopath/2007/PartnerControls">
        <TermInfo xmlns="http://schemas.microsoft.com/office/infopath/2007/PartnerControls">
          <TermName xmlns="http://schemas.microsoft.com/office/infopath/2007/PartnerControls">HEAnet CSRs</TermName>
          <TermId xmlns="http://schemas.microsoft.com/office/infopath/2007/PartnerControls">3abd8013-1ebc-4427-b042-018cb0954c64</TermId>
        </TermInfo>
      </Terms>
    </f77886d972794f63b8f417a54b7a8195>
    <c1825ef2cee44fd6a39a9554ec6081ce xmlns="46eaf3e6-aba0-4109-8a2a-de3c3773e0bd">
      <Terms xmlns="http://schemas.microsoft.com/office/infopath/2007/PartnerControls"/>
    </c1825ef2cee44fd6a39a9554ec6081ce>
    <p2e1950d6010471ca5fc396ad2c5b3a4 xmlns="46eaf3e6-aba0-4109-8a2a-de3c3773e0bd">
      <Terms xmlns="http://schemas.microsoft.com/office/infopath/2007/PartnerControls"/>
    </p2e1950d6010471ca5fc396ad2c5b3a4>
    <SharedWithUsers xmlns="d2e9f612-c1eb-4d33-8d43-5c30a4c50eec">
      <UserInfo>
        <DisplayName>Barbara Carroll</DisplayName>
        <AccountId>3767</AccountId>
        <AccountType/>
      </UserInfo>
      <UserInfo>
        <DisplayName>Robert Hackett</DisplayName>
        <AccountId>108</AccountId>
        <AccountType/>
      </UserInfo>
      <UserInfo>
        <DisplayName>Niamh King</DisplayName>
        <AccountId>12902</AccountId>
        <AccountType/>
      </UserInfo>
      <UserInfo>
        <DisplayName>Fi Coyle</DisplayName>
        <AccountId>67</AccountId>
        <AccountType/>
      </UserInfo>
      <UserInfo>
        <DisplayName>Louise O'Sullivan</DisplayName>
        <AccountId>130</AccountId>
        <AccountType/>
      </UserInfo>
      <UserInfo>
        <DisplayName>Aoife Mansergh</DisplayName>
        <AccountId>22341</AccountId>
        <AccountType/>
      </UserInfo>
      <UserInfo>
        <DisplayName>John Creaven</DisplayName>
        <AccountId>129</AccountId>
        <AccountType/>
      </UserInfo>
      <UserInfo>
        <DisplayName>Michael Clerkin</DisplayName>
        <AccountId>21117</AccountId>
        <AccountType/>
      </UserInfo>
      <UserInfo>
        <DisplayName>Yasvanth Babu</DisplayName>
        <AccountId>140</AccountId>
        <AccountType/>
      </UserInfo>
      <UserInfo>
        <DisplayName>Brian Nisbet</DisplayName>
        <AccountId>112</AccountId>
        <AccountType/>
      </UserInfo>
      <UserInfo>
        <DisplayName>Rónán ÓhÓbáin</DisplayName>
        <AccountId>23601</AccountId>
        <AccountType/>
      </UserInfo>
      <UserInfo>
        <DisplayName>Astrid Albertini</DisplayName>
        <AccountId>106</AccountId>
        <AccountType/>
      </UserInfo>
      <UserInfo>
        <DisplayName>HEAnet Brokerage</DisplayName>
        <AccountId>352</AccountId>
        <AccountType/>
      </UserInfo>
      <UserInfo>
        <DisplayName>Tony Gray</DisplayName>
        <AccountId>114</AccountId>
        <AccountType/>
      </UserInfo>
    </SharedWithUsers>
    <lcf76f155ced4ddcb4097134ff3c332f xmlns="0673be7c-6647-4b50-aa55-b976fbed31d9">
      <Terms xmlns="http://schemas.microsoft.com/office/infopath/2007/PartnerControls"/>
    </lcf76f155ced4ddcb4097134ff3c332f>
  </documentManagement>
</p:properties>
</file>

<file path=customXml/item3.xml><?xml version="1.0" encoding="utf-8"?>
<?mso-contentType ?>
<customXsn xmlns="http://schemas.microsoft.com/office/2006/metadata/customXsn">
  <xsnLocation/>
  <cached>True</cached>
  <openByDefault>True</openByDefault>
  <xsnScope/>
</customXsn>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0BBB89-B39A-48DA-AF23-FF6555E29ED2}">
  <ds:schemaRefs>
    <ds:schemaRef ds:uri="0673be7c-6647-4b50-aa55-b976fbed31d9"/>
    <ds:schemaRef ds:uri="46eaf3e6-aba0-4109-8a2a-de3c3773e0bd"/>
    <ds:schemaRef ds:uri="d2e9f612-c1eb-4d33-8d43-5c30a4c50ee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EAE49AA-F782-449E-89D4-F876243728B5}">
  <ds:schemaRefs>
    <ds:schemaRef ds:uri="http://schemas.microsoft.com/office/2006/metadata/properties"/>
    <ds:schemaRef ds:uri="46eaf3e6-aba0-4109-8a2a-de3c3773e0bd"/>
    <ds:schemaRef ds:uri="http://schemas.microsoft.com/office/infopath/2007/PartnerControls"/>
    <ds:schemaRef ds:uri="http://purl.org/dc/elements/1.1/"/>
    <ds:schemaRef ds:uri="http://www.w3.org/XML/1998/namespace"/>
    <ds:schemaRef ds:uri="http://schemas.microsoft.com/office/2006/documentManagement/types"/>
    <ds:schemaRef ds:uri="0673be7c-6647-4b50-aa55-b976fbed31d9"/>
    <ds:schemaRef ds:uri="http://purl.org/dc/terms/"/>
    <ds:schemaRef ds:uri="http://purl.org/dc/dcmitype/"/>
    <ds:schemaRef ds:uri="http://schemas.openxmlformats.org/package/2006/metadata/core-properties"/>
    <ds:schemaRef ds:uri="d2e9f612-c1eb-4d33-8d43-5c30a4c50eec"/>
  </ds:schemaRefs>
</ds:datastoreItem>
</file>

<file path=customXml/itemProps3.xml><?xml version="1.0" encoding="utf-8"?>
<ds:datastoreItem xmlns:ds="http://schemas.openxmlformats.org/officeDocument/2006/customXml" ds:itemID="{BD875537-795E-40BF-8302-75492F1B28B6}">
  <ds:schemaRefs>
    <ds:schemaRef ds:uri="http://schemas.microsoft.com/office/2006/metadata/customXsn"/>
  </ds:schemaRefs>
</ds:datastoreItem>
</file>

<file path=customXml/itemProps4.xml><?xml version="1.0" encoding="utf-8"?>
<ds:datastoreItem xmlns:ds="http://schemas.openxmlformats.org/officeDocument/2006/customXml" ds:itemID="{DF691668-24A2-4852-AF09-4AAB28D84C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1</TotalTime>
  <Words>14</Words>
  <Application>Microsoft Office PowerPoint</Application>
  <PresentationFormat>Widescreen</PresentationFormat>
  <Paragraphs>6</Paragraphs>
  <Slides>10</Slides>
  <Notes>9</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1_Office Theme</vt:lpstr>
      <vt:lpstr>How We Knitted Our SOC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HEAnet CSR TU Dublin</dc:title>
  <dc:creator>John Creaven</dc:creator>
  <cp:lastModifiedBy>Brian Nisbet</cp:lastModifiedBy>
  <cp:revision>296</cp:revision>
  <dcterms:created xsi:type="dcterms:W3CDTF">2021-12-02T15:17:23Z</dcterms:created>
  <dcterms:modified xsi:type="dcterms:W3CDTF">2024-04-15T14:06:50Z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0x01010059F367351A31FB489477328CB59B4367</vt:lpwstr>
  </property>
  <property fmtid="{D5CDD505-2E9C-101B-9397-08002B2CF9AE}" pid="3" name="Doc Section">
    <vt:lpwstr>3582;#HEAnet CSRs|3abd8013-1ebc-4427-b042-018cb0954c64</vt:lpwstr>
  </property>
  <property fmtid="{D5CDD505-2E9C-101B-9397-08002B2CF9AE}" pid="4" name="Site Name">
    <vt:lpwstr>3555;#Client Services|5480f22c-0109-4197-a6e2-e86d9b3a5585</vt:lpwstr>
  </property>
  <property fmtid="{D5CDD505-2E9C-101B-9397-08002B2CF9AE}" pid="5" name="Document Category">
    <vt:lpwstr/>
  </property>
  <property fmtid="{D5CDD505-2E9C-101B-9397-08002B2CF9AE}" pid="6" name="Doc Subsections">
    <vt:lpwstr/>
  </property>
  <property fmtid="{D5CDD505-2E9C-101B-9397-08002B2CF9AE}" pid="7" name="Library">
    <vt:lpwstr>3556;#Client Engagement|39c3bcd2-f343-4864-a26f-35e02ce40722</vt:lpwstr>
  </property>
  <property fmtid="{D5CDD505-2E9C-101B-9397-08002B2CF9AE}" pid="8" name="Stakeholder">
    <vt:lpwstr/>
  </property>
  <property fmtid="{D5CDD505-2E9C-101B-9397-08002B2CF9AE}" pid="9" name="MediaServiceImageTags">
    <vt:lpwstr/>
  </property>
</Properties>
</file>