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454" r:id="rId5"/>
    <p:sldId id="470" r:id="rId6"/>
    <p:sldId id="456" r:id="rId7"/>
    <p:sldId id="469" r:id="rId8"/>
    <p:sldId id="328" r:id="rId9"/>
    <p:sldId id="472" r:id="rId10"/>
    <p:sldId id="265" r:id="rId11"/>
    <p:sldId id="460" r:id="rId12"/>
    <p:sldId id="267" r:id="rId13"/>
    <p:sldId id="459" r:id="rId14"/>
    <p:sldId id="269" r:id="rId15"/>
    <p:sldId id="461" r:id="rId16"/>
    <p:sldId id="462" r:id="rId17"/>
    <p:sldId id="272" r:id="rId18"/>
    <p:sldId id="474" r:id="rId19"/>
    <p:sldId id="277" r:id="rId20"/>
    <p:sldId id="477" r:id="rId21"/>
    <p:sldId id="479" r:id="rId22"/>
    <p:sldId id="471" r:id="rId23"/>
    <p:sldId id="458" r:id="rId24"/>
    <p:sldId id="476"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e" id="{23878BB3-42E3-DF40-9B4F-D4C56EF1AE79}">
          <p14:sldIdLst>
            <p14:sldId id="454"/>
            <p14:sldId id="470"/>
            <p14:sldId id="456"/>
            <p14:sldId id="469"/>
            <p14:sldId id="328"/>
            <p14:sldId id="472"/>
            <p14:sldId id="265"/>
            <p14:sldId id="460"/>
            <p14:sldId id="267"/>
            <p14:sldId id="459"/>
            <p14:sldId id="269"/>
            <p14:sldId id="461"/>
            <p14:sldId id="462"/>
            <p14:sldId id="272"/>
            <p14:sldId id="474"/>
            <p14:sldId id="277"/>
            <p14:sldId id="477"/>
            <p14:sldId id="479"/>
            <p14:sldId id="471"/>
            <p14:sldId id="458"/>
            <p14:sldId id="476"/>
          </p14:sldIdLst>
        </p14:section>
        <p14:section name="SURF slides" id="{3108B662-E833-3745-A520-3AAF8F6CF7DD}">
          <p14:sldIdLst/>
        </p14:section>
        <p14:section name="Voorbeeldslides" id="{67131BAB-0F63-4C74-BFE8-EC27985129E2}">
          <p14:sldIdLst/>
        </p14:section>
        <p14:section name="Documents (for reading document, not for presenting)" id="{444A2029-B78A-9048-BCE3-457CCFB4AB73}">
          <p14:sldIdLst/>
        </p14:section>
        <p14:section name="EN Basis presentable slides" id="{BBE675BF-0384-1249-8CBA-AE5046503AA5}">
          <p14:sldIdLst/>
        </p14:section>
        <p14:section name="NL basic presentable slides" id="{32CCEA23-5C6A-704D-8D1E-70F70E73573D}">
          <p14:sldIdLst/>
        </p14:section>
        <p14:section name="Icons" id="{A50DA43F-3394-B04F-82AD-B5F662F89CFA}">
          <p14:sldIdLst/>
        </p14:section>
        <p14:section name="Images" id="{C8E9A835-413F-E24F-9952-B69E9588E387}">
          <p14:sldIdLst/>
        </p14:section>
      </p14:sectionLst>
    </p:ext>
    <p:ext uri="{EFAFB233-063F-42B5-8137-9DF3F51BA10A}">
      <p15:sldGuideLst xmlns:p15="http://schemas.microsoft.com/office/powerpoint/2012/main">
        <p15:guide id="1" pos="3840" userDrawn="1">
          <p15:clr>
            <a:srgbClr val="A4A3A4"/>
          </p15:clr>
        </p15:guide>
        <p15:guide id="3" orient="horz" pos="20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2" clrIdx="0">
    <p:extLst>
      <p:ext uri="{19B8F6BF-5375-455C-9EA6-DF929625EA0E}">
        <p15:presenceInfo xmlns:p15="http://schemas.microsoft.com/office/powerpoint/2012/main" userId="S::diana@pptsolutions.nl::23f41a6e-e258-490e-836a-3bfeb97dfcde" providerId="AD"/>
      </p:ext>
    </p:extLst>
  </p:cmAuthor>
  <p:cmAuthor id="2" name="Marlies Bredie" initials="MB" lastIdx="27" clrIdx="1">
    <p:extLst>
      <p:ext uri="{19B8F6BF-5375-455C-9EA6-DF929625EA0E}">
        <p15:presenceInfo xmlns:p15="http://schemas.microsoft.com/office/powerpoint/2012/main" userId="S::marlies@pptsolutions.nl::f210dbe7-1aa1-4d9f-a0f7-395e4e5eb9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98B"/>
    <a:srgbClr val="366E8E"/>
    <a:srgbClr val="18EA3F"/>
    <a:srgbClr val="FFC000"/>
    <a:srgbClr val="FFE4C8"/>
    <a:srgbClr val="B9FFDB"/>
    <a:srgbClr val="C1E6FF"/>
    <a:srgbClr val="D5ECDD"/>
    <a:srgbClr val="D1E4F2"/>
    <a:srgbClr val="FDF8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17"/>
    <p:restoredTop sz="94656"/>
  </p:normalViewPr>
  <p:slideViewPr>
    <p:cSldViewPr snapToGrid="0">
      <p:cViewPr varScale="1">
        <p:scale>
          <a:sx n="183" d="100"/>
          <a:sy n="183" d="100"/>
        </p:scale>
        <p:origin x="-664" y="536"/>
      </p:cViewPr>
      <p:guideLst>
        <p:guide pos="3840"/>
        <p:guide orient="horz" pos="209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6682D7B-E977-D2B3-52AE-81B99D59B4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CB1A5D-217A-BD6B-BE79-B5803F5CC0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9DBE62-0621-40F8-AD4B-A851F57CE9B8}" type="datetimeFigureOut">
              <a:rPr lang="nl-NL" smtClean="0"/>
              <a:t>01-04-2024</a:t>
            </a:fld>
            <a:endParaRPr lang="nl-NL"/>
          </a:p>
        </p:txBody>
      </p:sp>
      <p:sp>
        <p:nvSpPr>
          <p:cNvPr id="4" name="Tijdelijke aanduiding voor voettekst 3">
            <a:extLst>
              <a:ext uri="{FF2B5EF4-FFF2-40B4-BE49-F238E27FC236}">
                <a16:creationId xmlns:a16="http://schemas.microsoft.com/office/drawing/2014/main" id="{64F7D2B9-83A9-5F50-E05C-1C6BC228B0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2C4EED98-30D5-911C-8F35-B346B9B6D9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F30C33-FC72-4337-88DA-960C578D23EA}" type="slidenum">
              <a:rPr lang="nl-NL" smtClean="0"/>
              <a:t>‹#›</a:t>
            </a:fld>
            <a:endParaRPr lang="nl-NL"/>
          </a:p>
        </p:txBody>
      </p:sp>
    </p:spTree>
    <p:extLst>
      <p:ext uri="{BB962C8B-B14F-4D97-AF65-F5344CB8AC3E}">
        <p14:creationId xmlns:p14="http://schemas.microsoft.com/office/powerpoint/2010/main" val="3369938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01-04-2024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a:t>
            </a:fld>
            <a:endParaRPr lang="nl-NL"/>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7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25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44D7F65-5299-4383-99A9-3EF851E1080D}" type="slidenum">
              <a:rPr lang="nl-NL" smtClean="0"/>
              <a:t>6</a:t>
            </a:fld>
            <a:endParaRPr lang="nl-NL"/>
          </a:p>
        </p:txBody>
      </p:sp>
    </p:spTree>
    <p:extLst>
      <p:ext uri="{BB962C8B-B14F-4D97-AF65-F5344CB8AC3E}">
        <p14:creationId xmlns:p14="http://schemas.microsoft.com/office/powerpoint/2010/main" val="150704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8</a:t>
            </a:fld>
            <a:endParaRPr lang="nl-NL"/>
          </a:p>
        </p:txBody>
      </p:sp>
    </p:spTree>
    <p:extLst>
      <p:ext uri="{BB962C8B-B14F-4D97-AF65-F5344CB8AC3E}">
        <p14:creationId xmlns:p14="http://schemas.microsoft.com/office/powerpoint/2010/main" val="177808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44D7F65-5299-4383-99A9-3EF851E1080D}" type="slidenum">
              <a:rPr lang="nl-NL" smtClean="0"/>
              <a:t>14</a:t>
            </a:fld>
            <a:endParaRPr lang="nl-NL"/>
          </a:p>
        </p:txBody>
      </p:sp>
    </p:spTree>
    <p:extLst>
      <p:ext uri="{BB962C8B-B14F-4D97-AF65-F5344CB8AC3E}">
        <p14:creationId xmlns:p14="http://schemas.microsoft.com/office/powerpoint/2010/main" val="99574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17</a:t>
            </a:fld>
            <a:endParaRPr lang="nl-NL"/>
          </a:p>
        </p:txBody>
      </p:sp>
    </p:spTree>
    <p:extLst>
      <p:ext uri="{BB962C8B-B14F-4D97-AF65-F5344CB8AC3E}">
        <p14:creationId xmlns:p14="http://schemas.microsoft.com/office/powerpoint/2010/main" val="247768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18</a:t>
            </a:fld>
            <a:endParaRPr lang="nl-NL"/>
          </a:p>
        </p:txBody>
      </p:sp>
    </p:spTree>
    <p:extLst>
      <p:ext uri="{BB962C8B-B14F-4D97-AF65-F5344CB8AC3E}">
        <p14:creationId xmlns:p14="http://schemas.microsoft.com/office/powerpoint/2010/main" val="27595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21</a:t>
            </a:fld>
            <a:endParaRPr lang="nl-NL"/>
          </a:p>
        </p:txBody>
      </p:sp>
    </p:spTree>
    <p:extLst>
      <p:ext uri="{BB962C8B-B14F-4D97-AF65-F5344CB8AC3E}">
        <p14:creationId xmlns:p14="http://schemas.microsoft.com/office/powerpoint/2010/main" val="3355702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spTree>
    <p:extLst>
      <p:ext uri="{BB962C8B-B14F-4D97-AF65-F5344CB8AC3E}">
        <p14:creationId xmlns:p14="http://schemas.microsoft.com/office/powerpoint/2010/main" val="157375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1">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0419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Title only #1</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prstGeom prst="rect">
            <a:avLst/>
          </a:prstGeom>
          <a:blipFill>
            <a:blip r:embed="rId2"/>
            <a:stretch>
              <a:fillRect/>
            </a:stretch>
          </a:blipFill>
        </p:spPr>
        <p:txBody>
          <a:bodyPr/>
          <a:lstStyle>
            <a:lvl1pPr marL="0" indent="0">
              <a:buNone/>
              <a:defRPr sz="100"/>
            </a:lvl1pPr>
          </a:lstStyle>
          <a:p>
            <a:pPr lvl="0"/>
            <a:r>
              <a:rPr lang="en-GB"/>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14048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mpty + Icon instruction">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 + Icon instruction</a:t>
            </a:r>
          </a:p>
        </p:txBody>
      </p:sp>
      <p:grpSp>
        <p:nvGrpSpPr>
          <p:cNvPr id="2" name="INSTRUCTIE">
            <a:extLst>
              <a:ext uri="{FF2B5EF4-FFF2-40B4-BE49-F238E27FC236}">
                <a16:creationId xmlns:a16="http://schemas.microsoft.com/office/drawing/2014/main" id="{9004385D-C938-8274-01BF-ACB99048FF6B}"/>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29932B06-A73F-50D8-FDC2-8A39F8AD4C3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CF400AD1-8164-EEAC-725C-3C6F55EA72C6}"/>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5" name="Ovaal 4">
              <a:extLst>
                <a:ext uri="{FF2B5EF4-FFF2-40B4-BE49-F238E27FC236}">
                  <a16:creationId xmlns:a16="http://schemas.microsoft.com/office/drawing/2014/main" id="{C4FE7E1D-DFAE-C721-6336-263BA48078A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376AED2-D184-6EE1-93D9-8860BCBC17C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Ovaal 6">
              <a:extLst>
                <a:ext uri="{FF2B5EF4-FFF2-40B4-BE49-F238E27FC236}">
                  <a16:creationId xmlns:a16="http://schemas.microsoft.com/office/drawing/2014/main" id="{922B04BC-8D91-7A49-BD3C-79C70178E0CE}"/>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B28325FB-B845-06C7-085A-57B8BC40C14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 name="Rechthoek 8">
              <a:extLst>
                <a:ext uri="{FF2B5EF4-FFF2-40B4-BE49-F238E27FC236}">
                  <a16:creationId xmlns:a16="http://schemas.microsoft.com/office/drawing/2014/main" id="{0318C729-4D94-9A95-8236-85A65739FB0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0" name="Ovaal 9">
              <a:extLst>
                <a:ext uri="{FF2B5EF4-FFF2-40B4-BE49-F238E27FC236}">
                  <a16:creationId xmlns:a16="http://schemas.microsoft.com/office/drawing/2014/main" id="{21156064-C59B-2B81-B5F4-BC9978A4F198}"/>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E67F04D-5AF3-D49D-F053-940C9E59F651}"/>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ICOON_info">
              <a:extLst>
                <a:ext uri="{FF2B5EF4-FFF2-40B4-BE49-F238E27FC236}">
                  <a16:creationId xmlns:a16="http://schemas.microsoft.com/office/drawing/2014/main" id="{342DD01F-B996-E97D-4711-0C83CFC5A717}"/>
                </a:ext>
              </a:extLst>
            </p:cNvPr>
            <p:cNvGrpSpPr/>
            <p:nvPr userDrawn="1"/>
          </p:nvGrpSpPr>
          <p:grpSpPr>
            <a:xfrm>
              <a:off x="-376736" y="5210661"/>
              <a:ext cx="283685" cy="283685"/>
              <a:chOff x="-510741" y="5913713"/>
              <a:chExt cx="267555" cy="267555"/>
            </a:xfrm>
          </p:grpSpPr>
          <p:sp>
            <p:nvSpPr>
              <p:cNvPr id="71" name="Ovaal 70">
                <a:extLst>
                  <a:ext uri="{FF2B5EF4-FFF2-40B4-BE49-F238E27FC236}">
                    <a16:creationId xmlns:a16="http://schemas.microsoft.com/office/drawing/2014/main" id="{0FED0C4F-0514-DE11-EDF6-680963E5BF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A96A75EB-D797-869C-4C30-F925E2BE9A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A47E9E6E-F3A1-89AD-C31D-281589E5EBF1}"/>
                </a:ext>
              </a:extLst>
            </p:cNvPr>
            <p:cNvGrpSpPr/>
            <p:nvPr userDrawn="1"/>
          </p:nvGrpSpPr>
          <p:grpSpPr>
            <a:xfrm>
              <a:off x="-938434" y="5519087"/>
              <a:ext cx="627798" cy="576693"/>
              <a:chOff x="-938434" y="4570310"/>
              <a:chExt cx="627798" cy="576693"/>
            </a:xfrm>
          </p:grpSpPr>
          <p:grpSp>
            <p:nvGrpSpPr>
              <p:cNvPr id="66" name="Inspireren">
                <a:extLst>
                  <a:ext uri="{FF2B5EF4-FFF2-40B4-BE49-F238E27FC236}">
                    <a16:creationId xmlns:a16="http://schemas.microsoft.com/office/drawing/2014/main" id="{FB7B34C7-B56F-937B-6AC8-B12200E432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8" name="Freeform 12">
                  <a:extLst>
                    <a:ext uri="{FF2B5EF4-FFF2-40B4-BE49-F238E27FC236}">
                      <a16:creationId xmlns:a16="http://schemas.microsoft.com/office/drawing/2014/main" id="{8402E4C4-F86A-1AF2-1137-83BBC8E17B9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69" name="Freeform 13">
                  <a:extLst>
                    <a:ext uri="{FF2B5EF4-FFF2-40B4-BE49-F238E27FC236}">
                      <a16:creationId xmlns:a16="http://schemas.microsoft.com/office/drawing/2014/main" id="{7DBCB892-87E1-E535-84B7-68DD568797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0" name="Freeform 14">
                  <a:extLst>
                    <a:ext uri="{FF2B5EF4-FFF2-40B4-BE49-F238E27FC236}">
                      <a16:creationId xmlns:a16="http://schemas.microsoft.com/office/drawing/2014/main" id="{CFE3F776-2501-1E73-8CD1-3EB4C59C78F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67" name="Tekstvak 66">
                <a:extLst>
                  <a:ext uri="{FF2B5EF4-FFF2-40B4-BE49-F238E27FC236}">
                    <a16:creationId xmlns:a16="http://schemas.microsoft.com/office/drawing/2014/main" id="{9A784F53-360F-15EE-6342-EA4170F7AE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 name="Groep 13">
              <a:extLst>
                <a:ext uri="{FF2B5EF4-FFF2-40B4-BE49-F238E27FC236}">
                  <a16:creationId xmlns:a16="http://schemas.microsoft.com/office/drawing/2014/main" id="{D87A0C94-32D4-2BD2-AF1E-15FEA1E8E9E8}"/>
                </a:ext>
              </a:extLst>
            </p:cNvPr>
            <p:cNvGrpSpPr/>
            <p:nvPr userDrawn="1"/>
          </p:nvGrpSpPr>
          <p:grpSpPr>
            <a:xfrm>
              <a:off x="-3398401" y="1222628"/>
              <a:ext cx="491631" cy="410839"/>
              <a:chOff x="-3241990" y="1222628"/>
              <a:chExt cx="491631" cy="410839"/>
            </a:xfrm>
          </p:grpSpPr>
          <p:sp>
            <p:nvSpPr>
              <p:cNvPr id="53" name="Tekstvak 52">
                <a:extLst>
                  <a:ext uri="{FF2B5EF4-FFF2-40B4-BE49-F238E27FC236}">
                    <a16:creationId xmlns:a16="http://schemas.microsoft.com/office/drawing/2014/main" id="{0B603433-47AC-5A97-78EC-4BCA763DBCEC}"/>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4" name="Groep 53">
                <a:extLst>
                  <a:ext uri="{FF2B5EF4-FFF2-40B4-BE49-F238E27FC236}">
                    <a16:creationId xmlns:a16="http://schemas.microsoft.com/office/drawing/2014/main" id="{235D2F9A-A94A-EE66-7567-9A8E4934877F}"/>
                  </a:ext>
                </a:extLst>
              </p:cNvPr>
              <p:cNvGrpSpPr/>
              <p:nvPr userDrawn="1"/>
            </p:nvGrpSpPr>
            <p:grpSpPr>
              <a:xfrm>
                <a:off x="-3119153" y="1222628"/>
                <a:ext cx="245956" cy="246691"/>
                <a:chOff x="1314120" y="4794393"/>
                <a:chExt cx="1787447" cy="1792785"/>
              </a:xfrm>
            </p:grpSpPr>
            <p:grpSp>
              <p:nvGrpSpPr>
                <p:cNvPr id="55" name="Groep 54">
                  <a:extLst>
                    <a:ext uri="{FF2B5EF4-FFF2-40B4-BE49-F238E27FC236}">
                      <a16:creationId xmlns:a16="http://schemas.microsoft.com/office/drawing/2014/main" id="{227949A0-4D8A-6379-8867-F6C50C82FAEB}"/>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57" name="Groep 56">
                    <a:extLst>
                      <a:ext uri="{FF2B5EF4-FFF2-40B4-BE49-F238E27FC236}">
                        <a16:creationId xmlns:a16="http://schemas.microsoft.com/office/drawing/2014/main" id="{215244EB-ACEB-7B13-5AFC-5C64C81FBE9E}"/>
                      </a:ext>
                    </a:extLst>
                  </p:cNvPr>
                  <p:cNvGrpSpPr/>
                  <p:nvPr/>
                </p:nvGrpSpPr>
                <p:grpSpPr>
                  <a:xfrm>
                    <a:off x="1314120" y="4794393"/>
                    <a:ext cx="1787447" cy="1792785"/>
                    <a:chOff x="1314120" y="4794393"/>
                    <a:chExt cx="1787447" cy="1792785"/>
                  </a:xfrm>
                  <a:grpFill/>
                </p:grpSpPr>
                <p:sp>
                  <p:nvSpPr>
                    <p:cNvPr id="62" name="Vrije vorm: vorm 61">
                      <a:extLst>
                        <a:ext uri="{FF2B5EF4-FFF2-40B4-BE49-F238E27FC236}">
                          <a16:creationId xmlns:a16="http://schemas.microsoft.com/office/drawing/2014/main" id="{F209472A-5EAE-2292-4BC4-7124795DC4F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3" name="Vrije vorm: vorm 62">
                      <a:extLst>
                        <a:ext uri="{FF2B5EF4-FFF2-40B4-BE49-F238E27FC236}">
                          <a16:creationId xmlns:a16="http://schemas.microsoft.com/office/drawing/2014/main" id="{58F8C72A-F15E-218B-299B-C550B7B1CCB5}"/>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7FAA36B6-3BB4-5095-77E8-BE03F61D182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FACDA09E-FAB5-8621-4517-0844AF1F63D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58" name="Groep 57">
                    <a:extLst>
                      <a:ext uri="{FF2B5EF4-FFF2-40B4-BE49-F238E27FC236}">
                        <a16:creationId xmlns:a16="http://schemas.microsoft.com/office/drawing/2014/main" id="{4FD10EFB-3FD1-8860-4033-9F4D5BC4F79D}"/>
                      </a:ext>
                    </a:extLst>
                  </p:cNvPr>
                  <p:cNvGrpSpPr/>
                  <p:nvPr/>
                </p:nvGrpSpPr>
                <p:grpSpPr>
                  <a:xfrm>
                    <a:off x="1544558" y="5023941"/>
                    <a:ext cx="1270519" cy="1329241"/>
                    <a:chOff x="1544558" y="5023941"/>
                    <a:chExt cx="1270519" cy="1329241"/>
                  </a:xfrm>
                  <a:grpFill/>
                </p:grpSpPr>
                <p:sp>
                  <p:nvSpPr>
                    <p:cNvPr id="59" name="Vrije vorm: vorm 58">
                      <a:extLst>
                        <a:ext uri="{FF2B5EF4-FFF2-40B4-BE49-F238E27FC236}">
                          <a16:creationId xmlns:a16="http://schemas.microsoft.com/office/drawing/2014/main" id="{79CBED31-E30A-331B-FA0B-568D716489B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0" name="Vrije vorm: vorm 59">
                      <a:extLst>
                        <a:ext uri="{FF2B5EF4-FFF2-40B4-BE49-F238E27FC236}">
                          <a16:creationId xmlns:a16="http://schemas.microsoft.com/office/drawing/2014/main" id="{CCE73A06-E118-A714-C12D-912625A2F746}"/>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1" name="Vrije vorm: vorm 60">
                      <a:extLst>
                        <a:ext uri="{FF2B5EF4-FFF2-40B4-BE49-F238E27FC236}">
                          <a16:creationId xmlns:a16="http://schemas.microsoft.com/office/drawing/2014/main" id="{8E0767AE-BD40-33F6-203E-7BBFDBFC10BD}"/>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56" name="Vrije vorm: vorm 55">
                  <a:extLst>
                    <a:ext uri="{FF2B5EF4-FFF2-40B4-BE49-F238E27FC236}">
                      <a16:creationId xmlns:a16="http://schemas.microsoft.com/office/drawing/2014/main" id="{D9777B5D-CAFD-F75E-345C-F77921557A35}"/>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5" name="Groep 14">
              <a:extLst>
                <a:ext uri="{FF2B5EF4-FFF2-40B4-BE49-F238E27FC236}">
                  <a16:creationId xmlns:a16="http://schemas.microsoft.com/office/drawing/2014/main" id="{CED200D7-A312-8F4E-4B65-30A0D5081750}"/>
                </a:ext>
              </a:extLst>
            </p:cNvPr>
            <p:cNvGrpSpPr/>
            <p:nvPr userDrawn="1"/>
          </p:nvGrpSpPr>
          <p:grpSpPr>
            <a:xfrm>
              <a:off x="-3314820" y="3391746"/>
              <a:ext cx="1201132" cy="331361"/>
              <a:chOff x="-3314820" y="3391746"/>
              <a:chExt cx="1201132" cy="331361"/>
            </a:xfrm>
          </p:grpSpPr>
          <p:sp>
            <p:nvSpPr>
              <p:cNvPr id="44" name="Rechthoek 43">
                <a:extLst>
                  <a:ext uri="{FF2B5EF4-FFF2-40B4-BE49-F238E27FC236}">
                    <a16:creationId xmlns:a16="http://schemas.microsoft.com/office/drawing/2014/main" id="{1E6D30EF-134B-36CF-2408-B90E916B38C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2BF96D-6EB4-0BE7-6CF5-2107725BB73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E97E470D-3FFE-CDDC-2FBC-F84C0FED5A30}"/>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47" name="Vrije vorm: vorm 46">
                <a:extLst>
                  <a:ext uri="{FF2B5EF4-FFF2-40B4-BE49-F238E27FC236}">
                    <a16:creationId xmlns:a16="http://schemas.microsoft.com/office/drawing/2014/main" id="{F34DF76B-88D0-E405-FDAF-1F4B688D7012}"/>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9EAA276-2F78-92FC-886C-4D2240FDDA88}"/>
                  </a:ext>
                </a:extLst>
              </p:cNvPr>
              <p:cNvGrpSpPr/>
              <p:nvPr userDrawn="1"/>
            </p:nvGrpSpPr>
            <p:grpSpPr>
              <a:xfrm>
                <a:off x="-3243855" y="3446665"/>
                <a:ext cx="157453" cy="147831"/>
                <a:chOff x="-899320" y="3037554"/>
                <a:chExt cx="175977" cy="165227"/>
              </a:xfrm>
            </p:grpSpPr>
            <p:sp>
              <p:nvSpPr>
                <p:cNvPr id="50" name="Vrije vorm: vorm 49">
                  <a:extLst>
                    <a:ext uri="{FF2B5EF4-FFF2-40B4-BE49-F238E27FC236}">
                      <a16:creationId xmlns:a16="http://schemas.microsoft.com/office/drawing/2014/main" id="{1C2F4F89-3E07-6143-AF25-0BD1D2F681E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1" name="Rechthoek: afgeronde hoeken 50">
                  <a:extLst>
                    <a:ext uri="{FF2B5EF4-FFF2-40B4-BE49-F238E27FC236}">
                      <a16:creationId xmlns:a16="http://schemas.microsoft.com/office/drawing/2014/main" id="{A5A9F3FB-5F92-1DF7-C539-B93444AA9084}"/>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Vrije vorm: vorm 51">
                  <a:extLst>
                    <a:ext uri="{FF2B5EF4-FFF2-40B4-BE49-F238E27FC236}">
                      <a16:creationId xmlns:a16="http://schemas.microsoft.com/office/drawing/2014/main" id="{1FFCEDF2-ACE8-89D1-493A-3B41770B886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Gelijkbenige driehoek 48">
                <a:extLst>
                  <a:ext uri="{FF2B5EF4-FFF2-40B4-BE49-F238E27FC236}">
                    <a16:creationId xmlns:a16="http://schemas.microsoft.com/office/drawing/2014/main" id="{F12437D0-696C-AB15-DC71-1D287BB7A5C8}"/>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16" name="Ovaal 15">
              <a:extLst>
                <a:ext uri="{FF2B5EF4-FFF2-40B4-BE49-F238E27FC236}">
                  <a16:creationId xmlns:a16="http://schemas.microsoft.com/office/drawing/2014/main" id="{69A06555-B6D2-2B63-E8FF-C5C5AC7F2489}"/>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F67AC23E-3332-F4E9-7F81-7795F1CF2BC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0E6F412E-4F54-AF43-D092-D926DA9C5822}"/>
                </a:ext>
              </a:extLst>
            </p:cNvPr>
            <p:cNvGrpSpPr/>
            <p:nvPr userDrawn="1"/>
          </p:nvGrpSpPr>
          <p:grpSpPr>
            <a:xfrm>
              <a:off x="-3333646" y="4635104"/>
              <a:ext cx="2012897" cy="490702"/>
              <a:chOff x="12731803" y="3562552"/>
              <a:chExt cx="2012897" cy="490702"/>
            </a:xfrm>
          </p:grpSpPr>
          <p:sp>
            <p:nvSpPr>
              <p:cNvPr id="29" name="Rechthoek 28">
                <a:extLst>
                  <a:ext uri="{FF2B5EF4-FFF2-40B4-BE49-F238E27FC236}">
                    <a16:creationId xmlns:a16="http://schemas.microsoft.com/office/drawing/2014/main" id="{5E43205D-785F-742E-8A01-41281AD3097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hthoek 29">
                <a:extLst>
                  <a:ext uri="{FF2B5EF4-FFF2-40B4-BE49-F238E27FC236}">
                    <a16:creationId xmlns:a16="http://schemas.microsoft.com/office/drawing/2014/main" id="{FF6D0C34-CB7C-2F73-7ABE-DC58CFF3FBEA}"/>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1" name="Tekstvak 30">
                <a:extLst>
                  <a:ext uri="{FF2B5EF4-FFF2-40B4-BE49-F238E27FC236}">
                    <a16:creationId xmlns:a16="http://schemas.microsoft.com/office/drawing/2014/main" id="{AA7B7CCA-8B1A-DDD9-CF15-2F1AE3B03C39}"/>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2" name="Rechthoek 31">
                <a:extLst>
                  <a:ext uri="{FF2B5EF4-FFF2-40B4-BE49-F238E27FC236}">
                    <a16:creationId xmlns:a16="http://schemas.microsoft.com/office/drawing/2014/main" id="{48EA7680-CEC7-C73B-AB4F-F542959F3C1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3" name="Rechthoek 32">
                <a:extLst>
                  <a:ext uri="{FF2B5EF4-FFF2-40B4-BE49-F238E27FC236}">
                    <a16:creationId xmlns:a16="http://schemas.microsoft.com/office/drawing/2014/main" id="{CB57012B-9E08-DF21-3B49-DC36E38A7D8A}"/>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4" name="Rechthoek 33">
                <a:extLst>
                  <a:ext uri="{FF2B5EF4-FFF2-40B4-BE49-F238E27FC236}">
                    <a16:creationId xmlns:a16="http://schemas.microsoft.com/office/drawing/2014/main" id="{D48014DB-C5DB-2FF3-D63D-9B0C789C4405}"/>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Rechthoek 34">
                <a:extLst>
                  <a:ext uri="{FF2B5EF4-FFF2-40B4-BE49-F238E27FC236}">
                    <a16:creationId xmlns:a16="http://schemas.microsoft.com/office/drawing/2014/main" id="{83C120F9-BE56-91BC-545F-0C690B5CB4BE}"/>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6" name="Rechthoek 35">
                <a:extLst>
                  <a:ext uri="{FF2B5EF4-FFF2-40B4-BE49-F238E27FC236}">
                    <a16:creationId xmlns:a16="http://schemas.microsoft.com/office/drawing/2014/main" id="{6118CF6B-9FD9-A350-37F8-4269455E32F8}"/>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39F92363-5426-F4C4-4257-7D1D9E00D52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4014A902-F05D-A2FB-A0D5-F9CD1305F0E2}"/>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E3F21202-EA48-EAF0-9B94-309444AE36E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CE87FE97-7121-A45B-080B-8C6672BF63EA}"/>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1" name="Groep 40">
                <a:extLst>
                  <a:ext uri="{FF2B5EF4-FFF2-40B4-BE49-F238E27FC236}">
                    <a16:creationId xmlns:a16="http://schemas.microsoft.com/office/drawing/2014/main" id="{D4DC4EE1-9541-115C-244B-E8DD838821B1}"/>
                  </a:ext>
                </a:extLst>
              </p:cNvPr>
              <p:cNvGrpSpPr/>
              <p:nvPr userDrawn="1"/>
            </p:nvGrpSpPr>
            <p:grpSpPr>
              <a:xfrm>
                <a:off x="13580316" y="3865836"/>
                <a:ext cx="151508" cy="147961"/>
                <a:chOff x="13580316" y="3865836"/>
                <a:chExt cx="151508" cy="147961"/>
              </a:xfrm>
            </p:grpSpPr>
            <p:sp>
              <p:nvSpPr>
                <p:cNvPr id="42" name="Rechthoek 41">
                  <a:extLst>
                    <a:ext uri="{FF2B5EF4-FFF2-40B4-BE49-F238E27FC236}">
                      <a16:creationId xmlns:a16="http://schemas.microsoft.com/office/drawing/2014/main" id="{0E6778A2-4FD5-9F87-8714-944F8B771D8F}"/>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1C51001C-6330-CB9D-6B43-699A98A3C17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19" name="Groep 18">
              <a:extLst>
                <a:ext uri="{FF2B5EF4-FFF2-40B4-BE49-F238E27FC236}">
                  <a16:creationId xmlns:a16="http://schemas.microsoft.com/office/drawing/2014/main" id="{69F8BD28-6A1D-47C7-29DF-31ADBD19D931}"/>
                </a:ext>
              </a:extLst>
            </p:cNvPr>
            <p:cNvGrpSpPr/>
            <p:nvPr userDrawn="1"/>
          </p:nvGrpSpPr>
          <p:grpSpPr>
            <a:xfrm>
              <a:off x="-3314820" y="4363463"/>
              <a:ext cx="1201132" cy="835929"/>
              <a:chOff x="-3314820" y="3391746"/>
              <a:chExt cx="1201132" cy="835929"/>
            </a:xfrm>
          </p:grpSpPr>
          <p:sp>
            <p:nvSpPr>
              <p:cNvPr id="20" name="Rechthoek 19">
                <a:extLst>
                  <a:ext uri="{FF2B5EF4-FFF2-40B4-BE49-F238E27FC236}">
                    <a16:creationId xmlns:a16="http://schemas.microsoft.com/office/drawing/2014/main" id="{3B724046-8610-3312-216A-2243D3E8DB62}"/>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6AA40FA9-0C62-8DFB-CF2A-8AED0C02790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FFFEAB22-B2DE-C00B-C0D1-63944A7F697C}"/>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3" name="Vrije vorm: vorm 22">
                <a:extLst>
                  <a:ext uri="{FF2B5EF4-FFF2-40B4-BE49-F238E27FC236}">
                    <a16:creationId xmlns:a16="http://schemas.microsoft.com/office/drawing/2014/main" id="{EF203868-E77C-2AF6-82BB-E1416619EE03}"/>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C9BA43A7-6A43-C7AB-4DF9-8511DFDFD25C}"/>
                  </a:ext>
                </a:extLst>
              </p:cNvPr>
              <p:cNvGrpSpPr/>
              <p:nvPr userDrawn="1"/>
            </p:nvGrpSpPr>
            <p:grpSpPr>
              <a:xfrm>
                <a:off x="-3243855" y="3446665"/>
                <a:ext cx="157453" cy="147831"/>
                <a:chOff x="-899320" y="3037554"/>
                <a:chExt cx="175977" cy="165227"/>
              </a:xfrm>
            </p:grpSpPr>
            <p:sp>
              <p:nvSpPr>
                <p:cNvPr id="26" name="Vrije vorm: vorm 25">
                  <a:extLst>
                    <a:ext uri="{FF2B5EF4-FFF2-40B4-BE49-F238E27FC236}">
                      <a16:creationId xmlns:a16="http://schemas.microsoft.com/office/drawing/2014/main" id="{42CA15F6-2FA8-7702-7D90-E2B0B019853D}"/>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7" name="Rechthoek: afgeronde hoeken 26">
                  <a:extLst>
                    <a:ext uri="{FF2B5EF4-FFF2-40B4-BE49-F238E27FC236}">
                      <a16:creationId xmlns:a16="http://schemas.microsoft.com/office/drawing/2014/main" id="{3CBA004A-8F5C-F050-5592-468FCE854E9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Vrije vorm: vorm 27">
                  <a:extLst>
                    <a:ext uri="{FF2B5EF4-FFF2-40B4-BE49-F238E27FC236}">
                      <a16:creationId xmlns:a16="http://schemas.microsoft.com/office/drawing/2014/main" id="{3CE4B478-2FED-024E-EFAC-0044FB8D357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Gelijkbenige driehoek 24">
                <a:extLst>
                  <a:ext uri="{FF2B5EF4-FFF2-40B4-BE49-F238E27FC236}">
                    <a16:creationId xmlns:a16="http://schemas.microsoft.com/office/drawing/2014/main" id="{C73A0CF4-8EF5-318B-6E91-2EBD92F421B0}"/>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139622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prstGeom prst="rect">
            <a:avLst/>
          </a:prstGeom>
          <a:blipFill>
            <a:blip r:embed="rId2"/>
            <a:stretch>
              <a:fillRect/>
            </a:stretch>
          </a:blipFill>
        </p:spPr>
        <p:txBody>
          <a:bodyPr/>
          <a:lstStyle>
            <a:lvl1pPr marL="0" indent="0">
              <a:buNone/>
              <a:defRPr sz="100"/>
            </a:lvl1pPr>
          </a:lstStyle>
          <a:p>
            <a:pPr lvl="0"/>
            <a:r>
              <a:rPr lang="en-GB"/>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a:prstGeom prst="rect">
            <a:avLst/>
          </a:prstGeo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9216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Image (m)">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prstGeom prst="rect">
            <a:avLst/>
          </a:prstGeom>
          <a:blipFill>
            <a:blip r:embed="rId2"/>
            <a:stretch>
              <a:fillRect/>
            </a:stretch>
          </a:blipFill>
        </p:spPr>
        <p:txBody>
          <a:bodyPr/>
          <a:lstStyle>
            <a:lvl1pPr marL="0" indent="0">
              <a:buNone/>
              <a:defRPr sz="100"/>
            </a:lvl1pPr>
          </a:lstStyle>
          <a:p>
            <a:pPr lvl="0"/>
            <a:r>
              <a:rPr lang="en-GB"/>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A66EDD44-E796-0C88-02F3-C63BC28F3F6F}"/>
              </a:ext>
            </a:extLst>
          </p:cNvPr>
          <p:cNvSpPr>
            <a:spLocks noGrp="1"/>
          </p:cNvSpPr>
          <p:nvPr>
            <p:ph type="body" orient="vert" idx="20" hasCustomPrompt="1"/>
          </p:nvPr>
        </p:nvSpPr>
        <p:spPr>
          <a:xfrm>
            <a:off x="728695" y="1991183"/>
            <a:ext cx="5043456" cy="3814305"/>
          </a:xfrm>
          <a:prstGeom prst="rect">
            <a:avLst/>
          </a:prstGeo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grpSp>
        <p:nvGrpSpPr>
          <p:cNvPr id="3" name="Groep 2">
            <a:extLst>
              <a:ext uri="{FF2B5EF4-FFF2-40B4-BE49-F238E27FC236}">
                <a16:creationId xmlns:a16="http://schemas.microsoft.com/office/drawing/2014/main" id="{7BB22AAC-9349-25BF-2C72-05D17FE10E20}"/>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D4442DA2-5922-F3B8-852C-D0ABF49B5A2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ED84510E-9CAE-E17F-66ED-A21A7EF555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55D8907-89CF-A4A9-5688-ED94660DA5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B08FBA7C-971A-F342-BF7D-9598CACDD31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283A3090-E6F5-1B8E-7E35-6E4C2F10D3F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513E7EC8-6B38-08E5-2111-D230A50A597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C3F4D008-865C-B498-6A5D-255549F9E98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564D9196-C795-C901-E6D9-1B0571860A2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CC78467D-AC14-A00C-BD6F-58CEC6356C2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8F4FC68B-FE0D-1475-BB3B-6D559CBD06E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399519E4-D471-BB4A-34A4-A8FFB8E59A0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3CDF45FB-8726-CC7E-7B4B-DD7D0E47666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EAEE9BA-35D9-4F80-8A93-0AE8F6B5FF5D}"/>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44CE87CC-E2F8-269E-0C70-222FCDC761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CAF21D62-E1B6-AE96-F2BB-A3BB7B3943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04C435D5-265D-B477-4D21-91CED20C5EB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58C3674D-BF61-7266-776F-4316916AA936}"/>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945EA271-F0C0-2B0A-832F-AACB316B7B6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36E59013-39C8-7144-0B7D-712373C0B2BF}"/>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5B971EC1-068C-7716-CA38-24A680935EF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4D8344D4-510B-4834-35A4-6D4AE61141B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1717D20-7DE4-2D32-1178-7628AF6A833C}"/>
                </a:ext>
              </a:extLst>
            </p:cNvPr>
            <p:cNvGrpSpPr/>
            <p:nvPr userDrawn="1"/>
          </p:nvGrpSpPr>
          <p:grpSpPr>
            <a:xfrm>
              <a:off x="-376736" y="4400186"/>
              <a:ext cx="283685" cy="283685"/>
              <a:chOff x="-510741" y="5913713"/>
              <a:chExt cx="267555" cy="267555"/>
            </a:xfrm>
          </p:grpSpPr>
          <p:sp>
            <p:nvSpPr>
              <p:cNvPr id="139" name="Ovaal 138">
                <a:extLst>
                  <a:ext uri="{FF2B5EF4-FFF2-40B4-BE49-F238E27FC236}">
                    <a16:creationId xmlns:a16="http://schemas.microsoft.com/office/drawing/2014/main" id="{3CEB7ECC-80F5-56E0-DD78-4FF06EF2CE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40" name="Graphic 163" descr="Informatie">
                <a:extLst>
                  <a:ext uri="{FF2B5EF4-FFF2-40B4-BE49-F238E27FC236}">
                    <a16:creationId xmlns:a16="http://schemas.microsoft.com/office/drawing/2014/main" id="{4B3A7606-DCBE-B1D2-8CB0-C7326E81D02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8205CAEF-6366-9CA0-1F87-8A52F0CA3D60}"/>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BFBB8CB8-E7C0-96B1-CB0A-855016A4470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0B7D4D14-5331-D30E-C528-CE4E25C0FF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A4B765FB-E389-90FE-87FF-62CE9A6C4D8F}"/>
                  </a:ext>
                </a:extLst>
              </p:cNvPr>
              <p:cNvGrpSpPr/>
              <p:nvPr userDrawn="1"/>
            </p:nvGrpSpPr>
            <p:grpSpPr>
              <a:xfrm>
                <a:off x="-3386247" y="830871"/>
                <a:ext cx="139423" cy="109566"/>
                <a:chOff x="-2866744" y="827071"/>
                <a:chExt cx="168701" cy="132575"/>
              </a:xfrm>
            </p:grpSpPr>
            <p:grpSp>
              <p:nvGrpSpPr>
                <p:cNvPr id="132" name="Groep 131">
                  <a:extLst>
                    <a:ext uri="{FF2B5EF4-FFF2-40B4-BE49-F238E27FC236}">
                      <a16:creationId xmlns:a16="http://schemas.microsoft.com/office/drawing/2014/main" id="{3CCCAE2D-9556-FE1E-60A0-83331D7CA45A}"/>
                    </a:ext>
                  </a:extLst>
                </p:cNvPr>
                <p:cNvGrpSpPr/>
                <p:nvPr userDrawn="1"/>
              </p:nvGrpSpPr>
              <p:grpSpPr>
                <a:xfrm>
                  <a:off x="-2866744" y="827071"/>
                  <a:ext cx="168701" cy="132575"/>
                  <a:chOff x="-2866744" y="827071"/>
                  <a:chExt cx="168701" cy="132575"/>
                </a:xfrm>
              </p:grpSpPr>
              <p:cxnSp>
                <p:nvCxnSpPr>
                  <p:cNvPr id="134" name="Rechte verbindingslijn 133">
                    <a:extLst>
                      <a:ext uri="{FF2B5EF4-FFF2-40B4-BE49-F238E27FC236}">
                        <a16:creationId xmlns:a16="http://schemas.microsoft.com/office/drawing/2014/main" id="{E7A7119D-13F8-F3E9-B634-4ECE9DEC34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E4D3A975-0610-4EB2-4FBE-3ACE9FAA58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CBC3060-43F5-050E-A5CA-DCCA61BCA3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C5DE9EDF-34B1-33EF-D3A6-31DE282A7A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72ECB942-C612-202B-BD06-A64E8D7589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5312B4D3-09C4-BC68-E9EB-9084B97B406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EC444B62-309B-4265-E3A8-4EE01024FFAA}"/>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46624701-476F-2F09-2A49-30610C54CF94}"/>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2F20B170-8332-8E88-ED02-A23AB42D765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0577E4ED-DBA6-DB40-71DE-85A4E12942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A3E86CA7-BF75-3692-7D88-0694F0BBFAA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E79AA5C-0D10-2000-8AB4-1662262A82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6C9CD1D7-3394-0917-A869-6B075D23D5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E209C46-0123-5538-73B7-F607D16CB86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2A611FC-8E48-CD54-B39C-45746F1E95E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35B81BF1-5467-D1D6-0C90-63BB2DC5BC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6EED3AFB-99AE-D757-B385-199C6F234F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79A6CF70-2074-3182-D6F0-36B97E7E19D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9714649D-5EC1-F309-3C12-B2FDBF62F472}"/>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3B16559B-401E-DCD5-E0C0-EA94F68AC42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B2AA33AE-31DB-DD75-34C0-19740522E42A}"/>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383B0869-E919-52FA-D814-F0275305B0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C51C594-894E-1678-6DAD-3B289C5A1B6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C447B07-2DA2-E8F5-7C3B-5676BB6BE5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3A36C79F-52D6-DCB3-CD66-84AC3C39412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81FDFAE-1D5E-9700-71AF-FBD5849A12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72B40371-3ED1-12F2-809C-3B69BBB836D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F9E89A-B575-9B19-7DD8-A32B313D07B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28F98FD3-0088-712A-02E7-D32378D8E81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79F9B528-8DF2-A99A-C428-7D4AE92F788E}"/>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307F30E4-EC29-A950-FC7C-79960044250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DC1099D-E44C-CB81-7C22-9F66C0680C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06407B0A-C0D4-B051-9A90-7615739DCE5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BDFDCD5F-BEB5-A12A-6E6F-167AA3DCCF4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88AA22F-8E89-DCBA-5773-0292867A043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4CB8D333-5B21-7887-1FCD-49A3A74FDE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88BBBAE-85D7-564E-507C-E6BA71363325}"/>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9D14F263-E6A6-FCA6-59EC-BFA03599E663}"/>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DF4495B3-51FE-21D7-7F10-7D25CE6735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A95681E4-A35E-15E0-22B6-6FAA5BF1644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7C67A1FC-812D-8947-3BBC-C3EBD744C3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F5A7FED4-1A22-7110-08E4-43E447CE6D9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41" name="INSTRUCTION">
            <a:extLst>
              <a:ext uri="{FF2B5EF4-FFF2-40B4-BE49-F238E27FC236}">
                <a16:creationId xmlns:a16="http://schemas.microsoft.com/office/drawing/2014/main" id="{BDD2E88C-918E-9F5F-3BF2-EC87A74DB198}"/>
              </a:ext>
            </a:extLst>
          </p:cNvPr>
          <p:cNvGrpSpPr/>
          <p:nvPr userDrawn="1"/>
        </p:nvGrpSpPr>
        <p:grpSpPr>
          <a:xfrm>
            <a:off x="12377595" y="0"/>
            <a:ext cx="3693113" cy="5054643"/>
            <a:chOff x="-3786164" y="0"/>
            <a:chExt cx="3693113" cy="5054643"/>
          </a:xfrm>
        </p:grpSpPr>
        <p:sp>
          <p:nvSpPr>
            <p:cNvPr id="142" name="Rechthoek 141">
              <a:extLst>
                <a:ext uri="{FF2B5EF4-FFF2-40B4-BE49-F238E27FC236}">
                  <a16:creationId xmlns:a16="http://schemas.microsoft.com/office/drawing/2014/main" id="{82B716CC-FC96-EBD2-5AD1-84A7E76D398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43" name="Rechthoek 142">
              <a:extLst>
                <a:ext uri="{FF2B5EF4-FFF2-40B4-BE49-F238E27FC236}">
                  <a16:creationId xmlns:a16="http://schemas.microsoft.com/office/drawing/2014/main" id="{ED821901-759A-188C-A2B5-B1038E31B5F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44" name="Ovaal 143">
              <a:extLst>
                <a:ext uri="{FF2B5EF4-FFF2-40B4-BE49-F238E27FC236}">
                  <a16:creationId xmlns:a16="http://schemas.microsoft.com/office/drawing/2014/main" id="{3DBA66DB-EABD-004A-FEDF-47BE07F562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5" name="Rechthoek 144">
              <a:extLst>
                <a:ext uri="{FF2B5EF4-FFF2-40B4-BE49-F238E27FC236}">
                  <a16:creationId xmlns:a16="http://schemas.microsoft.com/office/drawing/2014/main" id="{FC65BDDF-3087-D22D-5D1F-B4C090D2068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6" name="Ovaal 145">
              <a:extLst>
                <a:ext uri="{FF2B5EF4-FFF2-40B4-BE49-F238E27FC236}">
                  <a16:creationId xmlns:a16="http://schemas.microsoft.com/office/drawing/2014/main" id="{E8703CB3-914F-AB73-52D5-207809103A3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7" name="Rechthoek 146">
              <a:extLst>
                <a:ext uri="{FF2B5EF4-FFF2-40B4-BE49-F238E27FC236}">
                  <a16:creationId xmlns:a16="http://schemas.microsoft.com/office/drawing/2014/main" id="{95C265BE-1244-BC10-BB14-D1FC72CA3A5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8" name="Rechthoek 147">
              <a:extLst>
                <a:ext uri="{FF2B5EF4-FFF2-40B4-BE49-F238E27FC236}">
                  <a16:creationId xmlns:a16="http://schemas.microsoft.com/office/drawing/2014/main" id="{A881325F-E80C-E58A-B786-1A491590FF8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9" name="Ovaal 148">
              <a:extLst>
                <a:ext uri="{FF2B5EF4-FFF2-40B4-BE49-F238E27FC236}">
                  <a16:creationId xmlns:a16="http://schemas.microsoft.com/office/drawing/2014/main" id="{EC3DBBBB-4F2D-6E21-5FE1-0699F2E581B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0" name="Rechthoek 149">
              <a:extLst>
                <a:ext uri="{FF2B5EF4-FFF2-40B4-BE49-F238E27FC236}">
                  <a16:creationId xmlns:a16="http://schemas.microsoft.com/office/drawing/2014/main" id="{FE7B499E-DDF8-2937-017B-C140B6FD47C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1" name="Groep 150">
              <a:extLst>
                <a:ext uri="{FF2B5EF4-FFF2-40B4-BE49-F238E27FC236}">
                  <a16:creationId xmlns:a16="http://schemas.microsoft.com/office/drawing/2014/main" id="{FB56FD75-941D-8201-377F-E308867E16E1}"/>
                </a:ext>
              </a:extLst>
            </p:cNvPr>
            <p:cNvGrpSpPr/>
            <p:nvPr userDrawn="1"/>
          </p:nvGrpSpPr>
          <p:grpSpPr>
            <a:xfrm>
              <a:off x="-3414453" y="3534339"/>
              <a:ext cx="514284" cy="506545"/>
              <a:chOff x="12617641" y="3403239"/>
              <a:chExt cx="752963" cy="741634"/>
            </a:xfrm>
          </p:grpSpPr>
          <p:grpSp>
            <p:nvGrpSpPr>
              <p:cNvPr id="231" name="Groep 230">
                <a:extLst>
                  <a:ext uri="{FF2B5EF4-FFF2-40B4-BE49-F238E27FC236}">
                    <a16:creationId xmlns:a16="http://schemas.microsoft.com/office/drawing/2014/main" id="{C4F3BC6A-9F34-0F67-E698-A9A2E6C5BDEF}"/>
                  </a:ext>
                </a:extLst>
              </p:cNvPr>
              <p:cNvGrpSpPr/>
              <p:nvPr userDrawn="1"/>
            </p:nvGrpSpPr>
            <p:grpSpPr>
              <a:xfrm>
                <a:off x="12771530" y="3403239"/>
                <a:ext cx="467176" cy="448491"/>
                <a:chOff x="12782157" y="3403239"/>
                <a:chExt cx="467176" cy="448491"/>
              </a:xfrm>
            </p:grpSpPr>
            <p:grpSp>
              <p:nvGrpSpPr>
                <p:cNvPr id="234" name="Groep 233">
                  <a:extLst>
                    <a:ext uri="{FF2B5EF4-FFF2-40B4-BE49-F238E27FC236}">
                      <a16:creationId xmlns:a16="http://schemas.microsoft.com/office/drawing/2014/main" id="{7FD45498-5160-8D2E-2DF7-B7D0A3D80737}"/>
                    </a:ext>
                  </a:extLst>
                </p:cNvPr>
                <p:cNvGrpSpPr/>
                <p:nvPr userDrawn="1"/>
              </p:nvGrpSpPr>
              <p:grpSpPr>
                <a:xfrm>
                  <a:off x="12782157" y="3403239"/>
                  <a:ext cx="412976" cy="396132"/>
                  <a:chOff x="13554906" y="3320109"/>
                  <a:chExt cx="443917" cy="425811"/>
                </a:xfrm>
              </p:grpSpPr>
              <p:grpSp>
                <p:nvGrpSpPr>
                  <p:cNvPr id="241" name="Groep 240">
                    <a:extLst>
                      <a:ext uri="{FF2B5EF4-FFF2-40B4-BE49-F238E27FC236}">
                        <a16:creationId xmlns:a16="http://schemas.microsoft.com/office/drawing/2014/main" id="{4B693044-DD14-14B6-92F0-B92EA95A417D}"/>
                      </a:ext>
                    </a:extLst>
                  </p:cNvPr>
                  <p:cNvGrpSpPr/>
                  <p:nvPr userDrawn="1"/>
                </p:nvGrpSpPr>
                <p:grpSpPr>
                  <a:xfrm>
                    <a:off x="13554906" y="3320109"/>
                    <a:ext cx="443917" cy="425811"/>
                    <a:chOff x="12909684" y="1276143"/>
                    <a:chExt cx="443917" cy="425811"/>
                  </a:xfrm>
                </p:grpSpPr>
                <p:sp>
                  <p:nvSpPr>
                    <p:cNvPr id="244" name="Rechthoek 243">
                      <a:extLst>
                        <a:ext uri="{FF2B5EF4-FFF2-40B4-BE49-F238E27FC236}">
                          <a16:creationId xmlns:a16="http://schemas.microsoft.com/office/drawing/2014/main" id="{6716E06B-0195-5CCF-2937-B675B195F6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45" name="Rechthoek 244">
                      <a:extLst>
                        <a:ext uri="{FF2B5EF4-FFF2-40B4-BE49-F238E27FC236}">
                          <a16:creationId xmlns:a16="http://schemas.microsoft.com/office/drawing/2014/main" id="{3177ABB6-4B51-DA4B-8CFD-114D5AC62A2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46" name="Ovaal 245">
                      <a:extLst>
                        <a:ext uri="{FF2B5EF4-FFF2-40B4-BE49-F238E27FC236}">
                          <a16:creationId xmlns:a16="http://schemas.microsoft.com/office/drawing/2014/main" id="{C182A9F8-70D8-A588-9CA6-DBC27B6BFBB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242" name="Afbeelding 241">
                    <a:extLst>
                      <a:ext uri="{FF2B5EF4-FFF2-40B4-BE49-F238E27FC236}">
                        <a16:creationId xmlns:a16="http://schemas.microsoft.com/office/drawing/2014/main" id="{29203D23-13A4-85CA-C4E9-BA9E92BF645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43" name="Afbeelding 242">
                    <a:extLst>
                      <a:ext uri="{FF2B5EF4-FFF2-40B4-BE49-F238E27FC236}">
                        <a16:creationId xmlns:a16="http://schemas.microsoft.com/office/drawing/2014/main" id="{BEEEA53B-0E8F-E993-A668-D7693B32C7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35" name="Groep 234">
                  <a:extLst>
                    <a:ext uri="{FF2B5EF4-FFF2-40B4-BE49-F238E27FC236}">
                      <a16:creationId xmlns:a16="http://schemas.microsoft.com/office/drawing/2014/main" id="{9BF10532-FFB9-F356-3BFC-833EFD209D3F}"/>
                    </a:ext>
                  </a:extLst>
                </p:cNvPr>
                <p:cNvGrpSpPr/>
                <p:nvPr userDrawn="1"/>
              </p:nvGrpSpPr>
              <p:grpSpPr>
                <a:xfrm>
                  <a:off x="13103513" y="3705268"/>
                  <a:ext cx="145820" cy="146462"/>
                  <a:chOff x="13096169" y="3602278"/>
                  <a:chExt cx="145820" cy="146462"/>
                </a:xfrm>
              </p:grpSpPr>
              <p:sp>
                <p:nvSpPr>
                  <p:cNvPr id="239" name="Rechthoek 238">
                    <a:extLst>
                      <a:ext uri="{FF2B5EF4-FFF2-40B4-BE49-F238E27FC236}">
                        <a16:creationId xmlns:a16="http://schemas.microsoft.com/office/drawing/2014/main" id="{B6B1B6F8-FF1E-6E85-C9BB-FA8B42BCC2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67762E31-91A9-FAFF-D695-A74D3DFE68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76E854B5-56E8-965F-9B47-20C789898242}"/>
                    </a:ext>
                  </a:extLst>
                </p:cNvPr>
                <p:cNvGrpSpPr/>
                <p:nvPr userDrawn="1"/>
              </p:nvGrpSpPr>
              <p:grpSpPr>
                <a:xfrm rot="10800000">
                  <a:off x="13061402" y="3665637"/>
                  <a:ext cx="145820" cy="146462"/>
                  <a:chOff x="13096169" y="3602278"/>
                  <a:chExt cx="145820" cy="146462"/>
                </a:xfrm>
              </p:grpSpPr>
              <p:sp>
                <p:nvSpPr>
                  <p:cNvPr id="237" name="Rechthoek 236">
                    <a:extLst>
                      <a:ext uri="{FF2B5EF4-FFF2-40B4-BE49-F238E27FC236}">
                        <a16:creationId xmlns:a16="http://schemas.microsoft.com/office/drawing/2014/main" id="{BD205296-26B2-858B-E12A-5A890232B2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59EB77E8-E185-A7AC-5B8C-9AE02CF53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232" name="Rechthoek 231">
                <a:extLst>
                  <a:ext uri="{FF2B5EF4-FFF2-40B4-BE49-F238E27FC236}">
                    <a16:creationId xmlns:a16="http://schemas.microsoft.com/office/drawing/2014/main" id="{D6A5BEF2-D1E9-3FD4-014D-557379797E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233" name="Gelijkbenige driehoek 232">
                <a:extLst>
                  <a:ext uri="{FF2B5EF4-FFF2-40B4-BE49-F238E27FC236}">
                    <a16:creationId xmlns:a16="http://schemas.microsoft.com/office/drawing/2014/main" id="{A303016D-22AE-A892-07F0-B518616EE9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52" name="ICOON_info">
              <a:extLst>
                <a:ext uri="{FF2B5EF4-FFF2-40B4-BE49-F238E27FC236}">
                  <a16:creationId xmlns:a16="http://schemas.microsoft.com/office/drawing/2014/main" id="{5F25F2A0-6023-4D2C-69A9-E7846033BE37}"/>
                </a:ext>
              </a:extLst>
            </p:cNvPr>
            <p:cNvGrpSpPr/>
            <p:nvPr userDrawn="1"/>
          </p:nvGrpSpPr>
          <p:grpSpPr>
            <a:xfrm>
              <a:off x="-376736" y="4055594"/>
              <a:ext cx="283685" cy="283685"/>
              <a:chOff x="-510741" y="5913713"/>
              <a:chExt cx="267555" cy="267555"/>
            </a:xfrm>
          </p:grpSpPr>
          <p:sp>
            <p:nvSpPr>
              <p:cNvPr id="229" name="Ovaal 228">
                <a:extLst>
                  <a:ext uri="{FF2B5EF4-FFF2-40B4-BE49-F238E27FC236}">
                    <a16:creationId xmlns:a16="http://schemas.microsoft.com/office/drawing/2014/main" id="{290A598A-A685-DAB6-E56C-0DDC35B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30" name="Graphic 163" descr="Informatie">
                <a:extLst>
                  <a:ext uri="{FF2B5EF4-FFF2-40B4-BE49-F238E27FC236}">
                    <a16:creationId xmlns:a16="http://schemas.microsoft.com/office/drawing/2014/main" id="{A7D7B6F4-46F8-27E2-658B-D0CDFB72F8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13" name="Groep 212">
              <a:extLst>
                <a:ext uri="{FF2B5EF4-FFF2-40B4-BE49-F238E27FC236}">
                  <a16:creationId xmlns:a16="http://schemas.microsoft.com/office/drawing/2014/main" id="{B46C9984-6483-0FCD-6CCF-13063EFD8722}"/>
                </a:ext>
              </a:extLst>
            </p:cNvPr>
            <p:cNvGrpSpPr/>
            <p:nvPr userDrawn="1"/>
          </p:nvGrpSpPr>
          <p:grpSpPr>
            <a:xfrm>
              <a:off x="-938434" y="4364020"/>
              <a:ext cx="627798" cy="576693"/>
              <a:chOff x="-938434" y="4570310"/>
              <a:chExt cx="627798" cy="576693"/>
            </a:xfrm>
          </p:grpSpPr>
          <p:grpSp>
            <p:nvGrpSpPr>
              <p:cNvPr id="224" name="Inspireren">
                <a:extLst>
                  <a:ext uri="{FF2B5EF4-FFF2-40B4-BE49-F238E27FC236}">
                    <a16:creationId xmlns:a16="http://schemas.microsoft.com/office/drawing/2014/main" id="{14C0AAB7-2484-494C-8889-C153B4F9820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6E2616B1-1F08-196B-19E5-880D5110E6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227" name="Freeform 13">
                  <a:extLst>
                    <a:ext uri="{FF2B5EF4-FFF2-40B4-BE49-F238E27FC236}">
                      <a16:creationId xmlns:a16="http://schemas.microsoft.com/office/drawing/2014/main" id="{D2915EFB-89C3-1BF6-C9E4-95B7340F7C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228" name="Freeform 14">
                  <a:extLst>
                    <a:ext uri="{FF2B5EF4-FFF2-40B4-BE49-F238E27FC236}">
                      <a16:creationId xmlns:a16="http://schemas.microsoft.com/office/drawing/2014/main" id="{0F32DEFF-BAF9-46A8-F132-7E0911416A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25" name="Tekstvak 224">
                <a:extLst>
                  <a:ext uri="{FF2B5EF4-FFF2-40B4-BE49-F238E27FC236}">
                    <a16:creationId xmlns:a16="http://schemas.microsoft.com/office/drawing/2014/main" id="{B9DB5EB8-A85D-9B23-D0A2-8D608A01FA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4" name="Groep 213">
              <a:extLst>
                <a:ext uri="{FF2B5EF4-FFF2-40B4-BE49-F238E27FC236}">
                  <a16:creationId xmlns:a16="http://schemas.microsoft.com/office/drawing/2014/main" id="{4E6EE4BE-9639-5AE6-CDE2-F8A95E2701E5}"/>
                </a:ext>
              </a:extLst>
            </p:cNvPr>
            <p:cNvGrpSpPr/>
            <p:nvPr userDrawn="1"/>
          </p:nvGrpSpPr>
          <p:grpSpPr>
            <a:xfrm>
              <a:off x="-3365484" y="1226982"/>
              <a:ext cx="446937" cy="406485"/>
              <a:chOff x="-3563526" y="1409294"/>
              <a:chExt cx="354190" cy="322133"/>
            </a:xfrm>
          </p:grpSpPr>
          <p:grpSp>
            <p:nvGrpSpPr>
              <p:cNvPr id="215" name="Groep 214">
                <a:extLst>
                  <a:ext uri="{FF2B5EF4-FFF2-40B4-BE49-F238E27FC236}">
                    <a16:creationId xmlns:a16="http://schemas.microsoft.com/office/drawing/2014/main" id="{D97F7EF9-6D2C-6C9A-72B9-1A2818F534BA}"/>
                  </a:ext>
                </a:extLst>
              </p:cNvPr>
              <p:cNvGrpSpPr/>
              <p:nvPr userDrawn="1"/>
            </p:nvGrpSpPr>
            <p:grpSpPr>
              <a:xfrm>
                <a:off x="-3499992" y="1409294"/>
                <a:ext cx="225195" cy="195499"/>
                <a:chOff x="8987389" y="1361199"/>
                <a:chExt cx="2200275" cy="1914525"/>
              </a:xfrm>
            </p:grpSpPr>
            <p:sp>
              <p:nvSpPr>
                <p:cNvPr id="217" name="Vrije vorm: vorm 216">
                  <a:extLst>
                    <a:ext uri="{FF2B5EF4-FFF2-40B4-BE49-F238E27FC236}">
                      <a16:creationId xmlns:a16="http://schemas.microsoft.com/office/drawing/2014/main" id="{9A6AAAC1-EE8F-003C-5AF5-4194480AAC81}"/>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19" name="Groep 218">
                  <a:extLst>
                    <a:ext uri="{FF2B5EF4-FFF2-40B4-BE49-F238E27FC236}">
                      <a16:creationId xmlns:a16="http://schemas.microsoft.com/office/drawing/2014/main" id="{6E9B1213-90BE-1E38-8953-F3C089F8A6C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22" name="Vrije vorm: vorm 221">
                    <a:extLst>
                      <a:ext uri="{FF2B5EF4-FFF2-40B4-BE49-F238E27FC236}">
                        <a16:creationId xmlns:a16="http://schemas.microsoft.com/office/drawing/2014/main" id="{CCFD230E-7BB1-E156-BC85-2C6C9FB8959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23" name="Vrije vorm: vorm 222">
                    <a:extLst>
                      <a:ext uri="{FF2B5EF4-FFF2-40B4-BE49-F238E27FC236}">
                        <a16:creationId xmlns:a16="http://schemas.microsoft.com/office/drawing/2014/main" id="{482FCE4C-B260-D729-F4A5-FD405A9CB57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16" name="Tekstvak 215">
                <a:extLst>
                  <a:ext uri="{FF2B5EF4-FFF2-40B4-BE49-F238E27FC236}">
                    <a16:creationId xmlns:a16="http://schemas.microsoft.com/office/drawing/2014/main" id="{7689393D-A4D7-2957-8F95-0CB6BBBFF22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82911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 Table">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411304" y="1600200"/>
            <a:ext cx="5052002" cy="4205288"/>
          </a:xfrm>
          <a:prstGeom prst="rect">
            <a:avLst/>
          </a:prstGeo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Click on the pictogram below to insert a table</a:t>
            </a:r>
          </a:p>
        </p:txBody>
      </p:sp>
      <p:sp>
        <p:nvSpPr>
          <p:cNvPr id="9" name="Rechthoek: afgeronde hoeken 8">
            <a:extLst>
              <a:ext uri="{FF2B5EF4-FFF2-40B4-BE49-F238E27FC236}">
                <a16:creationId xmlns:a16="http://schemas.microsoft.com/office/drawing/2014/main" id="{F49FB710-18E2-402D-96B9-AD8032E6154C}"/>
              </a:ext>
            </a:extLst>
          </p:cNvPr>
          <p:cNvSpPr/>
          <p:nvPr userDrawn="1"/>
        </p:nvSpPr>
        <p:spPr>
          <a:xfrm>
            <a:off x="0" y="-367937"/>
            <a:ext cx="992644"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Table</a:t>
            </a:r>
          </a:p>
        </p:txBody>
      </p:sp>
      <p:grpSp>
        <p:nvGrpSpPr>
          <p:cNvPr id="90" name="INSTRUCTION">
            <a:extLst>
              <a:ext uri="{FF2B5EF4-FFF2-40B4-BE49-F238E27FC236}">
                <a16:creationId xmlns:a16="http://schemas.microsoft.com/office/drawing/2014/main" id="{866E62B0-FC52-F7C2-C3B5-F4E3C1E4B97D}"/>
              </a:ext>
            </a:extLst>
          </p:cNvPr>
          <p:cNvGrpSpPr/>
          <p:nvPr userDrawn="1"/>
        </p:nvGrpSpPr>
        <p:grpSpPr>
          <a:xfrm>
            <a:off x="12377323" y="-12068"/>
            <a:ext cx="3693386" cy="6705423"/>
            <a:chOff x="-3786437" y="-12068"/>
            <a:chExt cx="3693386" cy="6705423"/>
          </a:xfrm>
        </p:grpSpPr>
        <p:grpSp>
          <p:nvGrpSpPr>
            <p:cNvPr id="91" name="Groep 90">
              <a:extLst>
                <a:ext uri="{FF2B5EF4-FFF2-40B4-BE49-F238E27FC236}">
                  <a16:creationId xmlns:a16="http://schemas.microsoft.com/office/drawing/2014/main" id="{50DFFC0E-B256-7B45-CDAB-6BBE26DBCD79}"/>
                </a:ext>
              </a:extLst>
            </p:cNvPr>
            <p:cNvGrpSpPr/>
            <p:nvPr userDrawn="1"/>
          </p:nvGrpSpPr>
          <p:grpSpPr>
            <a:xfrm>
              <a:off x="-3784148" y="-12068"/>
              <a:ext cx="3592800" cy="3238700"/>
              <a:chOff x="-3784148" y="-12068"/>
              <a:chExt cx="3592800" cy="3238700"/>
            </a:xfrm>
          </p:grpSpPr>
          <p:sp>
            <p:nvSpPr>
              <p:cNvPr id="163" name="Rechthoek 162">
                <a:extLst>
                  <a:ext uri="{FF2B5EF4-FFF2-40B4-BE49-F238E27FC236}">
                    <a16:creationId xmlns:a16="http://schemas.microsoft.com/office/drawing/2014/main" id="{DD58E473-E52E-E97E-F59F-9DFC9484D31F}"/>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Format Table</a:t>
                </a:r>
              </a:p>
            </p:txBody>
          </p:sp>
          <p:sp>
            <p:nvSpPr>
              <p:cNvPr id="164" name="Ovaal 163">
                <a:extLst>
                  <a:ext uri="{FF2B5EF4-FFF2-40B4-BE49-F238E27FC236}">
                    <a16:creationId xmlns:a16="http://schemas.microsoft.com/office/drawing/2014/main" id="{C675BDD3-7BB5-AB94-4CD5-8372590DC1DF}"/>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5" name="Rechthoek 164">
                <a:extLst>
                  <a:ext uri="{FF2B5EF4-FFF2-40B4-BE49-F238E27FC236}">
                    <a16:creationId xmlns:a16="http://schemas.microsoft.com/office/drawing/2014/main" id="{D276E2E7-700C-C5ED-8DFC-1B070E6F9190}"/>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66" name="Groep 165">
                <a:extLst>
                  <a:ext uri="{FF2B5EF4-FFF2-40B4-BE49-F238E27FC236}">
                    <a16:creationId xmlns:a16="http://schemas.microsoft.com/office/drawing/2014/main" id="{9852D2B5-47FE-6B6B-7638-E67D09FE8418}"/>
                  </a:ext>
                </a:extLst>
              </p:cNvPr>
              <p:cNvGrpSpPr/>
              <p:nvPr userDrawn="1"/>
            </p:nvGrpSpPr>
            <p:grpSpPr>
              <a:xfrm>
                <a:off x="-3312582" y="1060763"/>
                <a:ext cx="576000" cy="246597"/>
                <a:chOff x="-3312582" y="1060763"/>
                <a:chExt cx="576000" cy="246597"/>
              </a:xfrm>
            </p:grpSpPr>
            <p:sp>
              <p:nvSpPr>
                <p:cNvPr id="185" name="Rechthoek 184">
                  <a:extLst>
                    <a:ext uri="{FF2B5EF4-FFF2-40B4-BE49-F238E27FC236}">
                      <a16:creationId xmlns:a16="http://schemas.microsoft.com/office/drawing/2014/main" id="{032F0F51-39E0-1F88-3D81-24A70C2E1F1D}"/>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a:solidFill>
                        <a:srgbClr val="B74629"/>
                      </a:solidFill>
                      <a:latin typeface="Calibri" panose="020F0502020204030204" pitchFamily="34" charset="0"/>
                      <a:cs typeface="Calibri" panose="020F0502020204030204" pitchFamily="34" charset="0"/>
                    </a:rPr>
                    <a:t>Format</a:t>
                  </a:r>
                </a:p>
              </p:txBody>
            </p:sp>
            <p:sp>
              <p:nvSpPr>
                <p:cNvPr id="186" name="Rechthoek 185">
                  <a:extLst>
                    <a:ext uri="{FF2B5EF4-FFF2-40B4-BE49-F238E27FC236}">
                      <a16:creationId xmlns:a16="http://schemas.microsoft.com/office/drawing/2014/main" id="{562CB48C-EF56-CCE2-9899-8EB2320FDA4B}"/>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801BE81E-8A25-C2CB-C40B-E0EEA41E8C0F}"/>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8" name="Rechthoek 167">
                <a:extLst>
                  <a:ext uri="{FF2B5EF4-FFF2-40B4-BE49-F238E27FC236}">
                    <a16:creationId xmlns:a16="http://schemas.microsoft.com/office/drawing/2014/main" id="{75D57F23-23B0-636F-BB96-622D6DCA9526}"/>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169" name="Groep 168">
                <a:extLst>
                  <a:ext uri="{FF2B5EF4-FFF2-40B4-BE49-F238E27FC236}">
                    <a16:creationId xmlns:a16="http://schemas.microsoft.com/office/drawing/2014/main" id="{9719DBBE-529F-106D-DCB4-DDC654BA0367}"/>
                  </a:ext>
                </a:extLst>
              </p:cNvPr>
              <p:cNvGrpSpPr/>
              <p:nvPr userDrawn="1"/>
            </p:nvGrpSpPr>
            <p:grpSpPr>
              <a:xfrm>
                <a:off x="-3314820" y="2412753"/>
                <a:ext cx="1026864" cy="628849"/>
                <a:chOff x="-3314820" y="2412753"/>
                <a:chExt cx="1026864" cy="628849"/>
              </a:xfrm>
            </p:grpSpPr>
            <p:sp>
              <p:nvSpPr>
                <p:cNvPr id="170" name="Rechthoek 169">
                  <a:extLst>
                    <a:ext uri="{FF2B5EF4-FFF2-40B4-BE49-F238E27FC236}">
                      <a16:creationId xmlns:a16="http://schemas.microsoft.com/office/drawing/2014/main" id="{4C6DC3DE-5134-3437-4623-9A33F3856964}"/>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FEBD0CDE-19DF-F835-85C3-DCE88CEE3838}"/>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2" name="Tekstvak 171">
                  <a:extLst>
                    <a:ext uri="{FF2B5EF4-FFF2-40B4-BE49-F238E27FC236}">
                      <a16:creationId xmlns:a16="http://schemas.microsoft.com/office/drawing/2014/main" id="{7B9F9281-2A17-E691-3D34-2D793BD9A837}"/>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Shading</a:t>
                  </a:r>
                </a:p>
              </p:txBody>
            </p:sp>
            <p:sp>
              <p:nvSpPr>
                <p:cNvPr id="173" name="Vrije vorm: vorm 172">
                  <a:extLst>
                    <a:ext uri="{FF2B5EF4-FFF2-40B4-BE49-F238E27FC236}">
                      <a16:creationId xmlns:a16="http://schemas.microsoft.com/office/drawing/2014/main" id="{39B42334-E64F-4419-2073-8DC1402D088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174" name="Groep 173">
                  <a:extLst>
                    <a:ext uri="{FF2B5EF4-FFF2-40B4-BE49-F238E27FC236}">
                      <a16:creationId xmlns:a16="http://schemas.microsoft.com/office/drawing/2014/main" id="{3AED151C-47EA-9D25-40EC-D426AD9E607F}"/>
                    </a:ext>
                  </a:extLst>
                </p:cNvPr>
                <p:cNvGrpSpPr/>
                <p:nvPr userDrawn="1"/>
              </p:nvGrpSpPr>
              <p:grpSpPr>
                <a:xfrm>
                  <a:off x="-3243855" y="2463212"/>
                  <a:ext cx="157453" cy="147831"/>
                  <a:chOff x="-899320" y="3037554"/>
                  <a:chExt cx="175977" cy="165227"/>
                </a:xfrm>
              </p:grpSpPr>
              <p:sp>
                <p:nvSpPr>
                  <p:cNvPr id="182" name="Vrije vorm: vorm 181">
                    <a:extLst>
                      <a:ext uri="{FF2B5EF4-FFF2-40B4-BE49-F238E27FC236}">
                        <a16:creationId xmlns:a16="http://schemas.microsoft.com/office/drawing/2014/main" id="{D0246F25-00BC-6A07-BBA4-A5143C2AA139}"/>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83" name="Rechthoek: afgeronde hoeken 182">
                    <a:extLst>
                      <a:ext uri="{FF2B5EF4-FFF2-40B4-BE49-F238E27FC236}">
                        <a16:creationId xmlns:a16="http://schemas.microsoft.com/office/drawing/2014/main" id="{0C810789-6960-4E5B-0D2C-12BD6FC6E7C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Vrije vorm: vorm 183">
                    <a:extLst>
                      <a:ext uri="{FF2B5EF4-FFF2-40B4-BE49-F238E27FC236}">
                        <a16:creationId xmlns:a16="http://schemas.microsoft.com/office/drawing/2014/main" id="{526D1CD2-0DC9-BD93-6163-ED02CDE0221C}"/>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5" name="Gelijkbenige driehoek 174">
                  <a:extLst>
                    <a:ext uri="{FF2B5EF4-FFF2-40B4-BE49-F238E27FC236}">
                      <a16:creationId xmlns:a16="http://schemas.microsoft.com/office/drawing/2014/main" id="{E3BE4A10-030B-BC94-523E-CB9FDAAFBE83}"/>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176" name="Tekstvak 175">
                  <a:extLst>
                    <a:ext uri="{FF2B5EF4-FFF2-40B4-BE49-F238E27FC236}">
                      <a16:creationId xmlns:a16="http://schemas.microsoft.com/office/drawing/2014/main" id="{1BF69A9F-DE49-FF46-10ED-8EE31250E930}"/>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Borders</a:t>
                  </a:r>
                </a:p>
              </p:txBody>
            </p:sp>
            <p:sp>
              <p:nvSpPr>
                <p:cNvPr id="177" name="Gelijkbenige driehoek 176">
                  <a:extLst>
                    <a:ext uri="{FF2B5EF4-FFF2-40B4-BE49-F238E27FC236}">
                      <a16:creationId xmlns:a16="http://schemas.microsoft.com/office/drawing/2014/main" id="{FE1E0A20-30AF-B57A-FFCF-8ACB20370163}"/>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178" name="Groep 177">
                  <a:extLst>
                    <a:ext uri="{FF2B5EF4-FFF2-40B4-BE49-F238E27FC236}">
                      <a16:creationId xmlns:a16="http://schemas.microsoft.com/office/drawing/2014/main" id="{4807C027-F45E-0F4C-579A-BD30E28B06AE}"/>
                    </a:ext>
                  </a:extLst>
                </p:cNvPr>
                <p:cNvGrpSpPr/>
                <p:nvPr userDrawn="1"/>
              </p:nvGrpSpPr>
              <p:grpSpPr>
                <a:xfrm>
                  <a:off x="-3250409" y="2732592"/>
                  <a:ext cx="164055" cy="164055"/>
                  <a:chOff x="-3258612" y="2724389"/>
                  <a:chExt cx="180460" cy="180460"/>
                </a:xfrm>
              </p:grpSpPr>
              <p:sp>
                <p:nvSpPr>
                  <p:cNvPr id="179" name="Rechthoek 178">
                    <a:extLst>
                      <a:ext uri="{FF2B5EF4-FFF2-40B4-BE49-F238E27FC236}">
                        <a16:creationId xmlns:a16="http://schemas.microsoft.com/office/drawing/2014/main" id="{57866BE7-3E29-7C20-1E92-DD98FD28B173}"/>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a:latin typeface="+mj-lt"/>
                    </a:endParaRPr>
                  </a:p>
                </p:txBody>
              </p:sp>
              <p:cxnSp>
                <p:nvCxnSpPr>
                  <p:cNvPr id="180" name="Rechte verbindingslijn 179">
                    <a:extLst>
                      <a:ext uri="{FF2B5EF4-FFF2-40B4-BE49-F238E27FC236}">
                        <a16:creationId xmlns:a16="http://schemas.microsoft.com/office/drawing/2014/main" id="{3F5FB1A8-7F24-2B17-06F9-10676C9BF61D}"/>
                      </a:ext>
                    </a:extLst>
                  </p:cNvPr>
                  <p:cNvCxnSpPr>
                    <a:stCxn id="179" idx="0"/>
                    <a:endCxn id="179"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81" name="Rechte verbindingslijn 180">
                    <a:extLst>
                      <a:ext uri="{FF2B5EF4-FFF2-40B4-BE49-F238E27FC236}">
                        <a16:creationId xmlns:a16="http://schemas.microsoft.com/office/drawing/2014/main" id="{C24124A8-3D48-9E3E-8044-A8D4211C9190}"/>
                      </a:ext>
                    </a:extLst>
                  </p:cNvPr>
                  <p:cNvCxnSpPr>
                    <a:stCxn id="179" idx="1"/>
                    <a:endCxn id="179"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92" name="Groep 91">
              <a:extLst>
                <a:ext uri="{FF2B5EF4-FFF2-40B4-BE49-F238E27FC236}">
                  <a16:creationId xmlns:a16="http://schemas.microsoft.com/office/drawing/2014/main" id="{58C766F2-39B7-A586-16E8-4F06E83E2975}"/>
                </a:ext>
              </a:extLst>
            </p:cNvPr>
            <p:cNvGrpSpPr/>
            <p:nvPr userDrawn="1"/>
          </p:nvGrpSpPr>
          <p:grpSpPr>
            <a:xfrm>
              <a:off x="-3786437" y="3410167"/>
              <a:ext cx="3693386" cy="3283188"/>
              <a:chOff x="-3786437" y="3410167"/>
              <a:chExt cx="3693386" cy="3283188"/>
            </a:xfrm>
          </p:grpSpPr>
          <p:sp>
            <p:nvSpPr>
              <p:cNvPr id="93" name="Rechthoek 92">
                <a:extLst>
                  <a:ext uri="{FF2B5EF4-FFF2-40B4-BE49-F238E27FC236}">
                    <a16:creationId xmlns:a16="http://schemas.microsoft.com/office/drawing/2014/main" id="{54C9DF43-A8F7-AD51-F364-B4F0AF192527}"/>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Edit table</a:t>
                </a:r>
              </a:p>
            </p:txBody>
          </p:sp>
          <p:sp>
            <p:nvSpPr>
              <p:cNvPr id="94" name="Ovaal 93">
                <a:extLst>
                  <a:ext uri="{FF2B5EF4-FFF2-40B4-BE49-F238E27FC236}">
                    <a16:creationId xmlns:a16="http://schemas.microsoft.com/office/drawing/2014/main" id="{E293FB3E-2084-1F00-A03F-52C2C1466EDD}"/>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5" name="Rechthoek 94">
                <a:extLst>
                  <a:ext uri="{FF2B5EF4-FFF2-40B4-BE49-F238E27FC236}">
                    <a16:creationId xmlns:a16="http://schemas.microsoft.com/office/drawing/2014/main" id="{FAE9BE32-F7AF-1F2A-B0AE-D1258F28E1F1}"/>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1540E46-516A-3888-E785-267169A26259}"/>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97" name="ICOON_info">
                <a:extLst>
                  <a:ext uri="{FF2B5EF4-FFF2-40B4-BE49-F238E27FC236}">
                    <a16:creationId xmlns:a16="http://schemas.microsoft.com/office/drawing/2014/main" id="{D7FA262D-6DAD-5C9F-F772-C510DBE5ABD3}"/>
                  </a:ext>
                </a:extLst>
              </p:cNvPr>
              <p:cNvGrpSpPr/>
              <p:nvPr userDrawn="1"/>
            </p:nvGrpSpPr>
            <p:grpSpPr>
              <a:xfrm>
                <a:off x="-376736" y="5729337"/>
                <a:ext cx="283685" cy="283685"/>
                <a:chOff x="-510741" y="5913713"/>
                <a:chExt cx="267555" cy="267555"/>
              </a:xfrm>
            </p:grpSpPr>
            <p:sp>
              <p:nvSpPr>
                <p:cNvPr id="161" name="Ovaal 160">
                  <a:extLst>
                    <a:ext uri="{FF2B5EF4-FFF2-40B4-BE49-F238E27FC236}">
                      <a16:creationId xmlns:a16="http://schemas.microsoft.com/office/drawing/2014/main" id="{C8921386-E854-2960-226F-698ED119689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62" name="Graphic 163" descr="Informatie">
                  <a:extLst>
                    <a:ext uri="{FF2B5EF4-FFF2-40B4-BE49-F238E27FC236}">
                      <a16:creationId xmlns:a16="http://schemas.microsoft.com/office/drawing/2014/main" id="{C37DD69A-0C19-071A-A689-A480350A3EB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B3BD4164-4F23-0B44-A18D-F9AC4A6978B8}"/>
                  </a:ext>
                </a:extLst>
              </p:cNvPr>
              <p:cNvGrpSpPr/>
              <p:nvPr userDrawn="1"/>
            </p:nvGrpSpPr>
            <p:grpSpPr>
              <a:xfrm>
                <a:off x="-938434" y="6002732"/>
                <a:ext cx="627798" cy="576693"/>
                <a:chOff x="-938434" y="4570310"/>
                <a:chExt cx="627798" cy="576693"/>
              </a:xfrm>
            </p:grpSpPr>
            <p:grpSp>
              <p:nvGrpSpPr>
                <p:cNvPr id="156" name="Inspireren">
                  <a:extLst>
                    <a:ext uri="{FF2B5EF4-FFF2-40B4-BE49-F238E27FC236}">
                      <a16:creationId xmlns:a16="http://schemas.microsoft.com/office/drawing/2014/main" id="{634503EF-AEB7-E146-824B-66B6EE8CAFA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8" name="Freeform 12">
                    <a:extLst>
                      <a:ext uri="{FF2B5EF4-FFF2-40B4-BE49-F238E27FC236}">
                        <a16:creationId xmlns:a16="http://schemas.microsoft.com/office/drawing/2014/main" id="{2D4FBC92-C8D9-13DB-A0EE-F0D7D0685D7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159" name="Freeform 13">
                    <a:extLst>
                      <a:ext uri="{FF2B5EF4-FFF2-40B4-BE49-F238E27FC236}">
                        <a16:creationId xmlns:a16="http://schemas.microsoft.com/office/drawing/2014/main" id="{8040B12F-9800-3A66-DA48-C1A18254241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160" name="Freeform 14">
                    <a:extLst>
                      <a:ext uri="{FF2B5EF4-FFF2-40B4-BE49-F238E27FC236}">
                        <a16:creationId xmlns:a16="http://schemas.microsoft.com/office/drawing/2014/main" id="{0C1564A2-F76A-11E1-411D-F3582610240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157" name="Tekstvak 156">
                  <a:extLst>
                    <a:ext uri="{FF2B5EF4-FFF2-40B4-BE49-F238E27FC236}">
                      <a16:creationId xmlns:a16="http://schemas.microsoft.com/office/drawing/2014/main" id="{A291F0E9-9ADA-AB75-289D-7AD6A868A0C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99" name="Ovaal 98">
                <a:extLst>
                  <a:ext uri="{FF2B5EF4-FFF2-40B4-BE49-F238E27FC236}">
                    <a16:creationId xmlns:a16="http://schemas.microsoft.com/office/drawing/2014/main" id="{FEA5E7A2-4249-BC43-3400-9B5ABE2B4382}"/>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1649B9BE-D9F5-5723-3E0D-45C2E59141AD}"/>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01" name="Groep 100">
                <a:extLst>
                  <a:ext uri="{FF2B5EF4-FFF2-40B4-BE49-F238E27FC236}">
                    <a16:creationId xmlns:a16="http://schemas.microsoft.com/office/drawing/2014/main" id="{346C7419-796F-93D9-C9F5-609E7C24B480}"/>
                  </a:ext>
                </a:extLst>
              </p:cNvPr>
              <p:cNvGrpSpPr/>
              <p:nvPr userDrawn="1"/>
            </p:nvGrpSpPr>
            <p:grpSpPr>
              <a:xfrm>
                <a:off x="-3415313" y="4996916"/>
                <a:ext cx="3013682" cy="673634"/>
                <a:chOff x="-3415313" y="4996916"/>
                <a:chExt cx="3013682" cy="673634"/>
              </a:xfrm>
            </p:grpSpPr>
            <p:grpSp>
              <p:nvGrpSpPr>
                <p:cNvPr id="102" name="Groep 101">
                  <a:extLst>
                    <a:ext uri="{FF2B5EF4-FFF2-40B4-BE49-F238E27FC236}">
                      <a16:creationId xmlns:a16="http://schemas.microsoft.com/office/drawing/2014/main" id="{D1A1822D-99BE-7B49-1DC7-FB5A0D609BE1}"/>
                    </a:ext>
                  </a:extLst>
                </p:cNvPr>
                <p:cNvGrpSpPr/>
                <p:nvPr userDrawn="1"/>
              </p:nvGrpSpPr>
              <p:grpSpPr>
                <a:xfrm>
                  <a:off x="-3415313" y="5041534"/>
                  <a:ext cx="761481" cy="529523"/>
                  <a:chOff x="-3492543" y="5041534"/>
                  <a:chExt cx="761481" cy="529523"/>
                </a:xfrm>
              </p:grpSpPr>
              <p:grpSp>
                <p:nvGrpSpPr>
                  <p:cNvPr id="147" name="Groep 146">
                    <a:extLst>
                      <a:ext uri="{FF2B5EF4-FFF2-40B4-BE49-F238E27FC236}">
                        <a16:creationId xmlns:a16="http://schemas.microsoft.com/office/drawing/2014/main" id="{13E3F634-B42D-6BED-727D-C65508666288}"/>
                      </a:ext>
                    </a:extLst>
                  </p:cNvPr>
                  <p:cNvGrpSpPr/>
                  <p:nvPr userDrawn="1"/>
                </p:nvGrpSpPr>
                <p:grpSpPr>
                  <a:xfrm>
                    <a:off x="-3307743" y="5041534"/>
                    <a:ext cx="485596" cy="437045"/>
                    <a:chOff x="-3307743" y="4999319"/>
                    <a:chExt cx="644991" cy="580504"/>
                  </a:xfrm>
                </p:grpSpPr>
                <p:grpSp>
                  <p:nvGrpSpPr>
                    <p:cNvPr id="149" name="Groep 148">
                      <a:extLst>
                        <a:ext uri="{FF2B5EF4-FFF2-40B4-BE49-F238E27FC236}">
                          <a16:creationId xmlns:a16="http://schemas.microsoft.com/office/drawing/2014/main" id="{EF7166A0-D2A4-88D8-B605-67DC3F938AB6}"/>
                        </a:ext>
                      </a:extLst>
                    </p:cNvPr>
                    <p:cNvGrpSpPr/>
                    <p:nvPr userDrawn="1"/>
                  </p:nvGrpSpPr>
                  <p:grpSpPr>
                    <a:xfrm>
                      <a:off x="-3307743" y="4999319"/>
                      <a:ext cx="516835" cy="439373"/>
                      <a:chOff x="-3307743" y="4999319"/>
                      <a:chExt cx="516835" cy="439373"/>
                    </a:xfrm>
                  </p:grpSpPr>
                  <p:cxnSp>
                    <p:nvCxnSpPr>
                      <p:cNvPr id="151" name="Rechte verbindingslijn 150">
                        <a:extLst>
                          <a:ext uri="{FF2B5EF4-FFF2-40B4-BE49-F238E27FC236}">
                            <a16:creationId xmlns:a16="http://schemas.microsoft.com/office/drawing/2014/main" id="{F6D88044-CD23-FD6A-64BA-16F197C0C5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B6835E6F-AC1C-1992-A480-A345EDF92E8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F0EB5282-9F53-0652-CCD3-C519AAB37915}"/>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EBFE39D2-10E4-2296-5954-070D0644B1E1}"/>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55" name="Rechthoek 154">
                        <a:extLst>
                          <a:ext uri="{FF2B5EF4-FFF2-40B4-BE49-F238E27FC236}">
                            <a16:creationId xmlns:a16="http://schemas.microsoft.com/office/drawing/2014/main" id="{3DEB5E0B-D7BA-D5FB-388A-A8A208732D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a:solidFill>
                            <a:schemeClr val="accent1"/>
                          </a:solidFill>
                          <a:latin typeface="Calibri" panose="020F0502020204030204" pitchFamily="34" charset="0"/>
                          <a:cs typeface="Calibri" panose="020F0502020204030204" pitchFamily="34" charset="0"/>
                        </a:endParaRPr>
                      </a:p>
                    </p:txBody>
                  </p:sp>
                </p:grpSp>
                <p:sp>
                  <p:nvSpPr>
                    <p:cNvPr id="150" name="Vrije vorm: vorm 149">
                      <a:extLst>
                        <a:ext uri="{FF2B5EF4-FFF2-40B4-BE49-F238E27FC236}">
                          <a16:creationId xmlns:a16="http://schemas.microsoft.com/office/drawing/2014/main" id="{D9259625-A864-13F7-BBA6-C338470E80EC}"/>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a:p>
                  </p:txBody>
                </p:sp>
              </p:grpSp>
              <p:sp>
                <p:nvSpPr>
                  <p:cNvPr id="148" name="Tekstvak 147">
                    <a:extLst>
                      <a:ext uri="{FF2B5EF4-FFF2-40B4-BE49-F238E27FC236}">
                        <a16:creationId xmlns:a16="http://schemas.microsoft.com/office/drawing/2014/main" id="{F4EAB755-2E4D-1C5C-42DF-AB3C8F653A66}"/>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Delete</a:t>
                    </a:r>
                  </a:p>
                </p:txBody>
              </p:sp>
            </p:grpSp>
            <p:grpSp>
              <p:nvGrpSpPr>
                <p:cNvPr id="103" name="Groep 102">
                  <a:extLst>
                    <a:ext uri="{FF2B5EF4-FFF2-40B4-BE49-F238E27FC236}">
                      <a16:creationId xmlns:a16="http://schemas.microsoft.com/office/drawing/2014/main" id="{2631BCAD-0AB1-5211-9D32-AEAC729719EE}"/>
                    </a:ext>
                  </a:extLst>
                </p:cNvPr>
                <p:cNvGrpSpPr/>
                <p:nvPr userDrawn="1"/>
              </p:nvGrpSpPr>
              <p:grpSpPr>
                <a:xfrm>
                  <a:off x="-2582156" y="4996916"/>
                  <a:ext cx="572112" cy="673634"/>
                  <a:chOff x="-2709168" y="4996916"/>
                  <a:chExt cx="572112" cy="673634"/>
                </a:xfrm>
              </p:grpSpPr>
              <p:grpSp>
                <p:nvGrpSpPr>
                  <p:cNvPr id="137" name="Groep 136">
                    <a:extLst>
                      <a:ext uri="{FF2B5EF4-FFF2-40B4-BE49-F238E27FC236}">
                        <a16:creationId xmlns:a16="http://schemas.microsoft.com/office/drawing/2014/main" id="{6ED6BD50-9F55-8C78-468E-DD9C77827C56}"/>
                      </a:ext>
                    </a:extLst>
                  </p:cNvPr>
                  <p:cNvGrpSpPr/>
                  <p:nvPr userDrawn="1"/>
                </p:nvGrpSpPr>
                <p:grpSpPr>
                  <a:xfrm>
                    <a:off x="-2609993" y="4996916"/>
                    <a:ext cx="389111" cy="375410"/>
                    <a:chOff x="-2542178" y="4940055"/>
                    <a:chExt cx="516835" cy="498637"/>
                  </a:xfrm>
                </p:grpSpPr>
                <p:sp>
                  <p:nvSpPr>
                    <p:cNvPr id="139" name="Rechthoek 138">
                      <a:extLst>
                        <a:ext uri="{FF2B5EF4-FFF2-40B4-BE49-F238E27FC236}">
                          <a16:creationId xmlns:a16="http://schemas.microsoft.com/office/drawing/2014/main" id="{355DBC66-EF38-F0C9-C57B-CA4B0B1A8328}"/>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a:latin typeface="+mj-lt"/>
                      </a:endParaRPr>
                    </a:p>
                  </p:txBody>
                </p:sp>
                <p:grpSp>
                  <p:nvGrpSpPr>
                    <p:cNvPr id="140" name="Groep 139">
                      <a:extLst>
                        <a:ext uri="{FF2B5EF4-FFF2-40B4-BE49-F238E27FC236}">
                          <a16:creationId xmlns:a16="http://schemas.microsoft.com/office/drawing/2014/main" id="{9D8736D6-78FF-7636-419A-254B3E911E0D}"/>
                        </a:ext>
                      </a:extLst>
                    </p:cNvPr>
                    <p:cNvGrpSpPr/>
                    <p:nvPr userDrawn="1"/>
                  </p:nvGrpSpPr>
                  <p:grpSpPr>
                    <a:xfrm>
                      <a:off x="-2542178" y="4999319"/>
                      <a:ext cx="516835" cy="439373"/>
                      <a:chOff x="-3307743" y="4999319"/>
                      <a:chExt cx="516835" cy="439373"/>
                    </a:xfrm>
                  </p:grpSpPr>
                  <p:cxnSp>
                    <p:nvCxnSpPr>
                      <p:cNvPr id="142" name="Rechte verbindingslijn 141">
                        <a:extLst>
                          <a:ext uri="{FF2B5EF4-FFF2-40B4-BE49-F238E27FC236}">
                            <a16:creationId xmlns:a16="http://schemas.microsoft.com/office/drawing/2014/main" id="{A0B37BC7-37EA-45EE-C298-FB6B7D7B60FB}"/>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a:extLst>
                          <a:ext uri="{FF2B5EF4-FFF2-40B4-BE49-F238E27FC236}">
                            <a16:creationId xmlns:a16="http://schemas.microsoft.com/office/drawing/2014/main" id="{96F4B0ED-3A1D-A967-076E-399D8E124F73}"/>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4" name="Rechte verbindingslijn 143">
                        <a:extLst>
                          <a:ext uri="{FF2B5EF4-FFF2-40B4-BE49-F238E27FC236}">
                            <a16:creationId xmlns:a16="http://schemas.microsoft.com/office/drawing/2014/main" id="{F81142C9-BE02-9788-C728-CC789B573A5E}"/>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5" name="Rechte verbindingslijn 144">
                        <a:extLst>
                          <a:ext uri="{FF2B5EF4-FFF2-40B4-BE49-F238E27FC236}">
                            <a16:creationId xmlns:a16="http://schemas.microsoft.com/office/drawing/2014/main" id="{185CE49D-662E-98F2-1B3D-F06ACCC851AE}"/>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6" name="Rechthoek 145">
                        <a:extLst>
                          <a:ext uri="{FF2B5EF4-FFF2-40B4-BE49-F238E27FC236}">
                            <a16:creationId xmlns:a16="http://schemas.microsoft.com/office/drawing/2014/main" id="{21A03D5F-BB46-CA8D-3E5D-E8332FC0AF7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a:solidFill>
                            <a:schemeClr val="accent1"/>
                          </a:solidFill>
                          <a:latin typeface="Calibri" panose="020F0502020204030204" pitchFamily="34" charset="0"/>
                          <a:cs typeface="Calibri" panose="020F0502020204030204" pitchFamily="34" charset="0"/>
                        </a:endParaRPr>
                      </a:p>
                    </p:txBody>
                  </p:sp>
                </p:grpSp>
                <p:sp>
                  <p:nvSpPr>
                    <p:cNvPr id="141" name="Pijl: rechts 140">
                      <a:extLst>
                        <a:ext uri="{FF2B5EF4-FFF2-40B4-BE49-F238E27FC236}">
                          <a16:creationId xmlns:a16="http://schemas.microsoft.com/office/drawing/2014/main" id="{D329CD7F-F6D5-431B-CF03-D165760C204A}"/>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9F1742B8-0CEA-F1DD-7190-E40A7D832D1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 Above</a:t>
                    </a:r>
                  </a:p>
                </p:txBody>
              </p:sp>
            </p:grpSp>
            <p:grpSp>
              <p:nvGrpSpPr>
                <p:cNvPr id="104" name="Groep 103">
                  <a:extLst>
                    <a:ext uri="{FF2B5EF4-FFF2-40B4-BE49-F238E27FC236}">
                      <a16:creationId xmlns:a16="http://schemas.microsoft.com/office/drawing/2014/main" id="{D54B89A1-552C-ABA7-5EF1-0D936D00B6A5}"/>
                    </a:ext>
                  </a:extLst>
                </p:cNvPr>
                <p:cNvGrpSpPr/>
                <p:nvPr userDrawn="1"/>
              </p:nvGrpSpPr>
              <p:grpSpPr>
                <a:xfrm>
                  <a:off x="-2036147" y="5039725"/>
                  <a:ext cx="572112" cy="630825"/>
                  <a:chOff x="-2099568" y="5039725"/>
                  <a:chExt cx="572112" cy="630825"/>
                </a:xfrm>
              </p:grpSpPr>
              <p:grpSp>
                <p:nvGrpSpPr>
                  <p:cNvPr id="127" name="Groep 126">
                    <a:extLst>
                      <a:ext uri="{FF2B5EF4-FFF2-40B4-BE49-F238E27FC236}">
                        <a16:creationId xmlns:a16="http://schemas.microsoft.com/office/drawing/2014/main" id="{989E6E11-5EB4-A4D7-AF7A-D09EB22D755D}"/>
                      </a:ext>
                    </a:extLst>
                  </p:cNvPr>
                  <p:cNvGrpSpPr/>
                  <p:nvPr userDrawn="1"/>
                </p:nvGrpSpPr>
                <p:grpSpPr>
                  <a:xfrm rot="10800000">
                    <a:off x="-2004261" y="5039725"/>
                    <a:ext cx="389111" cy="375410"/>
                    <a:chOff x="-2542178" y="4940055"/>
                    <a:chExt cx="516835" cy="498637"/>
                  </a:xfrm>
                </p:grpSpPr>
                <p:sp>
                  <p:nvSpPr>
                    <p:cNvPr id="129" name="Rechthoek 128">
                      <a:extLst>
                        <a:ext uri="{FF2B5EF4-FFF2-40B4-BE49-F238E27FC236}">
                          <a16:creationId xmlns:a16="http://schemas.microsoft.com/office/drawing/2014/main" id="{3A29D491-9E70-C46F-7877-2650B6F92701}"/>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a:latin typeface="+mj-lt"/>
                      </a:endParaRPr>
                    </a:p>
                  </p:txBody>
                </p:sp>
                <p:grpSp>
                  <p:nvGrpSpPr>
                    <p:cNvPr id="130" name="Groep 129">
                      <a:extLst>
                        <a:ext uri="{FF2B5EF4-FFF2-40B4-BE49-F238E27FC236}">
                          <a16:creationId xmlns:a16="http://schemas.microsoft.com/office/drawing/2014/main" id="{FED2262D-8CFA-FCA9-718E-F6EB2B76AB99}"/>
                        </a:ext>
                      </a:extLst>
                    </p:cNvPr>
                    <p:cNvGrpSpPr/>
                    <p:nvPr userDrawn="1"/>
                  </p:nvGrpSpPr>
                  <p:grpSpPr>
                    <a:xfrm>
                      <a:off x="-2542178" y="4999319"/>
                      <a:ext cx="516835" cy="439373"/>
                      <a:chOff x="-3307743" y="4999319"/>
                      <a:chExt cx="516835" cy="439373"/>
                    </a:xfrm>
                  </p:grpSpPr>
                  <p:cxnSp>
                    <p:nvCxnSpPr>
                      <p:cNvPr id="132" name="Rechte verbindingslijn 131">
                        <a:extLst>
                          <a:ext uri="{FF2B5EF4-FFF2-40B4-BE49-F238E27FC236}">
                            <a16:creationId xmlns:a16="http://schemas.microsoft.com/office/drawing/2014/main" id="{67528128-1EF9-5B5E-D37C-F71823829C6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01154D55-9A33-A58E-9343-81BA42338AC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43284A61-E1ED-DCC2-DE73-7CD652BFB73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593B5031-7C82-CEF6-9117-27ED5FB483C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6" name="Rechthoek 135">
                        <a:extLst>
                          <a:ext uri="{FF2B5EF4-FFF2-40B4-BE49-F238E27FC236}">
                            <a16:creationId xmlns:a16="http://schemas.microsoft.com/office/drawing/2014/main" id="{7F1C4EF4-966F-9BB2-CE5D-8EFF5D9C9AD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a:solidFill>
                            <a:schemeClr val="accent1"/>
                          </a:solidFill>
                          <a:latin typeface="Calibri" panose="020F0502020204030204" pitchFamily="34" charset="0"/>
                          <a:cs typeface="Calibri" panose="020F0502020204030204" pitchFamily="34" charset="0"/>
                        </a:endParaRPr>
                      </a:p>
                    </p:txBody>
                  </p:sp>
                </p:grpSp>
                <p:sp>
                  <p:nvSpPr>
                    <p:cNvPr id="131" name="Pijl: rechts 130">
                      <a:extLst>
                        <a:ext uri="{FF2B5EF4-FFF2-40B4-BE49-F238E27FC236}">
                          <a16:creationId xmlns:a16="http://schemas.microsoft.com/office/drawing/2014/main" id="{5843C52D-14BF-EF53-0073-081DBA4FE052}"/>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28" name="Tekstvak 127">
                    <a:extLst>
                      <a:ext uri="{FF2B5EF4-FFF2-40B4-BE49-F238E27FC236}">
                        <a16:creationId xmlns:a16="http://schemas.microsoft.com/office/drawing/2014/main" id="{AEC574FF-A06E-3F07-D7C4-01990E197521}"/>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 Below</a:t>
                    </a:r>
                  </a:p>
                </p:txBody>
              </p:sp>
            </p:grpSp>
            <p:grpSp>
              <p:nvGrpSpPr>
                <p:cNvPr id="105" name="Groep 104">
                  <a:extLst>
                    <a:ext uri="{FF2B5EF4-FFF2-40B4-BE49-F238E27FC236}">
                      <a16:creationId xmlns:a16="http://schemas.microsoft.com/office/drawing/2014/main" id="{37ED2E84-0E0C-7A6C-A819-98ABBED218EB}"/>
                    </a:ext>
                  </a:extLst>
                </p:cNvPr>
                <p:cNvGrpSpPr/>
                <p:nvPr userDrawn="1"/>
              </p:nvGrpSpPr>
              <p:grpSpPr>
                <a:xfrm>
                  <a:off x="-1497156" y="5039725"/>
                  <a:ext cx="572112" cy="630825"/>
                  <a:chOff x="-1501387" y="5039725"/>
                  <a:chExt cx="572112" cy="630825"/>
                </a:xfrm>
              </p:grpSpPr>
              <p:grpSp>
                <p:nvGrpSpPr>
                  <p:cNvPr id="117" name="Groep 116">
                    <a:extLst>
                      <a:ext uri="{FF2B5EF4-FFF2-40B4-BE49-F238E27FC236}">
                        <a16:creationId xmlns:a16="http://schemas.microsoft.com/office/drawing/2014/main" id="{58F2CA5D-8124-2BA9-8770-DE4F79441601}"/>
                      </a:ext>
                    </a:extLst>
                  </p:cNvPr>
                  <p:cNvGrpSpPr/>
                  <p:nvPr userDrawn="1"/>
                </p:nvGrpSpPr>
                <p:grpSpPr>
                  <a:xfrm rot="10800000">
                    <a:off x="-1453772" y="5039725"/>
                    <a:ext cx="426738" cy="332849"/>
                    <a:chOff x="-2542179" y="4996586"/>
                    <a:chExt cx="566814" cy="442106"/>
                  </a:xfrm>
                </p:grpSpPr>
                <p:sp>
                  <p:nvSpPr>
                    <p:cNvPr id="119" name="Rechthoek 118">
                      <a:extLst>
                        <a:ext uri="{FF2B5EF4-FFF2-40B4-BE49-F238E27FC236}">
                          <a16:creationId xmlns:a16="http://schemas.microsoft.com/office/drawing/2014/main" id="{AC5E62EC-6E4F-9B8F-DDE2-BC2E6821A5A4}"/>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a:latin typeface="+mj-lt"/>
                      </a:endParaRPr>
                    </a:p>
                  </p:txBody>
                </p:sp>
                <p:grpSp>
                  <p:nvGrpSpPr>
                    <p:cNvPr id="120" name="Groep 119">
                      <a:extLst>
                        <a:ext uri="{FF2B5EF4-FFF2-40B4-BE49-F238E27FC236}">
                          <a16:creationId xmlns:a16="http://schemas.microsoft.com/office/drawing/2014/main" id="{AAA42DCA-8CF0-02E8-7786-4F986BD196A8}"/>
                        </a:ext>
                      </a:extLst>
                    </p:cNvPr>
                    <p:cNvGrpSpPr/>
                    <p:nvPr userDrawn="1"/>
                  </p:nvGrpSpPr>
                  <p:grpSpPr>
                    <a:xfrm>
                      <a:off x="-2542179" y="4996586"/>
                      <a:ext cx="516836" cy="442106"/>
                      <a:chOff x="-3307744" y="4996586"/>
                      <a:chExt cx="516836" cy="442106"/>
                    </a:xfrm>
                  </p:grpSpPr>
                  <p:cxnSp>
                    <p:nvCxnSpPr>
                      <p:cNvPr id="122" name="Rechte verbindingslijn 121">
                        <a:extLst>
                          <a:ext uri="{FF2B5EF4-FFF2-40B4-BE49-F238E27FC236}">
                            <a16:creationId xmlns:a16="http://schemas.microsoft.com/office/drawing/2014/main" id="{BCB9C6AE-B022-1F19-1C8C-4E02B3536E9B}"/>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E07A307-E5BE-0871-8C98-84A84EB9EC5E}"/>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F4C50957-3D15-178B-E91D-AFC28C4BF36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id="{6A424809-6485-B5C3-B6E4-192E9E498796}"/>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6" name="Rechthoek 125">
                        <a:extLst>
                          <a:ext uri="{FF2B5EF4-FFF2-40B4-BE49-F238E27FC236}">
                            <a16:creationId xmlns:a16="http://schemas.microsoft.com/office/drawing/2014/main" id="{D69DD83D-23B2-EC29-43F6-57714574901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a:solidFill>
                            <a:schemeClr val="accent1"/>
                          </a:solidFill>
                          <a:latin typeface="Calibri" panose="020F0502020204030204" pitchFamily="34" charset="0"/>
                          <a:cs typeface="Calibri" panose="020F0502020204030204" pitchFamily="34" charset="0"/>
                        </a:endParaRPr>
                      </a:p>
                    </p:txBody>
                  </p:sp>
                </p:grpSp>
                <p:sp>
                  <p:nvSpPr>
                    <p:cNvPr id="121" name="Pijl: rechts 120">
                      <a:extLst>
                        <a:ext uri="{FF2B5EF4-FFF2-40B4-BE49-F238E27FC236}">
                          <a16:creationId xmlns:a16="http://schemas.microsoft.com/office/drawing/2014/main" id="{CB698EB9-AEE0-4CDE-57C1-529B1FB2DDDC}"/>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18" name="Tekstvak 117">
                    <a:extLst>
                      <a:ext uri="{FF2B5EF4-FFF2-40B4-BE49-F238E27FC236}">
                        <a16:creationId xmlns:a16="http://schemas.microsoft.com/office/drawing/2014/main" id="{BE3755B4-C6F7-3BBD-DAD1-202154971A14}"/>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 </a:t>
                    </a:r>
                    <a:br>
                      <a:rPr lang="en-GB" sz="900" b="0" kern="1200" noProof="0">
                        <a:solidFill>
                          <a:srgbClr val="211F26"/>
                        </a:solidFill>
                        <a:latin typeface="Calibri" panose="020F0502020204030204" pitchFamily="34" charset="0"/>
                        <a:ea typeface="+mn-ea"/>
                        <a:cs typeface="Calibri" panose="020F0502020204030204" pitchFamily="34" charset="0"/>
                      </a:rPr>
                    </a:br>
                    <a:r>
                      <a:rPr lang="en-GB" sz="900" b="0" kern="1200" noProof="0">
                        <a:solidFill>
                          <a:srgbClr val="211F26"/>
                        </a:solidFill>
                        <a:latin typeface="Calibri" panose="020F0502020204030204" pitchFamily="34" charset="0"/>
                        <a:ea typeface="+mn-ea"/>
                        <a:cs typeface="Calibri" panose="020F0502020204030204" pitchFamily="34" charset="0"/>
                      </a:rPr>
                      <a:t>Left</a:t>
                    </a:r>
                  </a:p>
                </p:txBody>
              </p:sp>
            </p:grpSp>
            <p:grpSp>
              <p:nvGrpSpPr>
                <p:cNvPr id="106" name="Groep 105">
                  <a:extLst>
                    <a:ext uri="{FF2B5EF4-FFF2-40B4-BE49-F238E27FC236}">
                      <a16:creationId xmlns:a16="http://schemas.microsoft.com/office/drawing/2014/main" id="{06F72E38-7FE2-7745-6BE5-35DC7BD75AAE}"/>
                    </a:ext>
                  </a:extLst>
                </p:cNvPr>
                <p:cNvGrpSpPr/>
                <p:nvPr userDrawn="1"/>
              </p:nvGrpSpPr>
              <p:grpSpPr>
                <a:xfrm>
                  <a:off x="-973743" y="5039725"/>
                  <a:ext cx="572112" cy="630825"/>
                  <a:chOff x="-961551" y="5039725"/>
                  <a:chExt cx="572112" cy="630825"/>
                </a:xfrm>
              </p:grpSpPr>
              <p:grpSp>
                <p:nvGrpSpPr>
                  <p:cNvPr id="107" name="Groep 106">
                    <a:extLst>
                      <a:ext uri="{FF2B5EF4-FFF2-40B4-BE49-F238E27FC236}">
                        <a16:creationId xmlns:a16="http://schemas.microsoft.com/office/drawing/2014/main" id="{AA8A953F-C5AC-93E2-71C6-5004FF629D2D}"/>
                      </a:ext>
                    </a:extLst>
                  </p:cNvPr>
                  <p:cNvGrpSpPr/>
                  <p:nvPr userDrawn="1"/>
                </p:nvGrpSpPr>
                <p:grpSpPr>
                  <a:xfrm rot="10800000" flipH="1">
                    <a:off x="-868825" y="5039725"/>
                    <a:ext cx="426738" cy="332849"/>
                    <a:chOff x="-2542179" y="4996586"/>
                    <a:chExt cx="566814" cy="442106"/>
                  </a:xfrm>
                </p:grpSpPr>
                <p:sp>
                  <p:nvSpPr>
                    <p:cNvPr id="109" name="Rechthoek 108">
                      <a:extLst>
                        <a:ext uri="{FF2B5EF4-FFF2-40B4-BE49-F238E27FC236}">
                          <a16:creationId xmlns:a16="http://schemas.microsoft.com/office/drawing/2014/main" id="{3D5A625F-8D3A-2AC9-F391-3CD47B9C6AC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a:latin typeface="+mj-lt"/>
                      </a:endParaRPr>
                    </a:p>
                  </p:txBody>
                </p:sp>
                <p:grpSp>
                  <p:nvGrpSpPr>
                    <p:cNvPr id="110" name="Groep 109">
                      <a:extLst>
                        <a:ext uri="{FF2B5EF4-FFF2-40B4-BE49-F238E27FC236}">
                          <a16:creationId xmlns:a16="http://schemas.microsoft.com/office/drawing/2014/main" id="{98D8FA34-7AA2-3EC2-B2BD-3C738E10B61D}"/>
                        </a:ext>
                      </a:extLst>
                    </p:cNvPr>
                    <p:cNvGrpSpPr/>
                    <p:nvPr userDrawn="1"/>
                  </p:nvGrpSpPr>
                  <p:grpSpPr>
                    <a:xfrm>
                      <a:off x="-2542179" y="4996586"/>
                      <a:ext cx="516836" cy="442106"/>
                      <a:chOff x="-3307744" y="4996586"/>
                      <a:chExt cx="516836" cy="442106"/>
                    </a:xfrm>
                  </p:grpSpPr>
                  <p:cxnSp>
                    <p:nvCxnSpPr>
                      <p:cNvPr id="112" name="Rechte verbindingslijn 111">
                        <a:extLst>
                          <a:ext uri="{FF2B5EF4-FFF2-40B4-BE49-F238E27FC236}">
                            <a16:creationId xmlns:a16="http://schemas.microsoft.com/office/drawing/2014/main" id="{A8722F54-7FDD-082D-0C2E-B4D8AB743CA2}"/>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id="{FDBAE932-08EB-6BC4-1ED6-6C9270118815}"/>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a:extLst>
                          <a:ext uri="{FF2B5EF4-FFF2-40B4-BE49-F238E27FC236}">
                            <a16:creationId xmlns:a16="http://schemas.microsoft.com/office/drawing/2014/main" id="{18411E1A-D3F9-B915-7E01-44DAF15858E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E6B0A797-DFC8-0678-EA13-D39FB4D4E2D7}"/>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6" name="Rechthoek 115">
                        <a:extLst>
                          <a:ext uri="{FF2B5EF4-FFF2-40B4-BE49-F238E27FC236}">
                            <a16:creationId xmlns:a16="http://schemas.microsoft.com/office/drawing/2014/main" id="{87331080-7675-89E2-B47A-F7B84EF3C86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a:solidFill>
                            <a:schemeClr val="accent1"/>
                          </a:solidFill>
                          <a:latin typeface="Calibri" panose="020F0502020204030204" pitchFamily="34" charset="0"/>
                          <a:cs typeface="Calibri" panose="020F0502020204030204" pitchFamily="34" charset="0"/>
                        </a:endParaRPr>
                      </a:p>
                    </p:txBody>
                  </p:sp>
                </p:grpSp>
                <p:sp>
                  <p:nvSpPr>
                    <p:cNvPr id="111" name="Pijl: rechts 110">
                      <a:extLst>
                        <a:ext uri="{FF2B5EF4-FFF2-40B4-BE49-F238E27FC236}">
                          <a16:creationId xmlns:a16="http://schemas.microsoft.com/office/drawing/2014/main" id="{3E98691A-5502-9DAF-70C9-809C43FD1096}"/>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08" name="Tekstvak 107">
                    <a:extLst>
                      <a:ext uri="{FF2B5EF4-FFF2-40B4-BE49-F238E27FC236}">
                        <a16:creationId xmlns:a16="http://schemas.microsoft.com/office/drawing/2014/main" id="{53C52DED-4AF8-F1FD-048E-B214FB23CB82}"/>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Insert</a:t>
                    </a:r>
                    <a:br>
                      <a:rPr lang="en-GB" sz="900" b="0" kern="1200" noProof="0">
                        <a:solidFill>
                          <a:srgbClr val="211F26"/>
                        </a:solidFill>
                        <a:latin typeface="Calibri" panose="020F0502020204030204" pitchFamily="34" charset="0"/>
                        <a:ea typeface="+mn-ea"/>
                        <a:cs typeface="Calibri" panose="020F0502020204030204" pitchFamily="34" charset="0"/>
                      </a:rPr>
                    </a:br>
                    <a:r>
                      <a:rPr lang="en-GB" sz="900" b="0" kern="1200" noProof="0">
                        <a:solidFill>
                          <a:srgbClr val="211F26"/>
                        </a:solidFill>
                        <a:latin typeface="Calibri" panose="020F0502020204030204" pitchFamily="34" charset="0"/>
                        <a:ea typeface="+mn-ea"/>
                        <a:cs typeface="Calibri" panose="020F0502020204030204" pitchFamily="34" charset="0"/>
                      </a:rPr>
                      <a:t>Right</a:t>
                    </a:r>
                  </a:p>
                </p:txBody>
              </p:sp>
            </p:grpSp>
          </p:grpSp>
        </p:grpSp>
      </p:grpSp>
      <p:sp>
        <p:nvSpPr>
          <p:cNvPr id="188" name="Tijdelijke aanduiding voor tekst 15">
            <a:extLst>
              <a:ext uri="{FF2B5EF4-FFF2-40B4-BE49-F238E27FC236}">
                <a16:creationId xmlns:a16="http://schemas.microsoft.com/office/drawing/2014/main" id="{2D0FFCF1-E4B3-1F91-A31A-2DC8766D3975}"/>
              </a:ext>
            </a:extLst>
          </p:cNvPr>
          <p:cNvSpPr>
            <a:spLocks noGrp="1"/>
          </p:cNvSpPr>
          <p:nvPr>
            <p:ph type="body" sz="quarter" idx="14" hasCustomPrompt="1"/>
          </p:nvPr>
        </p:nvSpPr>
        <p:spPr>
          <a:xfrm>
            <a:off x="720000" y="6060536"/>
            <a:ext cx="932400" cy="475200"/>
          </a:xfrm>
          <a:prstGeom prst="rect">
            <a:avLst/>
          </a:prstGeom>
          <a:blipFill>
            <a:blip r:embed="rId2"/>
            <a:stretch>
              <a:fillRect/>
            </a:stretch>
          </a:blipFill>
        </p:spPr>
        <p:txBody>
          <a:bodyPr/>
          <a:lstStyle>
            <a:lvl1pPr marL="0" indent="0">
              <a:buNone/>
              <a:defRPr sz="100"/>
            </a:lvl1pPr>
          </a:lstStyle>
          <a:p>
            <a:pPr lvl="0"/>
            <a:r>
              <a:rPr lang="en-GB"/>
              <a:t> </a:t>
            </a:r>
          </a:p>
        </p:txBody>
      </p:sp>
      <p:sp>
        <p:nvSpPr>
          <p:cNvPr id="190" name="Tijdelijke aanduiding voor tekst 12">
            <a:extLst>
              <a:ext uri="{FF2B5EF4-FFF2-40B4-BE49-F238E27FC236}">
                <a16:creationId xmlns:a16="http://schemas.microsoft.com/office/drawing/2014/main" id="{4884572F-5538-B8D8-EA3C-C66FB567A0F7}"/>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91" name="Tijdelijke aanduiding voor tekst 10">
            <a:extLst>
              <a:ext uri="{FF2B5EF4-FFF2-40B4-BE49-F238E27FC236}">
                <a16:creationId xmlns:a16="http://schemas.microsoft.com/office/drawing/2014/main" id="{C561E7FB-7044-4D69-F010-3F093F0DF104}"/>
              </a:ext>
            </a:extLst>
          </p:cNvPr>
          <p:cNvSpPr txBox="1">
            <a:spLocks/>
          </p:cNvSpPr>
          <p:nvPr userDrawn="1"/>
        </p:nvSpPr>
        <p:spPr>
          <a:xfrm>
            <a:off x="708207" y="1587316"/>
            <a:ext cx="5256000" cy="4218171"/>
          </a:xfrm>
          <a:prstGeom prst="roundRect">
            <a:avLst>
              <a:gd name="adj" fmla="val 3563"/>
            </a:avLst>
          </a:prstGeom>
          <a:solidFill>
            <a:schemeClr val="bg2">
              <a:alpha val="20000"/>
            </a:schemeClr>
          </a:solidFill>
          <a:ln>
            <a:solidFill>
              <a:schemeClr val="bg2"/>
            </a:solid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192" name="Tijdelijke aanduiding voor verticale tekst 2">
            <a:extLst>
              <a:ext uri="{FF2B5EF4-FFF2-40B4-BE49-F238E27FC236}">
                <a16:creationId xmlns:a16="http://schemas.microsoft.com/office/drawing/2014/main" id="{00CFAE65-5643-8D01-F1BB-93DA12B1B1D4}"/>
              </a:ext>
            </a:extLst>
          </p:cNvPr>
          <p:cNvSpPr>
            <a:spLocks noGrp="1"/>
          </p:cNvSpPr>
          <p:nvPr>
            <p:ph type="body" orient="vert" idx="1" hasCustomPrompt="1"/>
          </p:nvPr>
        </p:nvSpPr>
        <p:spPr>
          <a:xfrm>
            <a:off x="865163" y="1768035"/>
            <a:ext cx="4906987" cy="3885027"/>
          </a:xfrm>
          <a:prstGeom prst="rect">
            <a:avLst/>
          </a:prstGeo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193" name="Tijdelijke aanduiding voor titel 1">
            <a:extLst>
              <a:ext uri="{FF2B5EF4-FFF2-40B4-BE49-F238E27FC236}">
                <a16:creationId xmlns:a16="http://schemas.microsoft.com/office/drawing/2014/main" id="{769C3E5A-A9E4-BDDE-8141-F68AFBCA019A}"/>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grpSp>
        <p:nvGrpSpPr>
          <p:cNvPr id="2" name="Groep 1">
            <a:extLst>
              <a:ext uri="{FF2B5EF4-FFF2-40B4-BE49-F238E27FC236}">
                <a16:creationId xmlns:a16="http://schemas.microsoft.com/office/drawing/2014/main" id="{B2194153-83E1-6B38-1BBE-CA62ED8A51C1}"/>
              </a:ext>
            </a:extLst>
          </p:cNvPr>
          <p:cNvGrpSpPr/>
          <p:nvPr userDrawn="1"/>
        </p:nvGrpSpPr>
        <p:grpSpPr>
          <a:xfrm>
            <a:off x="-3786437" y="0"/>
            <a:ext cx="3693386" cy="5359349"/>
            <a:chOff x="-3786437" y="0"/>
            <a:chExt cx="3693386" cy="5359349"/>
          </a:xfrm>
        </p:grpSpPr>
        <p:sp>
          <p:nvSpPr>
            <p:cNvPr id="3" name="Rechthoek 2">
              <a:extLst>
                <a:ext uri="{FF2B5EF4-FFF2-40B4-BE49-F238E27FC236}">
                  <a16:creationId xmlns:a16="http://schemas.microsoft.com/office/drawing/2014/main" id="{3AF71344-39FA-69DF-7B06-8EC85B137A9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4" name="Ovaal 3">
              <a:extLst>
                <a:ext uri="{FF2B5EF4-FFF2-40B4-BE49-F238E27FC236}">
                  <a16:creationId xmlns:a16="http://schemas.microsoft.com/office/drawing/2014/main" id="{3213C995-EEE3-0FD4-A793-C91C7879B8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53045D5B-3FED-74B6-65FB-1554B877BCD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6" name="Ovaal 5">
              <a:extLst>
                <a:ext uri="{FF2B5EF4-FFF2-40B4-BE49-F238E27FC236}">
                  <a16:creationId xmlns:a16="http://schemas.microsoft.com/office/drawing/2014/main" id="{BE516107-E76B-952F-45B3-12C144F9BD87}"/>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446E57C9-F78A-7839-D569-5194452A48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 name="Rechthoek 7">
              <a:extLst>
                <a:ext uri="{FF2B5EF4-FFF2-40B4-BE49-F238E27FC236}">
                  <a16:creationId xmlns:a16="http://schemas.microsoft.com/office/drawing/2014/main" id="{43CABEDA-B9CB-A223-56D4-56A063A0284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0" name="Ovaal 9">
              <a:extLst>
                <a:ext uri="{FF2B5EF4-FFF2-40B4-BE49-F238E27FC236}">
                  <a16:creationId xmlns:a16="http://schemas.microsoft.com/office/drawing/2014/main" id="{464E5E06-1F53-A646-116B-A54AE61EEDFC}"/>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37C59D26-88F3-ED03-95AE-9DD9C071F0C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2" name="Ovaal 11">
              <a:extLst>
                <a:ext uri="{FF2B5EF4-FFF2-40B4-BE49-F238E27FC236}">
                  <a16:creationId xmlns:a16="http://schemas.microsoft.com/office/drawing/2014/main" id="{29F8F8B8-5ADD-1E4F-A0FF-BB49B3BB1B84}"/>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8FBB1C19-FF67-D697-3860-2B4C3828113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4" name="Ovaal 13">
              <a:extLst>
                <a:ext uri="{FF2B5EF4-FFF2-40B4-BE49-F238E27FC236}">
                  <a16:creationId xmlns:a16="http://schemas.microsoft.com/office/drawing/2014/main" id="{CE61263D-FF3F-32FD-241A-114C129AD4E1}"/>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 name="Rechthoek 14">
              <a:extLst>
                <a:ext uri="{FF2B5EF4-FFF2-40B4-BE49-F238E27FC236}">
                  <a16:creationId xmlns:a16="http://schemas.microsoft.com/office/drawing/2014/main" id="{59D3C564-5966-5FB7-41EF-2D00038B6C9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6" name="Ovaal 15">
              <a:extLst>
                <a:ext uri="{FF2B5EF4-FFF2-40B4-BE49-F238E27FC236}">
                  <a16:creationId xmlns:a16="http://schemas.microsoft.com/office/drawing/2014/main" id="{2D85286C-FFD4-7B9B-A4E0-3C87BDD5A8C6}"/>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8" name="Rechthoek 17">
              <a:extLst>
                <a:ext uri="{FF2B5EF4-FFF2-40B4-BE49-F238E27FC236}">
                  <a16:creationId xmlns:a16="http://schemas.microsoft.com/office/drawing/2014/main" id="{30CF2520-123C-7B06-39D0-FE94FE35B2B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9" name="Ovaal 18">
              <a:extLst>
                <a:ext uri="{FF2B5EF4-FFF2-40B4-BE49-F238E27FC236}">
                  <a16:creationId xmlns:a16="http://schemas.microsoft.com/office/drawing/2014/main" id="{A3E6E6C8-91CA-CB9D-C01F-CA79DFC7D44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0" name="Rechthoek 19">
              <a:extLst>
                <a:ext uri="{FF2B5EF4-FFF2-40B4-BE49-F238E27FC236}">
                  <a16:creationId xmlns:a16="http://schemas.microsoft.com/office/drawing/2014/main" id="{46F7068D-6A35-F848-A51F-DAD184C61CC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1" name="Ovaal 20">
              <a:extLst>
                <a:ext uri="{FF2B5EF4-FFF2-40B4-BE49-F238E27FC236}">
                  <a16:creationId xmlns:a16="http://schemas.microsoft.com/office/drawing/2014/main" id="{2B3539E5-1AC4-3D48-1942-C3E2E2989C1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2" name="Rechthoek 21">
              <a:extLst>
                <a:ext uri="{FF2B5EF4-FFF2-40B4-BE49-F238E27FC236}">
                  <a16:creationId xmlns:a16="http://schemas.microsoft.com/office/drawing/2014/main" id="{029F8838-DEF3-0148-3799-47ABA906CB3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FE489F8B-41E0-9669-C503-2E84E9EAD054}"/>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 name="Rechthoek 23">
              <a:extLst>
                <a:ext uri="{FF2B5EF4-FFF2-40B4-BE49-F238E27FC236}">
                  <a16:creationId xmlns:a16="http://schemas.microsoft.com/office/drawing/2014/main" id="{F8DE8023-27F5-4E7F-2F63-233D5CC72FD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5" name="Rechthoek 24">
              <a:extLst>
                <a:ext uri="{FF2B5EF4-FFF2-40B4-BE49-F238E27FC236}">
                  <a16:creationId xmlns:a16="http://schemas.microsoft.com/office/drawing/2014/main" id="{F8C0C3A6-D51A-B558-8D84-CA0EC6D864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6" name="ICOON_info">
              <a:extLst>
                <a:ext uri="{FF2B5EF4-FFF2-40B4-BE49-F238E27FC236}">
                  <a16:creationId xmlns:a16="http://schemas.microsoft.com/office/drawing/2014/main" id="{9AD96ACF-ACFF-4313-76A2-ACEFF1D297AF}"/>
                </a:ext>
              </a:extLst>
            </p:cNvPr>
            <p:cNvGrpSpPr/>
            <p:nvPr userDrawn="1"/>
          </p:nvGrpSpPr>
          <p:grpSpPr>
            <a:xfrm>
              <a:off x="-376736" y="4400186"/>
              <a:ext cx="283685" cy="283685"/>
              <a:chOff x="-510741" y="5913713"/>
              <a:chExt cx="267555" cy="267555"/>
            </a:xfrm>
          </p:grpSpPr>
          <p:sp>
            <p:nvSpPr>
              <p:cNvPr id="74" name="Ovaal 73">
                <a:extLst>
                  <a:ext uri="{FF2B5EF4-FFF2-40B4-BE49-F238E27FC236}">
                    <a16:creationId xmlns:a16="http://schemas.microsoft.com/office/drawing/2014/main" id="{A4968A5A-CB54-93FC-42A5-D913CA4D80B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5" name="Graphic 163" descr="Informatie">
                <a:extLst>
                  <a:ext uri="{FF2B5EF4-FFF2-40B4-BE49-F238E27FC236}">
                    <a16:creationId xmlns:a16="http://schemas.microsoft.com/office/drawing/2014/main" id="{99A28DC3-CABA-5803-C38B-2F1FC7C612E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7" name="VOORBEELD">
              <a:extLst>
                <a:ext uri="{FF2B5EF4-FFF2-40B4-BE49-F238E27FC236}">
                  <a16:creationId xmlns:a16="http://schemas.microsoft.com/office/drawing/2014/main" id="{66222632-D25D-FAA1-76FF-6B8723522C43}"/>
                </a:ext>
              </a:extLst>
            </p:cNvPr>
            <p:cNvGrpSpPr/>
            <p:nvPr userDrawn="1"/>
          </p:nvGrpSpPr>
          <p:grpSpPr>
            <a:xfrm>
              <a:off x="-3605171" y="458674"/>
              <a:ext cx="3234311" cy="558875"/>
              <a:chOff x="-3605171" y="458674"/>
              <a:chExt cx="3234311" cy="558875"/>
            </a:xfrm>
          </p:grpSpPr>
          <p:sp>
            <p:nvSpPr>
              <p:cNvPr id="34" name="Rechthoek 33">
                <a:extLst>
                  <a:ext uri="{FF2B5EF4-FFF2-40B4-BE49-F238E27FC236}">
                    <a16:creationId xmlns:a16="http://schemas.microsoft.com/office/drawing/2014/main" id="{A3FF793F-38F4-3C83-DDF6-3844A697480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5" name="Rechthoek 34">
                <a:extLst>
                  <a:ext uri="{FF2B5EF4-FFF2-40B4-BE49-F238E27FC236}">
                    <a16:creationId xmlns:a16="http://schemas.microsoft.com/office/drawing/2014/main" id="{7407D04E-E40A-8302-8F1B-9D330CE911F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46C16AA3-08FE-F2DA-03D9-4F558584DB93}"/>
                  </a:ext>
                </a:extLst>
              </p:cNvPr>
              <p:cNvGrpSpPr/>
              <p:nvPr userDrawn="1"/>
            </p:nvGrpSpPr>
            <p:grpSpPr>
              <a:xfrm>
                <a:off x="-3386247" y="830871"/>
                <a:ext cx="139423" cy="109566"/>
                <a:chOff x="-2866744" y="827071"/>
                <a:chExt cx="168701" cy="132575"/>
              </a:xfrm>
            </p:grpSpPr>
            <p:grpSp>
              <p:nvGrpSpPr>
                <p:cNvPr id="67" name="Groep 66">
                  <a:extLst>
                    <a:ext uri="{FF2B5EF4-FFF2-40B4-BE49-F238E27FC236}">
                      <a16:creationId xmlns:a16="http://schemas.microsoft.com/office/drawing/2014/main" id="{56B00CBC-8C9D-A8A3-7CEC-D1B2C5F4C2E3}"/>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5499F246-0E03-2861-A066-1B28887735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394C974D-F127-11FE-BF3E-F7031F3B05E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F97D9D8-FB93-F040-BD8E-8957C76EB9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8EB319C-22FC-98C4-34E1-320400D6F41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DD2E5A3-798A-9B00-4E57-E1226EFFCA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A834133-1F3C-3A46-EDDA-9B947302B13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422553CE-6624-C726-E334-6C39C43884D6}"/>
                  </a:ext>
                </a:extLst>
              </p:cNvPr>
              <p:cNvGrpSpPr/>
              <p:nvPr userDrawn="1"/>
            </p:nvGrpSpPr>
            <p:grpSpPr>
              <a:xfrm>
                <a:off x="-3605171" y="830871"/>
                <a:ext cx="139423" cy="109566"/>
                <a:chOff x="-2866744" y="518074"/>
                <a:chExt cx="168701" cy="132575"/>
              </a:xfrm>
            </p:grpSpPr>
            <p:grpSp>
              <p:nvGrpSpPr>
                <p:cNvPr id="60" name="Groep 59">
                  <a:extLst>
                    <a:ext uri="{FF2B5EF4-FFF2-40B4-BE49-F238E27FC236}">
                      <a16:creationId xmlns:a16="http://schemas.microsoft.com/office/drawing/2014/main" id="{7BDAD8F7-2B83-E0C8-A34F-916877EF71D2}"/>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30BE2D32-320B-251E-8B14-C58D6D0406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2BEACF1-7366-6B9E-0FCF-27E4E67DDB9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7B9EDF4-30A7-F6DA-0779-DAF7321FAB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5CC23FC-8751-379C-1929-5C9E1753DB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31AFCB7C-BA94-5401-968C-BE32285140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8E53267-EA91-EFB9-F046-58546B3ACC9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8" name="Rechte verbindingslijn 37">
                <a:extLst>
                  <a:ext uri="{FF2B5EF4-FFF2-40B4-BE49-F238E27FC236}">
                    <a16:creationId xmlns:a16="http://schemas.microsoft.com/office/drawing/2014/main" id="{9232A5D2-7CC8-0340-7F6E-B9B033A7B9E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E1BFAFD-5C39-0035-DE67-F75550FE638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0" name="Rechthoek 39">
                <a:extLst>
                  <a:ext uri="{FF2B5EF4-FFF2-40B4-BE49-F238E27FC236}">
                    <a16:creationId xmlns:a16="http://schemas.microsoft.com/office/drawing/2014/main" id="{2F5D81A0-EF3F-26ED-4329-E181AB77910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1" name="Rechthoek 40">
                <a:extLst>
                  <a:ext uri="{FF2B5EF4-FFF2-40B4-BE49-F238E27FC236}">
                    <a16:creationId xmlns:a16="http://schemas.microsoft.com/office/drawing/2014/main" id="{EA27BA49-B322-CC08-498C-C2A7AD84498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2" name="Groep 41">
                <a:extLst>
                  <a:ext uri="{FF2B5EF4-FFF2-40B4-BE49-F238E27FC236}">
                    <a16:creationId xmlns:a16="http://schemas.microsoft.com/office/drawing/2014/main" id="{3A0298AC-756F-F713-9BDC-F514B0DD28D7}"/>
                  </a:ext>
                </a:extLst>
              </p:cNvPr>
              <p:cNvGrpSpPr/>
              <p:nvPr userDrawn="1"/>
            </p:nvGrpSpPr>
            <p:grpSpPr>
              <a:xfrm>
                <a:off x="-2916763" y="769168"/>
                <a:ext cx="268738" cy="248381"/>
                <a:chOff x="-2916763" y="769168"/>
                <a:chExt cx="268738" cy="248381"/>
              </a:xfrm>
            </p:grpSpPr>
            <p:sp>
              <p:nvSpPr>
                <p:cNvPr id="52" name="Rechthoek 51">
                  <a:extLst>
                    <a:ext uri="{FF2B5EF4-FFF2-40B4-BE49-F238E27FC236}">
                      <a16:creationId xmlns:a16="http://schemas.microsoft.com/office/drawing/2014/main" id="{78F2AD81-4661-D891-5615-C05BB512E2D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A43BEF87-5700-A528-1B07-7F43CE3BF4E3}"/>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F6CAC442-4575-9A79-44A4-2A506B6C77F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99C27E-1169-2D3B-BA25-161EFF747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C7270708-23E3-B436-EDFA-F7035E98DF0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9A51CBB-E9DE-B789-7CAA-0B8FADEA0AA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3C5D3E4-9CB6-BCCB-DAFD-945363649A4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946F9BCD-B332-86C9-A3AC-21D356D4FB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85EA9DD-C47A-10A9-EF6F-68AF7849E1A5}"/>
                  </a:ext>
                </a:extLst>
              </p:cNvPr>
              <p:cNvGrpSpPr/>
              <p:nvPr userDrawn="1"/>
            </p:nvGrpSpPr>
            <p:grpSpPr>
              <a:xfrm>
                <a:off x="-2916763" y="460171"/>
                <a:ext cx="268738" cy="248381"/>
                <a:chOff x="-2916763" y="460171"/>
                <a:chExt cx="268738" cy="248381"/>
              </a:xfrm>
            </p:grpSpPr>
            <p:sp>
              <p:nvSpPr>
                <p:cNvPr id="44" name="Rechthoek 43">
                  <a:extLst>
                    <a:ext uri="{FF2B5EF4-FFF2-40B4-BE49-F238E27FC236}">
                      <a16:creationId xmlns:a16="http://schemas.microsoft.com/office/drawing/2014/main" id="{FABBCEFE-B479-EA7F-B06C-2F2A95E8612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16561B8F-1DF8-059E-106E-98A69F79FC18}"/>
                    </a:ext>
                  </a:extLst>
                </p:cNvPr>
                <p:cNvGrpSpPr/>
                <p:nvPr userDrawn="1"/>
              </p:nvGrpSpPr>
              <p:grpSpPr>
                <a:xfrm>
                  <a:off x="-2866744" y="518074"/>
                  <a:ext cx="168701" cy="132575"/>
                  <a:chOff x="-2866744" y="518074"/>
                  <a:chExt cx="168701" cy="132575"/>
                </a:xfrm>
              </p:grpSpPr>
              <p:cxnSp>
                <p:nvCxnSpPr>
                  <p:cNvPr id="47" name="Rechte verbindingslijn 46">
                    <a:extLst>
                      <a:ext uri="{FF2B5EF4-FFF2-40B4-BE49-F238E27FC236}">
                        <a16:creationId xmlns:a16="http://schemas.microsoft.com/office/drawing/2014/main" id="{89CD2FFF-FC54-6221-4314-E4E9825F729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EFD6513B-94F5-E2BE-B3FD-AA7A6EEE20D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35D635A3-ADD4-2C74-F272-F9331FDD547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EC96549-67FC-9C7B-BFC8-199A13F8B0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8135BB5-EB6D-509E-E324-3F3C1A89578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 name="Pijl: rechts 45">
                  <a:extLst>
                    <a:ext uri="{FF2B5EF4-FFF2-40B4-BE49-F238E27FC236}">
                      <a16:creationId xmlns:a16="http://schemas.microsoft.com/office/drawing/2014/main" id="{D060EFC1-4B00-320A-8F2B-DCEB765B57D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28" name="Groep 27">
              <a:extLst>
                <a:ext uri="{FF2B5EF4-FFF2-40B4-BE49-F238E27FC236}">
                  <a16:creationId xmlns:a16="http://schemas.microsoft.com/office/drawing/2014/main" id="{CB22AB95-CD16-CDF7-8540-4279AD85A5D7}"/>
                </a:ext>
              </a:extLst>
            </p:cNvPr>
            <p:cNvGrpSpPr/>
            <p:nvPr userDrawn="1"/>
          </p:nvGrpSpPr>
          <p:grpSpPr>
            <a:xfrm>
              <a:off x="-938434" y="4663037"/>
              <a:ext cx="627798" cy="576693"/>
              <a:chOff x="-1753862" y="6112775"/>
              <a:chExt cx="759635" cy="697798"/>
            </a:xfrm>
          </p:grpSpPr>
          <p:grpSp>
            <p:nvGrpSpPr>
              <p:cNvPr id="29" name="Inspireren">
                <a:extLst>
                  <a:ext uri="{FF2B5EF4-FFF2-40B4-BE49-F238E27FC236}">
                    <a16:creationId xmlns:a16="http://schemas.microsoft.com/office/drawing/2014/main" id="{CF6D3E79-716F-9C5C-6480-9E4A8F1315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884F1891-EBF8-7363-831B-2EA5E52A58A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2" name="Freeform 13">
                  <a:extLst>
                    <a:ext uri="{FF2B5EF4-FFF2-40B4-BE49-F238E27FC236}">
                      <a16:creationId xmlns:a16="http://schemas.microsoft.com/office/drawing/2014/main" id="{5350709C-AEC7-4ECE-096B-0E53EC05406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F9F6FCF-3F33-2B55-939F-22E97C4FFD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30" name="Tekstvak 29">
                <a:extLst>
                  <a:ext uri="{FF2B5EF4-FFF2-40B4-BE49-F238E27FC236}">
                    <a16:creationId xmlns:a16="http://schemas.microsoft.com/office/drawing/2014/main" id="{F9B7DFCC-5245-8FFE-1F4D-6A6AB3AB7DE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7777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lumn 2x + Image #2">
    <p:spTree>
      <p:nvGrpSpPr>
        <p:cNvPr id="1" name=""/>
        <p:cNvGrpSpPr/>
        <p:nvPr/>
      </p:nvGrpSpPr>
      <p:grpSpPr>
        <a:xfrm>
          <a:off x="0" y="0"/>
          <a:ext cx="0" cy="0"/>
          <a:chOff x="0" y="0"/>
          <a:chExt cx="0" cy="0"/>
        </a:xfrm>
      </p:grpSpPr>
      <p:sp>
        <p:nvSpPr>
          <p:cNvPr id="7" name="Tijdelijke aanduiding voor verticale tekst 2">
            <a:extLst>
              <a:ext uri="{FF2B5EF4-FFF2-40B4-BE49-F238E27FC236}">
                <a16:creationId xmlns:a16="http://schemas.microsoft.com/office/drawing/2014/main" id="{1C2B589E-BDA5-D0DC-6F05-4671A77A79F5}"/>
              </a:ext>
            </a:extLst>
          </p:cNvPr>
          <p:cNvSpPr>
            <a:spLocks noGrp="1"/>
          </p:cNvSpPr>
          <p:nvPr>
            <p:ph type="body" orient="vert" idx="32" hasCustomPrompt="1"/>
          </p:nvPr>
        </p:nvSpPr>
        <p:spPr>
          <a:xfrm>
            <a:off x="8064905" y="722313"/>
            <a:ext cx="3398400" cy="5083175"/>
          </a:xfrm>
          <a:prstGeom prst="rect">
            <a:avLst/>
          </a:prstGeo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prstGeom prst="rect">
            <a:avLst/>
          </a:prstGeom>
          <a:blipFill>
            <a:blip r:embed="rId2"/>
            <a:stretch>
              <a:fillRect/>
            </a:stretch>
          </a:blipFill>
        </p:spPr>
        <p:txBody>
          <a:bodyPr/>
          <a:lstStyle>
            <a:lvl1pPr marL="0" indent="0">
              <a:buNone/>
              <a:defRPr sz="100"/>
            </a:lvl1pPr>
          </a:lstStyle>
          <a:p>
            <a:pPr lvl="0"/>
            <a:r>
              <a:rPr lang="en-GB"/>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a:prstGeom prst="rect">
            <a:avLst/>
          </a:prstGeo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a:prstGeom prst="rect">
            <a:avLst/>
          </a:prstGeom>
        </p:spPr>
        <p:txBody>
          <a:bodyPr/>
          <a:lstStyle>
            <a:lvl1pPr>
              <a:defRPr sz="3400" b="1">
                <a:latin typeface="+mj-lt"/>
              </a:defRPr>
            </a:lvl1pPr>
          </a:lstStyle>
          <a:p>
            <a:pPr lvl="0"/>
            <a:r>
              <a:rPr lang="en-GB"/>
              <a:t>Place the title of the slide here</a:t>
            </a:r>
          </a:p>
        </p:txBody>
      </p:sp>
      <p:sp>
        <p:nvSpPr>
          <p:cNvPr id="5" name="Tijdelijke aanduiding voor afbeelding 16">
            <a:extLst>
              <a:ext uri="{FF2B5EF4-FFF2-40B4-BE49-F238E27FC236}">
                <a16:creationId xmlns:a16="http://schemas.microsoft.com/office/drawing/2014/main" id="{E63ABDBE-FF17-2761-2A7C-9DE09A738798}"/>
              </a:ext>
            </a:extLst>
          </p:cNvPr>
          <p:cNvSpPr>
            <a:spLocks noGrp="1"/>
          </p:cNvSpPr>
          <p:nvPr>
            <p:ph type="pic" sz="quarter" idx="31" hasCustomPrompt="1"/>
          </p:nvPr>
        </p:nvSpPr>
        <p:spPr>
          <a:xfrm>
            <a:off x="4395228"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grpSp>
        <p:nvGrpSpPr>
          <p:cNvPr id="2" name="Groep 1">
            <a:extLst>
              <a:ext uri="{FF2B5EF4-FFF2-40B4-BE49-F238E27FC236}">
                <a16:creationId xmlns:a16="http://schemas.microsoft.com/office/drawing/2014/main" id="{1FCACB01-7C93-EAC7-9C05-AA0D68502692}"/>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9DEC72DF-A4E8-A5C7-D887-5B942EC0B5B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5FCF1693-F293-5206-DE3F-0C00BA5F1A86}"/>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A28D300-3915-06E5-162F-72BCD07E0B6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7040F1D1-1042-CCDF-3F42-F681F4A22109}"/>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93A94A-383E-59B7-A201-184FA059750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B36D77A4-B82D-7779-587D-A1ECC1C71DD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6" name="Ovaal 15">
              <a:extLst>
                <a:ext uri="{FF2B5EF4-FFF2-40B4-BE49-F238E27FC236}">
                  <a16:creationId xmlns:a16="http://schemas.microsoft.com/office/drawing/2014/main" id="{4FB597EC-1E6A-6672-0287-7EDA153424E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045ABC0-3B73-0D58-A875-8B4FB47E1E9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119690FB-CD88-A94B-5FE2-7A9C49B265C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940B9A32-62C0-55C1-7B13-73CEA4C97C3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6026DC51-B3CB-CF6D-A5D0-C6889BB7A76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A7F36040-09CC-C796-26C0-4C49835C351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3679E0D2-49E1-81CA-1CE5-842D336B801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5430A1F6-1E21-3703-A81E-3DBF5B289F0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1A6C6BC8-2E44-C4BF-F04F-69FAA9B3CD92}"/>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724DE97-CB7D-27BC-4CF1-DF47AC97175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209F4BEE-C44D-8287-9D5E-35DFFCB5853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496E81A-BC5B-8F90-A3E2-1800739F65A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09A23308-E8A8-E0E1-AF41-E94737B89B7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C855706A-82C5-D82E-1D84-74C86427F26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2B85F9EE-64C1-35A1-C641-A8D01691FD7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6F6D5639-B280-03BE-21F2-80DB42A32136}"/>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DB849A43-18E4-E066-EC84-76817601B86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86E80FC2-D95D-D0F0-2D8A-7B46712F4AB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42CBDC55-B026-2179-1E42-A546802E802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AEC9DAE-7519-206D-8527-CEDC940D8E2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B095DD93-D0A8-D4A2-AEC1-DEE85D66681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32C1D73C-5036-3E70-7B13-66E260B376D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DE7AC283-8369-DA65-FA48-EC0AC07E262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762ACCB-CC80-85E3-4F09-6B7E7F48B0C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2F82F7-B7E3-CE73-F41C-335B2906362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16B04BE-0954-A246-508D-648D3AFA59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8D5A4C3-BE22-CE6D-D909-ACCCA45F9CF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9293310D-067A-FA03-D206-0070D1576B5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40FC47B-5EEA-FA3E-D372-1120F951F89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AB0CC46C-00FE-AB30-0179-BF0670C9075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40F87450-7B66-4D50-39B6-96CD4692B2FF}"/>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81184EA-5B2E-AA99-4E05-7249D964A13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B72F417-8224-5E80-1D1D-34079CAEB5C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3EE7C42-0679-2EB1-7134-B1B90F801C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3541E5B-D6EC-C128-2C8C-63CFCBA65FE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95E23A3B-BAC5-8489-47C4-47237E01AC4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D4F28F95-51DD-A258-1EE2-3E439C5992C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486603E-3F2C-0075-D615-A860AB5CC95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32D94D24-B4A1-310B-187A-49F2FF8DB1D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81963088-CC06-9535-219D-88F8D5DE52C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4FC7047B-8267-192B-3B57-71F4DA6E383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9FCBA04C-4E78-7107-5929-064AFBD76CB8}"/>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CDCD254B-5960-22B3-0BB0-3979AB63A66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0B91DD9-9491-3A10-E934-D9FF26FF57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EE41D2F8-42F9-9C9D-6C17-759FFAC8C4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EDC37BCF-7C9A-C81C-4134-7CF7B485CEE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15B8D14-61D8-9A2A-9297-9E3E962B780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B6778367-4246-EFD9-E43E-9518E48AF1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BE664ED-C500-0D73-D66D-2E6446C7EBD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A67B053E-3F1D-B4B2-2D03-BD5FB5A979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30F0E6C-E25F-149B-EDE8-C7DFD4860CC3}"/>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98B41B4-3FCC-1CDE-03EA-84FFE18DF2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8EFF1F9-B628-6D90-A371-87013F5286E5}"/>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571886EB-AECA-6DCE-2E0D-73207B08E22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5D5C331-F9CC-C5A0-3824-CBD119D538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701A491E-B7C3-B81E-682B-15AD6DC00F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A8CDE1-7DAD-E884-0C99-987D68EC659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9933B3E-3485-150F-6DA0-7615E4F6AFC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5D8077F-B384-3478-09E1-47FFD9AD88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8C2DF471-0FFD-62C1-3426-F7D45A6CD86E}"/>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62FCD28C-ED47-3BFA-2131-90FB5014BD5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4AE761AC-B5EF-C234-031D-A4C1F3AAB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52B2C7B-DF71-49B7-0447-C4CD56DC1B5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F42B58DE-C25B-B916-8D2B-CF348C0E9CD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4D28E88-939E-7861-B497-3EF1A5AE2B59}"/>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6DF0CA91-508B-32D2-BB9F-0A13DC17FCFF}"/>
              </a:ext>
            </a:extLst>
          </p:cNvPr>
          <p:cNvSpPr>
            <a:spLocks noGrp="1"/>
          </p:cNvSpPr>
          <p:nvPr>
            <p:ph type="dt" sz="half" idx="33"/>
          </p:nvPr>
        </p:nvSpPr>
        <p:spPr>
          <a:xfrm>
            <a:off x="8317776" y="6343857"/>
            <a:ext cx="1451700" cy="151789"/>
          </a:xfrm>
        </p:spPr>
        <p:txBody>
          <a:bodyPr/>
          <a:lstStyle>
            <a:lvl1pPr algn="r">
              <a:defRPr/>
            </a:lvl1pPr>
          </a:lstStyle>
          <a:p>
            <a:fld id="{9F92CC09-6CBA-474E-BF4B-14A1B13B6D83}" type="datetime3">
              <a:rPr lang="en-GB" smtClean="0"/>
              <a:t>1 April, 2024</a:t>
            </a:fld>
            <a:endParaRPr lang="en-GB"/>
          </a:p>
        </p:txBody>
      </p:sp>
      <p:sp>
        <p:nvSpPr>
          <p:cNvPr id="84" name="Tijdelijke aanduiding voor voettekst 92">
            <a:extLst>
              <a:ext uri="{FF2B5EF4-FFF2-40B4-BE49-F238E27FC236}">
                <a16:creationId xmlns:a16="http://schemas.microsoft.com/office/drawing/2014/main" id="{C07CDD7E-F2C5-6523-D5CA-97FE011ED111}"/>
              </a:ext>
            </a:extLst>
          </p:cNvPr>
          <p:cNvSpPr>
            <a:spLocks noGrp="1"/>
          </p:cNvSpPr>
          <p:nvPr>
            <p:ph type="ftr" sz="quarter" idx="34"/>
          </p:nvPr>
        </p:nvSpPr>
        <p:spPr>
          <a:xfrm>
            <a:off x="9801225" y="6343856"/>
            <a:ext cx="1658938" cy="151790"/>
          </a:xfrm>
        </p:spPr>
        <p:txBody>
          <a:bodyPr/>
          <a:lstStyle>
            <a:lvl1pPr algn="r">
              <a:defRPr/>
            </a:lvl1pPr>
          </a:lstStyle>
          <a:p>
            <a:r>
              <a:rPr lang="en-GB"/>
              <a:t>|  Published under cc-by licence</a:t>
            </a:r>
          </a:p>
        </p:txBody>
      </p:sp>
      <p:sp>
        <p:nvSpPr>
          <p:cNvPr id="85" name="Tijdelijke aanduiding voor dianummer 93">
            <a:extLst>
              <a:ext uri="{FF2B5EF4-FFF2-40B4-BE49-F238E27FC236}">
                <a16:creationId xmlns:a16="http://schemas.microsoft.com/office/drawing/2014/main" id="{1853CB85-22B8-C6DE-E262-6E1ED67C573F}"/>
              </a:ext>
            </a:extLst>
          </p:cNvPr>
          <p:cNvSpPr>
            <a:spLocks noGrp="1"/>
          </p:cNvSpPr>
          <p:nvPr>
            <p:ph type="sldNum" sz="quarter" idx="35"/>
          </p:nvPr>
        </p:nvSpPr>
        <p:spPr>
          <a:xfrm>
            <a:off x="11175566" y="7255814"/>
            <a:ext cx="284597" cy="151790"/>
          </a:xfrm>
        </p:spPr>
        <p:txBody>
          <a:bodyPr/>
          <a:lstStyle/>
          <a:p>
            <a:fld id="{D7B5DC5B-6873-43DB-ADC7-B15ACCE0DFDB}" type="slidenum">
              <a:rPr lang="en-GB" smtClean="0"/>
              <a:pPr/>
              <a:t>‹#›</a:t>
            </a:fld>
            <a:endParaRPr lang="en-GB"/>
          </a:p>
        </p:txBody>
      </p:sp>
      <p:grpSp>
        <p:nvGrpSpPr>
          <p:cNvPr id="86" name="INSTRUCTION">
            <a:extLst>
              <a:ext uri="{FF2B5EF4-FFF2-40B4-BE49-F238E27FC236}">
                <a16:creationId xmlns:a16="http://schemas.microsoft.com/office/drawing/2014/main" id="{F2402A85-8ED9-89DA-0242-4BB62906F39C}"/>
              </a:ext>
            </a:extLst>
          </p:cNvPr>
          <p:cNvGrpSpPr/>
          <p:nvPr userDrawn="1"/>
        </p:nvGrpSpPr>
        <p:grpSpPr>
          <a:xfrm>
            <a:off x="12377595" y="0"/>
            <a:ext cx="3693113" cy="5054643"/>
            <a:chOff x="-3786164" y="0"/>
            <a:chExt cx="3693113" cy="5054643"/>
          </a:xfrm>
        </p:grpSpPr>
        <p:sp>
          <p:nvSpPr>
            <p:cNvPr id="87" name="Rechthoek 86">
              <a:extLst>
                <a:ext uri="{FF2B5EF4-FFF2-40B4-BE49-F238E27FC236}">
                  <a16:creationId xmlns:a16="http://schemas.microsoft.com/office/drawing/2014/main" id="{E87E81FE-EB5A-5E6F-A831-CC96E5E80B0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8" name="Rechthoek 87">
              <a:extLst>
                <a:ext uri="{FF2B5EF4-FFF2-40B4-BE49-F238E27FC236}">
                  <a16:creationId xmlns:a16="http://schemas.microsoft.com/office/drawing/2014/main" id="{DF3D69A4-E76B-BE27-6DBE-02553FED6AC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9" name="Ovaal 88">
              <a:extLst>
                <a:ext uri="{FF2B5EF4-FFF2-40B4-BE49-F238E27FC236}">
                  <a16:creationId xmlns:a16="http://schemas.microsoft.com/office/drawing/2014/main" id="{E293371D-DEB3-4148-0DB8-60D682BBA75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F25E810F-C4EF-1B9D-F60F-2D48539540A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6040AD32-284C-C94D-E6B0-5967DCC49F1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F4AA670D-696B-BECC-FA11-B858BFD52EE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Rechthoek 92">
              <a:extLst>
                <a:ext uri="{FF2B5EF4-FFF2-40B4-BE49-F238E27FC236}">
                  <a16:creationId xmlns:a16="http://schemas.microsoft.com/office/drawing/2014/main" id="{7C311090-85D1-777F-BA9C-831945A09D9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94" name="Ovaal 93">
              <a:extLst>
                <a:ext uri="{FF2B5EF4-FFF2-40B4-BE49-F238E27FC236}">
                  <a16:creationId xmlns:a16="http://schemas.microsoft.com/office/drawing/2014/main" id="{F8357CA5-2255-0BED-F917-DB38E39387A1}"/>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5" name="Rechthoek 94">
              <a:extLst>
                <a:ext uri="{FF2B5EF4-FFF2-40B4-BE49-F238E27FC236}">
                  <a16:creationId xmlns:a16="http://schemas.microsoft.com/office/drawing/2014/main" id="{04DBDD35-B926-7A7A-327B-DB8A1C69B71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6" name="Groep 95">
              <a:extLst>
                <a:ext uri="{FF2B5EF4-FFF2-40B4-BE49-F238E27FC236}">
                  <a16:creationId xmlns:a16="http://schemas.microsoft.com/office/drawing/2014/main" id="{A6B740E0-6EA3-AEB0-FF36-6EDAF32AA794}"/>
                </a:ext>
              </a:extLst>
            </p:cNvPr>
            <p:cNvGrpSpPr/>
            <p:nvPr userDrawn="1"/>
          </p:nvGrpSpPr>
          <p:grpSpPr>
            <a:xfrm>
              <a:off x="-3414453" y="3534339"/>
              <a:ext cx="514284" cy="506545"/>
              <a:chOff x="12617641" y="3403239"/>
              <a:chExt cx="752963" cy="741634"/>
            </a:xfrm>
          </p:grpSpPr>
          <p:grpSp>
            <p:nvGrpSpPr>
              <p:cNvPr id="113" name="Groep 112">
                <a:extLst>
                  <a:ext uri="{FF2B5EF4-FFF2-40B4-BE49-F238E27FC236}">
                    <a16:creationId xmlns:a16="http://schemas.microsoft.com/office/drawing/2014/main" id="{F094020B-F5DD-5DFD-94B4-44451EF7313F}"/>
                  </a:ext>
                </a:extLst>
              </p:cNvPr>
              <p:cNvGrpSpPr/>
              <p:nvPr userDrawn="1"/>
            </p:nvGrpSpPr>
            <p:grpSpPr>
              <a:xfrm>
                <a:off x="12771530" y="3403239"/>
                <a:ext cx="467176" cy="448491"/>
                <a:chOff x="12782157" y="3403239"/>
                <a:chExt cx="467176" cy="448491"/>
              </a:xfrm>
            </p:grpSpPr>
            <p:grpSp>
              <p:nvGrpSpPr>
                <p:cNvPr id="116" name="Groep 115">
                  <a:extLst>
                    <a:ext uri="{FF2B5EF4-FFF2-40B4-BE49-F238E27FC236}">
                      <a16:creationId xmlns:a16="http://schemas.microsoft.com/office/drawing/2014/main" id="{7F54B80C-43F5-79EA-728A-24E34F4811D4}"/>
                    </a:ext>
                  </a:extLst>
                </p:cNvPr>
                <p:cNvGrpSpPr/>
                <p:nvPr userDrawn="1"/>
              </p:nvGrpSpPr>
              <p:grpSpPr>
                <a:xfrm>
                  <a:off x="12782157" y="3403239"/>
                  <a:ext cx="412976" cy="396132"/>
                  <a:chOff x="13554906" y="3320109"/>
                  <a:chExt cx="443917" cy="425811"/>
                </a:xfrm>
              </p:grpSpPr>
              <p:grpSp>
                <p:nvGrpSpPr>
                  <p:cNvPr id="123" name="Groep 122">
                    <a:extLst>
                      <a:ext uri="{FF2B5EF4-FFF2-40B4-BE49-F238E27FC236}">
                        <a16:creationId xmlns:a16="http://schemas.microsoft.com/office/drawing/2014/main" id="{268B256B-D14A-397E-067A-9D5635917500}"/>
                      </a:ext>
                    </a:extLst>
                  </p:cNvPr>
                  <p:cNvGrpSpPr/>
                  <p:nvPr userDrawn="1"/>
                </p:nvGrpSpPr>
                <p:grpSpPr>
                  <a:xfrm>
                    <a:off x="13554906" y="3320109"/>
                    <a:ext cx="443917" cy="425811"/>
                    <a:chOff x="12909684" y="1276143"/>
                    <a:chExt cx="443917" cy="425811"/>
                  </a:xfrm>
                </p:grpSpPr>
                <p:sp>
                  <p:nvSpPr>
                    <p:cNvPr id="126" name="Rechthoek 125">
                      <a:extLst>
                        <a:ext uri="{FF2B5EF4-FFF2-40B4-BE49-F238E27FC236}">
                          <a16:creationId xmlns:a16="http://schemas.microsoft.com/office/drawing/2014/main" id="{F8604BB2-4779-106A-F71E-A309A0FC231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44EBC510-C9AA-3A02-6739-8351E54093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9EF67EF8-4F2F-5FE5-F619-63A428979F4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24" name="Afbeelding 123">
                    <a:extLst>
                      <a:ext uri="{FF2B5EF4-FFF2-40B4-BE49-F238E27FC236}">
                        <a16:creationId xmlns:a16="http://schemas.microsoft.com/office/drawing/2014/main" id="{A595F17A-09E5-1507-D268-730DB149A25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5" name="Afbeelding 124">
                    <a:extLst>
                      <a:ext uri="{FF2B5EF4-FFF2-40B4-BE49-F238E27FC236}">
                        <a16:creationId xmlns:a16="http://schemas.microsoft.com/office/drawing/2014/main" id="{498AF264-03C7-912C-BB9F-CB77688155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7" name="Groep 116">
                  <a:extLst>
                    <a:ext uri="{FF2B5EF4-FFF2-40B4-BE49-F238E27FC236}">
                      <a16:creationId xmlns:a16="http://schemas.microsoft.com/office/drawing/2014/main" id="{69887AC4-64F3-D587-D637-79C8EB2B5827}"/>
                    </a:ext>
                  </a:extLst>
                </p:cNvPr>
                <p:cNvGrpSpPr/>
                <p:nvPr userDrawn="1"/>
              </p:nvGrpSpPr>
              <p:grpSpPr>
                <a:xfrm>
                  <a:off x="13103513" y="3705268"/>
                  <a:ext cx="145820" cy="146462"/>
                  <a:chOff x="13096169" y="3602278"/>
                  <a:chExt cx="145820" cy="146462"/>
                </a:xfrm>
              </p:grpSpPr>
              <p:sp>
                <p:nvSpPr>
                  <p:cNvPr id="121" name="Rechthoek 120">
                    <a:extLst>
                      <a:ext uri="{FF2B5EF4-FFF2-40B4-BE49-F238E27FC236}">
                        <a16:creationId xmlns:a16="http://schemas.microsoft.com/office/drawing/2014/main" id="{D0DE7E21-133E-36DB-5333-FCD88CD54C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1A9CD904-4956-A7BE-953C-109411870AD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8" name="Groep 117">
                  <a:extLst>
                    <a:ext uri="{FF2B5EF4-FFF2-40B4-BE49-F238E27FC236}">
                      <a16:creationId xmlns:a16="http://schemas.microsoft.com/office/drawing/2014/main" id="{C7A1D1B2-04D6-EA4E-5476-C5C22E04C151}"/>
                    </a:ext>
                  </a:extLst>
                </p:cNvPr>
                <p:cNvGrpSpPr/>
                <p:nvPr userDrawn="1"/>
              </p:nvGrpSpPr>
              <p:grpSpPr>
                <a:xfrm rot="10800000">
                  <a:off x="13061402" y="3665637"/>
                  <a:ext cx="145820" cy="146462"/>
                  <a:chOff x="13096169" y="3602278"/>
                  <a:chExt cx="145820" cy="146462"/>
                </a:xfrm>
              </p:grpSpPr>
              <p:sp>
                <p:nvSpPr>
                  <p:cNvPr id="119" name="Rechthoek 118">
                    <a:extLst>
                      <a:ext uri="{FF2B5EF4-FFF2-40B4-BE49-F238E27FC236}">
                        <a16:creationId xmlns:a16="http://schemas.microsoft.com/office/drawing/2014/main" id="{AD3BBBBB-F816-E2CD-95A7-A4CA4CE43CA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39817934-34F6-702B-3D07-27CB0C6563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14" name="Rechthoek 113">
                <a:extLst>
                  <a:ext uri="{FF2B5EF4-FFF2-40B4-BE49-F238E27FC236}">
                    <a16:creationId xmlns:a16="http://schemas.microsoft.com/office/drawing/2014/main" id="{CB74C124-863C-0DDA-F901-6AE28F930C1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15" name="Gelijkbenige driehoek 114">
                <a:extLst>
                  <a:ext uri="{FF2B5EF4-FFF2-40B4-BE49-F238E27FC236}">
                    <a16:creationId xmlns:a16="http://schemas.microsoft.com/office/drawing/2014/main" id="{1FE4C3E2-128C-A78E-3624-EE638A8347F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7" name="ICOON_info">
              <a:extLst>
                <a:ext uri="{FF2B5EF4-FFF2-40B4-BE49-F238E27FC236}">
                  <a16:creationId xmlns:a16="http://schemas.microsoft.com/office/drawing/2014/main" id="{2ABD0FC6-A168-5D7C-0148-7C3C0F7B2FBE}"/>
                </a:ext>
              </a:extLst>
            </p:cNvPr>
            <p:cNvGrpSpPr/>
            <p:nvPr userDrawn="1"/>
          </p:nvGrpSpPr>
          <p:grpSpPr>
            <a:xfrm>
              <a:off x="-376736" y="4055594"/>
              <a:ext cx="283685" cy="283685"/>
              <a:chOff x="-510741" y="5913713"/>
              <a:chExt cx="267555" cy="267555"/>
            </a:xfrm>
          </p:grpSpPr>
          <p:sp>
            <p:nvSpPr>
              <p:cNvPr id="111" name="Ovaal 110">
                <a:extLst>
                  <a:ext uri="{FF2B5EF4-FFF2-40B4-BE49-F238E27FC236}">
                    <a16:creationId xmlns:a16="http://schemas.microsoft.com/office/drawing/2014/main" id="{596512FD-2B79-E054-E2EE-B735FFBA2C6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12" name="Graphic 163" descr="Informatie">
                <a:extLst>
                  <a:ext uri="{FF2B5EF4-FFF2-40B4-BE49-F238E27FC236}">
                    <a16:creationId xmlns:a16="http://schemas.microsoft.com/office/drawing/2014/main" id="{78399517-18F4-743C-83B1-A42A66E56C7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708683F2-B174-A9BF-816D-4503CF3C4470}"/>
                </a:ext>
              </a:extLst>
            </p:cNvPr>
            <p:cNvGrpSpPr/>
            <p:nvPr userDrawn="1"/>
          </p:nvGrpSpPr>
          <p:grpSpPr>
            <a:xfrm>
              <a:off x="-938434" y="4364020"/>
              <a:ext cx="627798" cy="576693"/>
              <a:chOff x="-938434" y="4570310"/>
              <a:chExt cx="627798" cy="576693"/>
            </a:xfrm>
          </p:grpSpPr>
          <p:grpSp>
            <p:nvGrpSpPr>
              <p:cNvPr id="106" name="Inspireren">
                <a:extLst>
                  <a:ext uri="{FF2B5EF4-FFF2-40B4-BE49-F238E27FC236}">
                    <a16:creationId xmlns:a16="http://schemas.microsoft.com/office/drawing/2014/main" id="{95AFBBB2-F909-6723-BD88-48F97196114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26EDD813-3EB1-9B42-E5C7-36AE0A15C75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9" name="Freeform 13">
                  <a:extLst>
                    <a:ext uri="{FF2B5EF4-FFF2-40B4-BE49-F238E27FC236}">
                      <a16:creationId xmlns:a16="http://schemas.microsoft.com/office/drawing/2014/main" id="{E4379595-853C-808C-FF66-85D51400546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10" name="Freeform 14">
                  <a:extLst>
                    <a:ext uri="{FF2B5EF4-FFF2-40B4-BE49-F238E27FC236}">
                      <a16:creationId xmlns:a16="http://schemas.microsoft.com/office/drawing/2014/main" id="{CB711C80-1A8D-2585-2DFF-8795D50748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07" name="Tekstvak 106">
                <a:extLst>
                  <a:ext uri="{FF2B5EF4-FFF2-40B4-BE49-F238E27FC236}">
                    <a16:creationId xmlns:a16="http://schemas.microsoft.com/office/drawing/2014/main" id="{D28F2823-BED6-7397-32B5-0C48218FB14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9" name="Groep 98">
              <a:extLst>
                <a:ext uri="{FF2B5EF4-FFF2-40B4-BE49-F238E27FC236}">
                  <a16:creationId xmlns:a16="http://schemas.microsoft.com/office/drawing/2014/main" id="{08D5AD74-9081-ACB9-3240-50C221D662DC}"/>
                </a:ext>
              </a:extLst>
            </p:cNvPr>
            <p:cNvGrpSpPr/>
            <p:nvPr userDrawn="1"/>
          </p:nvGrpSpPr>
          <p:grpSpPr>
            <a:xfrm>
              <a:off x="-3365484" y="1226982"/>
              <a:ext cx="446937" cy="406485"/>
              <a:chOff x="-3563526" y="1409294"/>
              <a:chExt cx="354190" cy="322133"/>
            </a:xfrm>
          </p:grpSpPr>
          <p:grpSp>
            <p:nvGrpSpPr>
              <p:cNvPr id="100" name="Groep 99">
                <a:extLst>
                  <a:ext uri="{FF2B5EF4-FFF2-40B4-BE49-F238E27FC236}">
                    <a16:creationId xmlns:a16="http://schemas.microsoft.com/office/drawing/2014/main" id="{549500BC-03DB-1863-B856-F295EF1DD25C}"/>
                  </a:ext>
                </a:extLst>
              </p:cNvPr>
              <p:cNvGrpSpPr/>
              <p:nvPr userDrawn="1"/>
            </p:nvGrpSpPr>
            <p:grpSpPr>
              <a:xfrm>
                <a:off x="-3499992" y="1409294"/>
                <a:ext cx="225195" cy="195499"/>
                <a:chOff x="8987389" y="1361199"/>
                <a:chExt cx="2200275" cy="1914525"/>
              </a:xfrm>
            </p:grpSpPr>
            <p:sp>
              <p:nvSpPr>
                <p:cNvPr id="102" name="Vrije vorm: vorm 101">
                  <a:extLst>
                    <a:ext uri="{FF2B5EF4-FFF2-40B4-BE49-F238E27FC236}">
                      <a16:creationId xmlns:a16="http://schemas.microsoft.com/office/drawing/2014/main" id="{C9336F1B-C095-3F4A-2156-C8FBE67176F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03" name="Groep 102">
                  <a:extLst>
                    <a:ext uri="{FF2B5EF4-FFF2-40B4-BE49-F238E27FC236}">
                      <a16:creationId xmlns:a16="http://schemas.microsoft.com/office/drawing/2014/main" id="{6B7233CA-8142-6CF9-897F-4DAC693BF27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4" name="Vrije vorm: vorm 103">
                    <a:extLst>
                      <a:ext uri="{FF2B5EF4-FFF2-40B4-BE49-F238E27FC236}">
                        <a16:creationId xmlns:a16="http://schemas.microsoft.com/office/drawing/2014/main" id="{88EDA451-A946-9842-209A-E7D0A2CFC4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5" name="Vrije vorm: vorm 104">
                    <a:extLst>
                      <a:ext uri="{FF2B5EF4-FFF2-40B4-BE49-F238E27FC236}">
                        <a16:creationId xmlns:a16="http://schemas.microsoft.com/office/drawing/2014/main" id="{6E8DDD6C-15C4-8FA9-630A-ABEFD346C3D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01" name="Tekstvak 100">
                <a:extLst>
                  <a:ext uri="{FF2B5EF4-FFF2-40B4-BE49-F238E27FC236}">
                    <a16:creationId xmlns:a16="http://schemas.microsoft.com/office/drawing/2014/main" id="{CF1C0CC3-9040-88DD-C9FF-DEE87EE16C6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29" name="Tijdelijke aanduiding voor titel 1">
            <a:extLst>
              <a:ext uri="{FF2B5EF4-FFF2-40B4-BE49-F238E27FC236}">
                <a16:creationId xmlns:a16="http://schemas.microsoft.com/office/drawing/2014/main" id="{577A335F-706F-4F5E-6F03-6FD41951DAE5}"/>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Column 2x + Image #2</a:t>
            </a:r>
          </a:p>
        </p:txBody>
      </p:sp>
    </p:spTree>
    <p:extLst>
      <p:ext uri="{BB962C8B-B14F-4D97-AF65-F5344CB8AC3E}">
        <p14:creationId xmlns:p14="http://schemas.microsoft.com/office/powerpoint/2010/main" val="2082625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4674F0-375C-41DA-9F9D-C83A1950CE08}"/>
              </a:ext>
            </a:extLst>
          </p:cNvPr>
          <p:cNvPicPr>
            <a:picLocks noChangeAspect="1"/>
          </p:cNvPicPr>
          <p:nvPr userDrawn="1"/>
        </p:nvPicPr>
        <p:blipFill>
          <a:blip r:embed="rId2"/>
          <a:srcRect l="4" r="4"/>
          <a:stretch/>
        </p:blipFill>
        <p:spPr>
          <a:xfrm>
            <a:off x="0" y="0"/>
            <a:ext cx="12191096" cy="6858000"/>
          </a:xfrm>
          <a:prstGeom prst="rect">
            <a:avLst/>
          </a:prstGeom>
        </p:spPr>
      </p:pic>
      <p:sp>
        <p:nvSpPr>
          <p:cNvPr id="2" name="Title 1">
            <a:extLst>
              <a:ext uri="{FF2B5EF4-FFF2-40B4-BE49-F238E27FC236}">
                <a16:creationId xmlns:a16="http://schemas.microsoft.com/office/drawing/2014/main" id="{7F2BBB82-E8B3-5A63-CD3D-6F60A3482A10}"/>
              </a:ext>
            </a:extLst>
          </p:cNvPr>
          <p:cNvSpPr>
            <a:spLocks noGrp="1"/>
          </p:cNvSpPr>
          <p:nvPr>
            <p:ph type="ctrTitle"/>
          </p:nvPr>
        </p:nvSpPr>
        <p:spPr>
          <a:xfrm>
            <a:off x="455685" y="1771649"/>
            <a:ext cx="5917683" cy="1484313"/>
          </a:xfrm>
        </p:spPr>
        <p:txBody>
          <a:bodyPr anchor="t" anchorCtr="0">
            <a:normAutofit/>
          </a:bodyPr>
          <a:lstStyle>
            <a:lvl1pPr algn="l">
              <a:lnSpc>
                <a:spcPct val="100000"/>
              </a:lnSpc>
              <a:defRPr sz="4000" b="1">
                <a:solidFill>
                  <a:schemeClr val="accent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39595144-41DA-2A06-BF99-A886E5E5FB76}"/>
              </a:ext>
            </a:extLst>
          </p:cNvPr>
          <p:cNvSpPr>
            <a:spLocks noGrp="1"/>
          </p:cNvSpPr>
          <p:nvPr>
            <p:ph type="subTitle" idx="1" hasCustomPrompt="1"/>
          </p:nvPr>
        </p:nvSpPr>
        <p:spPr>
          <a:xfrm>
            <a:off x="455685" y="3602038"/>
            <a:ext cx="5917683" cy="577697"/>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Name and Surname</a:t>
            </a:r>
            <a:endParaRPr lang="en-US" dirty="0"/>
          </a:p>
        </p:txBody>
      </p:sp>
      <p:sp>
        <p:nvSpPr>
          <p:cNvPr id="4" name="Date Placeholder 3">
            <a:extLst>
              <a:ext uri="{FF2B5EF4-FFF2-40B4-BE49-F238E27FC236}">
                <a16:creationId xmlns:a16="http://schemas.microsoft.com/office/drawing/2014/main" id="{0EDDD8D1-C847-BD12-FD7B-96B4C3360A61}"/>
              </a:ext>
            </a:extLst>
          </p:cNvPr>
          <p:cNvSpPr>
            <a:spLocks noGrp="1"/>
          </p:cNvSpPr>
          <p:nvPr>
            <p:ph type="dt" sz="half" idx="10"/>
          </p:nvPr>
        </p:nvSpPr>
        <p:spPr>
          <a:xfrm>
            <a:off x="9244584" y="6430137"/>
            <a:ext cx="1143000" cy="365125"/>
          </a:xfrm>
        </p:spPr>
        <p:txBody>
          <a:bodyPr/>
          <a:lstStyle/>
          <a:p>
            <a:fld id="{741077F5-36F5-0846-B313-1F49792AA3D9}" type="datetime1">
              <a:rPr lang="en-GB" smtClean="0"/>
              <a:t>01/04/2024</a:t>
            </a:fld>
            <a:endParaRPr lang="en-US" dirty="0"/>
          </a:p>
        </p:txBody>
      </p:sp>
      <p:sp>
        <p:nvSpPr>
          <p:cNvPr id="5" name="Footer Placeholder 4">
            <a:extLst>
              <a:ext uri="{FF2B5EF4-FFF2-40B4-BE49-F238E27FC236}">
                <a16:creationId xmlns:a16="http://schemas.microsoft.com/office/drawing/2014/main" id="{67D4390C-B3F4-E393-B608-F3AB1F6562A6}"/>
              </a:ext>
            </a:extLst>
          </p:cNvPr>
          <p:cNvSpPr>
            <a:spLocks noGrp="1"/>
          </p:cNvSpPr>
          <p:nvPr>
            <p:ph type="ftr" sz="quarter" idx="11"/>
          </p:nvPr>
        </p:nvSpPr>
        <p:spPr>
          <a:xfrm>
            <a:off x="455685" y="6430137"/>
            <a:ext cx="8241792"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D959F0B0-3975-0748-BD61-200114A3E6E1}"/>
              </a:ext>
            </a:extLst>
          </p:cNvPr>
          <p:cNvSpPr>
            <a:spLocks noGrp="1"/>
          </p:cNvSpPr>
          <p:nvPr>
            <p:ph type="sldNum" sz="quarter" idx="12"/>
          </p:nvPr>
        </p:nvSpPr>
        <p:spPr>
          <a:xfrm>
            <a:off x="10934691" y="6430136"/>
            <a:ext cx="801624" cy="365125"/>
          </a:xfrm>
        </p:spPr>
        <p:txBody>
          <a:bodyPr/>
          <a:lstStyle/>
          <a:p>
            <a:fld id="{DC3E8451-FA9E-044E-A25E-570F063E7F9B}" type="slidenum">
              <a:rPr lang="en-US" smtClean="0"/>
              <a:t>‹#›</a:t>
            </a:fld>
            <a:endParaRPr lang="en-US"/>
          </a:p>
        </p:txBody>
      </p:sp>
      <p:pic>
        <p:nvPicPr>
          <p:cNvPr id="13" name="Picture 12">
            <a:extLst>
              <a:ext uri="{FF2B5EF4-FFF2-40B4-BE49-F238E27FC236}">
                <a16:creationId xmlns:a16="http://schemas.microsoft.com/office/drawing/2014/main" id="{AB271704-F3EA-7190-FB4E-0F9FD0E8E4BA}"/>
              </a:ext>
            </a:extLst>
          </p:cNvPr>
          <p:cNvPicPr>
            <a:picLocks noChangeAspect="1"/>
          </p:cNvPicPr>
          <p:nvPr userDrawn="1"/>
        </p:nvPicPr>
        <p:blipFill>
          <a:blip r:embed="rId3"/>
          <a:stretch>
            <a:fillRect/>
          </a:stretch>
        </p:blipFill>
        <p:spPr>
          <a:xfrm>
            <a:off x="455685" y="5793362"/>
            <a:ext cx="2141211" cy="456062"/>
          </a:xfrm>
          <a:prstGeom prst="rect">
            <a:avLst/>
          </a:prstGeom>
        </p:spPr>
      </p:pic>
      <p:pic>
        <p:nvPicPr>
          <p:cNvPr id="15" name="Picture 14">
            <a:extLst>
              <a:ext uri="{FF2B5EF4-FFF2-40B4-BE49-F238E27FC236}">
                <a16:creationId xmlns:a16="http://schemas.microsoft.com/office/drawing/2014/main" id="{38F8F1E1-9E7A-6F8C-5CA8-3AAFA99469C7}"/>
              </a:ext>
            </a:extLst>
          </p:cNvPr>
          <p:cNvPicPr>
            <a:picLocks noChangeAspect="1"/>
          </p:cNvPicPr>
          <p:nvPr userDrawn="1"/>
        </p:nvPicPr>
        <p:blipFill>
          <a:blip r:embed="rId4"/>
          <a:stretch>
            <a:fillRect/>
          </a:stretch>
        </p:blipFill>
        <p:spPr>
          <a:xfrm>
            <a:off x="2695539" y="390260"/>
            <a:ext cx="902165" cy="392246"/>
          </a:xfrm>
          <a:prstGeom prst="rect">
            <a:avLst/>
          </a:prstGeom>
        </p:spPr>
      </p:pic>
      <p:pic>
        <p:nvPicPr>
          <p:cNvPr id="21" name="Picture 20">
            <a:extLst>
              <a:ext uri="{FF2B5EF4-FFF2-40B4-BE49-F238E27FC236}">
                <a16:creationId xmlns:a16="http://schemas.microsoft.com/office/drawing/2014/main" id="{5806DA2E-E846-B4CE-4318-5BAB028A0804}"/>
              </a:ext>
            </a:extLst>
          </p:cNvPr>
          <p:cNvPicPr>
            <a:picLocks noChangeAspect="1"/>
          </p:cNvPicPr>
          <p:nvPr userDrawn="1"/>
        </p:nvPicPr>
        <p:blipFill>
          <a:blip r:embed="rId5"/>
          <a:stretch>
            <a:fillRect/>
          </a:stretch>
        </p:blipFill>
        <p:spPr>
          <a:xfrm>
            <a:off x="1426171" y="371471"/>
            <a:ext cx="1147175" cy="455831"/>
          </a:xfrm>
          <a:prstGeom prst="rect">
            <a:avLst/>
          </a:prstGeom>
        </p:spPr>
      </p:pic>
      <p:pic>
        <p:nvPicPr>
          <p:cNvPr id="22" name="Picture 21">
            <a:extLst>
              <a:ext uri="{FF2B5EF4-FFF2-40B4-BE49-F238E27FC236}">
                <a16:creationId xmlns:a16="http://schemas.microsoft.com/office/drawing/2014/main" id="{7CD2C01C-EADE-B994-1246-99E2F6AC9E32}"/>
              </a:ext>
            </a:extLst>
          </p:cNvPr>
          <p:cNvPicPr>
            <a:picLocks noChangeAspect="1"/>
          </p:cNvPicPr>
          <p:nvPr userDrawn="1"/>
        </p:nvPicPr>
        <p:blipFill>
          <a:blip r:embed="rId6"/>
          <a:stretch>
            <a:fillRect/>
          </a:stretch>
        </p:blipFill>
        <p:spPr>
          <a:xfrm>
            <a:off x="455686" y="371471"/>
            <a:ext cx="843288" cy="455832"/>
          </a:xfrm>
          <a:prstGeom prst="rect">
            <a:avLst/>
          </a:prstGeom>
        </p:spPr>
      </p:pic>
    </p:spTree>
    <p:extLst>
      <p:ext uri="{BB962C8B-B14F-4D97-AF65-F5344CB8AC3E}">
        <p14:creationId xmlns:p14="http://schemas.microsoft.com/office/powerpoint/2010/main" val="542142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FE412E9C-37BA-EA49-AB0C-DAEF97A63375}" type="datetime1">
              <a:rPr lang="en-US" smtClean="0"/>
              <a:t>4/1/24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278050" y="-885712"/>
            <a:ext cx="1635934"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ALLEEN TITEL</a:t>
            </a:r>
          </a:p>
        </p:txBody>
      </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223148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 Image (3x)">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43238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(3x)</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prstGeom prst="rect">
            <a:avLst/>
          </a:prstGeom>
          <a:blipFill>
            <a:blip r:embed="rId2"/>
            <a:stretch>
              <a:fillRect/>
            </a:stretch>
          </a:blipFill>
        </p:spPr>
        <p:txBody>
          <a:bodyPr/>
          <a:lstStyle>
            <a:lvl1pPr marL="0" indent="0">
              <a:buNone/>
              <a:defRPr sz="100"/>
            </a:lvl1pPr>
          </a:lstStyle>
          <a:p>
            <a:pPr lvl="0"/>
            <a:r>
              <a:rPr lang="en-GB"/>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33" name="Tijdelijke aanduiding voor afbeelding 32">
            <a:extLst>
              <a:ext uri="{FF2B5EF4-FFF2-40B4-BE49-F238E27FC236}">
                <a16:creationId xmlns:a16="http://schemas.microsoft.com/office/drawing/2014/main" id="{090E3504-CB62-F6A4-B587-516632E04F97}"/>
              </a:ext>
            </a:extLst>
          </p:cNvPr>
          <p:cNvSpPr>
            <a:spLocks noGrp="1"/>
          </p:cNvSpPr>
          <p:nvPr>
            <p:ph type="pic" sz="quarter" idx="21" hasCustomPrompt="1"/>
          </p:nvPr>
        </p:nvSpPr>
        <p:spPr>
          <a:xfrm>
            <a:off x="708207"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34" name="Tijdelijke aanduiding voor afbeelding 33">
            <a:extLst>
              <a:ext uri="{FF2B5EF4-FFF2-40B4-BE49-F238E27FC236}">
                <a16:creationId xmlns:a16="http://schemas.microsoft.com/office/drawing/2014/main" id="{376FF957-5BD5-DA43-D11F-40FD84AA1D49}"/>
              </a:ext>
            </a:extLst>
          </p:cNvPr>
          <p:cNvSpPr>
            <a:spLocks noGrp="1"/>
          </p:cNvSpPr>
          <p:nvPr>
            <p:ph type="pic" sz="quarter" idx="22" hasCustomPrompt="1"/>
          </p:nvPr>
        </p:nvSpPr>
        <p:spPr>
          <a:xfrm>
            <a:off x="4483529" y="1592264"/>
            <a:ext cx="3201310" cy="2435979"/>
          </a:xfrm>
          <a:custGeom>
            <a:avLst/>
            <a:gdLst>
              <a:gd name="connsiteX0" fmla="*/ 162369 w 3201310"/>
              <a:gd name="connsiteY0" fmla="*/ 0 h 2435979"/>
              <a:gd name="connsiteX1" fmla="*/ 3038941 w 3201310"/>
              <a:gd name="connsiteY1" fmla="*/ 0 h 2435979"/>
              <a:gd name="connsiteX2" fmla="*/ 3201310 w 3201310"/>
              <a:gd name="connsiteY2" fmla="*/ 162370 h 2435979"/>
              <a:gd name="connsiteX3" fmla="*/ 3201310 w 3201310"/>
              <a:gd name="connsiteY3" fmla="*/ 2435979 h 2435979"/>
              <a:gd name="connsiteX4" fmla="*/ 0 w 3201310"/>
              <a:gd name="connsiteY4" fmla="*/ 2435979 h 2435979"/>
              <a:gd name="connsiteX5" fmla="*/ 0 w 3201310"/>
              <a:gd name="connsiteY5" fmla="*/ 162370 h 2435979"/>
              <a:gd name="connsiteX6" fmla="*/ 162369 w 3201310"/>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0" h="2435979">
                <a:moveTo>
                  <a:pt x="162369" y="0"/>
                </a:moveTo>
                <a:lnTo>
                  <a:pt x="3038941" y="0"/>
                </a:lnTo>
                <a:cubicBezTo>
                  <a:pt x="3128614" y="0"/>
                  <a:pt x="3201310" y="72696"/>
                  <a:pt x="3201310" y="162370"/>
                </a:cubicBezTo>
                <a:lnTo>
                  <a:pt x="3201310" y="2435979"/>
                </a:lnTo>
                <a:lnTo>
                  <a:pt x="0" y="2435979"/>
                </a:lnTo>
                <a:lnTo>
                  <a:pt x="0" y="162370"/>
                </a:lnTo>
                <a:cubicBezTo>
                  <a:pt x="0" y="72696"/>
                  <a:pt x="72695" y="0"/>
                  <a:pt x="162369"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35" name="Tijdelijke aanduiding voor afbeelding 34">
            <a:extLst>
              <a:ext uri="{FF2B5EF4-FFF2-40B4-BE49-F238E27FC236}">
                <a16:creationId xmlns:a16="http://schemas.microsoft.com/office/drawing/2014/main" id="{593AF288-978F-82B1-9F24-6205552179C5}"/>
              </a:ext>
            </a:extLst>
          </p:cNvPr>
          <p:cNvSpPr>
            <a:spLocks noGrp="1"/>
          </p:cNvSpPr>
          <p:nvPr>
            <p:ph type="pic" sz="quarter" idx="23" hasCustomPrompt="1"/>
          </p:nvPr>
        </p:nvSpPr>
        <p:spPr>
          <a:xfrm>
            <a:off x="8258849"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grpSp>
        <p:nvGrpSpPr>
          <p:cNvPr id="69" name="INSTRUCTION">
            <a:extLst>
              <a:ext uri="{FF2B5EF4-FFF2-40B4-BE49-F238E27FC236}">
                <a16:creationId xmlns:a16="http://schemas.microsoft.com/office/drawing/2014/main" id="{ED655DEF-7434-A126-0664-BB1F345A895A}"/>
              </a:ext>
            </a:extLst>
          </p:cNvPr>
          <p:cNvGrpSpPr/>
          <p:nvPr userDrawn="1"/>
        </p:nvGrpSpPr>
        <p:grpSpPr>
          <a:xfrm>
            <a:off x="12377595" y="0"/>
            <a:ext cx="3693113" cy="5054643"/>
            <a:chOff x="-3786164" y="0"/>
            <a:chExt cx="3693113" cy="5054643"/>
          </a:xfrm>
        </p:grpSpPr>
        <p:sp>
          <p:nvSpPr>
            <p:cNvPr id="70" name="Rechthoek 69">
              <a:extLst>
                <a:ext uri="{FF2B5EF4-FFF2-40B4-BE49-F238E27FC236}">
                  <a16:creationId xmlns:a16="http://schemas.microsoft.com/office/drawing/2014/main" id="{11360641-728F-BDFD-6112-9CF0E1939E2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1" name="Rechthoek 70">
              <a:extLst>
                <a:ext uri="{FF2B5EF4-FFF2-40B4-BE49-F238E27FC236}">
                  <a16:creationId xmlns:a16="http://schemas.microsoft.com/office/drawing/2014/main" id="{03286AB4-8FFB-D22A-7464-CD46DB5ADFD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72" name="Ovaal 71">
              <a:extLst>
                <a:ext uri="{FF2B5EF4-FFF2-40B4-BE49-F238E27FC236}">
                  <a16:creationId xmlns:a16="http://schemas.microsoft.com/office/drawing/2014/main" id="{9752CE5E-F436-C0F2-DBBB-8A75E921836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2C98B469-9D34-9D51-FD08-4A0BCAF5D84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C346E3E-F808-5186-2FFD-F718A20582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DB235540-1286-787D-57AC-88457814EF6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Rechthoek 75">
              <a:extLst>
                <a:ext uri="{FF2B5EF4-FFF2-40B4-BE49-F238E27FC236}">
                  <a16:creationId xmlns:a16="http://schemas.microsoft.com/office/drawing/2014/main" id="{4FA655A4-DBAF-DA11-1B6C-44903577BFC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77" name="Ovaal 76">
              <a:extLst>
                <a:ext uri="{FF2B5EF4-FFF2-40B4-BE49-F238E27FC236}">
                  <a16:creationId xmlns:a16="http://schemas.microsoft.com/office/drawing/2014/main" id="{2AE979ED-3962-E07D-ADEF-2F7807E9E68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8" name="Rechthoek 77">
              <a:extLst>
                <a:ext uri="{FF2B5EF4-FFF2-40B4-BE49-F238E27FC236}">
                  <a16:creationId xmlns:a16="http://schemas.microsoft.com/office/drawing/2014/main" id="{C22CF074-2139-DC04-040F-16FF67E11FC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79" name="Groep 78">
              <a:extLst>
                <a:ext uri="{FF2B5EF4-FFF2-40B4-BE49-F238E27FC236}">
                  <a16:creationId xmlns:a16="http://schemas.microsoft.com/office/drawing/2014/main" id="{100FD387-9C66-C384-EF93-157609DCF665}"/>
                </a:ext>
              </a:extLst>
            </p:cNvPr>
            <p:cNvGrpSpPr/>
            <p:nvPr userDrawn="1"/>
          </p:nvGrpSpPr>
          <p:grpSpPr>
            <a:xfrm>
              <a:off x="-3414453" y="3534339"/>
              <a:ext cx="514284" cy="506545"/>
              <a:chOff x="12617641" y="3403239"/>
              <a:chExt cx="752963" cy="741634"/>
            </a:xfrm>
          </p:grpSpPr>
          <p:grpSp>
            <p:nvGrpSpPr>
              <p:cNvPr id="96" name="Groep 95">
                <a:extLst>
                  <a:ext uri="{FF2B5EF4-FFF2-40B4-BE49-F238E27FC236}">
                    <a16:creationId xmlns:a16="http://schemas.microsoft.com/office/drawing/2014/main" id="{79289807-2FBB-3A2E-AEEE-AABDC9B95A21}"/>
                  </a:ext>
                </a:extLst>
              </p:cNvPr>
              <p:cNvGrpSpPr/>
              <p:nvPr userDrawn="1"/>
            </p:nvGrpSpPr>
            <p:grpSpPr>
              <a:xfrm>
                <a:off x="12771530" y="3403239"/>
                <a:ext cx="467176" cy="448491"/>
                <a:chOff x="12782157" y="3403239"/>
                <a:chExt cx="467176" cy="448491"/>
              </a:xfrm>
            </p:grpSpPr>
            <p:grpSp>
              <p:nvGrpSpPr>
                <p:cNvPr id="99" name="Groep 98">
                  <a:extLst>
                    <a:ext uri="{FF2B5EF4-FFF2-40B4-BE49-F238E27FC236}">
                      <a16:creationId xmlns:a16="http://schemas.microsoft.com/office/drawing/2014/main" id="{0E0710F5-7038-9FCF-9504-2267C2479120}"/>
                    </a:ext>
                  </a:extLst>
                </p:cNvPr>
                <p:cNvGrpSpPr/>
                <p:nvPr userDrawn="1"/>
              </p:nvGrpSpPr>
              <p:grpSpPr>
                <a:xfrm>
                  <a:off x="12782157" y="3403239"/>
                  <a:ext cx="412976" cy="396132"/>
                  <a:chOff x="13554906" y="3320109"/>
                  <a:chExt cx="443917" cy="425811"/>
                </a:xfrm>
              </p:grpSpPr>
              <p:grpSp>
                <p:nvGrpSpPr>
                  <p:cNvPr id="106" name="Groep 105">
                    <a:extLst>
                      <a:ext uri="{FF2B5EF4-FFF2-40B4-BE49-F238E27FC236}">
                        <a16:creationId xmlns:a16="http://schemas.microsoft.com/office/drawing/2014/main" id="{A5F2B3FF-98AF-0118-A640-B526C5A6FCBC}"/>
                      </a:ext>
                    </a:extLst>
                  </p:cNvPr>
                  <p:cNvGrpSpPr/>
                  <p:nvPr userDrawn="1"/>
                </p:nvGrpSpPr>
                <p:grpSpPr>
                  <a:xfrm>
                    <a:off x="13554906" y="3320109"/>
                    <a:ext cx="443917" cy="425811"/>
                    <a:chOff x="12909684" y="1276143"/>
                    <a:chExt cx="443917" cy="425811"/>
                  </a:xfrm>
                </p:grpSpPr>
                <p:sp>
                  <p:nvSpPr>
                    <p:cNvPr id="109" name="Rechthoek 108">
                      <a:extLst>
                        <a:ext uri="{FF2B5EF4-FFF2-40B4-BE49-F238E27FC236}">
                          <a16:creationId xmlns:a16="http://schemas.microsoft.com/office/drawing/2014/main" id="{6892C975-55D9-8642-368A-1173D3D8E1D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BCBE81DF-0C3A-00CC-2BA7-8935F6DAF5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1" name="Ovaal 110">
                      <a:extLst>
                        <a:ext uri="{FF2B5EF4-FFF2-40B4-BE49-F238E27FC236}">
                          <a16:creationId xmlns:a16="http://schemas.microsoft.com/office/drawing/2014/main" id="{54F7DD08-49DE-17FD-D1BA-F10ACCCB032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07" name="Afbeelding 106">
                    <a:extLst>
                      <a:ext uri="{FF2B5EF4-FFF2-40B4-BE49-F238E27FC236}">
                        <a16:creationId xmlns:a16="http://schemas.microsoft.com/office/drawing/2014/main" id="{9CA54939-D75F-E055-48A9-9F215F028E3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8" name="Afbeelding 107">
                    <a:extLst>
                      <a:ext uri="{FF2B5EF4-FFF2-40B4-BE49-F238E27FC236}">
                        <a16:creationId xmlns:a16="http://schemas.microsoft.com/office/drawing/2014/main" id="{3564137C-8377-55C5-68B5-B95AE7EFEC5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0" name="Groep 99">
                  <a:extLst>
                    <a:ext uri="{FF2B5EF4-FFF2-40B4-BE49-F238E27FC236}">
                      <a16:creationId xmlns:a16="http://schemas.microsoft.com/office/drawing/2014/main" id="{7B55B48D-BE36-9D7D-D249-D3BB3DDF76C5}"/>
                    </a:ext>
                  </a:extLst>
                </p:cNvPr>
                <p:cNvGrpSpPr/>
                <p:nvPr userDrawn="1"/>
              </p:nvGrpSpPr>
              <p:grpSpPr>
                <a:xfrm>
                  <a:off x="13103513" y="3705268"/>
                  <a:ext cx="145820" cy="146462"/>
                  <a:chOff x="13096169" y="3602278"/>
                  <a:chExt cx="145820" cy="146462"/>
                </a:xfrm>
              </p:grpSpPr>
              <p:sp>
                <p:nvSpPr>
                  <p:cNvPr id="104" name="Rechthoek 103">
                    <a:extLst>
                      <a:ext uri="{FF2B5EF4-FFF2-40B4-BE49-F238E27FC236}">
                        <a16:creationId xmlns:a16="http://schemas.microsoft.com/office/drawing/2014/main" id="{6579102C-2AC1-9817-789C-B4508A1E4D0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46922892-2267-805E-CE30-8A530F4E810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4016B78-7B91-0DA6-B03F-5DE22D4717EE}"/>
                    </a:ext>
                  </a:extLst>
                </p:cNvPr>
                <p:cNvGrpSpPr/>
                <p:nvPr userDrawn="1"/>
              </p:nvGrpSpPr>
              <p:grpSpPr>
                <a:xfrm rot="10800000">
                  <a:off x="13061402" y="3665637"/>
                  <a:ext cx="145820" cy="146462"/>
                  <a:chOff x="13096169" y="3602278"/>
                  <a:chExt cx="145820" cy="146462"/>
                </a:xfrm>
              </p:grpSpPr>
              <p:sp>
                <p:nvSpPr>
                  <p:cNvPr id="102" name="Rechthoek 101">
                    <a:extLst>
                      <a:ext uri="{FF2B5EF4-FFF2-40B4-BE49-F238E27FC236}">
                        <a16:creationId xmlns:a16="http://schemas.microsoft.com/office/drawing/2014/main" id="{8F99BE25-23EE-1944-16E8-A023930D90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54E6B586-7E70-38C5-68C2-23FCC62DF1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97" name="Rechthoek 96">
                <a:extLst>
                  <a:ext uri="{FF2B5EF4-FFF2-40B4-BE49-F238E27FC236}">
                    <a16:creationId xmlns:a16="http://schemas.microsoft.com/office/drawing/2014/main" id="{6D389A74-95F0-2318-8FAB-FAC2DE4EC51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98" name="Gelijkbenige driehoek 97">
                <a:extLst>
                  <a:ext uri="{FF2B5EF4-FFF2-40B4-BE49-F238E27FC236}">
                    <a16:creationId xmlns:a16="http://schemas.microsoft.com/office/drawing/2014/main" id="{541AD0FD-743C-DF9E-AA11-608EA6F5D44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0" name="ICOON_info">
              <a:extLst>
                <a:ext uri="{FF2B5EF4-FFF2-40B4-BE49-F238E27FC236}">
                  <a16:creationId xmlns:a16="http://schemas.microsoft.com/office/drawing/2014/main" id="{BDC8B915-9ABF-26E9-10A5-43109E5FCBDE}"/>
                </a:ext>
              </a:extLst>
            </p:cNvPr>
            <p:cNvGrpSpPr/>
            <p:nvPr userDrawn="1"/>
          </p:nvGrpSpPr>
          <p:grpSpPr>
            <a:xfrm>
              <a:off x="-376736" y="4055594"/>
              <a:ext cx="283685" cy="283685"/>
              <a:chOff x="-510741" y="5913713"/>
              <a:chExt cx="267555" cy="267555"/>
            </a:xfrm>
          </p:grpSpPr>
          <p:sp>
            <p:nvSpPr>
              <p:cNvPr id="94" name="Ovaal 93">
                <a:extLst>
                  <a:ext uri="{FF2B5EF4-FFF2-40B4-BE49-F238E27FC236}">
                    <a16:creationId xmlns:a16="http://schemas.microsoft.com/office/drawing/2014/main" id="{E60FB7BC-4C0D-276C-C7EF-C613FC8794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95" name="Graphic 163" descr="Informatie">
                <a:extLst>
                  <a:ext uri="{FF2B5EF4-FFF2-40B4-BE49-F238E27FC236}">
                    <a16:creationId xmlns:a16="http://schemas.microsoft.com/office/drawing/2014/main" id="{3E3319D3-2D8E-0976-9B1B-99C21BEFCA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1" name="Groep 80">
              <a:extLst>
                <a:ext uri="{FF2B5EF4-FFF2-40B4-BE49-F238E27FC236}">
                  <a16:creationId xmlns:a16="http://schemas.microsoft.com/office/drawing/2014/main" id="{5AF5CB02-49AF-1764-42CA-D770839DC7E3}"/>
                </a:ext>
              </a:extLst>
            </p:cNvPr>
            <p:cNvGrpSpPr/>
            <p:nvPr userDrawn="1"/>
          </p:nvGrpSpPr>
          <p:grpSpPr>
            <a:xfrm>
              <a:off x="-938434" y="4364020"/>
              <a:ext cx="627798" cy="576693"/>
              <a:chOff x="-938434" y="4570310"/>
              <a:chExt cx="627798" cy="576693"/>
            </a:xfrm>
          </p:grpSpPr>
          <p:grpSp>
            <p:nvGrpSpPr>
              <p:cNvPr id="89" name="Inspireren">
                <a:extLst>
                  <a:ext uri="{FF2B5EF4-FFF2-40B4-BE49-F238E27FC236}">
                    <a16:creationId xmlns:a16="http://schemas.microsoft.com/office/drawing/2014/main" id="{4411AA1F-F737-8159-0112-C36130513E3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1" name="Freeform 12">
                  <a:extLst>
                    <a:ext uri="{FF2B5EF4-FFF2-40B4-BE49-F238E27FC236}">
                      <a16:creationId xmlns:a16="http://schemas.microsoft.com/office/drawing/2014/main" id="{30EF730C-1476-ACE9-D7A0-FE3F680DCEA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2" name="Freeform 13">
                  <a:extLst>
                    <a:ext uri="{FF2B5EF4-FFF2-40B4-BE49-F238E27FC236}">
                      <a16:creationId xmlns:a16="http://schemas.microsoft.com/office/drawing/2014/main" id="{A9BF3216-F72A-CA85-22B6-56DD3508B97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3" name="Freeform 14">
                  <a:extLst>
                    <a:ext uri="{FF2B5EF4-FFF2-40B4-BE49-F238E27FC236}">
                      <a16:creationId xmlns:a16="http://schemas.microsoft.com/office/drawing/2014/main" id="{3F37128C-2F45-9D65-7451-6DBC502A367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0" name="Tekstvak 89">
                <a:extLst>
                  <a:ext uri="{FF2B5EF4-FFF2-40B4-BE49-F238E27FC236}">
                    <a16:creationId xmlns:a16="http://schemas.microsoft.com/office/drawing/2014/main" id="{13C5B27B-AC4C-F0A6-B4C2-904E7DE4C0A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2" name="Groep 81">
              <a:extLst>
                <a:ext uri="{FF2B5EF4-FFF2-40B4-BE49-F238E27FC236}">
                  <a16:creationId xmlns:a16="http://schemas.microsoft.com/office/drawing/2014/main" id="{36BC2CE8-EE42-4DB7-42E5-72ECB6C4BD93}"/>
                </a:ext>
              </a:extLst>
            </p:cNvPr>
            <p:cNvGrpSpPr/>
            <p:nvPr userDrawn="1"/>
          </p:nvGrpSpPr>
          <p:grpSpPr>
            <a:xfrm>
              <a:off x="-3365484" y="1226982"/>
              <a:ext cx="446937" cy="406485"/>
              <a:chOff x="-3563526" y="1409294"/>
              <a:chExt cx="354190" cy="322133"/>
            </a:xfrm>
          </p:grpSpPr>
          <p:grpSp>
            <p:nvGrpSpPr>
              <p:cNvPr id="83" name="Groep 82">
                <a:extLst>
                  <a:ext uri="{FF2B5EF4-FFF2-40B4-BE49-F238E27FC236}">
                    <a16:creationId xmlns:a16="http://schemas.microsoft.com/office/drawing/2014/main" id="{2B68CDE4-A5F3-7C07-3172-52A7A229358C}"/>
                  </a:ext>
                </a:extLst>
              </p:cNvPr>
              <p:cNvGrpSpPr/>
              <p:nvPr userDrawn="1"/>
            </p:nvGrpSpPr>
            <p:grpSpPr>
              <a:xfrm>
                <a:off x="-3499992" y="1409294"/>
                <a:ext cx="225195" cy="195499"/>
                <a:chOff x="8987389" y="1361199"/>
                <a:chExt cx="2200275" cy="1914525"/>
              </a:xfrm>
            </p:grpSpPr>
            <p:sp>
              <p:nvSpPr>
                <p:cNvPr id="85" name="Vrije vorm: vorm 84">
                  <a:extLst>
                    <a:ext uri="{FF2B5EF4-FFF2-40B4-BE49-F238E27FC236}">
                      <a16:creationId xmlns:a16="http://schemas.microsoft.com/office/drawing/2014/main" id="{5736D030-8644-2399-E006-0215C2C15F0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86" name="Groep 85">
                  <a:extLst>
                    <a:ext uri="{FF2B5EF4-FFF2-40B4-BE49-F238E27FC236}">
                      <a16:creationId xmlns:a16="http://schemas.microsoft.com/office/drawing/2014/main" id="{DEABAB1C-93CF-4684-C6B9-4A8324773F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7" name="Vrije vorm: vorm 86">
                    <a:extLst>
                      <a:ext uri="{FF2B5EF4-FFF2-40B4-BE49-F238E27FC236}">
                        <a16:creationId xmlns:a16="http://schemas.microsoft.com/office/drawing/2014/main" id="{47EBFE2C-1970-296C-7DE2-4E4E7D6C2C8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88" name="Vrije vorm: vorm 87">
                    <a:extLst>
                      <a:ext uri="{FF2B5EF4-FFF2-40B4-BE49-F238E27FC236}">
                        <a16:creationId xmlns:a16="http://schemas.microsoft.com/office/drawing/2014/main" id="{64D393ED-2F27-39E0-E3C5-D95E15A59ED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84" name="Tekstvak 83">
                <a:extLst>
                  <a:ext uri="{FF2B5EF4-FFF2-40B4-BE49-F238E27FC236}">
                    <a16:creationId xmlns:a16="http://schemas.microsoft.com/office/drawing/2014/main" id="{448A06B0-C48A-0791-67F7-BA92DEACF8F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5334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073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a:prstGeom prst="rect">
            <a:avLst/>
          </a:prstGeo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prstGeom prst="rect">
            <a:avLst/>
          </a:prstGeo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1 April, 2024</a:t>
            </a:fld>
            <a:endParaRPr lang="en-GB"/>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a:prstGeom prst="rect">
            <a:avLst/>
          </a:prstGeom>
        </p:spPr>
        <p:txBody>
          <a:bodyPr anchor="b"/>
          <a:lstStyle>
            <a:lvl1pPr>
              <a:lnSpc>
                <a:spcPct val="80000"/>
              </a:lnSpc>
              <a:defRPr sz="4600" b="1" baseline="0">
                <a:solidFill>
                  <a:schemeClr val="bg1"/>
                </a:solidFill>
                <a:latin typeface="+mj-lt"/>
              </a:defRPr>
            </a:lvl1pPr>
          </a:lstStyle>
          <a:p>
            <a:r>
              <a:rPr lang="en-GB"/>
              <a:t>Place the title of the presentation</a:t>
            </a:r>
          </a:p>
        </p:txBody>
      </p:sp>
    </p:spTree>
    <p:extLst>
      <p:ext uri="{BB962C8B-B14F-4D97-AF65-F5344CB8AC3E}">
        <p14:creationId xmlns:p14="http://schemas.microsoft.com/office/powerpoint/2010/main" val="46965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prstGeom prst="rect">
            <a:avLst/>
          </a:prstGeo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a:prstGeom prst="rect">
            <a:avLst/>
          </a:prstGeom>
        </p:spPr>
        <p:txBody>
          <a:bodyPr>
            <a:spAutoFit/>
          </a:bodyPr>
          <a:lstStyle>
            <a:lvl1pPr marL="0" indent="0">
              <a:buFontTx/>
              <a:buNone/>
              <a:defRPr sz="20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a:prstGeom prst="rect">
            <a:avLst/>
          </a:prstGeo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Mauris et orci.</a:t>
            </a:r>
          </a:p>
          <a:p>
            <a:pPr lvl="0"/>
            <a:endParaRPr lang="en-GB" noProof="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a:prstGeom prst="rect">
            <a:avLst/>
          </a:prstGeo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a:prstGeom prst="rect">
            <a:avLst/>
          </a:prstGeo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a:prstGeom prst="rect">
            <a:avLst/>
          </a:prstGeom>
        </p:spPr>
        <p:txBody>
          <a:bodyPr>
            <a:spAutoFit/>
          </a:bodyPr>
          <a:lstStyle>
            <a:lvl1pPr marL="0" indent="0">
              <a:buFontTx/>
              <a:buNone/>
              <a:defRPr sz="32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416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prstGeom prst="rect">
            <a:avLst/>
          </a:prstGeo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a:prstGeom prst="rect">
            <a:avLst/>
          </a:prstGeo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a:prstGeom prst="rect">
            <a:avLst/>
          </a:prstGeo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a:t>
            </a:r>
            <a:r>
              <a:rPr lang="en-GB" noProof="0" err="1"/>
              <a:t>pede</a:t>
            </a:r>
            <a:r>
              <a:rPr lang="en-GB" noProof="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a:prstGeom prst="rect">
            <a:avLst/>
          </a:prstGeo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a:prstGeom prst="rect">
            <a:avLst/>
          </a:prstGeo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a:prstGeom prst="rect">
            <a:avLst/>
          </a:prstGeo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a:prstGeom prst="rect">
            <a:avLst/>
          </a:prstGeo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a:prstGeom prst="rect">
            <a:avLst/>
          </a:prstGeo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a:t>
            </a:r>
          </a:p>
          <a:p>
            <a:pPr lvl="0"/>
            <a:endParaRPr lang="en-GB" noProof="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a:prstGeom prst="rect">
            <a:avLst/>
          </a:prstGeom>
        </p:spPr>
        <p:txBody>
          <a:bodyPr wrap="square">
            <a:spAutoFit/>
          </a:bodyPr>
          <a:lstStyle>
            <a:lvl1pPr marL="0" indent="0">
              <a:buNone/>
              <a:defRPr sz="1600" b="1">
                <a:solidFill>
                  <a:schemeClr val="tx2"/>
                </a:solidFill>
              </a:defRPr>
            </a:lvl1pPr>
          </a:lstStyle>
          <a:p>
            <a:pPr lvl="0"/>
            <a:r>
              <a:rPr lang="en-GB" noProof="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a:prstGeom prst="rect">
            <a:avLst/>
          </a:prstGeo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a:prstGeom prst="rect">
            <a:avLst/>
          </a:prstGeo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3346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6x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prstGeom prst="rect">
            <a:avLst/>
          </a:prstGeo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262372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7x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prstGeom prst="rect">
            <a:avLst/>
          </a:prstGeo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a:t>Place the title of the slide here</a:t>
            </a:r>
          </a:p>
        </p:txBody>
      </p:sp>
    </p:spTree>
    <p:extLst>
      <p:ext uri="{BB962C8B-B14F-4D97-AF65-F5344CB8AC3E}">
        <p14:creationId xmlns:p14="http://schemas.microsoft.com/office/powerpoint/2010/main" val="692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prstGeom prst="rect">
            <a:avLst/>
          </a:prstGeom>
          <a:blipFill>
            <a:blip r:embed="rId2"/>
            <a:stretch>
              <a:fillRect/>
            </a:stretch>
          </a:blipFill>
        </p:spPr>
        <p:txBody>
          <a:bodyPr/>
          <a:lstStyle>
            <a:lvl1pPr marL="0" indent="0">
              <a:buNone/>
              <a:defRPr sz="100"/>
            </a:lvl1pPr>
          </a:lstStyle>
          <a:p>
            <a:pPr lvl="0"/>
            <a:r>
              <a:rPr lang="en-GB"/>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48924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280900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dirty="0"/>
              <a:t>Place the title of the slide here</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1 April, 2024</a:t>
            </a:fld>
            <a:endParaRPr lang="en-GB"/>
          </a:p>
        </p:txBody>
      </p:sp>
      <p:sp>
        <p:nvSpPr>
          <p:cNvPr id="7" name="Text Placeholder 6">
            <a:extLst>
              <a:ext uri="{FF2B5EF4-FFF2-40B4-BE49-F238E27FC236}">
                <a16:creationId xmlns:a16="http://schemas.microsoft.com/office/drawing/2014/main" id="{4247A7AC-37B5-DF8C-B9C4-014F602F4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0" r:id="rId3"/>
    <p:sldLayoutId id="2147483736" r:id="rId4"/>
    <p:sldLayoutId id="2147483737" r:id="rId5"/>
    <p:sldLayoutId id="2147483715" r:id="rId6"/>
    <p:sldLayoutId id="2147483741" r:id="rId7"/>
    <p:sldLayoutId id="2147483708" r:id="rId8"/>
    <p:sldLayoutId id="2147483728" r:id="rId9"/>
    <p:sldLayoutId id="2147483751" r:id="rId10"/>
    <p:sldLayoutId id="2147483755" r:id="rId11"/>
    <p:sldLayoutId id="2147483761" r:id="rId12"/>
    <p:sldLayoutId id="2147483762" r:id="rId13"/>
    <p:sldLayoutId id="2147483768" r:id="rId14"/>
    <p:sldLayoutId id="2147483776" r:id="rId15"/>
    <p:sldLayoutId id="2147483783" r:id="rId16"/>
    <p:sldLayoutId id="2147483784" r:id="rId17"/>
    <p:sldLayoutId id="2147483785" r:id="rId18"/>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179388" indent="-179388" algn="l" defTabSz="914400" rtl="0" eaLnBrk="1" latinLnBrk="0" hangingPunct="1">
        <a:lnSpc>
          <a:spcPct val="90000"/>
        </a:lnSpc>
        <a:spcBef>
          <a:spcPts val="600"/>
        </a:spcBef>
        <a:spcAft>
          <a:spcPts val="600"/>
        </a:spcAft>
        <a:buClr>
          <a:schemeClr val="accent4"/>
        </a:buClr>
        <a:buSzPct val="100000"/>
        <a:buFont typeface="Arial" panose="020B0604020202020204" pitchFamily="34" charset="0"/>
        <a:buChar char="•"/>
        <a:tabLst/>
        <a:defRPr sz="1800" kern="1200">
          <a:solidFill>
            <a:schemeClr val="tx1"/>
          </a:solidFill>
          <a:latin typeface="+mn-lt"/>
          <a:ea typeface="+mn-ea"/>
          <a:cs typeface="+mn-cs"/>
        </a:defRPr>
      </a:lvl1pPr>
      <a:lvl2pPr marL="360363" indent="-180975" algn="l" defTabSz="914400" rtl="0" eaLnBrk="1" latinLnBrk="0" hangingPunct="1">
        <a:lnSpc>
          <a:spcPct val="90000"/>
        </a:lnSpc>
        <a:spcBef>
          <a:spcPts val="600"/>
        </a:spcBef>
        <a:spcAft>
          <a:spcPts val="600"/>
        </a:spcAft>
        <a:buClr>
          <a:schemeClr val="accent4"/>
        </a:buClr>
        <a:buFont typeface="Arial" panose="020B0604020202020204" pitchFamily="34" charset="0"/>
        <a:buChar char="•"/>
        <a:tabLst>
          <a:tab pos="304800" algn="l"/>
        </a:tabLst>
        <a:defRPr sz="1600" kern="1200">
          <a:solidFill>
            <a:schemeClr val="tx1"/>
          </a:solidFill>
          <a:latin typeface="+mn-lt"/>
          <a:ea typeface="+mn-ea"/>
          <a:cs typeface="+mn-cs"/>
        </a:defRPr>
      </a:lvl2pPr>
      <a:lvl3pPr marL="539750" indent="-179388" algn="l" defTabSz="914400" rtl="0" eaLnBrk="1" latinLnBrk="0" hangingPunct="1">
        <a:lnSpc>
          <a:spcPct val="90000"/>
        </a:lnSpc>
        <a:spcBef>
          <a:spcPts val="600"/>
        </a:spcBef>
        <a:spcAft>
          <a:spcPts val="600"/>
        </a:spcAft>
        <a:buClr>
          <a:schemeClr val="accent4"/>
        </a:buClr>
        <a:buFont typeface="Arial" panose="020B0604020202020204" pitchFamily="34" charset="0"/>
        <a:buChar char="•"/>
        <a:tabLst/>
        <a:defRPr sz="1400" b="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userDrawn="1">
          <p15:clr>
            <a:srgbClr val="F26B43"/>
          </p15:clr>
        </p15:guide>
        <p15:guide id="2" pos="450" userDrawn="1">
          <p15:clr>
            <a:srgbClr val="F26B43"/>
          </p15:clr>
        </p15:guide>
        <p15:guide id="3" orient="horz" pos="3657" userDrawn="1">
          <p15:clr>
            <a:srgbClr val="F26B43"/>
          </p15:clr>
        </p15:guide>
        <p15:guide id="4" orient="horz" pos="3997" userDrawn="1">
          <p15:clr>
            <a:srgbClr val="A4A3A4"/>
          </p15:clr>
        </p15:guide>
        <p15:guide id="5" orient="horz" pos="4092" userDrawn="1">
          <p15:clr>
            <a:srgbClr val="A4A3A4"/>
          </p15:clr>
        </p15:guide>
        <p15:guide id="6" pos="7219" userDrawn="1">
          <p15:clr>
            <a:srgbClr val="F26B43"/>
          </p15:clr>
        </p15:guide>
        <p15:guide id="7" orient="horz" pos="669" userDrawn="1">
          <p15:clr>
            <a:srgbClr val="A4A3A4"/>
          </p15:clr>
        </p15:guide>
        <p15:guide id="8" orient="horz" pos="455" userDrawn="1">
          <p15:clr>
            <a:srgbClr val="A4A3A4"/>
          </p15:clr>
        </p15:guide>
        <p15:guide id="9" orient="horz" pos="2160" userDrawn="1">
          <p15:clr>
            <a:srgbClr val="F26B43"/>
          </p15:clr>
        </p15:guide>
        <p15:guide id="10" orient="horz" pos="142" userDrawn="1">
          <p15:clr>
            <a:srgbClr val="5ACBF0"/>
          </p15:clr>
        </p15:guide>
        <p15:guide id="11" orient="horz" pos="4178" userDrawn="1">
          <p15:clr>
            <a:srgbClr val="5ACBF0"/>
          </p15:clr>
        </p15:guide>
        <p15:guide id="12" pos="3840" userDrawn="1">
          <p15:clr>
            <a:srgbClr val="F26B43"/>
          </p15:clr>
        </p15:guide>
        <p15:guide id="13" pos="121" userDrawn="1">
          <p15:clr>
            <a:srgbClr val="5ACBF0"/>
          </p15:clr>
        </p15:guide>
        <p15:guide id="14" pos="7559" userDrawn="1">
          <p15:clr>
            <a:srgbClr val="5ACBF0"/>
          </p15:clr>
        </p15:guide>
        <p15:guide id="15" orient="horz" userDrawn="1">
          <p15:clr>
            <a:srgbClr val="FDE53C"/>
          </p15:clr>
        </p15:guide>
        <p15:guide id="16" pos="7680" userDrawn="1">
          <p15:clr>
            <a:srgbClr val="FDE53C"/>
          </p15:clr>
        </p15:guide>
        <p15:guide id="17" userDrawn="1">
          <p15:clr>
            <a:srgbClr val="FDE53C"/>
          </p15:clr>
        </p15:guide>
        <p15:guide id="18" orient="horz" pos="4320" userDrawn="1">
          <p15:clr>
            <a:srgbClr val="FDE53C"/>
          </p15:clr>
        </p15:guide>
        <p15:guide id="19" pos="4021" userDrawn="1">
          <p15:clr>
            <a:srgbClr val="F26B43"/>
          </p15:clr>
        </p15:guide>
        <p15:guide id="20" pos="36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988-91A2-8FD8-D4CA-D9A313B82BC9}"/>
              </a:ext>
            </a:extLst>
          </p:cNvPr>
          <p:cNvSpPr>
            <a:spLocks noGrp="1"/>
          </p:cNvSpPr>
          <p:nvPr>
            <p:ph type="ctrTitle"/>
          </p:nvPr>
        </p:nvSpPr>
        <p:spPr/>
        <p:txBody>
          <a:bodyPr>
            <a:normAutofit fontScale="90000"/>
          </a:bodyPr>
          <a:lstStyle/>
          <a:p>
            <a:pPr algn="ctr"/>
            <a:r>
              <a:rPr lang="en-US" dirty="0">
                <a:solidFill>
                  <a:srgbClr val="18EA3F"/>
                </a:solidFill>
              </a:rPr>
              <a:t>Augmenting </a:t>
            </a:r>
            <a:r>
              <a:rPr lang="en-US" dirty="0" err="1">
                <a:solidFill>
                  <a:srgbClr val="18EA3F"/>
                </a:solidFill>
              </a:rPr>
              <a:t>nfdump</a:t>
            </a:r>
            <a:r>
              <a:rPr lang="en-US" dirty="0">
                <a:solidFill>
                  <a:srgbClr val="18EA3F"/>
                </a:solidFill>
              </a:rPr>
              <a:t> &amp; </a:t>
            </a:r>
            <a:r>
              <a:rPr lang="en-US" dirty="0" err="1">
                <a:solidFill>
                  <a:srgbClr val="18EA3F"/>
                </a:solidFill>
              </a:rPr>
              <a:t>nfsen</a:t>
            </a:r>
            <a:r>
              <a:rPr lang="en-US" dirty="0">
                <a:solidFill>
                  <a:srgbClr val="18EA3F"/>
                </a:solidFill>
              </a:rPr>
              <a:t> with an analytical database</a:t>
            </a:r>
            <a:br>
              <a:rPr lang="en-US" dirty="0">
                <a:solidFill>
                  <a:srgbClr val="18EA3F"/>
                </a:solidFill>
              </a:rPr>
            </a:br>
            <a:br>
              <a:rPr lang="en-US" sz="400" dirty="0">
                <a:solidFill>
                  <a:srgbClr val="18EA3F"/>
                </a:solidFill>
              </a:rPr>
            </a:br>
            <a:r>
              <a:rPr lang="en-US" sz="2000" i="1" dirty="0">
                <a:solidFill>
                  <a:srgbClr val="18EA3F"/>
                </a:solidFill>
              </a:rPr>
              <a:t>creating a faster haystack</a:t>
            </a:r>
            <a:endParaRPr lang="en-US" i="1" dirty="0">
              <a:solidFill>
                <a:srgbClr val="18EA3F"/>
              </a:solidFill>
            </a:endParaRPr>
          </a:p>
        </p:txBody>
      </p:sp>
      <p:sp>
        <p:nvSpPr>
          <p:cNvPr id="3" name="Subtitle 2">
            <a:extLst>
              <a:ext uri="{FF2B5EF4-FFF2-40B4-BE49-F238E27FC236}">
                <a16:creationId xmlns:a16="http://schemas.microsoft.com/office/drawing/2014/main" id="{2583759F-64D7-74C4-15BF-D32E79B312E9}"/>
              </a:ext>
            </a:extLst>
          </p:cNvPr>
          <p:cNvSpPr>
            <a:spLocks noGrp="1"/>
          </p:cNvSpPr>
          <p:nvPr>
            <p:ph type="subTitle" idx="1"/>
          </p:nvPr>
        </p:nvSpPr>
        <p:spPr>
          <a:xfrm>
            <a:off x="236531" y="3602039"/>
            <a:ext cx="5917683" cy="977519"/>
          </a:xfrm>
        </p:spPr>
        <p:txBody>
          <a:bodyPr/>
          <a:lstStyle/>
          <a:p>
            <a:pPr algn="ctr"/>
            <a:r>
              <a:rPr lang="en-US" dirty="0"/>
              <a:t>Remco </a:t>
            </a:r>
            <a:r>
              <a:rPr lang="en-US" dirty="0" err="1"/>
              <a:t>Poortinga</a:t>
            </a:r>
            <a:r>
              <a:rPr lang="en-US" dirty="0"/>
              <a:t> – van </a:t>
            </a:r>
            <a:r>
              <a:rPr lang="en-US" dirty="0" err="1"/>
              <a:t>Wijnen</a:t>
            </a:r>
            <a:r>
              <a:rPr lang="en-US" dirty="0"/>
              <a:t> (SURF)</a:t>
            </a:r>
          </a:p>
          <a:p>
            <a:pPr algn="ctr"/>
            <a:r>
              <a:rPr lang="en-US" sz="1600" dirty="0" err="1"/>
              <a:t>remco.poortinga@surf.nl</a:t>
            </a:r>
            <a:endParaRPr lang="en-US" sz="1600" dirty="0"/>
          </a:p>
        </p:txBody>
      </p:sp>
    </p:spTree>
    <p:extLst>
      <p:ext uri="{BB962C8B-B14F-4D97-AF65-F5344CB8AC3E}">
        <p14:creationId xmlns:p14="http://schemas.microsoft.com/office/powerpoint/2010/main" val="850500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aph with numbers and a bar chart&#10;&#10;Description automatically generated with medium confidence">
            <a:extLst>
              <a:ext uri="{FF2B5EF4-FFF2-40B4-BE49-F238E27FC236}">
                <a16:creationId xmlns:a16="http://schemas.microsoft.com/office/drawing/2014/main" id="{36F48439-3275-3DFE-B7CE-EAFA53E83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6300"/>
            <a:ext cx="9470483" cy="6866100"/>
          </a:xfrm>
          <a:prstGeom prst="rect">
            <a:avLst/>
          </a:prstGeom>
        </p:spPr>
      </p:pic>
      <p:sp>
        <p:nvSpPr>
          <p:cNvPr id="4" name="Title 3">
            <a:extLst>
              <a:ext uri="{FF2B5EF4-FFF2-40B4-BE49-F238E27FC236}">
                <a16:creationId xmlns:a16="http://schemas.microsoft.com/office/drawing/2014/main" id="{F808A0E8-873B-FA89-CB74-AF49E64F8AFC}"/>
              </a:ext>
            </a:extLst>
          </p:cNvPr>
          <p:cNvSpPr>
            <a:spLocks noGrp="1"/>
          </p:cNvSpPr>
          <p:nvPr>
            <p:ph type="title"/>
          </p:nvPr>
        </p:nvSpPr>
        <p:spPr/>
        <p:txBody>
          <a:bodyPr/>
          <a:lstStyle/>
          <a:p>
            <a:endParaRPr lang="en-NL"/>
          </a:p>
        </p:txBody>
      </p:sp>
      <p:sp>
        <p:nvSpPr>
          <p:cNvPr id="3" name="Slide Number Placeholder 1">
            <a:extLst>
              <a:ext uri="{FF2B5EF4-FFF2-40B4-BE49-F238E27FC236}">
                <a16:creationId xmlns:a16="http://schemas.microsoft.com/office/drawing/2014/main" id="{77FD7D2A-7B25-A49C-ECD4-393D630DE15A}"/>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10</a:t>
            </a:fld>
            <a:endParaRPr lang="nl-NL" dirty="0"/>
          </a:p>
        </p:txBody>
      </p:sp>
      <p:sp>
        <p:nvSpPr>
          <p:cNvPr id="12" name="TextBox 11">
            <a:extLst>
              <a:ext uri="{FF2B5EF4-FFF2-40B4-BE49-F238E27FC236}">
                <a16:creationId xmlns:a16="http://schemas.microsoft.com/office/drawing/2014/main" id="{B95A39E0-40C3-C2E0-EC01-9DE9FEAA28CD}"/>
              </a:ext>
            </a:extLst>
          </p:cNvPr>
          <p:cNvSpPr txBox="1"/>
          <p:nvPr/>
        </p:nvSpPr>
        <p:spPr>
          <a:xfrm>
            <a:off x="10637229" y="717485"/>
            <a:ext cx="804900" cy="184666"/>
          </a:xfrm>
          <a:prstGeom prst="rect">
            <a:avLst/>
          </a:prstGeom>
          <a:noFill/>
        </p:spPr>
        <p:txBody>
          <a:bodyPr wrap="none" lIns="0" tIns="0" rIns="0" bIns="0" rtlCol="0">
            <a:spAutoFit/>
          </a:bodyPr>
          <a:lstStyle/>
          <a:p>
            <a:pPr algn="l"/>
            <a:r>
              <a:rPr lang="en-NL" sz="1200" b="1" dirty="0">
                <a:solidFill>
                  <a:srgbClr val="26698B"/>
                </a:solidFill>
              </a:rPr>
              <a:t>~ 3:24 hours</a:t>
            </a:r>
          </a:p>
        </p:txBody>
      </p:sp>
      <p:cxnSp>
        <p:nvCxnSpPr>
          <p:cNvPr id="13" name="Straight Arrow Connector 12">
            <a:extLst>
              <a:ext uri="{FF2B5EF4-FFF2-40B4-BE49-F238E27FC236}">
                <a16:creationId xmlns:a16="http://schemas.microsoft.com/office/drawing/2014/main" id="{EC19F4C7-7581-2EE1-BA94-13725EB5BB8C}"/>
              </a:ext>
            </a:extLst>
          </p:cNvPr>
          <p:cNvCxnSpPr>
            <a:cxnSpLocks/>
          </p:cNvCxnSpPr>
          <p:nvPr/>
        </p:nvCxnSpPr>
        <p:spPr>
          <a:xfrm flipH="1">
            <a:off x="10245600" y="832169"/>
            <a:ext cx="360331" cy="69982"/>
          </a:xfrm>
          <a:prstGeom prst="straightConnector1">
            <a:avLst/>
          </a:prstGeom>
          <a:ln w="38100">
            <a:solidFill>
              <a:srgbClr val="366E8E"/>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A2EC74A-FD3E-3DB4-BA1A-CAAB5C4CA421}"/>
              </a:ext>
            </a:extLst>
          </p:cNvPr>
          <p:cNvSpPr txBox="1"/>
          <p:nvPr/>
        </p:nvSpPr>
        <p:spPr>
          <a:xfrm>
            <a:off x="7550500" y="4427085"/>
            <a:ext cx="835293" cy="184666"/>
          </a:xfrm>
          <a:prstGeom prst="rect">
            <a:avLst/>
          </a:prstGeom>
          <a:noFill/>
        </p:spPr>
        <p:txBody>
          <a:bodyPr wrap="none" lIns="0" tIns="0" rIns="0" bIns="0" rtlCol="0">
            <a:spAutoFit/>
          </a:bodyPr>
          <a:lstStyle/>
          <a:p>
            <a:pPr algn="l"/>
            <a:r>
              <a:rPr lang="en-NL" sz="1200" b="1" dirty="0">
                <a:solidFill>
                  <a:srgbClr val="26698B"/>
                </a:solidFill>
              </a:rPr>
              <a:t>~ 48 minutes</a:t>
            </a:r>
          </a:p>
        </p:txBody>
      </p:sp>
      <p:cxnSp>
        <p:nvCxnSpPr>
          <p:cNvPr id="15" name="Straight Arrow Connector 14">
            <a:extLst>
              <a:ext uri="{FF2B5EF4-FFF2-40B4-BE49-F238E27FC236}">
                <a16:creationId xmlns:a16="http://schemas.microsoft.com/office/drawing/2014/main" id="{52BBEE38-1761-6A50-52C9-72F273BBBD6C}"/>
              </a:ext>
            </a:extLst>
          </p:cNvPr>
          <p:cNvCxnSpPr>
            <a:cxnSpLocks/>
          </p:cNvCxnSpPr>
          <p:nvPr/>
        </p:nvCxnSpPr>
        <p:spPr>
          <a:xfrm>
            <a:off x="7956028" y="4611751"/>
            <a:ext cx="429765" cy="313049"/>
          </a:xfrm>
          <a:prstGeom prst="straightConnector1">
            <a:avLst/>
          </a:prstGeom>
          <a:ln w="38100">
            <a:solidFill>
              <a:srgbClr val="366E8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65190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aph with numbers and a bar chart&#10;&#10;Description automatically generated">
            <a:extLst>
              <a:ext uri="{FF2B5EF4-FFF2-40B4-BE49-F238E27FC236}">
                <a16:creationId xmlns:a16="http://schemas.microsoft.com/office/drawing/2014/main" id="{9ED36AAB-77BA-2172-8D05-0EF0F5B2F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6300"/>
            <a:ext cx="9470483" cy="6866100"/>
          </a:xfrm>
          <a:prstGeom prst="rect">
            <a:avLst/>
          </a:prstGeom>
        </p:spPr>
      </p:pic>
      <p:sp>
        <p:nvSpPr>
          <p:cNvPr id="4" name="Title 3">
            <a:extLst>
              <a:ext uri="{FF2B5EF4-FFF2-40B4-BE49-F238E27FC236}">
                <a16:creationId xmlns:a16="http://schemas.microsoft.com/office/drawing/2014/main" id="{B6E0CD92-3B5B-4A6C-A1CE-F3D278E80D69}"/>
              </a:ext>
            </a:extLst>
          </p:cNvPr>
          <p:cNvSpPr>
            <a:spLocks noGrp="1"/>
          </p:cNvSpPr>
          <p:nvPr>
            <p:ph type="title"/>
          </p:nvPr>
        </p:nvSpPr>
        <p:spPr/>
        <p:txBody>
          <a:bodyPr/>
          <a:lstStyle/>
          <a:p>
            <a:endParaRPr lang="en-NL"/>
          </a:p>
        </p:txBody>
      </p:sp>
      <p:sp>
        <p:nvSpPr>
          <p:cNvPr id="3" name="Slide Number Placeholder 1">
            <a:extLst>
              <a:ext uri="{FF2B5EF4-FFF2-40B4-BE49-F238E27FC236}">
                <a16:creationId xmlns:a16="http://schemas.microsoft.com/office/drawing/2014/main" id="{8282D1F3-9135-549C-F7E0-E44A8DB62DD1}"/>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11</a:t>
            </a:fld>
            <a:endParaRPr lang="nl-NL" dirty="0"/>
          </a:p>
        </p:txBody>
      </p:sp>
      <p:sp>
        <p:nvSpPr>
          <p:cNvPr id="9" name="TextBox 8">
            <a:extLst>
              <a:ext uri="{FF2B5EF4-FFF2-40B4-BE49-F238E27FC236}">
                <a16:creationId xmlns:a16="http://schemas.microsoft.com/office/drawing/2014/main" id="{875A6979-D8CE-4553-F963-6A9C0B822F7F}"/>
              </a:ext>
            </a:extLst>
          </p:cNvPr>
          <p:cNvSpPr txBox="1"/>
          <p:nvPr/>
        </p:nvSpPr>
        <p:spPr>
          <a:xfrm>
            <a:off x="10637229" y="710285"/>
            <a:ext cx="804900" cy="184666"/>
          </a:xfrm>
          <a:prstGeom prst="rect">
            <a:avLst/>
          </a:prstGeom>
          <a:noFill/>
        </p:spPr>
        <p:txBody>
          <a:bodyPr wrap="none" lIns="0" tIns="0" rIns="0" bIns="0" rtlCol="0">
            <a:spAutoFit/>
          </a:bodyPr>
          <a:lstStyle/>
          <a:p>
            <a:pPr algn="l"/>
            <a:r>
              <a:rPr lang="en-NL" sz="1200" b="1" dirty="0">
                <a:solidFill>
                  <a:srgbClr val="26698B"/>
                </a:solidFill>
              </a:rPr>
              <a:t>~ 3:25 hours</a:t>
            </a:r>
          </a:p>
        </p:txBody>
      </p:sp>
      <p:cxnSp>
        <p:nvCxnSpPr>
          <p:cNvPr id="10" name="Straight Arrow Connector 9">
            <a:extLst>
              <a:ext uri="{FF2B5EF4-FFF2-40B4-BE49-F238E27FC236}">
                <a16:creationId xmlns:a16="http://schemas.microsoft.com/office/drawing/2014/main" id="{D0E73B0D-39A5-1FFC-602B-ABEE9A8A7D8F}"/>
              </a:ext>
            </a:extLst>
          </p:cNvPr>
          <p:cNvCxnSpPr>
            <a:cxnSpLocks/>
          </p:cNvCxnSpPr>
          <p:nvPr/>
        </p:nvCxnSpPr>
        <p:spPr>
          <a:xfrm flipH="1">
            <a:off x="10245600" y="824969"/>
            <a:ext cx="360331" cy="69982"/>
          </a:xfrm>
          <a:prstGeom prst="straightConnector1">
            <a:avLst/>
          </a:prstGeom>
          <a:ln w="38100">
            <a:solidFill>
              <a:srgbClr val="366E8E"/>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82A71A8-7055-592B-1686-95684C0991A5}"/>
              </a:ext>
            </a:extLst>
          </p:cNvPr>
          <p:cNvSpPr txBox="1"/>
          <p:nvPr/>
        </p:nvSpPr>
        <p:spPr>
          <a:xfrm>
            <a:off x="7550500" y="4362285"/>
            <a:ext cx="835293" cy="184666"/>
          </a:xfrm>
          <a:prstGeom prst="rect">
            <a:avLst/>
          </a:prstGeom>
          <a:noFill/>
        </p:spPr>
        <p:txBody>
          <a:bodyPr wrap="none" lIns="0" tIns="0" rIns="0" bIns="0" rtlCol="0">
            <a:spAutoFit/>
          </a:bodyPr>
          <a:lstStyle/>
          <a:p>
            <a:pPr algn="l"/>
            <a:r>
              <a:rPr lang="en-NL" sz="1200" b="1" dirty="0">
                <a:solidFill>
                  <a:srgbClr val="26698B"/>
                </a:solidFill>
              </a:rPr>
              <a:t>~ 51 minutes</a:t>
            </a:r>
          </a:p>
        </p:txBody>
      </p:sp>
      <p:cxnSp>
        <p:nvCxnSpPr>
          <p:cNvPr id="12" name="Straight Arrow Connector 11">
            <a:extLst>
              <a:ext uri="{FF2B5EF4-FFF2-40B4-BE49-F238E27FC236}">
                <a16:creationId xmlns:a16="http://schemas.microsoft.com/office/drawing/2014/main" id="{12888198-8684-72B7-4377-BF08991CAB57}"/>
              </a:ext>
            </a:extLst>
          </p:cNvPr>
          <p:cNvCxnSpPr>
            <a:cxnSpLocks/>
          </p:cNvCxnSpPr>
          <p:nvPr/>
        </p:nvCxnSpPr>
        <p:spPr>
          <a:xfrm>
            <a:off x="7956028" y="4546951"/>
            <a:ext cx="429765" cy="313049"/>
          </a:xfrm>
          <a:prstGeom prst="straightConnector1">
            <a:avLst/>
          </a:prstGeom>
          <a:ln w="38100">
            <a:solidFill>
              <a:srgbClr val="366E8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5132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E12967-C4FF-D946-4FD0-DB26F1A5A034}"/>
              </a:ext>
            </a:extLst>
          </p:cNvPr>
          <p:cNvSpPr>
            <a:spLocks noGrp="1"/>
          </p:cNvSpPr>
          <p:nvPr>
            <p:ph type="body" sz="quarter" idx="15"/>
          </p:nvPr>
        </p:nvSpPr>
        <p:spPr/>
        <p:txBody>
          <a:bodyPr/>
          <a:lstStyle/>
          <a:p>
            <a:endParaRPr lang="en-NL"/>
          </a:p>
        </p:txBody>
      </p:sp>
      <p:sp>
        <p:nvSpPr>
          <p:cNvPr id="3" name="Text Placeholder 2">
            <a:extLst>
              <a:ext uri="{FF2B5EF4-FFF2-40B4-BE49-F238E27FC236}">
                <a16:creationId xmlns:a16="http://schemas.microsoft.com/office/drawing/2014/main" id="{704EDB77-230D-798D-2528-D2CCEC6A6F3A}"/>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D8D837AA-F77E-432D-26B2-D681FAA001F5}"/>
              </a:ext>
            </a:extLst>
          </p:cNvPr>
          <p:cNvSpPr>
            <a:spLocks noGrp="1"/>
          </p:cNvSpPr>
          <p:nvPr>
            <p:ph type="title"/>
          </p:nvPr>
        </p:nvSpPr>
        <p:spPr/>
        <p:txBody>
          <a:bodyPr/>
          <a:lstStyle/>
          <a:p>
            <a:r>
              <a:rPr lang="en-NL" dirty="0"/>
              <a:t>But wait…</a:t>
            </a:r>
          </a:p>
        </p:txBody>
      </p:sp>
      <p:sp>
        <p:nvSpPr>
          <p:cNvPr id="6" name="Vertical Text Placeholder 5">
            <a:extLst>
              <a:ext uri="{FF2B5EF4-FFF2-40B4-BE49-F238E27FC236}">
                <a16:creationId xmlns:a16="http://schemas.microsoft.com/office/drawing/2014/main" id="{06371A5B-4872-D9D0-7471-3C012C7B9E38}"/>
              </a:ext>
            </a:extLst>
          </p:cNvPr>
          <p:cNvSpPr>
            <a:spLocks noGrp="1"/>
          </p:cNvSpPr>
          <p:nvPr>
            <p:ph type="body" orient="vert" idx="20"/>
          </p:nvPr>
        </p:nvSpPr>
        <p:spPr/>
        <p:txBody>
          <a:bodyPr/>
          <a:lstStyle/>
          <a:p>
            <a:r>
              <a:rPr lang="en-NL" dirty="0"/>
              <a:t>Finding IP addresses is all well and good,</a:t>
            </a:r>
          </a:p>
          <a:p>
            <a:pPr lvl="1"/>
            <a:r>
              <a:rPr lang="en-NL" dirty="0"/>
              <a:t>but we deal with institutions</a:t>
            </a:r>
          </a:p>
          <a:p>
            <a:r>
              <a:rPr lang="en-NL" dirty="0"/>
              <a:t>It would be nice to link an IP address to an institution directly</a:t>
            </a:r>
          </a:p>
          <a:p>
            <a:endParaRPr lang="en-NL" dirty="0"/>
          </a:p>
          <a:p>
            <a:r>
              <a:rPr lang="en-NL" dirty="0"/>
              <a:t>Just create a table with all prefixes of our network</a:t>
            </a:r>
          </a:p>
          <a:p>
            <a:pPr lvl="1"/>
            <a:r>
              <a:rPr lang="en-NL" dirty="0"/>
              <a:t>Luckily there’s an API for that! </a:t>
            </a:r>
            <a:r>
              <a:rPr lang="en-NL" dirty="0">
                <a:sym typeface="Wingdings" pitchFamily="2" charset="2"/>
              </a:rPr>
              <a:t> </a:t>
            </a:r>
            <a:endParaRPr lang="en-NL" dirty="0"/>
          </a:p>
        </p:txBody>
      </p:sp>
      <p:graphicFrame>
        <p:nvGraphicFramePr>
          <p:cNvPr id="7" name="Table 6">
            <a:extLst>
              <a:ext uri="{FF2B5EF4-FFF2-40B4-BE49-F238E27FC236}">
                <a16:creationId xmlns:a16="http://schemas.microsoft.com/office/drawing/2014/main" id="{2C686742-1E85-F986-E831-1B5FB6076CCB}"/>
              </a:ext>
            </a:extLst>
          </p:cNvPr>
          <p:cNvGraphicFramePr>
            <a:graphicFrameLocks noGrp="1"/>
          </p:cNvGraphicFramePr>
          <p:nvPr>
            <p:extLst>
              <p:ext uri="{D42A27DB-BD31-4B8C-83A1-F6EECF244321}">
                <p14:modId xmlns:p14="http://schemas.microsoft.com/office/powerpoint/2010/main" val="1891201871"/>
              </p:ext>
            </p:extLst>
          </p:nvPr>
        </p:nvGraphicFramePr>
        <p:xfrm>
          <a:off x="8372301" y="4301423"/>
          <a:ext cx="2881131" cy="1251619"/>
        </p:xfrm>
        <a:graphic>
          <a:graphicData uri="http://schemas.openxmlformats.org/drawingml/2006/table">
            <a:tbl>
              <a:tblPr firstRow="1" bandRow="1">
                <a:tableStyleId>{F5AB1C69-6EDB-4FF4-983F-18BD219EF322}</a:tableStyleId>
              </a:tblPr>
              <a:tblGrid>
                <a:gridCol w="753368">
                  <a:extLst>
                    <a:ext uri="{9D8B030D-6E8A-4147-A177-3AD203B41FA5}">
                      <a16:colId xmlns:a16="http://schemas.microsoft.com/office/drawing/2014/main" val="4080525364"/>
                    </a:ext>
                  </a:extLst>
                </a:gridCol>
                <a:gridCol w="1407409">
                  <a:extLst>
                    <a:ext uri="{9D8B030D-6E8A-4147-A177-3AD203B41FA5}">
                      <a16:colId xmlns:a16="http://schemas.microsoft.com/office/drawing/2014/main" val="187534130"/>
                    </a:ext>
                  </a:extLst>
                </a:gridCol>
                <a:gridCol w="720354">
                  <a:extLst>
                    <a:ext uri="{9D8B030D-6E8A-4147-A177-3AD203B41FA5}">
                      <a16:colId xmlns:a16="http://schemas.microsoft.com/office/drawing/2014/main" val="1865010279"/>
                    </a:ext>
                  </a:extLst>
                </a:gridCol>
              </a:tblGrid>
              <a:tr h="282123">
                <a:tc gridSpan="3">
                  <a:txBody>
                    <a:bodyPr/>
                    <a:lstStyle/>
                    <a:p>
                      <a:pPr algn="ctr"/>
                      <a:r>
                        <a:rPr lang="en-NL" sz="1100" b="1" dirty="0">
                          <a:solidFill>
                            <a:schemeClr val="bg1"/>
                          </a:solidFill>
                        </a:rPr>
                        <a:t>prefixes</a:t>
                      </a:r>
                      <a:endParaRPr lang="en-NL" sz="1050" b="1" i="0" dirty="0">
                        <a:solidFill>
                          <a:schemeClr val="bg1"/>
                        </a:solidFill>
                        <a:latin typeface="Courier New" panose="02070309020205020404" pitchFamily="49" charset="0"/>
                        <a:cs typeface="Courier New" panose="02070309020205020404" pitchFamily="49" charset="0"/>
                      </a:endParaRPr>
                    </a:p>
                  </a:txBody>
                  <a:tcPr marL="70333" marR="23444" marT="29774" marB="29774" anchor="ctr"/>
                </a:tc>
                <a:tc hMerge="1">
                  <a:txBody>
                    <a:bodyPr/>
                    <a:lstStyle/>
                    <a:p>
                      <a:r>
                        <a:rPr lang="en-NL" sz="1000" b="1" dirty="0"/>
                        <a:t>description</a:t>
                      </a:r>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r>
                        <a:rPr lang="en-NL" sz="1000" b="1" dirty="0"/>
                        <a:t>type</a:t>
                      </a:r>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2531556925"/>
                  </a:ext>
                </a:extLst>
              </a:tr>
              <a:tr h="242374">
                <a:tc>
                  <a:txBody>
                    <a:bodyPr/>
                    <a:lstStyle/>
                    <a:p>
                      <a:r>
                        <a:rPr lang="en-NL" sz="1000" b="0" dirty="0"/>
                        <a:t>prefix</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1000" b="0" dirty="0"/>
                        <a:t>Network prefix</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1000" b="0" dirty="0"/>
                        <a:t>String</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76806518"/>
                  </a:ext>
                </a:extLst>
              </a:tr>
              <a:tr h="242374">
                <a:tc>
                  <a:txBody>
                    <a:bodyPr/>
                    <a:lstStyle/>
                    <a:p>
                      <a:r>
                        <a:rPr lang="en-GB" sz="1000" b="0" dirty="0"/>
                        <a:t>c</a:t>
                      </a:r>
                      <a:r>
                        <a:rPr lang="en-NL" sz="1000" b="0" dirty="0"/>
                        <a:t>ustomer_id</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US" sz="1000" b="0" dirty="0"/>
                        <a:t>Customer id</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1000" b="0" dirty="0"/>
                        <a:t>String</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99664813"/>
                  </a:ext>
                </a:extLst>
              </a:tr>
              <a:tr h="242374">
                <a:tc>
                  <a:txBody>
                    <a:bodyPr/>
                    <a:lstStyle/>
                    <a:p>
                      <a:r>
                        <a:rPr lang="en-US" sz="1000" b="0" dirty="0"/>
                        <a:t>abbreviation</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1000" b="0" dirty="0"/>
                        <a:t>Abbreviation of the org</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1000" b="0" dirty="0"/>
                        <a:t>String</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56143835"/>
                  </a:ext>
                </a:extLst>
              </a:tr>
              <a:tr h="242374">
                <a:tc>
                  <a:txBody>
                    <a:bodyPr/>
                    <a:lstStyle/>
                    <a:p>
                      <a:r>
                        <a:rPr lang="en-NL" sz="1000" b="0" dirty="0"/>
                        <a:t>name</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US" sz="1000" b="0" dirty="0"/>
                        <a:t>Name of the </a:t>
                      </a:r>
                      <a:r>
                        <a:rPr lang="en-US" sz="1000" b="0" dirty="0" err="1"/>
                        <a:t>organisation</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1000" b="0" dirty="0"/>
                        <a:t>String</a:t>
                      </a:r>
                      <a:endParaRPr lang="en-NL" sz="10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1848155386"/>
                  </a:ext>
                </a:extLst>
              </a:tr>
            </a:tbl>
          </a:graphicData>
        </a:graphic>
      </p:graphicFrame>
      <p:sp>
        <p:nvSpPr>
          <p:cNvPr id="8" name="TextBox 7">
            <a:extLst>
              <a:ext uri="{FF2B5EF4-FFF2-40B4-BE49-F238E27FC236}">
                <a16:creationId xmlns:a16="http://schemas.microsoft.com/office/drawing/2014/main" id="{231CA70C-DDAC-42B2-6F18-B9D17C35727D}"/>
              </a:ext>
            </a:extLst>
          </p:cNvPr>
          <p:cNvSpPr txBox="1"/>
          <p:nvPr/>
        </p:nvSpPr>
        <p:spPr>
          <a:xfrm>
            <a:off x="7058423" y="1970421"/>
            <a:ext cx="1091646" cy="161583"/>
          </a:xfrm>
          <a:prstGeom prst="rect">
            <a:avLst/>
          </a:prstGeom>
          <a:noFill/>
        </p:spPr>
        <p:txBody>
          <a:bodyPr wrap="none" lIns="0" tIns="0" rIns="0" bIns="0" rtlCol="0">
            <a:spAutoFit/>
          </a:bodyPr>
          <a:lstStyle/>
          <a:p>
            <a:pPr algn="l"/>
            <a:r>
              <a:rPr lang="en-NL" sz="1050" b="1" dirty="0"/>
              <a:t>nfdump2clickhouse</a:t>
            </a:r>
          </a:p>
        </p:txBody>
      </p:sp>
      <p:cxnSp>
        <p:nvCxnSpPr>
          <p:cNvPr id="9" name="Straight Arrow Connector 8">
            <a:extLst>
              <a:ext uri="{FF2B5EF4-FFF2-40B4-BE49-F238E27FC236}">
                <a16:creationId xmlns:a16="http://schemas.microsoft.com/office/drawing/2014/main" id="{290AC965-A362-2EC6-353D-065FDA2361BD}"/>
              </a:ext>
            </a:extLst>
          </p:cNvPr>
          <p:cNvCxnSpPr>
            <a:cxnSpLocks/>
          </p:cNvCxnSpPr>
          <p:nvPr/>
        </p:nvCxnSpPr>
        <p:spPr>
          <a:xfrm>
            <a:off x="7054049" y="2213726"/>
            <a:ext cx="120089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BCA5136-7A6E-B3CD-5277-2AD015868A34}"/>
              </a:ext>
            </a:extLst>
          </p:cNvPr>
          <p:cNvSpPr txBox="1"/>
          <p:nvPr/>
        </p:nvSpPr>
        <p:spPr>
          <a:xfrm>
            <a:off x="7055361" y="4836982"/>
            <a:ext cx="977832" cy="161583"/>
          </a:xfrm>
          <a:prstGeom prst="rect">
            <a:avLst/>
          </a:prstGeom>
          <a:noFill/>
        </p:spPr>
        <p:txBody>
          <a:bodyPr wrap="none" lIns="0" tIns="0" rIns="0" bIns="0" rtlCol="0">
            <a:spAutoFit/>
          </a:bodyPr>
          <a:lstStyle/>
          <a:p>
            <a:pPr algn="l"/>
            <a:r>
              <a:rPr lang="en-NL" sz="1050" b="1" dirty="0"/>
              <a:t>prefix2clickhouse</a:t>
            </a:r>
          </a:p>
        </p:txBody>
      </p:sp>
      <p:cxnSp>
        <p:nvCxnSpPr>
          <p:cNvPr id="11" name="Straight Arrow Connector 10">
            <a:extLst>
              <a:ext uri="{FF2B5EF4-FFF2-40B4-BE49-F238E27FC236}">
                <a16:creationId xmlns:a16="http://schemas.microsoft.com/office/drawing/2014/main" id="{648443D3-8544-AA3E-90BF-7995AD7AF055}"/>
              </a:ext>
            </a:extLst>
          </p:cNvPr>
          <p:cNvCxnSpPr>
            <a:cxnSpLocks/>
          </p:cNvCxnSpPr>
          <p:nvPr/>
        </p:nvCxnSpPr>
        <p:spPr>
          <a:xfrm>
            <a:off x="7013246" y="5085957"/>
            <a:ext cx="123658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Can 11">
            <a:extLst>
              <a:ext uri="{FF2B5EF4-FFF2-40B4-BE49-F238E27FC236}">
                <a16:creationId xmlns:a16="http://schemas.microsoft.com/office/drawing/2014/main" id="{BC93DD17-A1D4-60C2-6937-66DF14A9DA8B}"/>
              </a:ext>
            </a:extLst>
          </p:cNvPr>
          <p:cNvSpPr/>
          <p:nvPr/>
        </p:nvSpPr>
        <p:spPr>
          <a:xfrm>
            <a:off x="6034738" y="4739763"/>
            <a:ext cx="775532" cy="688494"/>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solidFill>
                  <a:schemeClr val="tx1"/>
                </a:solidFill>
              </a:rPr>
              <a:t>network dashboard</a:t>
            </a:r>
          </a:p>
        </p:txBody>
      </p:sp>
      <p:pic>
        <p:nvPicPr>
          <p:cNvPr id="13" name="Picture 6">
            <a:extLst>
              <a:ext uri="{FF2B5EF4-FFF2-40B4-BE49-F238E27FC236}">
                <a16:creationId xmlns:a16="http://schemas.microsoft.com/office/drawing/2014/main" id="{4486C5AD-D39E-D974-4CC6-A1B96D793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513" y="1644317"/>
            <a:ext cx="1136429" cy="11364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560CED-122F-4A4B-BB42-C0EC11E4B427}"/>
              </a:ext>
            </a:extLst>
          </p:cNvPr>
          <p:cNvSpPr txBox="1"/>
          <p:nvPr/>
        </p:nvSpPr>
        <p:spPr>
          <a:xfrm>
            <a:off x="7411323" y="2274535"/>
            <a:ext cx="399148" cy="138499"/>
          </a:xfrm>
          <a:prstGeom prst="rect">
            <a:avLst/>
          </a:prstGeom>
          <a:noFill/>
        </p:spPr>
        <p:txBody>
          <a:bodyPr wrap="none" lIns="0" tIns="0" rIns="0" bIns="0" rtlCol="0">
            <a:spAutoFit/>
          </a:bodyPr>
          <a:lstStyle/>
          <a:p>
            <a:pPr algn="l"/>
            <a:r>
              <a:rPr lang="en-NL" sz="900" dirty="0"/>
              <a:t>(service)</a:t>
            </a:r>
          </a:p>
        </p:txBody>
      </p:sp>
      <p:sp>
        <p:nvSpPr>
          <p:cNvPr id="15" name="TextBox 14">
            <a:extLst>
              <a:ext uri="{FF2B5EF4-FFF2-40B4-BE49-F238E27FC236}">
                <a16:creationId xmlns:a16="http://schemas.microsoft.com/office/drawing/2014/main" id="{2799B04E-3F0F-81B4-6E90-A4928C817876}"/>
              </a:ext>
            </a:extLst>
          </p:cNvPr>
          <p:cNvSpPr txBox="1"/>
          <p:nvPr/>
        </p:nvSpPr>
        <p:spPr>
          <a:xfrm>
            <a:off x="7188410" y="5144847"/>
            <a:ext cx="711733" cy="138499"/>
          </a:xfrm>
          <a:prstGeom prst="rect">
            <a:avLst/>
          </a:prstGeom>
          <a:noFill/>
        </p:spPr>
        <p:txBody>
          <a:bodyPr wrap="none" lIns="0" tIns="0" rIns="0" bIns="0" rtlCol="0">
            <a:spAutoFit/>
          </a:bodyPr>
          <a:lstStyle/>
          <a:p>
            <a:pPr algn="l"/>
            <a:r>
              <a:rPr lang="en-NL" sz="900" dirty="0"/>
              <a:t>(crontab, daily)</a:t>
            </a:r>
          </a:p>
        </p:txBody>
      </p:sp>
      <p:sp>
        <p:nvSpPr>
          <p:cNvPr id="16" name="TextBox 15">
            <a:extLst>
              <a:ext uri="{FF2B5EF4-FFF2-40B4-BE49-F238E27FC236}">
                <a16:creationId xmlns:a16="http://schemas.microsoft.com/office/drawing/2014/main" id="{87F4C101-BD75-5BBF-0A8A-95F9BA28E541}"/>
              </a:ext>
            </a:extLst>
          </p:cNvPr>
          <p:cNvSpPr txBox="1"/>
          <p:nvPr/>
        </p:nvSpPr>
        <p:spPr>
          <a:xfrm>
            <a:off x="6360096" y="2905276"/>
            <a:ext cx="65" cy="276999"/>
          </a:xfrm>
          <a:prstGeom prst="rect">
            <a:avLst/>
          </a:prstGeom>
          <a:noFill/>
        </p:spPr>
        <p:txBody>
          <a:bodyPr wrap="none" lIns="0" tIns="0" rIns="0" bIns="0" rtlCol="0">
            <a:spAutoFit/>
          </a:bodyPr>
          <a:lstStyle/>
          <a:p>
            <a:pPr algn="l"/>
            <a:endParaRPr lang="en-NL" cap="all" dirty="0"/>
          </a:p>
        </p:txBody>
      </p:sp>
      <p:sp>
        <p:nvSpPr>
          <p:cNvPr id="17" name="TextBox 16">
            <a:extLst>
              <a:ext uri="{FF2B5EF4-FFF2-40B4-BE49-F238E27FC236}">
                <a16:creationId xmlns:a16="http://schemas.microsoft.com/office/drawing/2014/main" id="{0B5C5C88-BC8D-0939-7E5F-4A160889C3B2}"/>
              </a:ext>
            </a:extLst>
          </p:cNvPr>
          <p:cNvSpPr txBox="1"/>
          <p:nvPr/>
        </p:nvSpPr>
        <p:spPr>
          <a:xfrm>
            <a:off x="5932428" y="2778125"/>
            <a:ext cx="944598" cy="369332"/>
          </a:xfrm>
          <a:prstGeom prst="rect">
            <a:avLst/>
          </a:prstGeom>
          <a:noFill/>
        </p:spPr>
        <p:txBody>
          <a:bodyPr wrap="square">
            <a:spAutoFit/>
          </a:bodyPr>
          <a:lstStyle/>
          <a:p>
            <a:r>
              <a:rPr lang="en-NL" dirty="0"/>
              <a:t>netflow</a:t>
            </a:r>
          </a:p>
        </p:txBody>
      </p:sp>
      <p:graphicFrame>
        <p:nvGraphicFramePr>
          <p:cNvPr id="18" name="Table 2">
            <a:extLst>
              <a:ext uri="{FF2B5EF4-FFF2-40B4-BE49-F238E27FC236}">
                <a16:creationId xmlns:a16="http://schemas.microsoft.com/office/drawing/2014/main" id="{693A916E-2129-073C-C4B2-22B0B2A56EF8}"/>
              </a:ext>
            </a:extLst>
          </p:cNvPr>
          <p:cNvGraphicFramePr>
            <a:graphicFrameLocks noGrp="1"/>
          </p:cNvGraphicFramePr>
          <p:nvPr>
            <p:extLst>
              <p:ext uri="{D42A27DB-BD31-4B8C-83A1-F6EECF244321}">
                <p14:modId xmlns:p14="http://schemas.microsoft.com/office/powerpoint/2010/main" val="3916391047"/>
              </p:ext>
            </p:extLst>
          </p:nvPr>
        </p:nvGraphicFramePr>
        <p:xfrm>
          <a:off x="8372301" y="745921"/>
          <a:ext cx="2881130" cy="3296517"/>
        </p:xfrm>
        <a:graphic>
          <a:graphicData uri="http://schemas.openxmlformats.org/drawingml/2006/table">
            <a:tbl>
              <a:tblPr firstRow="1" bandRow="1">
                <a:tableStyleId>{00A15C55-8517-42AA-B614-E9B94910E393}</a:tableStyleId>
              </a:tblPr>
              <a:tblGrid>
                <a:gridCol w="555043">
                  <a:extLst>
                    <a:ext uri="{9D8B030D-6E8A-4147-A177-3AD203B41FA5}">
                      <a16:colId xmlns:a16="http://schemas.microsoft.com/office/drawing/2014/main" val="4080525364"/>
                    </a:ext>
                  </a:extLst>
                </a:gridCol>
                <a:gridCol w="1682380">
                  <a:extLst>
                    <a:ext uri="{9D8B030D-6E8A-4147-A177-3AD203B41FA5}">
                      <a16:colId xmlns:a16="http://schemas.microsoft.com/office/drawing/2014/main" val="187534130"/>
                    </a:ext>
                  </a:extLst>
                </a:gridCol>
                <a:gridCol w="643707">
                  <a:extLst>
                    <a:ext uri="{9D8B030D-6E8A-4147-A177-3AD203B41FA5}">
                      <a16:colId xmlns:a16="http://schemas.microsoft.com/office/drawing/2014/main" val="1865010279"/>
                    </a:ext>
                  </a:extLst>
                </a:gridCol>
              </a:tblGrid>
              <a:tr h="231434">
                <a:tc gridSpan="3">
                  <a:txBody>
                    <a:bodyPr/>
                    <a:lstStyle/>
                    <a:p>
                      <a:pPr algn="ctr"/>
                      <a:r>
                        <a:rPr lang="en-NL" sz="1050" b="1" dirty="0">
                          <a:solidFill>
                            <a:schemeClr val="bg1"/>
                          </a:solidFill>
                        </a:rPr>
                        <a:t>flows</a:t>
                      </a:r>
                      <a:endParaRPr lang="en-NL" sz="1050" b="1" i="0" dirty="0">
                        <a:solidFill>
                          <a:schemeClr val="bg1"/>
                        </a:solidFill>
                        <a:latin typeface="Courier New" panose="02070309020205020404" pitchFamily="49" charset="0"/>
                        <a:cs typeface="Courier New" panose="02070309020205020404" pitchFamily="49" charset="0"/>
                      </a:endParaRPr>
                    </a:p>
                  </a:txBody>
                  <a:tcPr marL="70333" marR="23444" marT="0" marB="0" anchor="ctr"/>
                </a:tc>
                <a:tc hMerge="1">
                  <a:txBody>
                    <a:bodyPr/>
                    <a:lstStyle/>
                    <a:p>
                      <a:r>
                        <a:rPr lang="en-NL" sz="1000" b="1" dirty="0"/>
                        <a:t>description</a:t>
                      </a:r>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r>
                        <a:rPr lang="en-NL" sz="1000" b="1" dirty="0"/>
                        <a:t>type</a:t>
                      </a:r>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2531556925"/>
                  </a:ext>
                </a:extLst>
              </a:tr>
              <a:tr h="195573">
                <a:tc>
                  <a:txBody>
                    <a:bodyPr/>
                    <a:lstStyle/>
                    <a:p>
                      <a:r>
                        <a:rPr lang="en-NL" sz="900" b="0" dirty="0"/>
                        <a:t>ts</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Start time of the flow</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DateTime</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3876806518"/>
                  </a:ext>
                </a:extLst>
              </a:tr>
              <a:tr h="156166">
                <a:tc>
                  <a:txBody>
                    <a:bodyPr/>
                    <a:lstStyle/>
                    <a:p>
                      <a:r>
                        <a:rPr lang="en-NL" sz="900" b="0" dirty="0"/>
                        <a:t>te</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End time of the flow</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DateTime</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499664813"/>
                  </a:ext>
                </a:extLst>
              </a:tr>
              <a:tr h="195573">
                <a:tc>
                  <a:txBody>
                    <a:bodyPr/>
                    <a:lstStyle/>
                    <a:p>
                      <a:r>
                        <a:rPr lang="en-NL" sz="900" b="0" dirty="0"/>
                        <a:t>sa</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Source IP address</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String</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456143835"/>
                  </a:ext>
                </a:extLst>
              </a:tr>
              <a:tr h="133659">
                <a:tc>
                  <a:txBody>
                    <a:bodyPr/>
                    <a:lstStyle/>
                    <a:p>
                      <a:r>
                        <a:rPr lang="en-NL" sz="900" b="0" dirty="0"/>
                        <a:t>da</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Destination IP address</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String</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1848155386"/>
                  </a:ext>
                </a:extLst>
              </a:tr>
              <a:tr h="158914">
                <a:tc>
                  <a:txBody>
                    <a:bodyPr/>
                    <a:lstStyle/>
                    <a:p>
                      <a:r>
                        <a:rPr lang="en-NL" sz="900" b="0" dirty="0"/>
                        <a:t>sp</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Source port</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UInt16</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2613290301"/>
                  </a:ext>
                </a:extLst>
              </a:tr>
              <a:tr h="149432">
                <a:tc>
                  <a:txBody>
                    <a:bodyPr/>
                    <a:lstStyle/>
                    <a:p>
                      <a:r>
                        <a:rPr lang="en-NL" sz="900" b="0" dirty="0"/>
                        <a:t>dp</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Destination port</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UInt16</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3864945261"/>
                  </a:ext>
                </a:extLst>
              </a:tr>
              <a:tr h="195573">
                <a:tc>
                  <a:txBody>
                    <a:bodyPr/>
                    <a:lstStyle/>
                    <a:p>
                      <a:r>
                        <a:rPr lang="en-NL" sz="900" b="0" dirty="0"/>
                        <a:t>pr</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Protocol (e.g. ‘TCP’ or ‘UDP’)</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String</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904604412"/>
                  </a:ext>
                </a:extLst>
              </a:tr>
              <a:tr h="143140">
                <a:tc>
                  <a:txBody>
                    <a:bodyPr/>
                    <a:lstStyle/>
                    <a:p>
                      <a:r>
                        <a:rPr lang="en-NL" sz="900" b="0" dirty="0"/>
                        <a:t>flg</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Flags (if pr is ‘TCP’)</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String</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543299164"/>
                  </a:ext>
                </a:extLst>
              </a:tr>
              <a:tr h="179320">
                <a:tc>
                  <a:txBody>
                    <a:bodyPr/>
                    <a:lstStyle/>
                    <a:p>
                      <a:r>
                        <a:rPr lang="en-NL" sz="900" b="0" dirty="0"/>
                        <a:t>ipkt</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Number of packets in this flow</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UInt64</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2642690577"/>
                  </a:ext>
                </a:extLst>
              </a:tr>
              <a:tr h="151958">
                <a:tc>
                  <a:txBody>
                    <a:bodyPr/>
                    <a:lstStyle/>
                    <a:p>
                      <a:r>
                        <a:rPr lang="en-NL" sz="900" b="0" dirty="0"/>
                        <a:t>ibyt</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Number of bytes in this flow</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UInt64</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1477341249"/>
                  </a:ext>
                </a:extLst>
              </a:tr>
              <a:tr h="146907">
                <a:tc>
                  <a:txBody>
                    <a:bodyPr/>
                    <a:lstStyle/>
                    <a:p>
                      <a:r>
                        <a:rPr lang="en-NL" sz="900" b="0" dirty="0">
                          <a:latin typeface="+mn-lt"/>
                        </a:rPr>
                        <a:t>smk</a:t>
                      </a:r>
                      <a:endParaRPr lang="en-NL" sz="900" b="0" i="0" dirty="0">
                        <a:latin typeface="+mn-lt"/>
                        <a:cs typeface="Courier New" panose="02070309020205020404" pitchFamily="49" charset="0"/>
                      </a:endParaRPr>
                    </a:p>
                  </a:txBody>
                  <a:tcPr marL="70333" marR="23444" marT="0" marB="0" anchor="ctr"/>
                </a:tc>
                <a:tc>
                  <a:txBody>
                    <a:bodyPr/>
                    <a:lstStyle/>
                    <a:p>
                      <a:r>
                        <a:rPr lang="en-NL" sz="900" b="0" i="0" dirty="0">
                          <a:latin typeface="+mn-lt"/>
                          <a:cs typeface="Courier New" panose="02070309020205020404" pitchFamily="49" charset="0"/>
                        </a:rPr>
                        <a:t>Source mask</a:t>
                      </a:r>
                    </a:p>
                  </a:txBody>
                  <a:tcPr marL="70333" marR="23444" marT="0" marB="0" anchor="ctr"/>
                </a:tc>
                <a:tc>
                  <a:txBody>
                    <a:bodyPr/>
                    <a:lstStyle/>
                    <a:p>
                      <a:r>
                        <a:rPr lang="en-NL" sz="900" b="0" i="0" dirty="0">
                          <a:latin typeface="+mn-lt"/>
                          <a:cs typeface="Courier New" panose="02070309020205020404" pitchFamily="49" charset="0"/>
                        </a:rPr>
                        <a:t>UInt8</a:t>
                      </a:r>
                    </a:p>
                  </a:txBody>
                  <a:tcPr marL="70333" marR="23444" marT="0" marB="0" anchor="ctr"/>
                </a:tc>
                <a:extLst>
                  <a:ext uri="{0D108BD9-81ED-4DB2-BD59-A6C34878D82A}">
                    <a16:rowId xmlns:a16="http://schemas.microsoft.com/office/drawing/2014/main" val="1213915901"/>
                  </a:ext>
                </a:extLst>
              </a:tr>
              <a:tr h="160710">
                <a:tc>
                  <a:txBody>
                    <a:bodyPr/>
                    <a:lstStyle/>
                    <a:p>
                      <a:r>
                        <a:rPr lang="en-NL" sz="900" b="0" i="0" dirty="0">
                          <a:latin typeface="+mn-lt"/>
                          <a:cs typeface="Courier New" panose="02070309020205020404" pitchFamily="49" charset="0"/>
                        </a:rPr>
                        <a:t>dmk</a:t>
                      </a:r>
                    </a:p>
                  </a:txBody>
                  <a:tcPr marL="70333" marR="23444" marT="0" marB="0" anchor="ctr"/>
                </a:tc>
                <a:tc>
                  <a:txBody>
                    <a:bodyPr/>
                    <a:lstStyle/>
                    <a:p>
                      <a:r>
                        <a:rPr lang="en-NL" sz="900" b="0" i="0" dirty="0">
                          <a:latin typeface="+mn-lt"/>
                          <a:cs typeface="Courier New" panose="02070309020205020404" pitchFamily="49" charset="0"/>
                        </a:rPr>
                        <a:t>Destination mask</a:t>
                      </a:r>
                    </a:p>
                  </a:txBody>
                  <a:tcPr marL="70333" marR="23444" marT="0" marB="0" anchor="ctr"/>
                </a:tc>
                <a:tc>
                  <a:txBody>
                    <a:bodyPr/>
                    <a:lstStyle/>
                    <a:p>
                      <a:r>
                        <a:rPr lang="en-NL" sz="900" b="0" i="0" dirty="0">
                          <a:latin typeface="+mn-lt"/>
                          <a:cs typeface="Courier New" panose="02070309020205020404" pitchFamily="49" charset="0"/>
                        </a:rPr>
                        <a:t>UInt8</a:t>
                      </a:r>
                    </a:p>
                  </a:txBody>
                  <a:tcPr marL="70333" marR="23444" marT="0" marB="0" anchor="ctr"/>
                </a:tc>
                <a:extLst>
                  <a:ext uri="{0D108BD9-81ED-4DB2-BD59-A6C34878D82A}">
                    <a16:rowId xmlns:a16="http://schemas.microsoft.com/office/drawing/2014/main" val="3156770288"/>
                  </a:ext>
                </a:extLst>
              </a:tr>
              <a:tr h="161074">
                <a:tc>
                  <a:txBody>
                    <a:bodyPr/>
                    <a:lstStyle/>
                    <a:p>
                      <a:r>
                        <a:rPr lang="en-NL" sz="900" b="0" i="0" dirty="0">
                          <a:latin typeface="+mn-lt"/>
                          <a:cs typeface="Courier New" panose="02070309020205020404" pitchFamily="49" charset="0"/>
                        </a:rPr>
                        <a:t>ra</a:t>
                      </a:r>
                    </a:p>
                  </a:txBody>
                  <a:tcPr marL="70333" marR="2344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900" b="0" dirty="0">
                          <a:latin typeface="+mn-lt"/>
                        </a:rPr>
                        <a:t>Router (IP) Address</a:t>
                      </a:r>
                      <a:endParaRPr lang="en-NL" sz="900" b="0" i="0" dirty="0">
                        <a:latin typeface="+mn-lt"/>
                        <a:cs typeface="Courier New" panose="02070309020205020404" pitchFamily="49" charset="0"/>
                      </a:endParaRPr>
                    </a:p>
                  </a:txBody>
                  <a:tcPr marL="70333" marR="23444" marT="0" marB="0" anchor="ctr"/>
                </a:tc>
                <a:tc>
                  <a:txBody>
                    <a:bodyPr/>
                    <a:lstStyle/>
                    <a:p>
                      <a:r>
                        <a:rPr lang="en-NL" sz="900" b="0" i="0" dirty="0">
                          <a:latin typeface="+mn-lt"/>
                          <a:cs typeface="Courier New" panose="02070309020205020404" pitchFamily="49" charset="0"/>
                        </a:rPr>
                        <a:t>String</a:t>
                      </a:r>
                    </a:p>
                  </a:txBody>
                  <a:tcPr marL="70333" marR="23444" marT="0" marB="0" anchor="ctr"/>
                </a:tc>
                <a:extLst>
                  <a:ext uri="{0D108BD9-81ED-4DB2-BD59-A6C34878D82A}">
                    <a16:rowId xmlns:a16="http://schemas.microsoft.com/office/drawing/2014/main" val="3927456553"/>
                  </a:ext>
                </a:extLst>
              </a:tr>
              <a:tr h="175467">
                <a:tc>
                  <a:txBody>
                    <a:bodyPr/>
                    <a:lstStyle/>
                    <a:p>
                      <a:r>
                        <a:rPr lang="en-NL" sz="900" b="0" i="0" dirty="0">
                          <a:latin typeface="+mn-lt"/>
                          <a:cs typeface="Courier New" panose="02070309020205020404" pitchFamily="49" charset="0"/>
                        </a:rPr>
                        <a:t>in</a:t>
                      </a:r>
                    </a:p>
                  </a:txBody>
                  <a:tcPr marL="70333" marR="23444" marT="0" marB="0" anchor="ctr"/>
                </a:tc>
                <a:tc>
                  <a:txBody>
                    <a:bodyPr/>
                    <a:lstStyle/>
                    <a:p>
                      <a:r>
                        <a:rPr lang="en-NL" sz="900" b="0" i="0" dirty="0">
                          <a:latin typeface="+mn-lt"/>
                          <a:cs typeface="Courier New" panose="02070309020205020404" pitchFamily="49" charset="0"/>
                        </a:rPr>
                        <a:t>Input interface number</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685234128"/>
                  </a:ext>
                </a:extLst>
              </a:tr>
              <a:tr h="182090">
                <a:tc>
                  <a:txBody>
                    <a:bodyPr/>
                    <a:lstStyle/>
                    <a:p>
                      <a:r>
                        <a:rPr lang="en-NL" sz="900" b="0" i="0" dirty="0">
                          <a:latin typeface="+mn-lt"/>
                          <a:cs typeface="Courier New" panose="02070309020205020404" pitchFamily="49" charset="0"/>
                        </a:rPr>
                        <a:t>out</a:t>
                      </a:r>
                    </a:p>
                  </a:txBody>
                  <a:tcPr marL="70333" marR="23444" marT="0" marB="0" anchor="ctr"/>
                </a:tc>
                <a:tc>
                  <a:txBody>
                    <a:bodyPr/>
                    <a:lstStyle/>
                    <a:p>
                      <a:r>
                        <a:rPr lang="en-NL" sz="900" b="0" i="0" dirty="0">
                          <a:latin typeface="+mn-lt"/>
                          <a:cs typeface="Courier New" panose="02070309020205020404" pitchFamily="49" charset="0"/>
                        </a:rPr>
                        <a:t>Output interface number</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72371447"/>
                  </a:ext>
                </a:extLst>
              </a:tr>
              <a:tr h="133659">
                <a:tc>
                  <a:txBody>
                    <a:bodyPr/>
                    <a:lstStyle/>
                    <a:p>
                      <a:r>
                        <a:rPr lang="en-NL" sz="900" b="0" i="0" dirty="0">
                          <a:latin typeface="+mn-lt"/>
                          <a:cs typeface="Courier New" panose="02070309020205020404" pitchFamily="49" charset="0"/>
                        </a:rPr>
                        <a:t>sas</a:t>
                      </a:r>
                    </a:p>
                  </a:txBody>
                  <a:tcPr marL="70333" marR="23444" marT="0" marB="0" anchor="ctr"/>
                </a:tc>
                <a:tc>
                  <a:txBody>
                    <a:bodyPr/>
                    <a:lstStyle/>
                    <a:p>
                      <a:r>
                        <a:rPr lang="en-NL" sz="900" b="0" i="0" dirty="0">
                          <a:latin typeface="+mn-lt"/>
                          <a:cs typeface="Courier New" panose="02070309020205020404" pitchFamily="49" charset="0"/>
                        </a:rPr>
                        <a:t>Source AS number</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2972742350"/>
                  </a:ext>
                </a:extLst>
              </a:tr>
              <a:tr h="162236">
                <a:tc>
                  <a:txBody>
                    <a:bodyPr/>
                    <a:lstStyle/>
                    <a:p>
                      <a:r>
                        <a:rPr lang="en-NL" sz="900" b="0" i="0" dirty="0">
                          <a:latin typeface="+mn-lt"/>
                          <a:cs typeface="Courier New" panose="02070309020205020404" pitchFamily="49" charset="0"/>
                        </a:rPr>
                        <a:t>das</a:t>
                      </a:r>
                    </a:p>
                  </a:txBody>
                  <a:tcPr marL="70333" marR="23444" marT="0" marB="0" anchor="ctr"/>
                </a:tc>
                <a:tc>
                  <a:txBody>
                    <a:bodyPr/>
                    <a:lstStyle/>
                    <a:p>
                      <a:r>
                        <a:rPr lang="en-NL" sz="900" b="0" i="0" dirty="0">
                          <a:latin typeface="+mn-lt"/>
                          <a:cs typeface="Courier New" panose="02070309020205020404" pitchFamily="49" charset="0"/>
                        </a:rPr>
                        <a:t>Destination AS number</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84948905"/>
                  </a:ext>
                </a:extLst>
              </a:tr>
              <a:tr h="133659">
                <a:tc>
                  <a:txBody>
                    <a:bodyPr/>
                    <a:lstStyle/>
                    <a:p>
                      <a:r>
                        <a:rPr lang="en-NL" sz="900" b="0" i="0" dirty="0">
                          <a:latin typeface="+mn-lt"/>
                          <a:cs typeface="Courier New" panose="02070309020205020404" pitchFamily="49" charset="0"/>
                        </a:rPr>
                        <a:t>exid</a:t>
                      </a:r>
                    </a:p>
                  </a:txBody>
                  <a:tcPr marL="70333" marR="23444" marT="0" marB="0" anchor="ctr"/>
                </a:tc>
                <a:tc>
                  <a:txBody>
                    <a:bodyPr/>
                    <a:lstStyle/>
                    <a:p>
                      <a:r>
                        <a:rPr lang="en-NL" sz="900" b="0" i="0" dirty="0">
                          <a:latin typeface="+mn-lt"/>
                          <a:cs typeface="Courier New" panose="02070309020205020404" pitchFamily="49" charset="0"/>
                        </a:rPr>
                        <a:t>Exported id</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917986168"/>
                  </a:ext>
                </a:extLst>
              </a:tr>
              <a:tr h="139470">
                <a:tc>
                  <a:txBody>
                    <a:bodyPr/>
                    <a:lstStyle/>
                    <a:p>
                      <a:r>
                        <a:rPr lang="en-NL" sz="900" b="0" i="0" dirty="0">
                          <a:latin typeface="+mn-lt"/>
                          <a:cs typeface="Courier New" panose="02070309020205020404" pitchFamily="49" charset="0"/>
                        </a:rPr>
                        <a:t>flowsrc</a:t>
                      </a:r>
                    </a:p>
                  </a:txBody>
                  <a:tcPr marL="70333" marR="2344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900" b="0" dirty="0">
                          <a:latin typeface="+mn-lt"/>
                        </a:rPr>
                        <a:t>Additional label for this source</a:t>
                      </a:r>
                      <a:endParaRPr lang="en-NL" sz="900" b="0" i="0" dirty="0">
                        <a:latin typeface="+mn-lt"/>
                        <a:cs typeface="Courier New" panose="02070309020205020404" pitchFamily="49" charset="0"/>
                      </a:endParaRPr>
                    </a:p>
                  </a:txBody>
                  <a:tcPr marL="70333" marR="23444" marT="0" marB="0" anchor="ctr"/>
                </a:tc>
                <a:tc>
                  <a:txBody>
                    <a:bodyPr/>
                    <a:lstStyle/>
                    <a:p>
                      <a:r>
                        <a:rPr lang="en-NL" sz="900" b="0" i="0" dirty="0">
                          <a:latin typeface="+mn-lt"/>
                          <a:cs typeface="Courier New" panose="02070309020205020404" pitchFamily="49" charset="0"/>
                        </a:rPr>
                        <a:t>String</a:t>
                      </a:r>
                    </a:p>
                  </a:txBody>
                  <a:tcPr marL="70333" marR="23444" marT="0" marB="0" anchor="ctr"/>
                </a:tc>
                <a:extLst>
                  <a:ext uri="{0D108BD9-81ED-4DB2-BD59-A6C34878D82A}">
                    <a16:rowId xmlns:a16="http://schemas.microsoft.com/office/drawing/2014/main" val="3069192895"/>
                  </a:ext>
                </a:extLst>
              </a:tr>
            </a:tbl>
          </a:graphicData>
        </a:graphic>
      </p:graphicFrame>
      <p:sp>
        <p:nvSpPr>
          <p:cNvPr id="19" name="Slide Number Placeholder 1">
            <a:extLst>
              <a:ext uri="{FF2B5EF4-FFF2-40B4-BE49-F238E27FC236}">
                <a16:creationId xmlns:a16="http://schemas.microsoft.com/office/drawing/2014/main" id="{BD8302B4-03A0-B194-7AF3-2A0884EE772F}"/>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12</a:t>
            </a:fld>
            <a:endParaRPr lang="nl-NL" dirty="0"/>
          </a:p>
        </p:txBody>
      </p:sp>
    </p:spTree>
    <p:extLst>
      <p:ext uri="{BB962C8B-B14F-4D97-AF65-F5344CB8AC3E}">
        <p14:creationId xmlns:p14="http://schemas.microsoft.com/office/powerpoint/2010/main" val="166383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8C9606-EB8E-8DD8-AFF2-09A0E52A9500}"/>
              </a:ext>
            </a:extLst>
          </p:cNvPr>
          <p:cNvSpPr>
            <a:spLocks noGrp="1"/>
          </p:cNvSpPr>
          <p:nvPr>
            <p:ph type="body" sz="quarter" idx="15"/>
          </p:nvPr>
        </p:nvSpPr>
        <p:spPr/>
        <p:txBody>
          <a:bodyPr/>
          <a:lstStyle/>
          <a:p>
            <a:endParaRPr lang="en-NL"/>
          </a:p>
        </p:txBody>
      </p:sp>
      <p:sp>
        <p:nvSpPr>
          <p:cNvPr id="3" name="Text Placeholder 2">
            <a:extLst>
              <a:ext uri="{FF2B5EF4-FFF2-40B4-BE49-F238E27FC236}">
                <a16:creationId xmlns:a16="http://schemas.microsoft.com/office/drawing/2014/main" id="{65C04F55-8603-EBE7-92E4-60F4537F9960}"/>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6DC07A2C-9EA9-12F8-FA1E-D9401E4E57E1}"/>
              </a:ext>
            </a:extLst>
          </p:cNvPr>
          <p:cNvSpPr>
            <a:spLocks noGrp="1"/>
          </p:cNvSpPr>
          <p:nvPr>
            <p:ph type="title"/>
          </p:nvPr>
        </p:nvSpPr>
        <p:spPr/>
        <p:txBody>
          <a:bodyPr/>
          <a:lstStyle/>
          <a:p>
            <a:r>
              <a:rPr lang="en-NL" dirty="0"/>
              <a:t>A real-life use case</a:t>
            </a:r>
          </a:p>
        </p:txBody>
      </p:sp>
      <p:sp>
        <p:nvSpPr>
          <p:cNvPr id="6" name="Vertical Text Placeholder 5">
            <a:extLst>
              <a:ext uri="{FF2B5EF4-FFF2-40B4-BE49-F238E27FC236}">
                <a16:creationId xmlns:a16="http://schemas.microsoft.com/office/drawing/2014/main" id="{FD7A15E5-94DD-B540-52B7-B2188A1024B6}"/>
              </a:ext>
            </a:extLst>
          </p:cNvPr>
          <p:cNvSpPr>
            <a:spLocks noGrp="1"/>
          </p:cNvSpPr>
          <p:nvPr>
            <p:ph type="body" orient="vert" idx="20"/>
          </p:nvPr>
        </p:nvSpPr>
        <p:spPr/>
        <p:txBody>
          <a:bodyPr>
            <a:normAutofit lnSpcReduction="10000"/>
          </a:bodyPr>
          <a:lstStyle/>
          <a:p>
            <a:r>
              <a:rPr lang="en-NL" dirty="0"/>
              <a:t>Wageningen University &amp; Research (WUR) noticed a high number of failed authentications</a:t>
            </a:r>
          </a:p>
          <a:p>
            <a:r>
              <a:rPr lang="en-NL" dirty="0"/>
              <a:t>200.000 attempts in 24 hours</a:t>
            </a:r>
          </a:p>
          <a:p>
            <a:pPr lvl="1"/>
            <a:r>
              <a:rPr lang="en-NL" dirty="0"/>
              <a:t>15 attempts per account, then on to the next</a:t>
            </a:r>
          </a:p>
          <a:p>
            <a:pPr lvl="1"/>
            <a:r>
              <a:rPr lang="en-NL" dirty="0"/>
              <a:t>Appeared to be from a very old account list</a:t>
            </a:r>
          </a:p>
          <a:p>
            <a:pPr lvl="1"/>
            <a:r>
              <a:rPr lang="en-NL" dirty="0"/>
              <a:t>None succeeded</a:t>
            </a:r>
          </a:p>
          <a:p>
            <a:r>
              <a:rPr lang="en-NL" dirty="0"/>
              <a:t>Coming from an IP address in China</a:t>
            </a:r>
          </a:p>
          <a:p>
            <a:r>
              <a:rPr lang="en-NL" dirty="0"/>
              <a:t>Shared this info with SCIRT</a:t>
            </a:r>
          </a:p>
          <a:p>
            <a:pPr lvl="1"/>
            <a:r>
              <a:rPr lang="en-NL" dirty="0"/>
              <a:t>SURF Community of Incident Response Teams</a:t>
            </a:r>
          </a:p>
          <a:p>
            <a:r>
              <a:rPr lang="en-NL" dirty="0"/>
              <a:t>Does this IP address show up in combination with other institutions?</a:t>
            </a:r>
          </a:p>
        </p:txBody>
      </p:sp>
      <p:pic>
        <p:nvPicPr>
          <p:cNvPr id="15" name="Graphic 14">
            <a:extLst>
              <a:ext uri="{FF2B5EF4-FFF2-40B4-BE49-F238E27FC236}">
                <a16:creationId xmlns:a16="http://schemas.microsoft.com/office/drawing/2014/main" id="{B473E130-CD62-039A-412F-F42F13834A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2150" y="1275966"/>
            <a:ext cx="6263372" cy="4306068"/>
          </a:xfrm>
          <a:prstGeom prst="rect">
            <a:avLst/>
          </a:prstGeom>
        </p:spPr>
      </p:pic>
      <p:sp>
        <p:nvSpPr>
          <p:cNvPr id="16" name="Slide Number Placeholder 1">
            <a:extLst>
              <a:ext uri="{FF2B5EF4-FFF2-40B4-BE49-F238E27FC236}">
                <a16:creationId xmlns:a16="http://schemas.microsoft.com/office/drawing/2014/main" id="{DF3B66B5-976B-7690-A0CE-65B9BDAA3F9C}"/>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13</a:t>
            </a:fld>
            <a:endParaRPr lang="nl-NL" dirty="0"/>
          </a:p>
        </p:txBody>
      </p:sp>
    </p:spTree>
    <p:extLst>
      <p:ext uri="{BB962C8B-B14F-4D97-AF65-F5344CB8AC3E}">
        <p14:creationId xmlns:p14="http://schemas.microsoft.com/office/powerpoint/2010/main" val="406974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1C9637-C785-79A5-3E42-BD10ECF3C475}"/>
              </a:ext>
            </a:extLst>
          </p:cNvPr>
          <p:cNvSpPr>
            <a:spLocks noGrp="1"/>
          </p:cNvSpPr>
          <p:nvPr>
            <p:ph type="sldNum" sz="quarter" idx="12"/>
          </p:nvPr>
        </p:nvSpPr>
        <p:spPr/>
        <p:txBody>
          <a:bodyPr/>
          <a:lstStyle/>
          <a:p>
            <a:fld id="{7AD0FE45-509C-4BDF-9EDE-64426F8DF3D2}" type="slidenum">
              <a:rPr lang="nl-NL" smtClean="0"/>
              <a:t>14</a:t>
            </a:fld>
            <a:endParaRPr lang="nl-NL"/>
          </a:p>
        </p:txBody>
      </p:sp>
      <p:sp>
        <p:nvSpPr>
          <p:cNvPr id="5" name="Title 4">
            <a:extLst>
              <a:ext uri="{FF2B5EF4-FFF2-40B4-BE49-F238E27FC236}">
                <a16:creationId xmlns:a16="http://schemas.microsoft.com/office/drawing/2014/main" id="{5137C80C-FEB1-3FAD-12DA-DE4779E81E5F}"/>
              </a:ext>
            </a:extLst>
          </p:cNvPr>
          <p:cNvSpPr>
            <a:spLocks noGrp="1"/>
          </p:cNvSpPr>
          <p:nvPr>
            <p:ph type="title"/>
          </p:nvPr>
        </p:nvSpPr>
        <p:spPr/>
        <p:txBody>
          <a:bodyPr/>
          <a:lstStyle/>
          <a:p>
            <a:endParaRPr lang="en-NL"/>
          </a:p>
        </p:txBody>
      </p:sp>
      <p:sp>
        <p:nvSpPr>
          <p:cNvPr id="4" name="Rectangle 3">
            <a:extLst>
              <a:ext uri="{FF2B5EF4-FFF2-40B4-BE49-F238E27FC236}">
                <a16:creationId xmlns:a16="http://schemas.microsoft.com/office/drawing/2014/main" id="{FF75FE62-916E-BDA6-FCB1-9A09EB3DC0C8}"/>
              </a:ext>
            </a:extLst>
          </p:cNvPr>
          <p:cNvSpPr/>
          <p:nvPr/>
        </p:nvSpPr>
        <p:spPr>
          <a:xfrm>
            <a:off x="0" y="0"/>
            <a:ext cx="1219199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Screen Recording 2024-03-25 at 14.21.13">
            <a:hlinkClick r:id="" action="ppaction://media"/>
            <a:extLst>
              <a:ext uri="{FF2B5EF4-FFF2-40B4-BE49-F238E27FC236}">
                <a16:creationId xmlns:a16="http://schemas.microsoft.com/office/drawing/2014/main" id="{E1552363-AA76-775E-6A91-B649C02504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1171" y="0"/>
            <a:ext cx="7831137" cy="6858000"/>
          </a:xfrm>
          <a:prstGeom prst="rect">
            <a:avLst/>
          </a:prstGeom>
        </p:spPr>
      </p:pic>
    </p:spTree>
    <p:extLst>
      <p:ext uri="{BB962C8B-B14F-4D97-AF65-F5344CB8AC3E}">
        <p14:creationId xmlns:p14="http://schemas.microsoft.com/office/powerpoint/2010/main" val="276671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E12967-C4FF-D946-4FD0-DB26F1A5A034}"/>
              </a:ext>
            </a:extLst>
          </p:cNvPr>
          <p:cNvSpPr>
            <a:spLocks noGrp="1"/>
          </p:cNvSpPr>
          <p:nvPr>
            <p:ph type="body" sz="quarter" idx="15"/>
          </p:nvPr>
        </p:nvSpPr>
        <p:spPr/>
        <p:txBody>
          <a:bodyPr/>
          <a:lstStyle/>
          <a:p>
            <a:endParaRPr lang="en-NL"/>
          </a:p>
        </p:txBody>
      </p:sp>
      <p:sp>
        <p:nvSpPr>
          <p:cNvPr id="3" name="Text Placeholder 2">
            <a:extLst>
              <a:ext uri="{FF2B5EF4-FFF2-40B4-BE49-F238E27FC236}">
                <a16:creationId xmlns:a16="http://schemas.microsoft.com/office/drawing/2014/main" id="{704EDB77-230D-798D-2528-D2CCEC6A6F3A}"/>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D8D837AA-F77E-432D-26B2-D681FAA001F5}"/>
              </a:ext>
            </a:extLst>
          </p:cNvPr>
          <p:cNvSpPr>
            <a:spLocks noGrp="1"/>
          </p:cNvSpPr>
          <p:nvPr>
            <p:ph type="title"/>
          </p:nvPr>
        </p:nvSpPr>
        <p:spPr/>
        <p:txBody>
          <a:bodyPr/>
          <a:lstStyle/>
          <a:p>
            <a:r>
              <a:rPr lang="en-NL" dirty="0"/>
              <a:t>But wait…</a:t>
            </a:r>
          </a:p>
        </p:txBody>
      </p:sp>
      <p:sp>
        <p:nvSpPr>
          <p:cNvPr id="6" name="Vertical Text Placeholder 5">
            <a:extLst>
              <a:ext uri="{FF2B5EF4-FFF2-40B4-BE49-F238E27FC236}">
                <a16:creationId xmlns:a16="http://schemas.microsoft.com/office/drawing/2014/main" id="{06371A5B-4872-D9D0-7471-3C012C7B9E38}"/>
              </a:ext>
            </a:extLst>
          </p:cNvPr>
          <p:cNvSpPr>
            <a:spLocks noGrp="1"/>
          </p:cNvSpPr>
          <p:nvPr>
            <p:ph type="body" orient="vert" idx="20"/>
          </p:nvPr>
        </p:nvSpPr>
        <p:spPr/>
        <p:txBody>
          <a:bodyPr>
            <a:normAutofit lnSpcReduction="10000"/>
          </a:bodyPr>
          <a:lstStyle/>
          <a:p>
            <a:r>
              <a:rPr lang="en-US" dirty="0"/>
              <a:t>If we can find IPs (+ports) quickly</a:t>
            </a:r>
            <a:endParaRPr lang="en-NL" dirty="0"/>
          </a:p>
          <a:p>
            <a:pPr lvl="1"/>
            <a:r>
              <a:rPr lang="en-NL" dirty="0"/>
              <a:t>Why not use this to find IoCs?</a:t>
            </a:r>
          </a:p>
          <a:p>
            <a:endParaRPr lang="en-NL" dirty="0"/>
          </a:p>
          <a:p>
            <a:r>
              <a:rPr lang="en-NL" dirty="0"/>
              <a:t>Just create a table with known IoCs (IP+port)</a:t>
            </a:r>
          </a:p>
          <a:p>
            <a:pPr lvl="1"/>
            <a:r>
              <a:rPr lang="en-NL" dirty="0"/>
              <a:t>Luckily there’s an API for that! </a:t>
            </a:r>
            <a:r>
              <a:rPr lang="en-NL" dirty="0">
                <a:sym typeface="Wingdings" pitchFamily="2" charset="2"/>
              </a:rPr>
              <a:t> </a:t>
            </a:r>
          </a:p>
          <a:p>
            <a:r>
              <a:rPr lang="en-NL" dirty="0">
                <a:sym typeface="Wingdings" pitchFamily="2" charset="2"/>
              </a:rPr>
              <a:t>Search for IoCs by comparing flows with IoCs</a:t>
            </a:r>
          </a:p>
          <a:p>
            <a:endParaRPr lang="en-NL" dirty="0">
              <a:sym typeface="Wingdings" pitchFamily="2" charset="2"/>
            </a:endParaRPr>
          </a:p>
          <a:p>
            <a:r>
              <a:rPr lang="en-NL" dirty="0">
                <a:sym typeface="Wingdings" pitchFamily="2" charset="2"/>
              </a:rPr>
              <a:t>Or use materialized views!</a:t>
            </a:r>
          </a:p>
          <a:p>
            <a:pPr lvl="1"/>
            <a:r>
              <a:rPr lang="en-NL" dirty="0">
                <a:sym typeface="Wingdings" pitchFamily="2" charset="2"/>
              </a:rPr>
              <a:t>store results of a query in a table</a:t>
            </a:r>
          </a:p>
          <a:p>
            <a:pPr lvl="1"/>
            <a:r>
              <a:rPr lang="en-NL" dirty="0">
                <a:sym typeface="Wingdings" pitchFamily="2" charset="2"/>
              </a:rPr>
              <a:t>updated automatically when underlying data changes</a:t>
            </a:r>
          </a:p>
          <a:p>
            <a:endParaRPr lang="en-NL" dirty="0"/>
          </a:p>
        </p:txBody>
      </p:sp>
      <p:graphicFrame>
        <p:nvGraphicFramePr>
          <p:cNvPr id="7" name="Table 6">
            <a:extLst>
              <a:ext uri="{FF2B5EF4-FFF2-40B4-BE49-F238E27FC236}">
                <a16:creationId xmlns:a16="http://schemas.microsoft.com/office/drawing/2014/main" id="{2C686742-1E85-F986-E831-1B5FB6076CCB}"/>
              </a:ext>
            </a:extLst>
          </p:cNvPr>
          <p:cNvGraphicFramePr>
            <a:graphicFrameLocks noGrp="1"/>
          </p:cNvGraphicFramePr>
          <p:nvPr>
            <p:extLst>
              <p:ext uri="{D42A27DB-BD31-4B8C-83A1-F6EECF244321}">
                <p14:modId xmlns:p14="http://schemas.microsoft.com/office/powerpoint/2010/main" val="4278117559"/>
              </p:ext>
            </p:extLst>
          </p:nvPr>
        </p:nvGraphicFramePr>
        <p:xfrm>
          <a:off x="8372301" y="3672156"/>
          <a:ext cx="2555504" cy="988337"/>
        </p:xfrm>
        <a:graphic>
          <a:graphicData uri="http://schemas.openxmlformats.org/drawingml/2006/table">
            <a:tbl>
              <a:tblPr firstRow="1" bandRow="1">
                <a:tableStyleId>{F5AB1C69-6EDB-4FF4-983F-18BD219EF322}</a:tableStyleId>
              </a:tblPr>
              <a:tblGrid>
                <a:gridCol w="668222">
                  <a:extLst>
                    <a:ext uri="{9D8B030D-6E8A-4147-A177-3AD203B41FA5}">
                      <a16:colId xmlns:a16="http://schemas.microsoft.com/office/drawing/2014/main" val="4080525364"/>
                    </a:ext>
                  </a:extLst>
                </a:gridCol>
                <a:gridCol w="1248343">
                  <a:extLst>
                    <a:ext uri="{9D8B030D-6E8A-4147-A177-3AD203B41FA5}">
                      <a16:colId xmlns:a16="http://schemas.microsoft.com/office/drawing/2014/main" val="187534130"/>
                    </a:ext>
                  </a:extLst>
                </a:gridCol>
                <a:gridCol w="638939">
                  <a:extLst>
                    <a:ext uri="{9D8B030D-6E8A-4147-A177-3AD203B41FA5}">
                      <a16:colId xmlns:a16="http://schemas.microsoft.com/office/drawing/2014/main" val="1865010279"/>
                    </a:ext>
                  </a:extLst>
                </a:gridCol>
              </a:tblGrid>
              <a:tr h="222777">
                <a:tc gridSpan="3">
                  <a:txBody>
                    <a:bodyPr/>
                    <a:lstStyle/>
                    <a:p>
                      <a:pPr algn="ctr"/>
                      <a:r>
                        <a:rPr lang="en-NL" sz="1000" b="1" dirty="0">
                          <a:solidFill>
                            <a:schemeClr val="bg1"/>
                          </a:solidFill>
                        </a:rPr>
                        <a:t>prefixes</a:t>
                      </a:r>
                      <a:endParaRPr lang="en-NL" sz="900" b="1" i="0" dirty="0">
                        <a:solidFill>
                          <a:schemeClr val="bg1"/>
                        </a:solidFill>
                        <a:latin typeface="Courier New" panose="02070309020205020404" pitchFamily="49" charset="0"/>
                        <a:cs typeface="Courier New" panose="02070309020205020404" pitchFamily="49" charset="0"/>
                      </a:endParaRPr>
                    </a:p>
                  </a:txBody>
                  <a:tcPr marL="70333" marR="23444" marT="29774" marB="29774" anchor="ctr"/>
                </a:tc>
                <a:tc hMerge="1">
                  <a:txBody>
                    <a:bodyPr/>
                    <a:lstStyle/>
                    <a:p>
                      <a:r>
                        <a:rPr lang="en-NL" sz="1000" b="1" dirty="0"/>
                        <a:t>description</a:t>
                      </a:r>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r>
                        <a:rPr lang="en-NL" sz="1000" b="1" dirty="0"/>
                        <a:t>type</a:t>
                      </a:r>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2531556925"/>
                  </a:ext>
                </a:extLst>
              </a:tr>
              <a:tr h="191390">
                <a:tc>
                  <a:txBody>
                    <a:bodyPr/>
                    <a:lstStyle/>
                    <a:p>
                      <a:r>
                        <a:rPr lang="en-NL" sz="800" b="0" dirty="0"/>
                        <a:t>prefix</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Network prefix</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String</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76806518"/>
                  </a:ext>
                </a:extLst>
              </a:tr>
              <a:tr h="191390">
                <a:tc>
                  <a:txBody>
                    <a:bodyPr/>
                    <a:lstStyle/>
                    <a:p>
                      <a:r>
                        <a:rPr lang="en-GB" sz="800" b="0" dirty="0"/>
                        <a:t>c</a:t>
                      </a:r>
                      <a:r>
                        <a:rPr lang="en-NL" sz="800" b="0" dirty="0"/>
                        <a:t>ustomer_id</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US" sz="800" b="0" dirty="0"/>
                        <a:t>Customer id</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String</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99664813"/>
                  </a:ext>
                </a:extLst>
              </a:tr>
              <a:tr h="191390">
                <a:tc>
                  <a:txBody>
                    <a:bodyPr/>
                    <a:lstStyle/>
                    <a:p>
                      <a:r>
                        <a:rPr lang="en-US" sz="800" b="0" dirty="0"/>
                        <a:t>abbreviation</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Abbreviation of the org</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String</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56143835"/>
                  </a:ext>
                </a:extLst>
              </a:tr>
              <a:tr h="191390">
                <a:tc>
                  <a:txBody>
                    <a:bodyPr/>
                    <a:lstStyle/>
                    <a:p>
                      <a:r>
                        <a:rPr lang="en-NL" sz="800" b="0" dirty="0"/>
                        <a:t>name</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US" sz="800" b="0" dirty="0"/>
                        <a:t>Name of the </a:t>
                      </a:r>
                      <a:r>
                        <a:rPr lang="en-US" sz="800" b="0" dirty="0" err="1"/>
                        <a:t>organisation</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String</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1848155386"/>
                  </a:ext>
                </a:extLst>
              </a:tr>
            </a:tbl>
          </a:graphicData>
        </a:graphic>
      </p:graphicFrame>
      <p:sp>
        <p:nvSpPr>
          <p:cNvPr id="8" name="TextBox 7">
            <a:extLst>
              <a:ext uri="{FF2B5EF4-FFF2-40B4-BE49-F238E27FC236}">
                <a16:creationId xmlns:a16="http://schemas.microsoft.com/office/drawing/2014/main" id="{231CA70C-DDAC-42B2-6F18-B9D17C35727D}"/>
              </a:ext>
            </a:extLst>
          </p:cNvPr>
          <p:cNvSpPr txBox="1"/>
          <p:nvPr/>
        </p:nvSpPr>
        <p:spPr>
          <a:xfrm>
            <a:off x="7058423" y="1488639"/>
            <a:ext cx="1091646" cy="161583"/>
          </a:xfrm>
          <a:prstGeom prst="rect">
            <a:avLst/>
          </a:prstGeom>
          <a:noFill/>
        </p:spPr>
        <p:txBody>
          <a:bodyPr wrap="none" lIns="0" tIns="0" rIns="0" bIns="0" rtlCol="0">
            <a:spAutoFit/>
          </a:bodyPr>
          <a:lstStyle/>
          <a:p>
            <a:pPr algn="l"/>
            <a:r>
              <a:rPr lang="en-NL" sz="1050" b="1" dirty="0"/>
              <a:t>nfdump2clickhouse</a:t>
            </a:r>
          </a:p>
        </p:txBody>
      </p:sp>
      <p:cxnSp>
        <p:nvCxnSpPr>
          <p:cNvPr id="9" name="Straight Arrow Connector 8">
            <a:extLst>
              <a:ext uri="{FF2B5EF4-FFF2-40B4-BE49-F238E27FC236}">
                <a16:creationId xmlns:a16="http://schemas.microsoft.com/office/drawing/2014/main" id="{290AC965-A362-2EC6-353D-065FDA2361BD}"/>
              </a:ext>
            </a:extLst>
          </p:cNvPr>
          <p:cNvCxnSpPr>
            <a:cxnSpLocks/>
          </p:cNvCxnSpPr>
          <p:nvPr/>
        </p:nvCxnSpPr>
        <p:spPr>
          <a:xfrm>
            <a:off x="7054049" y="1731944"/>
            <a:ext cx="120089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BCA5136-7A6E-B3CD-5277-2AD015868A34}"/>
              </a:ext>
            </a:extLst>
          </p:cNvPr>
          <p:cNvSpPr txBox="1"/>
          <p:nvPr/>
        </p:nvSpPr>
        <p:spPr>
          <a:xfrm>
            <a:off x="7055361" y="3942242"/>
            <a:ext cx="977832" cy="161583"/>
          </a:xfrm>
          <a:prstGeom prst="rect">
            <a:avLst/>
          </a:prstGeom>
          <a:noFill/>
        </p:spPr>
        <p:txBody>
          <a:bodyPr wrap="none" lIns="0" tIns="0" rIns="0" bIns="0" rtlCol="0">
            <a:spAutoFit/>
          </a:bodyPr>
          <a:lstStyle/>
          <a:p>
            <a:pPr algn="l"/>
            <a:r>
              <a:rPr lang="en-NL" sz="1050" b="1" dirty="0"/>
              <a:t>prefix2clickhouse</a:t>
            </a:r>
          </a:p>
        </p:txBody>
      </p:sp>
      <p:cxnSp>
        <p:nvCxnSpPr>
          <p:cNvPr id="11" name="Straight Arrow Connector 10">
            <a:extLst>
              <a:ext uri="{FF2B5EF4-FFF2-40B4-BE49-F238E27FC236}">
                <a16:creationId xmlns:a16="http://schemas.microsoft.com/office/drawing/2014/main" id="{648443D3-8544-AA3E-90BF-7995AD7AF055}"/>
              </a:ext>
            </a:extLst>
          </p:cNvPr>
          <p:cNvCxnSpPr>
            <a:cxnSpLocks/>
          </p:cNvCxnSpPr>
          <p:nvPr/>
        </p:nvCxnSpPr>
        <p:spPr>
          <a:xfrm>
            <a:off x="7013246" y="4191217"/>
            <a:ext cx="123658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Can 11">
            <a:extLst>
              <a:ext uri="{FF2B5EF4-FFF2-40B4-BE49-F238E27FC236}">
                <a16:creationId xmlns:a16="http://schemas.microsoft.com/office/drawing/2014/main" id="{BC93DD17-A1D4-60C2-6937-66DF14A9DA8B}"/>
              </a:ext>
            </a:extLst>
          </p:cNvPr>
          <p:cNvSpPr/>
          <p:nvPr/>
        </p:nvSpPr>
        <p:spPr>
          <a:xfrm>
            <a:off x="6034738" y="3845023"/>
            <a:ext cx="775532" cy="688494"/>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solidFill>
                  <a:schemeClr val="tx1"/>
                </a:solidFill>
              </a:rPr>
              <a:t>network dashboard</a:t>
            </a:r>
          </a:p>
        </p:txBody>
      </p:sp>
      <p:pic>
        <p:nvPicPr>
          <p:cNvPr id="13" name="Picture 6">
            <a:extLst>
              <a:ext uri="{FF2B5EF4-FFF2-40B4-BE49-F238E27FC236}">
                <a16:creationId xmlns:a16="http://schemas.microsoft.com/office/drawing/2014/main" id="{4486C5AD-D39E-D974-4CC6-A1B96D793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513" y="1162535"/>
            <a:ext cx="1136429" cy="11364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560CED-122F-4A4B-BB42-C0EC11E4B427}"/>
              </a:ext>
            </a:extLst>
          </p:cNvPr>
          <p:cNvSpPr txBox="1"/>
          <p:nvPr/>
        </p:nvSpPr>
        <p:spPr>
          <a:xfrm>
            <a:off x="7411323" y="1792753"/>
            <a:ext cx="399148" cy="138499"/>
          </a:xfrm>
          <a:prstGeom prst="rect">
            <a:avLst/>
          </a:prstGeom>
          <a:noFill/>
        </p:spPr>
        <p:txBody>
          <a:bodyPr wrap="none" lIns="0" tIns="0" rIns="0" bIns="0" rtlCol="0">
            <a:spAutoFit/>
          </a:bodyPr>
          <a:lstStyle/>
          <a:p>
            <a:pPr algn="l"/>
            <a:r>
              <a:rPr lang="en-NL" sz="900" dirty="0"/>
              <a:t>(service)</a:t>
            </a:r>
          </a:p>
        </p:txBody>
      </p:sp>
      <p:sp>
        <p:nvSpPr>
          <p:cNvPr id="15" name="TextBox 14">
            <a:extLst>
              <a:ext uri="{FF2B5EF4-FFF2-40B4-BE49-F238E27FC236}">
                <a16:creationId xmlns:a16="http://schemas.microsoft.com/office/drawing/2014/main" id="{2799B04E-3F0F-81B4-6E90-A4928C817876}"/>
              </a:ext>
            </a:extLst>
          </p:cNvPr>
          <p:cNvSpPr txBox="1"/>
          <p:nvPr/>
        </p:nvSpPr>
        <p:spPr>
          <a:xfrm>
            <a:off x="7188410" y="4250107"/>
            <a:ext cx="711733" cy="138499"/>
          </a:xfrm>
          <a:prstGeom prst="rect">
            <a:avLst/>
          </a:prstGeom>
          <a:noFill/>
        </p:spPr>
        <p:txBody>
          <a:bodyPr wrap="none" lIns="0" tIns="0" rIns="0" bIns="0" rtlCol="0">
            <a:spAutoFit/>
          </a:bodyPr>
          <a:lstStyle/>
          <a:p>
            <a:pPr algn="l"/>
            <a:r>
              <a:rPr lang="en-NL" sz="900" dirty="0"/>
              <a:t>(crontab, daily)</a:t>
            </a:r>
          </a:p>
        </p:txBody>
      </p:sp>
      <p:sp>
        <p:nvSpPr>
          <p:cNvPr id="16" name="TextBox 15">
            <a:extLst>
              <a:ext uri="{FF2B5EF4-FFF2-40B4-BE49-F238E27FC236}">
                <a16:creationId xmlns:a16="http://schemas.microsoft.com/office/drawing/2014/main" id="{87F4C101-BD75-5BBF-0A8A-95F9BA28E541}"/>
              </a:ext>
            </a:extLst>
          </p:cNvPr>
          <p:cNvSpPr txBox="1"/>
          <p:nvPr/>
        </p:nvSpPr>
        <p:spPr>
          <a:xfrm>
            <a:off x="6360096" y="2423494"/>
            <a:ext cx="65" cy="276999"/>
          </a:xfrm>
          <a:prstGeom prst="rect">
            <a:avLst/>
          </a:prstGeom>
          <a:noFill/>
        </p:spPr>
        <p:txBody>
          <a:bodyPr wrap="none" lIns="0" tIns="0" rIns="0" bIns="0" rtlCol="0">
            <a:spAutoFit/>
          </a:bodyPr>
          <a:lstStyle/>
          <a:p>
            <a:pPr algn="l"/>
            <a:endParaRPr lang="en-NL" cap="all" dirty="0"/>
          </a:p>
        </p:txBody>
      </p:sp>
      <p:sp>
        <p:nvSpPr>
          <p:cNvPr id="17" name="TextBox 16">
            <a:extLst>
              <a:ext uri="{FF2B5EF4-FFF2-40B4-BE49-F238E27FC236}">
                <a16:creationId xmlns:a16="http://schemas.microsoft.com/office/drawing/2014/main" id="{0B5C5C88-BC8D-0939-7E5F-4A160889C3B2}"/>
              </a:ext>
            </a:extLst>
          </p:cNvPr>
          <p:cNvSpPr txBox="1"/>
          <p:nvPr/>
        </p:nvSpPr>
        <p:spPr>
          <a:xfrm>
            <a:off x="5932428" y="2296343"/>
            <a:ext cx="944598" cy="369332"/>
          </a:xfrm>
          <a:prstGeom prst="rect">
            <a:avLst/>
          </a:prstGeom>
          <a:noFill/>
        </p:spPr>
        <p:txBody>
          <a:bodyPr wrap="square">
            <a:spAutoFit/>
          </a:bodyPr>
          <a:lstStyle/>
          <a:p>
            <a:r>
              <a:rPr lang="en-NL" dirty="0"/>
              <a:t>netflow</a:t>
            </a:r>
          </a:p>
        </p:txBody>
      </p:sp>
      <p:graphicFrame>
        <p:nvGraphicFramePr>
          <p:cNvPr id="18" name="Table 2">
            <a:extLst>
              <a:ext uri="{FF2B5EF4-FFF2-40B4-BE49-F238E27FC236}">
                <a16:creationId xmlns:a16="http://schemas.microsoft.com/office/drawing/2014/main" id="{693A916E-2129-073C-C4B2-22B0B2A56EF8}"/>
              </a:ext>
            </a:extLst>
          </p:cNvPr>
          <p:cNvGraphicFramePr>
            <a:graphicFrameLocks noGrp="1"/>
          </p:cNvGraphicFramePr>
          <p:nvPr>
            <p:extLst>
              <p:ext uri="{D42A27DB-BD31-4B8C-83A1-F6EECF244321}">
                <p14:modId xmlns:p14="http://schemas.microsoft.com/office/powerpoint/2010/main" val="91777745"/>
              </p:ext>
            </p:extLst>
          </p:nvPr>
        </p:nvGraphicFramePr>
        <p:xfrm>
          <a:off x="8372301" y="264140"/>
          <a:ext cx="2555505" cy="3293396"/>
        </p:xfrm>
        <a:graphic>
          <a:graphicData uri="http://schemas.openxmlformats.org/drawingml/2006/table">
            <a:tbl>
              <a:tblPr firstRow="1" bandRow="1">
                <a:tableStyleId>{00A15C55-8517-42AA-B614-E9B94910E393}</a:tableStyleId>
              </a:tblPr>
              <a:tblGrid>
                <a:gridCol w="492312">
                  <a:extLst>
                    <a:ext uri="{9D8B030D-6E8A-4147-A177-3AD203B41FA5}">
                      <a16:colId xmlns:a16="http://schemas.microsoft.com/office/drawing/2014/main" val="4080525364"/>
                    </a:ext>
                  </a:extLst>
                </a:gridCol>
                <a:gridCol w="1492238">
                  <a:extLst>
                    <a:ext uri="{9D8B030D-6E8A-4147-A177-3AD203B41FA5}">
                      <a16:colId xmlns:a16="http://schemas.microsoft.com/office/drawing/2014/main" val="187534130"/>
                    </a:ext>
                  </a:extLst>
                </a:gridCol>
                <a:gridCol w="570955">
                  <a:extLst>
                    <a:ext uri="{9D8B030D-6E8A-4147-A177-3AD203B41FA5}">
                      <a16:colId xmlns:a16="http://schemas.microsoft.com/office/drawing/2014/main" val="1865010279"/>
                    </a:ext>
                  </a:extLst>
                </a:gridCol>
              </a:tblGrid>
              <a:tr h="209129">
                <a:tc gridSpan="3">
                  <a:txBody>
                    <a:bodyPr/>
                    <a:lstStyle/>
                    <a:p>
                      <a:pPr algn="ctr"/>
                      <a:r>
                        <a:rPr lang="en-NL" sz="1050" b="1" dirty="0">
                          <a:solidFill>
                            <a:schemeClr val="bg1"/>
                          </a:solidFill>
                        </a:rPr>
                        <a:t>flows</a:t>
                      </a:r>
                      <a:endParaRPr lang="en-NL" sz="1050" b="1" i="0" dirty="0">
                        <a:solidFill>
                          <a:schemeClr val="bg1"/>
                        </a:solidFill>
                        <a:latin typeface="Courier New" panose="02070309020205020404" pitchFamily="49" charset="0"/>
                        <a:cs typeface="Courier New" panose="02070309020205020404" pitchFamily="49" charset="0"/>
                      </a:endParaRPr>
                    </a:p>
                  </a:txBody>
                  <a:tcPr marL="70333" marR="23444" marT="0" marB="0" anchor="ctr"/>
                </a:tc>
                <a:tc hMerge="1">
                  <a:txBody>
                    <a:bodyPr/>
                    <a:lstStyle/>
                    <a:p>
                      <a:r>
                        <a:rPr lang="en-NL" sz="1000" b="1" dirty="0"/>
                        <a:t>description</a:t>
                      </a:r>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r>
                        <a:rPr lang="en-NL" sz="1000" b="1" dirty="0"/>
                        <a:t>type</a:t>
                      </a:r>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2531556925"/>
                  </a:ext>
                </a:extLst>
              </a:tr>
              <a:tr h="176724">
                <a:tc>
                  <a:txBody>
                    <a:bodyPr/>
                    <a:lstStyle/>
                    <a:p>
                      <a:r>
                        <a:rPr lang="en-NL" sz="900" b="0" dirty="0"/>
                        <a:t>ts</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Start time of the flow</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DateTime</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3876806518"/>
                  </a:ext>
                </a:extLst>
              </a:tr>
              <a:tr h="141115">
                <a:tc>
                  <a:txBody>
                    <a:bodyPr/>
                    <a:lstStyle/>
                    <a:p>
                      <a:r>
                        <a:rPr lang="en-NL" sz="900" b="0" dirty="0"/>
                        <a:t>te</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End time of the flow</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DateTime</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499664813"/>
                  </a:ext>
                </a:extLst>
              </a:tr>
              <a:tr h="176724">
                <a:tc>
                  <a:txBody>
                    <a:bodyPr/>
                    <a:lstStyle/>
                    <a:p>
                      <a:r>
                        <a:rPr lang="en-NL" sz="900" b="0" dirty="0"/>
                        <a:t>sa</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Source IP address</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String</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456143835"/>
                  </a:ext>
                </a:extLst>
              </a:tr>
              <a:tr h="123941">
                <a:tc>
                  <a:txBody>
                    <a:bodyPr/>
                    <a:lstStyle/>
                    <a:p>
                      <a:r>
                        <a:rPr lang="en-NL" sz="900" b="0" dirty="0"/>
                        <a:t>da</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Destination IP address</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String</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1848155386"/>
                  </a:ext>
                </a:extLst>
              </a:tr>
              <a:tr h="143599">
                <a:tc>
                  <a:txBody>
                    <a:bodyPr/>
                    <a:lstStyle/>
                    <a:p>
                      <a:r>
                        <a:rPr lang="en-NL" sz="900" b="0" dirty="0"/>
                        <a:t>sp</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Source port</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UInt16</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2613290301"/>
                  </a:ext>
                </a:extLst>
              </a:tr>
              <a:tr h="135030">
                <a:tc>
                  <a:txBody>
                    <a:bodyPr/>
                    <a:lstStyle/>
                    <a:p>
                      <a:r>
                        <a:rPr lang="en-NL" sz="900" b="0" dirty="0"/>
                        <a:t>dp</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Destination port</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UInt16</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3864945261"/>
                  </a:ext>
                </a:extLst>
              </a:tr>
              <a:tr h="176724">
                <a:tc>
                  <a:txBody>
                    <a:bodyPr/>
                    <a:lstStyle/>
                    <a:p>
                      <a:r>
                        <a:rPr lang="en-NL" sz="900" b="0" dirty="0"/>
                        <a:t>pr</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Protocol (e.g. ‘TCP’ or ‘UDP’)</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String</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904604412"/>
                  </a:ext>
                </a:extLst>
              </a:tr>
              <a:tr h="129345">
                <a:tc>
                  <a:txBody>
                    <a:bodyPr/>
                    <a:lstStyle/>
                    <a:p>
                      <a:r>
                        <a:rPr lang="en-NL" sz="900" b="0" dirty="0"/>
                        <a:t>flg</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Flags (if pr is ‘TCP’)</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String</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543299164"/>
                  </a:ext>
                </a:extLst>
              </a:tr>
              <a:tr h="162038">
                <a:tc>
                  <a:txBody>
                    <a:bodyPr/>
                    <a:lstStyle/>
                    <a:p>
                      <a:r>
                        <a:rPr lang="en-NL" sz="900" b="0" dirty="0"/>
                        <a:t>ipkt</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Number of packets in this flow</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UInt64</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2642690577"/>
                  </a:ext>
                </a:extLst>
              </a:tr>
              <a:tr h="137313">
                <a:tc>
                  <a:txBody>
                    <a:bodyPr/>
                    <a:lstStyle/>
                    <a:p>
                      <a:r>
                        <a:rPr lang="en-NL" sz="900" b="0" dirty="0"/>
                        <a:t>ibyt</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Number of bytes in this flow</a:t>
                      </a:r>
                      <a:endParaRPr lang="en-NL" sz="9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900" b="0" dirty="0"/>
                        <a:t>UInt64</a:t>
                      </a:r>
                      <a:endParaRPr lang="en-NL" sz="9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1477341249"/>
                  </a:ext>
                </a:extLst>
              </a:tr>
              <a:tr h="132749">
                <a:tc>
                  <a:txBody>
                    <a:bodyPr/>
                    <a:lstStyle/>
                    <a:p>
                      <a:r>
                        <a:rPr lang="en-NL" sz="900" b="0" dirty="0">
                          <a:latin typeface="+mn-lt"/>
                        </a:rPr>
                        <a:t>smk</a:t>
                      </a:r>
                      <a:endParaRPr lang="en-NL" sz="900" b="0" i="0" dirty="0">
                        <a:latin typeface="+mn-lt"/>
                        <a:cs typeface="Courier New" panose="02070309020205020404" pitchFamily="49" charset="0"/>
                      </a:endParaRPr>
                    </a:p>
                  </a:txBody>
                  <a:tcPr marL="70333" marR="23444" marT="0" marB="0" anchor="ctr"/>
                </a:tc>
                <a:tc>
                  <a:txBody>
                    <a:bodyPr/>
                    <a:lstStyle/>
                    <a:p>
                      <a:r>
                        <a:rPr lang="en-NL" sz="900" b="0" i="0" dirty="0">
                          <a:latin typeface="+mn-lt"/>
                          <a:cs typeface="Courier New" panose="02070309020205020404" pitchFamily="49" charset="0"/>
                        </a:rPr>
                        <a:t>Source mask</a:t>
                      </a:r>
                    </a:p>
                  </a:txBody>
                  <a:tcPr marL="70333" marR="23444" marT="0" marB="0" anchor="ctr"/>
                </a:tc>
                <a:tc>
                  <a:txBody>
                    <a:bodyPr/>
                    <a:lstStyle/>
                    <a:p>
                      <a:r>
                        <a:rPr lang="en-NL" sz="900" b="0" i="0" dirty="0">
                          <a:latin typeface="+mn-lt"/>
                          <a:cs typeface="Courier New" panose="02070309020205020404" pitchFamily="49" charset="0"/>
                        </a:rPr>
                        <a:t>UInt8</a:t>
                      </a:r>
                    </a:p>
                  </a:txBody>
                  <a:tcPr marL="70333" marR="23444" marT="0" marB="0" anchor="ctr"/>
                </a:tc>
                <a:extLst>
                  <a:ext uri="{0D108BD9-81ED-4DB2-BD59-A6C34878D82A}">
                    <a16:rowId xmlns:a16="http://schemas.microsoft.com/office/drawing/2014/main" val="1213915901"/>
                  </a:ext>
                </a:extLst>
              </a:tr>
              <a:tr h="145221">
                <a:tc>
                  <a:txBody>
                    <a:bodyPr/>
                    <a:lstStyle/>
                    <a:p>
                      <a:r>
                        <a:rPr lang="en-NL" sz="900" b="0" i="0" dirty="0">
                          <a:latin typeface="+mn-lt"/>
                          <a:cs typeface="Courier New" panose="02070309020205020404" pitchFamily="49" charset="0"/>
                        </a:rPr>
                        <a:t>dmk</a:t>
                      </a:r>
                    </a:p>
                  </a:txBody>
                  <a:tcPr marL="70333" marR="23444" marT="0" marB="0" anchor="ctr"/>
                </a:tc>
                <a:tc>
                  <a:txBody>
                    <a:bodyPr/>
                    <a:lstStyle/>
                    <a:p>
                      <a:r>
                        <a:rPr lang="en-NL" sz="900" b="0" i="0" dirty="0">
                          <a:latin typeface="+mn-lt"/>
                          <a:cs typeface="Courier New" panose="02070309020205020404" pitchFamily="49" charset="0"/>
                        </a:rPr>
                        <a:t>Destination mask</a:t>
                      </a:r>
                    </a:p>
                  </a:txBody>
                  <a:tcPr marL="70333" marR="23444" marT="0" marB="0" anchor="ctr"/>
                </a:tc>
                <a:tc>
                  <a:txBody>
                    <a:bodyPr/>
                    <a:lstStyle/>
                    <a:p>
                      <a:r>
                        <a:rPr lang="en-NL" sz="900" b="0" i="0" dirty="0">
                          <a:latin typeface="+mn-lt"/>
                          <a:cs typeface="Courier New" panose="02070309020205020404" pitchFamily="49" charset="0"/>
                        </a:rPr>
                        <a:t>UInt8</a:t>
                      </a:r>
                    </a:p>
                  </a:txBody>
                  <a:tcPr marL="70333" marR="23444" marT="0" marB="0" anchor="ctr"/>
                </a:tc>
                <a:extLst>
                  <a:ext uri="{0D108BD9-81ED-4DB2-BD59-A6C34878D82A}">
                    <a16:rowId xmlns:a16="http://schemas.microsoft.com/office/drawing/2014/main" val="3156770288"/>
                  </a:ext>
                </a:extLst>
              </a:tr>
              <a:tr h="145550">
                <a:tc>
                  <a:txBody>
                    <a:bodyPr/>
                    <a:lstStyle/>
                    <a:p>
                      <a:r>
                        <a:rPr lang="en-NL" sz="900" b="0" i="0" dirty="0">
                          <a:latin typeface="+mn-lt"/>
                          <a:cs typeface="Courier New" panose="02070309020205020404" pitchFamily="49" charset="0"/>
                        </a:rPr>
                        <a:t>ra</a:t>
                      </a:r>
                    </a:p>
                  </a:txBody>
                  <a:tcPr marL="70333" marR="2344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900" b="0" dirty="0">
                          <a:latin typeface="+mn-lt"/>
                        </a:rPr>
                        <a:t>Router (IP) Address</a:t>
                      </a:r>
                      <a:endParaRPr lang="en-NL" sz="900" b="0" i="0" dirty="0">
                        <a:latin typeface="+mn-lt"/>
                        <a:cs typeface="Courier New" panose="02070309020205020404" pitchFamily="49" charset="0"/>
                      </a:endParaRPr>
                    </a:p>
                  </a:txBody>
                  <a:tcPr marL="70333" marR="23444" marT="0" marB="0" anchor="ctr"/>
                </a:tc>
                <a:tc>
                  <a:txBody>
                    <a:bodyPr/>
                    <a:lstStyle/>
                    <a:p>
                      <a:r>
                        <a:rPr lang="en-NL" sz="900" b="0" i="0" dirty="0">
                          <a:latin typeface="+mn-lt"/>
                          <a:cs typeface="Courier New" panose="02070309020205020404" pitchFamily="49" charset="0"/>
                        </a:rPr>
                        <a:t>String</a:t>
                      </a:r>
                    </a:p>
                  </a:txBody>
                  <a:tcPr marL="70333" marR="23444" marT="0" marB="0" anchor="ctr"/>
                </a:tc>
                <a:extLst>
                  <a:ext uri="{0D108BD9-81ED-4DB2-BD59-A6C34878D82A}">
                    <a16:rowId xmlns:a16="http://schemas.microsoft.com/office/drawing/2014/main" val="3927456553"/>
                  </a:ext>
                </a:extLst>
              </a:tr>
              <a:tr h="158556">
                <a:tc>
                  <a:txBody>
                    <a:bodyPr/>
                    <a:lstStyle/>
                    <a:p>
                      <a:r>
                        <a:rPr lang="en-NL" sz="900" b="0" i="0" dirty="0">
                          <a:latin typeface="+mn-lt"/>
                          <a:cs typeface="Courier New" panose="02070309020205020404" pitchFamily="49" charset="0"/>
                        </a:rPr>
                        <a:t>in</a:t>
                      </a:r>
                    </a:p>
                  </a:txBody>
                  <a:tcPr marL="70333" marR="23444" marT="0" marB="0" anchor="ctr"/>
                </a:tc>
                <a:tc>
                  <a:txBody>
                    <a:bodyPr/>
                    <a:lstStyle/>
                    <a:p>
                      <a:r>
                        <a:rPr lang="en-NL" sz="900" b="0" i="0" dirty="0">
                          <a:latin typeface="+mn-lt"/>
                          <a:cs typeface="Courier New" panose="02070309020205020404" pitchFamily="49" charset="0"/>
                        </a:rPr>
                        <a:t>Input interface number</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685234128"/>
                  </a:ext>
                </a:extLst>
              </a:tr>
              <a:tr h="164541">
                <a:tc>
                  <a:txBody>
                    <a:bodyPr/>
                    <a:lstStyle/>
                    <a:p>
                      <a:r>
                        <a:rPr lang="en-NL" sz="900" b="0" i="0" dirty="0">
                          <a:latin typeface="+mn-lt"/>
                          <a:cs typeface="Courier New" panose="02070309020205020404" pitchFamily="49" charset="0"/>
                        </a:rPr>
                        <a:t>out</a:t>
                      </a:r>
                    </a:p>
                  </a:txBody>
                  <a:tcPr marL="70333" marR="23444" marT="0" marB="0" anchor="ctr"/>
                </a:tc>
                <a:tc>
                  <a:txBody>
                    <a:bodyPr/>
                    <a:lstStyle/>
                    <a:p>
                      <a:r>
                        <a:rPr lang="en-NL" sz="900" b="0" i="0" dirty="0">
                          <a:latin typeface="+mn-lt"/>
                          <a:cs typeface="Courier New" panose="02070309020205020404" pitchFamily="49" charset="0"/>
                        </a:rPr>
                        <a:t>Output interface number</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72371447"/>
                  </a:ext>
                </a:extLst>
              </a:tr>
              <a:tr h="123941">
                <a:tc>
                  <a:txBody>
                    <a:bodyPr/>
                    <a:lstStyle/>
                    <a:p>
                      <a:r>
                        <a:rPr lang="en-NL" sz="900" b="0" i="0" dirty="0">
                          <a:latin typeface="+mn-lt"/>
                          <a:cs typeface="Courier New" panose="02070309020205020404" pitchFamily="49" charset="0"/>
                        </a:rPr>
                        <a:t>sas</a:t>
                      </a:r>
                    </a:p>
                  </a:txBody>
                  <a:tcPr marL="70333" marR="23444" marT="0" marB="0" anchor="ctr"/>
                </a:tc>
                <a:tc>
                  <a:txBody>
                    <a:bodyPr/>
                    <a:lstStyle/>
                    <a:p>
                      <a:r>
                        <a:rPr lang="en-NL" sz="900" b="0" i="0" dirty="0">
                          <a:latin typeface="+mn-lt"/>
                          <a:cs typeface="Courier New" panose="02070309020205020404" pitchFamily="49" charset="0"/>
                        </a:rPr>
                        <a:t>Source AS number</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2972742350"/>
                  </a:ext>
                </a:extLst>
              </a:tr>
              <a:tr h="146600">
                <a:tc>
                  <a:txBody>
                    <a:bodyPr/>
                    <a:lstStyle/>
                    <a:p>
                      <a:r>
                        <a:rPr lang="en-NL" sz="900" b="0" i="0" dirty="0">
                          <a:latin typeface="+mn-lt"/>
                          <a:cs typeface="Courier New" panose="02070309020205020404" pitchFamily="49" charset="0"/>
                        </a:rPr>
                        <a:t>das</a:t>
                      </a:r>
                    </a:p>
                  </a:txBody>
                  <a:tcPr marL="70333" marR="23444" marT="0" marB="0" anchor="ctr"/>
                </a:tc>
                <a:tc>
                  <a:txBody>
                    <a:bodyPr/>
                    <a:lstStyle/>
                    <a:p>
                      <a:r>
                        <a:rPr lang="en-NL" sz="900" b="0" i="0" dirty="0">
                          <a:latin typeface="+mn-lt"/>
                          <a:cs typeface="Courier New" panose="02070309020205020404" pitchFamily="49" charset="0"/>
                        </a:rPr>
                        <a:t>Destination AS number</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84948905"/>
                  </a:ext>
                </a:extLst>
              </a:tr>
              <a:tr h="123941">
                <a:tc>
                  <a:txBody>
                    <a:bodyPr/>
                    <a:lstStyle/>
                    <a:p>
                      <a:r>
                        <a:rPr lang="en-NL" sz="900" b="0" i="0" dirty="0">
                          <a:latin typeface="+mn-lt"/>
                          <a:cs typeface="Courier New" panose="02070309020205020404" pitchFamily="49" charset="0"/>
                        </a:rPr>
                        <a:t>exid</a:t>
                      </a:r>
                    </a:p>
                  </a:txBody>
                  <a:tcPr marL="70333" marR="23444" marT="0" marB="0" anchor="ctr"/>
                </a:tc>
                <a:tc>
                  <a:txBody>
                    <a:bodyPr/>
                    <a:lstStyle/>
                    <a:p>
                      <a:r>
                        <a:rPr lang="en-NL" sz="900" b="0" i="0" dirty="0">
                          <a:latin typeface="+mn-lt"/>
                          <a:cs typeface="Courier New" panose="02070309020205020404" pitchFamily="49" charset="0"/>
                        </a:rPr>
                        <a:t>Exported id</a:t>
                      </a:r>
                    </a:p>
                  </a:txBody>
                  <a:tcPr marL="70333" marR="23444" marT="0" marB="0" anchor="ctr"/>
                </a:tc>
                <a:tc>
                  <a:txBody>
                    <a:bodyPr/>
                    <a:lstStyle/>
                    <a:p>
                      <a:r>
                        <a:rPr lang="en-NL" sz="9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917986168"/>
                  </a:ext>
                </a:extLst>
              </a:tr>
              <a:tr h="126028">
                <a:tc>
                  <a:txBody>
                    <a:bodyPr/>
                    <a:lstStyle/>
                    <a:p>
                      <a:r>
                        <a:rPr lang="en-NL" sz="900" b="0" i="0" dirty="0">
                          <a:latin typeface="+mn-lt"/>
                          <a:cs typeface="Courier New" panose="02070309020205020404" pitchFamily="49" charset="0"/>
                        </a:rPr>
                        <a:t>flowsrc</a:t>
                      </a:r>
                    </a:p>
                  </a:txBody>
                  <a:tcPr marL="70333" marR="2344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900" b="0" dirty="0">
                          <a:latin typeface="+mn-lt"/>
                        </a:rPr>
                        <a:t>Additional label for this source</a:t>
                      </a:r>
                      <a:endParaRPr lang="en-NL" sz="900" b="0" i="0" dirty="0">
                        <a:latin typeface="+mn-lt"/>
                        <a:cs typeface="Courier New" panose="02070309020205020404" pitchFamily="49" charset="0"/>
                      </a:endParaRPr>
                    </a:p>
                  </a:txBody>
                  <a:tcPr marL="70333" marR="23444" marT="0" marB="0" anchor="ctr"/>
                </a:tc>
                <a:tc>
                  <a:txBody>
                    <a:bodyPr/>
                    <a:lstStyle/>
                    <a:p>
                      <a:r>
                        <a:rPr lang="en-NL" sz="900" b="0" i="0" dirty="0">
                          <a:latin typeface="+mn-lt"/>
                          <a:cs typeface="Courier New" panose="02070309020205020404" pitchFamily="49" charset="0"/>
                        </a:rPr>
                        <a:t>String</a:t>
                      </a:r>
                    </a:p>
                  </a:txBody>
                  <a:tcPr marL="70333" marR="23444" marT="0" marB="0" anchor="ctr"/>
                </a:tc>
                <a:extLst>
                  <a:ext uri="{0D108BD9-81ED-4DB2-BD59-A6C34878D82A}">
                    <a16:rowId xmlns:a16="http://schemas.microsoft.com/office/drawing/2014/main" val="3069192895"/>
                  </a:ext>
                </a:extLst>
              </a:tr>
            </a:tbl>
          </a:graphicData>
        </a:graphic>
      </p:graphicFrame>
      <p:sp>
        <p:nvSpPr>
          <p:cNvPr id="19" name="Slide Number Placeholder 1">
            <a:extLst>
              <a:ext uri="{FF2B5EF4-FFF2-40B4-BE49-F238E27FC236}">
                <a16:creationId xmlns:a16="http://schemas.microsoft.com/office/drawing/2014/main" id="{BD8302B4-03A0-B194-7AF3-2A0884EE772F}"/>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15</a:t>
            </a:fld>
            <a:endParaRPr lang="nl-NL" dirty="0"/>
          </a:p>
        </p:txBody>
      </p:sp>
      <p:graphicFrame>
        <p:nvGraphicFramePr>
          <p:cNvPr id="5" name="Table 4">
            <a:extLst>
              <a:ext uri="{FF2B5EF4-FFF2-40B4-BE49-F238E27FC236}">
                <a16:creationId xmlns:a16="http://schemas.microsoft.com/office/drawing/2014/main" id="{80B91652-4B99-1170-18BE-74591134A830}"/>
              </a:ext>
            </a:extLst>
          </p:cNvPr>
          <p:cNvGraphicFramePr>
            <a:graphicFrameLocks noGrp="1"/>
          </p:cNvGraphicFramePr>
          <p:nvPr>
            <p:extLst>
              <p:ext uri="{D42A27DB-BD31-4B8C-83A1-F6EECF244321}">
                <p14:modId xmlns:p14="http://schemas.microsoft.com/office/powerpoint/2010/main" val="1245716747"/>
              </p:ext>
            </p:extLst>
          </p:nvPr>
        </p:nvGraphicFramePr>
        <p:xfrm>
          <a:off x="8382133" y="4882690"/>
          <a:ext cx="2545672" cy="1663692"/>
        </p:xfrm>
        <a:graphic>
          <a:graphicData uri="http://schemas.openxmlformats.org/drawingml/2006/table">
            <a:tbl>
              <a:tblPr firstRow="1" bandRow="1">
                <a:tableStyleId>{7DF18680-E054-41AD-8BC1-D1AEF772440D}</a:tableStyleId>
              </a:tblPr>
              <a:tblGrid>
                <a:gridCol w="593173">
                  <a:extLst>
                    <a:ext uri="{9D8B030D-6E8A-4147-A177-3AD203B41FA5}">
                      <a16:colId xmlns:a16="http://schemas.microsoft.com/office/drawing/2014/main" val="4080525364"/>
                    </a:ext>
                  </a:extLst>
                </a:gridCol>
                <a:gridCol w="1246389">
                  <a:extLst>
                    <a:ext uri="{9D8B030D-6E8A-4147-A177-3AD203B41FA5}">
                      <a16:colId xmlns:a16="http://schemas.microsoft.com/office/drawing/2014/main" val="187534130"/>
                    </a:ext>
                  </a:extLst>
                </a:gridCol>
                <a:gridCol w="706110">
                  <a:extLst>
                    <a:ext uri="{9D8B030D-6E8A-4147-A177-3AD203B41FA5}">
                      <a16:colId xmlns:a16="http://schemas.microsoft.com/office/drawing/2014/main" val="1865010279"/>
                    </a:ext>
                  </a:extLst>
                </a:gridCol>
              </a:tblGrid>
              <a:tr h="209965">
                <a:tc gridSpan="3">
                  <a:txBody>
                    <a:bodyPr/>
                    <a:lstStyle/>
                    <a:p>
                      <a:pPr algn="ctr"/>
                      <a:r>
                        <a:rPr lang="en-NL" sz="1000" b="1" dirty="0">
                          <a:solidFill>
                            <a:schemeClr val="bg1"/>
                          </a:solidFill>
                        </a:rPr>
                        <a:t>iocs</a:t>
                      </a:r>
                      <a:endParaRPr lang="en-NL" sz="1000" b="1" i="0" dirty="0">
                        <a:solidFill>
                          <a:schemeClr val="bg1"/>
                        </a:solidFill>
                        <a:latin typeface="Courier New" panose="02070309020205020404" pitchFamily="49" charset="0"/>
                        <a:cs typeface="Courier New" panose="02070309020205020404" pitchFamily="49" charset="0"/>
                      </a:endParaRPr>
                    </a:p>
                  </a:txBody>
                  <a:tcPr marL="70333" marR="23444" marT="29774" marB="29774" anchor="ctr"/>
                </a:tc>
                <a:tc hMerge="1">
                  <a:txBody>
                    <a:bodyPr/>
                    <a:lstStyle/>
                    <a:p>
                      <a:r>
                        <a:rPr lang="en-NL" sz="1000" b="1" dirty="0"/>
                        <a:t>description</a:t>
                      </a:r>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r>
                        <a:rPr lang="en-NL" sz="1000" b="1" dirty="0"/>
                        <a:t>type</a:t>
                      </a:r>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2531556925"/>
                  </a:ext>
                </a:extLst>
              </a:tr>
              <a:tr h="180382">
                <a:tc>
                  <a:txBody>
                    <a:bodyPr/>
                    <a:lstStyle/>
                    <a:p>
                      <a:pPr algn="l"/>
                      <a:r>
                        <a:rPr lang="en-NL" sz="800" b="0" dirty="0"/>
                        <a:t>pub_ts</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MISP publication time</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DateTime</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76806518"/>
                  </a:ext>
                </a:extLst>
              </a:tr>
              <a:tr h="180382">
                <a:tc>
                  <a:txBody>
                    <a:bodyPr/>
                    <a:lstStyle/>
                    <a:p>
                      <a:pPr algn="l"/>
                      <a:r>
                        <a:rPr lang="en-NL" sz="800" b="0" dirty="0"/>
                        <a:t>uuid</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GB" sz="800" b="0" dirty="0"/>
                        <a:t>IoC at</a:t>
                      </a:r>
                      <a:r>
                        <a:rPr lang="en-NL" sz="800" b="0" dirty="0"/>
                        <a:t>tribute uuid</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String</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99664813"/>
                  </a:ext>
                </a:extLst>
              </a:tr>
              <a:tr h="180382">
                <a:tc>
                  <a:txBody>
                    <a:bodyPr/>
                    <a:lstStyle/>
                    <a:p>
                      <a:pPr algn="l"/>
                      <a:r>
                        <a:rPr lang="en-GB" sz="800" b="0" dirty="0"/>
                        <a:t>e</a:t>
                      </a:r>
                      <a:r>
                        <a:rPr lang="en-NL" sz="800" b="0" dirty="0"/>
                        <a:t>vent_uuid</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Event uuid</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String</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56143835"/>
                  </a:ext>
                </a:extLst>
              </a:tr>
              <a:tr h="180382">
                <a:tc>
                  <a:txBody>
                    <a:bodyPr/>
                    <a:lstStyle/>
                    <a:p>
                      <a:pPr algn="l"/>
                      <a:r>
                        <a:rPr lang="en-NL" sz="800" b="0" dirty="0"/>
                        <a:t>event_id</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GB" sz="800" b="0" dirty="0"/>
                        <a:t>E</a:t>
                      </a:r>
                      <a:r>
                        <a:rPr lang="en-NL" sz="800" b="0" dirty="0"/>
                        <a:t>vent id in the source MISP</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UInt32</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1848155386"/>
                  </a:ext>
                </a:extLst>
              </a:tr>
              <a:tr h="180382">
                <a:tc>
                  <a:txBody>
                    <a:bodyPr/>
                    <a:lstStyle/>
                    <a:p>
                      <a:pPr algn="l"/>
                      <a:r>
                        <a:rPr lang="en-NL" sz="800" b="0" dirty="0"/>
                        <a:t>threatlevel</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Threat level</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UInt8</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2613290301"/>
                  </a:ext>
                </a:extLst>
              </a:tr>
              <a:tr h="180382">
                <a:tc>
                  <a:txBody>
                    <a:bodyPr/>
                    <a:lstStyle/>
                    <a:p>
                      <a:pPr algn="l"/>
                      <a:r>
                        <a:rPr lang="en-NL" sz="800" b="0" dirty="0"/>
                        <a:t>ip</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IP Address of IoC</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String</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64945261"/>
                  </a:ext>
                </a:extLst>
              </a:tr>
              <a:tr h="180382">
                <a:tc>
                  <a:txBody>
                    <a:bodyPr/>
                    <a:lstStyle/>
                    <a:p>
                      <a:pPr algn="l"/>
                      <a:r>
                        <a:rPr lang="en-NL" sz="800" b="0" dirty="0"/>
                        <a:t>port</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Port of IoC</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UInt16</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904604412"/>
                  </a:ext>
                </a:extLst>
              </a:tr>
              <a:tr h="180382">
                <a:tc>
                  <a:txBody>
                    <a:bodyPr/>
                    <a:lstStyle/>
                    <a:p>
                      <a:pPr algn="l"/>
                      <a:r>
                        <a:rPr lang="en-NL" sz="800" b="0" dirty="0"/>
                        <a:t>info</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Info on this IoC</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800" b="0" dirty="0"/>
                        <a:t>String</a:t>
                      </a:r>
                      <a:endParaRPr lang="en-NL" sz="8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543299164"/>
                  </a:ext>
                </a:extLst>
              </a:tr>
            </a:tbl>
          </a:graphicData>
        </a:graphic>
      </p:graphicFrame>
      <p:pic>
        <p:nvPicPr>
          <p:cNvPr id="20" name="Picture 4">
            <a:extLst>
              <a:ext uri="{FF2B5EF4-FFF2-40B4-BE49-F238E27FC236}">
                <a16:creationId xmlns:a16="http://schemas.microsoft.com/office/drawing/2014/main" id="{E54E334C-69BC-511F-DCE2-EB8E1CCC9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246" y="5318182"/>
            <a:ext cx="1138194" cy="83439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FED1BD0-7687-D393-45BE-6B469248C96E}"/>
              </a:ext>
            </a:extLst>
          </p:cNvPr>
          <p:cNvSpPr txBox="1"/>
          <p:nvPr/>
        </p:nvSpPr>
        <p:spPr>
          <a:xfrm>
            <a:off x="7130870" y="5486403"/>
            <a:ext cx="920124" cy="161583"/>
          </a:xfrm>
          <a:prstGeom prst="rect">
            <a:avLst/>
          </a:prstGeom>
          <a:noFill/>
        </p:spPr>
        <p:txBody>
          <a:bodyPr wrap="none" lIns="0" tIns="0" rIns="0" bIns="0" rtlCol="0">
            <a:spAutoFit/>
          </a:bodyPr>
          <a:lstStyle/>
          <a:p>
            <a:pPr algn="l"/>
            <a:r>
              <a:rPr lang="en-NL" sz="1050" b="1" dirty="0"/>
              <a:t>misp2clickhouse</a:t>
            </a:r>
          </a:p>
        </p:txBody>
      </p:sp>
      <p:cxnSp>
        <p:nvCxnSpPr>
          <p:cNvPr id="22" name="Straight Arrow Connector 21">
            <a:extLst>
              <a:ext uri="{FF2B5EF4-FFF2-40B4-BE49-F238E27FC236}">
                <a16:creationId xmlns:a16="http://schemas.microsoft.com/office/drawing/2014/main" id="{1D7BA173-5D7F-3110-3CCA-0776549002D1}"/>
              </a:ext>
            </a:extLst>
          </p:cNvPr>
          <p:cNvCxnSpPr>
            <a:cxnSpLocks/>
          </p:cNvCxnSpPr>
          <p:nvPr/>
        </p:nvCxnSpPr>
        <p:spPr>
          <a:xfrm>
            <a:off x="7084092" y="5735377"/>
            <a:ext cx="117848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33DBB55-94CB-EEDF-518E-A0405F371CD6}"/>
              </a:ext>
            </a:extLst>
          </p:cNvPr>
          <p:cNvSpPr txBox="1"/>
          <p:nvPr/>
        </p:nvSpPr>
        <p:spPr>
          <a:xfrm>
            <a:off x="7179105" y="5796185"/>
            <a:ext cx="791883" cy="138499"/>
          </a:xfrm>
          <a:prstGeom prst="rect">
            <a:avLst/>
          </a:prstGeom>
          <a:noFill/>
        </p:spPr>
        <p:txBody>
          <a:bodyPr wrap="none" lIns="0" tIns="0" rIns="0" bIns="0" rtlCol="0">
            <a:spAutoFit/>
          </a:bodyPr>
          <a:lstStyle/>
          <a:p>
            <a:pPr algn="l"/>
            <a:r>
              <a:rPr lang="en-NL" sz="900" dirty="0"/>
              <a:t>(crontab, hourly)</a:t>
            </a:r>
          </a:p>
        </p:txBody>
      </p:sp>
    </p:spTree>
    <p:extLst>
      <p:ext uri="{BB962C8B-B14F-4D97-AF65-F5344CB8AC3E}">
        <p14:creationId xmlns:p14="http://schemas.microsoft.com/office/powerpoint/2010/main" val="193205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725B7D1-3020-BB6C-6A5A-0D3F2CF8F8B1}"/>
              </a:ext>
            </a:extLst>
          </p:cNvPr>
          <p:cNvSpPr>
            <a:spLocks noGrp="1"/>
          </p:cNvSpPr>
          <p:nvPr>
            <p:ph type="body" sz="quarter" idx="18"/>
          </p:nvPr>
        </p:nvSpPr>
        <p:spPr>
          <a:xfrm>
            <a:off x="708207" y="324337"/>
            <a:ext cx="36000" cy="396000"/>
          </a:xfrm>
        </p:spPr>
        <p:txBody>
          <a:bodyPr/>
          <a:lstStyle/>
          <a:p>
            <a:endParaRPr lang="en-NL"/>
          </a:p>
        </p:txBody>
      </p:sp>
      <p:sp>
        <p:nvSpPr>
          <p:cNvPr id="3" name="Title 2">
            <a:extLst>
              <a:ext uri="{FF2B5EF4-FFF2-40B4-BE49-F238E27FC236}">
                <a16:creationId xmlns:a16="http://schemas.microsoft.com/office/drawing/2014/main" id="{5D452BB4-AD5F-4F82-A530-15765371D827}"/>
              </a:ext>
            </a:extLst>
          </p:cNvPr>
          <p:cNvSpPr>
            <a:spLocks noGrp="1"/>
          </p:cNvSpPr>
          <p:nvPr>
            <p:ph type="title"/>
          </p:nvPr>
        </p:nvSpPr>
        <p:spPr>
          <a:xfrm>
            <a:off x="865163" y="338855"/>
            <a:ext cx="10606838" cy="342211"/>
          </a:xfrm>
        </p:spPr>
        <p:txBody>
          <a:bodyPr/>
          <a:lstStyle/>
          <a:p>
            <a:r>
              <a:rPr lang="en-NL" dirty="0"/>
              <a:t>Clickhouse tables</a:t>
            </a:r>
          </a:p>
        </p:txBody>
      </p:sp>
      <p:graphicFrame>
        <p:nvGraphicFramePr>
          <p:cNvPr id="5" name="Table 4">
            <a:extLst>
              <a:ext uri="{FF2B5EF4-FFF2-40B4-BE49-F238E27FC236}">
                <a16:creationId xmlns:a16="http://schemas.microsoft.com/office/drawing/2014/main" id="{FF3CB17E-E2D3-6F4B-70BC-C4F591EA61BF}"/>
              </a:ext>
            </a:extLst>
          </p:cNvPr>
          <p:cNvGraphicFramePr>
            <a:graphicFrameLocks noGrp="1"/>
          </p:cNvGraphicFramePr>
          <p:nvPr>
            <p:extLst>
              <p:ext uri="{D42A27DB-BD31-4B8C-83A1-F6EECF244321}">
                <p14:modId xmlns:p14="http://schemas.microsoft.com/office/powerpoint/2010/main" val="342523046"/>
              </p:ext>
            </p:extLst>
          </p:nvPr>
        </p:nvGraphicFramePr>
        <p:xfrm>
          <a:off x="2926606" y="3547366"/>
          <a:ext cx="2169950" cy="1652567"/>
        </p:xfrm>
        <a:graphic>
          <a:graphicData uri="http://schemas.openxmlformats.org/drawingml/2006/table">
            <a:tbl>
              <a:tblPr firstRow="1" bandRow="1">
                <a:tableStyleId>{7DF18680-E054-41AD-8BC1-D1AEF772440D}</a:tableStyleId>
              </a:tblPr>
              <a:tblGrid>
                <a:gridCol w="505625">
                  <a:extLst>
                    <a:ext uri="{9D8B030D-6E8A-4147-A177-3AD203B41FA5}">
                      <a16:colId xmlns:a16="http://schemas.microsoft.com/office/drawing/2014/main" val="4080525364"/>
                    </a:ext>
                  </a:extLst>
                </a:gridCol>
                <a:gridCol w="1062432">
                  <a:extLst>
                    <a:ext uri="{9D8B030D-6E8A-4147-A177-3AD203B41FA5}">
                      <a16:colId xmlns:a16="http://schemas.microsoft.com/office/drawing/2014/main" val="187534130"/>
                    </a:ext>
                  </a:extLst>
                </a:gridCol>
                <a:gridCol w="601893">
                  <a:extLst>
                    <a:ext uri="{9D8B030D-6E8A-4147-A177-3AD203B41FA5}">
                      <a16:colId xmlns:a16="http://schemas.microsoft.com/office/drawing/2014/main" val="1865010279"/>
                    </a:ext>
                  </a:extLst>
                </a:gridCol>
              </a:tblGrid>
              <a:tr h="168993">
                <a:tc gridSpan="3">
                  <a:txBody>
                    <a:bodyPr/>
                    <a:lstStyle/>
                    <a:p>
                      <a:pPr algn="ctr"/>
                      <a:r>
                        <a:rPr lang="en-NL" sz="900" b="1" dirty="0">
                          <a:solidFill>
                            <a:schemeClr val="bg1"/>
                          </a:solidFill>
                        </a:rPr>
                        <a:t>iocs</a:t>
                      </a:r>
                      <a:endParaRPr lang="en-NL" sz="900" b="1" i="0" dirty="0">
                        <a:solidFill>
                          <a:schemeClr val="bg1"/>
                        </a:solidFill>
                        <a:latin typeface="Courier New" panose="02070309020205020404" pitchFamily="49" charset="0"/>
                        <a:cs typeface="Courier New" panose="02070309020205020404" pitchFamily="49" charset="0"/>
                      </a:endParaRPr>
                    </a:p>
                  </a:txBody>
                  <a:tcPr marL="70333" marR="23444" marT="29774" marB="29774" anchor="ctr"/>
                </a:tc>
                <a:tc hMerge="1">
                  <a:txBody>
                    <a:bodyPr/>
                    <a:lstStyle/>
                    <a:p>
                      <a:r>
                        <a:rPr lang="en-NL" sz="1000" b="1" dirty="0"/>
                        <a:t>description</a:t>
                      </a:r>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r>
                        <a:rPr lang="en-NL" sz="1000" b="1" dirty="0"/>
                        <a:t>type</a:t>
                      </a:r>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2531556925"/>
                  </a:ext>
                </a:extLst>
              </a:tr>
              <a:tr h="168993">
                <a:tc>
                  <a:txBody>
                    <a:bodyPr/>
                    <a:lstStyle/>
                    <a:p>
                      <a:pPr algn="l"/>
                      <a:r>
                        <a:rPr lang="en-NL" sz="700" b="0" dirty="0"/>
                        <a:t>pub_ts</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MISP publication time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DateTime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76806518"/>
                  </a:ext>
                </a:extLst>
              </a:tr>
              <a:tr h="168993">
                <a:tc>
                  <a:txBody>
                    <a:bodyPr/>
                    <a:lstStyle/>
                    <a:p>
                      <a:pPr algn="l"/>
                      <a:r>
                        <a:rPr lang="en-NL" sz="700" b="0" dirty="0"/>
                        <a:t>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GB" sz="700" b="0" dirty="0"/>
                        <a:t>IoC at</a:t>
                      </a:r>
                      <a:r>
                        <a:rPr lang="en-NL" sz="700" b="0" dirty="0"/>
                        <a:t>tribute 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99664813"/>
                  </a:ext>
                </a:extLst>
              </a:tr>
              <a:tr h="168993">
                <a:tc>
                  <a:txBody>
                    <a:bodyPr/>
                    <a:lstStyle/>
                    <a:p>
                      <a:pPr algn="l"/>
                      <a:r>
                        <a:rPr lang="en-GB" sz="700" b="0" dirty="0"/>
                        <a:t>e</a:t>
                      </a:r>
                      <a:r>
                        <a:rPr lang="en-NL" sz="700" b="0" dirty="0"/>
                        <a:t>vent_uuid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Event 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56143835"/>
                  </a:ext>
                </a:extLst>
              </a:tr>
              <a:tr h="168993">
                <a:tc>
                  <a:txBody>
                    <a:bodyPr/>
                    <a:lstStyle/>
                    <a:p>
                      <a:pPr algn="l"/>
                      <a:r>
                        <a:rPr lang="en-NL" sz="700" b="0" dirty="0"/>
                        <a:t>event_id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GB" sz="700" b="0" dirty="0"/>
                        <a:t>E</a:t>
                      </a:r>
                      <a:r>
                        <a:rPr lang="en-NL" sz="700" b="0" dirty="0"/>
                        <a:t>vent id in the source MISP</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UInt32</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1848155386"/>
                  </a:ext>
                </a:extLst>
              </a:tr>
              <a:tr h="168993">
                <a:tc>
                  <a:txBody>
                    <a:bodyPr/>
                    <a:lstStyle/>
                    <a:p>
                      <a:pPr algn="l"/>
                      <a:r>
                        <a:rPr lang="en-NL" sz="700" b="0" dirty="0"/>
                        <a:t>threatlevel</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Threat level</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UInt8</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2613290301"/>
                  </a:ext>
                </a:extLst>
              </a:tr>
              <a:tr h="168993">
                <a:tc>
                  <a:txBody>
                    <a:bodyPr/>
                    <a:lstStyle/>
                    <a:p>
                      <a:pPr algn="l"/>
                      <a:r>
                        <a:rPr lang="en-NL" sz="700" b="0" dirty="0"/>
                        <a:t>ip</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IP Address of IoC</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64945261"/>
                  </a:ext>
                </a:extLst>
              </a:tr>
              <a:tr h="168993">
                <a:tc>
                  <a:txBody>
                    <a:bodyPr/>
                    <a:lstStyle/>
                    <a:p>
                      <a:pPr algn="l"/>
                      <a:r>
                        <a:rPr lang="en-NL" sz="700" b="0" dirty="0"/>
                        <a:t>port</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Port of IoC</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UInt16</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904604412"/>
                  </a:ext>
                </a:extLst>
              </a:tr>
              <a:tr h="168993">
                <a:tc>
                  <a:txBody>
                    <a:bodyPr/>
                    <a:lstStyle/>
                    <a:p>
                      <a:pPr algn="l"/>
                      <a:r>
                        <a:rPr lang="en-NL" sz="700" b="0" dirty="0"/>
                        <a:t>info</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Info on this IoC</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543299164"/>
                  </a:ext>
                </a:extLst>
              </a:tr>
            </a:tbl>
          </a:graphicData>
        </a:graphic>
      </p:graphicFrame>
      <p:graphicFrame>
        <p:nvGraphicFramePr>
          <p:cNvPr id="6" name="Table 5">
            <a:extLst>
              <a:ext uri="{FF2B5EF4-FFF2-40B4-BE49-F238E27FC236}">
                <a16:creationId xmlns:a16="http://schemas.microsoft.com/office/drawing/2014/main" id="{52C01AC2-03E7-19F8-7A2A-2DC489E6F0E2}"/>
              </a:ext>
            </a:extLst>
          </p:cNvPr>
          <p:cNvGraphicFramePr>
            <a:graphicFrameLocks noGrp="1"/>
          </p:cNvGraphicFramePr>
          <p:nvPr>
            <p:extLst>
              <p:ext uri="{D42A27DB-BD31-4B8C-83A1-F6EECF244321}">
                <p14:modId xmlns:p14="http://schemas.microsoft.com/office/powerpoint/2010/main" val="1755385310"/>
              </p:ext>
            </p:extLst>
          </p:nvPr>
        </p:nvGraphicFramePr>
        <p:xfrm>
          <a:off x="2926606" y="5280858"/>
          <a:ext cx="2169950" cy="872680"/>
        </p:xfrm>
        <a:graphic>
          <a:graphicData uri="http://schemas.openxmlformats.org/drawingml/2006/table">
            <a:tbl>
              <a:tblPr firstRow="1" bandRow="1">
                <a:tableStyleId>{F5AB1C69-6EDB-4FF4-983F-18BD219EF322}</a:tableStyleId>
              </a:tblPr>
              <a:tblGrid>
                <a:gridCol w="567406">
                  <a:extLst>
                    <a:ext uri="{9D8B030D-6E8A-4147-A177-3AD203B41FA5}">
                      <a16:colId xmlns:a16="http://schemas.microsoft.com/office/drawing/2014/main" val="4080525364"/>
                    </a:ext>
                  </a:extLst>
                </a:gridCol>
                <a:gridCol w="1060003">
                  <a:extLst>
                    <a:ext uri="{9D8B030D-6E8A-4147-A177-3AD203B41FA5}">
                      <a16:colId xmlns:a16="http://schemas.microsoft.com/office/drawing/2014/main" val="187534130"/>
                    </a:ext>
                  </a:extLst>
                </a:gridCol>
                <a:gridCol w="542541">
                  <a:extLst>
                    <a:ext uri="{9D8B030D-6E8A-4147-A177-3AD203B41FA5}">
                      <a16:colId xmlns:a16="http://schemas.microsoft.com/office/drawing/2014/main" val="1865010279"/>
                    </a:ext>
                  </a:extLst>
                </a:gridCol>
              </a:tblGrid>
              <a:tr h="168993">
                <a:tc gridSpan="3">
                  <a:txBody>
                    <a:bodyPr/>
                    <a:lstStyle/>
                    <a:p>
                      <a:pPr algn="ctr"/>
                      <a:r>
                        <a:rPr lang="en-NL" sz="900" b="1" dirty="0">
                          <a:solidFill>
                            <a:schemeClr val="bg1"/>
                          </a:solidFill>
                        </a:rPr>
                        <a:t>prefixes</a:t>
                      </a:r>
                      <a:endParaRPr lang="en-NL" sz="800" b="1" i="0" dirty="0">
                        <a:solidFill>
                          <a:schemeClr val="bg1"/>
                        </a:solidFill>
                        <a:latin typeface="Courier New" panose="02070309020205020404" pitchFamily="49" charset="0"/>
                        <a:cs typeface="Courier New" panose="02070309020205020404" pitchFamily="49" charset="0"/>
                      </a:endParaRPr>
                    </a:p>
                  </a:txBody>
                  <a:tcPr marL="70333" marR="23444" marT="29774" marB="29774" anchor="ctr"/>
                </a:tc>
                <a:tc hMerge="1">
                  <a:txBody>
                    <a:bodyPr/>
                    <a:lstStyle/>
                    <a:p>
                      <a:r>
                        <a:rPr lang="en-NL" sz="1000" b="1" dirty="0"/>
                        <a:t>description</a:t>
                      </a:r>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r>
                        <a:rPr lang="en-NL" sz="1000" b="1" dirty="0"/>
                        <a:t>type</a:t>
                      </a:r>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2531556925"/>
                  </a:ext>
                </a:extLst>
              </a:tr>
              <a:tr h="168993">
                <a:tc>
                  <a:txBody>
                    <a:bodyPr/>
                    <a:lstStyle/>
                    <a:p>
                      <a:r>
                        <a:rPr lang="en-NL" sz="700" b="0" dirty="0"/>
                        <a:t>prefix</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Network prefix</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76806518"/>
                  </a:ext>
                </a:extLst>
              </a:tr>
              <a:tr h="168993">
                <a:tc>
                  <a:txBody>
                    <a:bodyPr/>
                    <a:lstStyle/>
                    <a:p>
                      <a:r>
                        <a:rPr lang="en-GB" sz="700" b="0" dirty="0"/>
                        <a:t>c</a:t>
                      </a:r>
                      <a:r>
                        <a:rPr lang="en-NL" sz="700" b="0" dirty="0"/>
                        <a:t>ustomer_id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US" sz="700" b="0" dirty="0"/>
                        <a:t>Customer 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99664813"/>
                  </a:ext>
                </a:extLst>
              </a:tr>
              <a:tr h="168993">
                <a:tc>
                  <a:txBody>
                    <a:bodyPr/>
                    <a:lstStyle/>
                    <a:p>
                      <a:r>
                        <a:rPr lang="en-US" sz="700" b="0" dirty="0"/>
                        <a:t>abbreviation</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Abbreviation of the org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56143835"/>
                  </a:ext>
                </a:extLst>
              </a:tr>
              <a:tr h="168993">
                <a:tc>
                  <a:txBody>
                    <a:bodyPr/>
                    <a:lstStyle/>
                    <a:p>
                      <a:r>
                        <a:rPr lang="en-NL" sz="700" b="0" dirty="0"/>
                        <a:t>name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US" sz="700" b="0" dirty="0"/>
                        <a:t>Name of the </a:t>
                      </a:r>
                      <a:r>
                        <a:rPr lang="en-US" sz="700" b="0" dirty="0" err="1"/>
                        <a:t>organisation</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1848155386"/>
                  </a:ext>
                </a:extLst>
              </a:tr>
            </a:tbl>
          </a:graphicData>
        </a:graphic>
      </p:graphicFrame>
      <p:graphicFrame>
        <p:nvGraphicFramePr>
          <p:cNvPr id="7" name="Table 2">
            <a:extLst>
              <a:ext uri="{FF2B5EF4-FFF2-40B4-BE49-F238E27FC236}">
                <a16:creationId xmlns:a16="http://schemas.microsoft.com/office/drawing/2014/main" id="{F47618DB-201A-DC37-4770-594FEA584051}"/>
              </a:ext>
            </a:extLst>
          </p:cNvPr>
          <p:cNvGraphicFramePr>
            <a:graphicFrameLocks noGrp="1"/>
          </p:cNvGraphicFramePr>
          <p:nvPr>
            <p:extLst>
              <p:ext uri="{D42A27DB-BD31-4B8C-83A1-F6EECF244321}">
                <p14:modId xmlns:p14="http://schemas.microsoft.com/office/powerpoint/2010/main" val="1717902264"/>
              </p:ext>
            </p:extLst>
          </p:nvPr>
        </p:nvGraphicFramePr>
        <p:xfrm>
          <a:off x="6565622" y="1023128"/>
          <a:ext cx="2302667" cy="2328539"/>
        </p:xfrm>
        <a:graphic>
          <a:graphicData uri="http://schemas.openxmlformats.org/drawingml/2006/table">
            <a:tbl>
              <a:tblPr firstRow="1" bandRow="1">
                <a:tableStyleId>{21E4AEA4-8DFA-4A89-87EB-49C32662AFE0}</a:tableStyleId>
              </a:tblPr>
              <a:tblGrid>
                <a:gridCol w="668452">
                  <a:extLst>
                    <a:ext uri="{9D8B030D-6E8A-4147-A177-3AD203B41FA5}">
                      <a16:colId xmlns:a16="http://schemas.microsoft.com/office/drawing/2014/main" val="4080525364"/>
                    </a:ext>
                  </a:extLst>
                </a:gridCol>
                <a:gridCol w="1102789">
                  <a:extLst>
                    <a:ext uri="{9D8B030D-6E8A-4147-A177-3AD203B41FA5}">
                      <a16:colId xmlns:a16="http://schemas.microsoft.com/office/drawing/2014/main" val="187534130"/>
                    </a:ext>
                  </a:extLst>
                </a:gridCol>
                <a:gridCol w="531426">
                  <a:extLst>
                    <a:ext uri="{9D8B030D-6E8A-4147-A177-3AD203B41FA5}">
                      <a16:colId xmlns:a16="http://schemas.microsoft.com/office/drawing/2014/main" val="1865010279"/>
                    </a:ext>
                  </a:extLst>
                </a:gridCol>
              </a:tblGrid>
              <a:tr h="168993">
                <a:tc gridSpan="3">
                  <a:txBody>
                    <a:bodyPr/>
                    <a:lstStyle/>
                    <a:p>
                      <a:pPr algn="ctr"/>
                      <a:r>
                        <a:rPr lang="en-NL" sz="900" b="1" dirty="0">
                          <a:solidFill>
                            <a:schemeClr val="tx1"/>
                          </a:solidFill>
                        </a:rPr>
                        <a:t>ioc_hits</a:t>
                      </a:r>
                      <a:endParaRPr lang="en-NL" sz="900" b="1" i="0" dirty="0">
                        <a:solidFill>
                          <a:schemeClr val="tx1"/>
                        </a:solidFill>
                        <a:latin typeface="+mn-lt"/>
                        <a:cs typeface="Courier New" panose="02070309020205020404" pitchFamily="49" charset="0"/>
                      </a:endParaRPr>
                    </a:p>
                  </a:txBody>
                  <a:tcPr marL="70333" marR="23444" marT="29774" marB="29774" anchor="ctr"/>
                </a:tc>
                <a:tc hMerge="1">
                  <a:txBody>
                    <a:bodyPr/>
                    <a:lstStyle/>
                    <a:p>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4279767381"/>
                  </a:ext>
                </a:extLst>
              </a:tr>
              <a:tr h="168993">
                <a:tc>
                  <a:txBody>
                    <a:bodyPr/>
                    <a:lstStyle/>
                    <a:p>
                      <a:r>
                        <a:rPr lang="en-NL" sz="700" b="0" dirty="0"/>
                        <a:t>source_ip</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Source IP address of sighting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76806518"/>
                  </a:ext>
                </a:extLst>
              </a:tr>
              <a:tr h="168993">
                <a:tc>
                  <a:txBody>
                    <a:bodyPr/>
                    <a:lstStyle/>
                    <a:p>
                      <a:r>
                        <a:rPr lang="en-GB" sz="700" b="0" dirty="0"/>
                        <a:t>d</a:t>
                      </a:r>
                      <a:r>
                        <a:rPr lang="en-NL" sz="700" b="0" dirty="0"/>
                        <a:t>estination_ip</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IoC IP Address</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99664813"/>
                  </a:ext>
                </a:extLst>
              </a:tr>
              <a:tr h="168993">
                <a:tc>
                  <a:txBody>
                    <a:bodyPr/>
                    <a:lstStyle/>
                    <a:p>
                      <a:r>
                        <a:rPr lang="en-NL" sz="700" b="0" dirty="0"/>
                        <a:t>dp</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IoC port</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UInt16</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56143835"/>
                  </a:ext>
                </a:extLst>
              </a:tr>
              <a:tr h="168993">
                <a:tc>
                  <a:txBody>
                    <a:bodyPr/>
                    <a:lstStyle/>
                    <a:p>
                      <a:r>
                        <a:rPr lang="en-NL" sz="700" b="0" dirty="0"/>
                        <a:t>pkt</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GB" sz="700" b="0" dirty="0"/>
                        <a:t>N</a:t>
                      </a:r>
                      <a:r>
                        <a:rPr lang="en-NL" sz="700" b="0" dirty="0"/>
                        <a:t>umber of packets</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UInt64</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1848155386"/>
                  </a:ext>
                </a:extLst>
              </a:tr>
              <a:tr h="168993">
                <a:tc>
                  <a:txBody>
                    <a:bodyPr/>
                    <a:lstStyle/>
                    <a:p>
                      <a:r>
                        <a:rPr lang="en-NL" sz="700" b="0" dirty="0"/>
                        <a:t>byt</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Number of bytes</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UInt64</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2613290301"/>
                  </a:ext>
                </a:extLst>
              </a:tr>
              <a:tr h="168993">
                <a:tc>
                  <a:txBody>
                    <a:bodyPr/>
                    <a:lstStyle/>
                    <a:p>
                      <a:r>
                        <a:rPr lang="en-NL" sz="700" b="0" dirty="0"/>
                        <a:t>reverse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Forward (0) or reverse (1)</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UInt8</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64945261"/>
                  </a:ext>
                </a:extLst>
              </a:tr>
              <a:tr h="168993">
                <a:tc>
                  <a:txBody>
                    <a:bodyPr/>
                    <a:lstStyle/>
                    <a:p>
                      <a:r>
                        <a:rPr lang="en-NL" sz="700" b="0" dirty="0"/>
                        <a:t>event_uuid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MISP event 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904604412"/>
                  </a:ext>
                </a:extLst>
              </a:tr>
              <a:tr h="168993">
                <a:tc>
                  <a:txBody>
                    <a:bodyPr/>
                    <a:lstStyle/>
                    <a:p>
                      <a:r>
                        <a:rPr lang="en-NL" sz="700" b="0" dirty="0"/>
                        <a:t>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MISP event 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UInt32</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543299164"/>
                  </a:ext>
                </a:extLst>
              </a:tr>
              <a:tr h="168993">
                <a:tc>
                  <a:txBody>
                    <a:bodyPr/>
                    <a:lstStyle/>
                    <a:p>
                      <a:r>
                        <a:rPr lang="en-NL" sz="700" b="0" dirty="0"/>
                        <a:t>attr_uuid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IoC attribute 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2642690577"/>
                  </a:ext>
                </a:extLst>
              </a:tr>
              <a:tr h="168993">
                <a:tc>
                  <a:txBody>
                    <a:bodyPr/>
                    <a:lstStyle/>
                    <a:p>
                      <a:r>
                        <a:rPr lang="en-NL" sz="700" b="0" dirty="0"/>
                        <a:t>ts</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Start time of flow</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DateTime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1477341249"/>
                  </a:ext>
                </a:extLst>
              </a:tr>
              <a:tr h="168993">
                <a:tc>
                  <a:txBody>
                    <a:bodyPr/>
                    <a:lstStyle/>
                    <a:p>
                      <a:r>
                        <a:rPr lang="en-NL" sz="700" b="0" dirty="0"/>
                        <a:t>te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End time of flow</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DateTime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1213915901"/>
                  </a:ext>
                </a:extLst>
              </a:tr>
              <a:tr h="168993">
                <a:tc>
                  <a:txBody>
                    <a:bodyPr/>
                    <a:lstStyle/>
                    <a:p>
                      <a:r>
                        <a:rPr lang="en-NL" sz="700" b="0" dirty="0"/>
                        <a:t>info</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Info on this IoC </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156770288"/>
                  </a:ext>
                </a:extLst>
              </a:tr>
            </a:tbl>
          </a:graphicData>
        </a:graphic>
      </p:graphicFrame>
      <p:graphicFrame>
        <p:nvGraphicFramePr>
          <p:cNvPr id="8" name="Table 2">
            <a:extLst>
              <a:ext uri="{FF2B5EF4-FFF2-40B4-BE49-F238E27FC236}">
                <a16:creationId xmlns:a16="http://schemas.microsoft.com/office/drawing/2014/main" id="{0CED7B55-B122-5E76-FD4E-E8454407EFF4}"/>
              </a:ext>
            </a:extLst>
          </p:cNvPr>
          <p:cNvGraphicFramePr>
            <a:graphicFrameLocks noGrp="1"/>
          </p:cNvGraphicFramePr>
          <p:nvPr>
            <p:extLst>
              <p:ext uri="{D42A27DB-BD31-4B8C-83A1-F6EECF244321}">
                <p14:modId xmlns:p14="http://schemas.microsoft.com/office/powerpoint/2010/main" val="991137917"/>
              </p:ext>
            </p:extLst>
          </p:nvPr>
        </p:nvGraphicFramePr>
        <p:xfrm>
          <a:off x="6565622" y="4106135"/>
          <a:ext cx="2302666" cy="1379659"/>
        </p:xfrm>
        <a:graphic>
          <a:graphicData uri="http://schemas.openxmlformats.org/drawingml/2006/table">
            <a:tbl>
              <a:tblPr firstRow="1" bandRow="1">
                <a:tableStyleId>{5C22544A-7EE6-4342-B048-85BDC9FD1C3A}</a:tableStyleId>
              </a:tblPr>
              <a:tblGrid>
                <a:gridCol w="599263">
                  <a:extLst>
                    <a:ext uri="{9D8B030D-6E8A-4147-A177-3AD203B41FA5}">
                      <a16:colId xmlns:a16="http://schemas.microsoft.com/office/drawing/2014/main" val="4080525364"/>
                    </a:ext>
                  </a:extLst>
                </a:gridCol>
                <a:gridCol w="1148115">
                  <a:extLst>
                    <a:ext uri="{9D8B030D-6E8A-4147-A177-3AD203B41FA5}">
                      <a16:colId xmlns:a16="http://schemas.microsoft.com/office/drawing/2014/main" val="187534130"/>
                    </a:ext>
                  </a:extLst>
                </a:gridCol>
                <a:gridCol w="555288">
                  <a:extLst>
                    <a:ext uri="{9D8B030D-6E8A-4147-A177-3AD203B41FA5}">
                      <a16:colId xmlns:a16="http://schemas.microsoft.com/office/drawing/2014/main" val="1865010279"/>
                    </a:ext>
                  </a:extLst>
                </a:gridCol>
              </a:tblGrid>
              <a:tr h="168993">
                <a:tc gridSpan="3">
                  <a:txBody>
                    <a:bodyPr/>
                    <a:lstStyle/>
                    <a:p>
                      <a:pPr algn="ctr"/>
                      <a:r>
                        <a:rPr lang="en-NL" sz="900" b="1" dirty="0">
                          <a:solidFill>
                            <a:schemeClr val="bg1"/>
                          </a:solidFill>
                        </a:rPr>
                        <a:t>ioc_stats</a:t>
                      </a:r>
                      <a:endParaRPr lang="en-NL" sz="900" b="1" i="0" dirty="0">
                        <a:solidFill>
                          <a:schemeClr val="bg1"/>
                        </a:solidFill>
                        <a:latin typeface="+mn-lt"/>
                        <a:cs typeface="Courier New" panose="02070309020205020404" pitchFamily="49" charset="0"/>
                      </a:endParaRPr>
                    </a:p>
                  </a:txBody>
                  <a:tcPr marL="70333" marR="23444" marT="29774" marB="29774" anchor="ctr"/>
                </a:tc>
                <a:tc hMerge="1">
                  <a:txBody>
                    <a:bodyPr/>
                    <a:lstStyle/>
                    <a:p>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4279767381"/>
                  </a:ext>
                </a:extLst>
              </a:tr>
              <a:tr h="168993">
                <a:tc>
                  <a:txBody>
                    <a:bodyPr/>
                    <a:lstStyle/>
                    <a:p>
                      <a:r>
                        <a:rPr lang="en-NL" sz="700" b="0" dirty="0"/>
                        <a:t>date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Date of this statistic</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Date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76806518"/>
                  </a:ext>
                </a:extLst>
              </a:tr>
              <a:tr h="168993">
                <a:tc>
                  <a:txBody>
                    <a:bodyPr/>
                    <a:lstStyle/>
                    <a:p>
                      <a:r>
                        <a:rPr lang="en-GB" sz="700" b="0" dirty="0" err="1"/>
                        <a:t>event_uuid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MISP event uuid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99664813"/>
                  </a:ext>
                </a:extLst>
              </a:tr>
              <a:tr h="168993">
                <a:tc>
                  <a:txBody>
                    <a:bodyPr/>
                    <a:lstStyle/>
                    <a:p>
                      <a:r>
                        <a:rPr lang="en-NL" sz="700" b="0" dirty="0"/>
                        <a:t>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MISP event id</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UInt32</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456143835"/>
                  </a:ext>
                </a:extLst>
              </a:tr>
              <a:tr h="168993">
                <a:tc>
                  <a:txBody>
                    <a:bodyPr/>
                    <a:lstStyle/>
                    <a:p>
                      <a:r>
                        <a:rPr lang="en-NL" sz="700" b="0" dirty="0"/>
                        <a:t>info</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US" sz="700" b="0" dirty="0"/>
                        <a:t>Info on the event</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1848155386"/>
                  </a:ext>
                </a:extLst>
              </a:tr>
              <a:tr h="168993">
                <a:tc>
                  <a:txBody>
                    <a:bodyPr/>
                    <a:lstStyle/>
                    <a:p>
                      <a:r>
                        <a:rPr lang="en-NL" sz="700" b="0" dirty="0"/>
                        <a:t>hits</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 of hits seen on this date</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UInt32</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2613290301"/>
                  </a:ext>
                </a:extLst>
              </a:tr>
              <a:tr h="168993">
                <a:tc>
                  <a:txBody>
                    <a:bodyPr/>
                    <a:lstStyle/>
                    <a:p>
                      <a:r>
                        <a:rPr lang="en-NL" sz="700" b="0" dirty="0"/>
                        <a:t>pkt</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Total # of packets</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UInt64</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3864945261"/>
                  </a:ext>
                </a:extLst>
              </a:tr>
              <a:tr h="168993">
                <a:tc>
                  <a:txBody>
                    <a:bodyPr/>
                    <a:lstStyle/>
                    <a:p>
                      <a:r>
                        <a:rPr lang="en-NL" sz="700" b="0" dirty="0"/>
                        <a:t>byt</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Total # of bytes</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tc>
                  <a:txBody>
                    <a:bodyPr/>
                    <a:lstStyle/>
                    <a:p>
                      <a:r>
                        <a:rPr lang="en-NL" sz="700" b="0" dirty="0"/>
                        <a:t>UInt64</a:t>
                      </a:r>
                      <a:endParaRPr lang="en-NL" sz="700" b="0" i="0" dirty="0">
                        <a:latin typeface="Courier New" panose="02070309020205020404" pitchFamily="49" charset="0"/>
                        <a:cs typeface="Courier New" panose="02070309020205020404" pitchFamily="49" charset="0"/>
                      </a:endParaRPr>
                    </a:p>
                  </a:txBody>
                  <a:tcPr marL="70333" marR="23444" marT="29774" marB="29774" anchor="ctr"/>
                </a:tc>
                <a:extLst>
                  <a:ext uri="{0D108BD9-81ED-4DB2-BD59-A6C34878D82A}">
                    <a16:rowId xmlns:a16="http://schemas.microsoft.com/office/drawing/2014/main" val="904604412"/>
                  </a:ext>
                </a:extLst>
              </a:tr>
            </a:tbl>
          </a:graphicData>
        </a:graphic>
      </p:graphicFrame>
      <p:sp>
        <p:nvSpPr>
          <p:cNvPr id="9" name="TextBox 8">
            <a:extLst>
              <a:ext uri="{FF2B5EF4-FFF2-40B4-BE49-F238E27FC236}">
                <a16:creationId xmlns:a16="http://schemas.microsoft.com/office/drawing/2014/main" id="{04831119-F808-0844-7F48-14D6B02D7C42}"/>
              </a:ext>
            </a:extLst>
          </p:cNvPr>
          <p:cNvSpPr txBox="1"/>
          <p:nvPr/>
        </p:nvSpPr>
        <p:spPr>
          <a:xfrm>
            <a:off x="1612727" y="2030767"/>
            <a:ext cx="1091646" cy="161583"/>
          </a:xfrm>
          <a:prstGeom prst="rect">
            <a:avLst/>
          </a:prstGeom>
          <a:noFill/>
        </p:spPr>
        <p:txBody>
          <a:bodyPr wrap="none" lIns="0" tIns="0" rIns="0" bIns="0" rtlCol="0">
            <a:spAutoFit/>
          </a:bodyPr>
          <a:lstStyle/>
          <a:p>
            <a:pPr algn="l"/>
            <a:r>
              <a:rPr lang="en-NL" sz="1050" b="1" dirty="0"/>
              <a:t>nfdump2clickhouse</a:t>
            </a:r>
          </a:p>
        </p:txBody>
      </p:sp>
      <p:pic>
        <p:nvPicPr>
          <p:cNvPr id="2052" name="Picture 4">
            <a:extLst>
              <a:ext uri="{FF2B5EF4-FFF2-40B4-BE49-F238E27FC236}">
                <a16:creationId xmlns:a16="http://schemas.microsoft.com/office/drawing/2014/main" id="{EDB46613-D489-0F87-0E14-D4AAED6A2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17" y="3982857"/>
            <a:ext cx="1138194" cy="8343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93C6F2-4FD2-5717-2BBE-8869CD58B169}"/>
              </a:ext>
            </a:extLst>
          </p:cNvPr>
          <p:cNvSpPr txBox="1"/>
          <p:nvPr/>
        </p:nvSpPr>
        <p:spPr>
          <a:xfrm>
            <a:off x="1619441" y="4151078"/>
            <a:ext cx="920124" cy="161583"/>
          </a:xfrm>
          <a:prstGeom prst="rect">
            <a:avLst/>
          </a:prstGeom>
          <a:noFill/>
        </p:spPr>
        <p:txBody>
          <a:bodyPr wrap="none" lIns="0" tIns="0" rIns="0" bIns="0" rtlCol="0">
            <a:spAutoFit/>
          </a:bodyPr>
          <a:lstStyle/>
          <a:p>
            <a:pPr algn="l"/>
            <a:r>
              <a:rPr lang="en-NL" sz="1050" b="1" dirty="0"/>
              <a:t>misp2clickhouse</a:t>
            </a:r>
          </a:p>
        </p:txBody>
      </p:sp>
      <p:cxnSp>
        <p:nvCxnSpPr>
          <p:cNvPr id="14" name="Straight Arrow Connector 13">
            <a:extLst>
              <a:ext uri="{FF2B5EF4-FFF2-40B4-BE49-F238E27FC236}">
                <a16:creationId xmlns:a16="http://schemas.microsoft.com/office/drawing/2014/main" id="{65DCA388-5574-2389-8D95-97895921B254}"/>
              </a:ext>
            </a:extLst>
          </p:cNvPr>
          <p:cNvCxnSpPr>
            <a:cxnSpLocks/>
          </p:cNvCxnSpPr>
          <p:nvPr/>
        </p:nvCxnSpPr>
        <p:spPr>
          <a:xfrm>
            <a:off x="1608353" y="2274072"/>
            <a:ext cx="120089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6F93B07-2D2D-96E8-4DCB-E76419D4F2F8}"/>
              </a:ext>
            </a:extLst>
          </p:cNvPr>
          <p:cNvCxnSpPr>
            <a:cxnSpLocks/>
          </p:cNvCxnSpPr>
          <p:nvPr/>
        </p:nvCxnSpPr>
        <p:spPr>
          <a:xfrm>
            <a:off x="1572663" y="4400052"/>
            <a:ext cx="117848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D34E68D-1FBC-2D1E-BF43-4DF94352F519}"/>
              </a:ext>
            </a:extLst>
          </p:cNvPr>
          <p:cNvSpPr txBox="1"/>
          <p:nvPr/>
        </p:nvSpPr>
        <p:spPr>
          <a:xfrm>
            <a:off x="1614777" y="5554147"/>
            <a:ext cx="977832" cy="161583"/>
          </a:xfrm>
          <a:prstGeom prst="rect">
            <a:avLst/>
          </a:prstGeom>
          <a:noFill/>
        </p:spPr>
        <p:txBody>
          <a:bodyPr wrap="none" lIns="0" tIns="0" rIns="0" bIns="0" rtlCol="0">
            <a:spAutoFit/>
          </a:bodyPr>
          <a:lstStyle/>
          <a:p>
            <a:pPr algn="l"/>
            <a:r>
              <a:rPr lang="en-NL" sz="1050" b="1" dirty="0"/>
              <a:t>prefix2clickhouse</a:t>
            </a:r>
          </a:p>
        </p:txBody>
      </p:sp>
      <p:cxnSp>
        <p:nvCxnSpPr>
          <p:cNvPr id="17" name="Straight Arrow Connector 16">
            <a:extLst>
              <a:ext uri="{FF2B5EF4-FFF2-40B4-BE49-F238E27FC236}">
                <a16:creationId xmlns:a16="http://schemas.microsoft.com/office/drawing/2014/main" id="{2528AD77-FC13-6D9C-8241-6BB4C6339E8E}"/>
              </a:ext>
            </a:extLst>
          </p:cNvPr>
          <p:cNvCxnSpPr>
            <a:cxnSpLocks/>
          </p:cNvCxnSpPr>
          <p:nvPr/>
        </p:nvCxnSpPr>
        <p:spPr>
          <a:xfrm>
            <a:off x="1572662" y="5803122"/>
            <a:ext cx="123658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Can 17">
            <a:extLst>
              <a:ext uri="{FF2B5EF4-FFF2-40B4-BE49-F238E27FC236}">
                <a16:creationId xmlns:a16="http://schemas.microsoft.com/office/drawing/2014/main" id="{45C4ABCF-9A85-7FB4-6AFD-FACAB4FDDDBC}"/>
              </a:ext>
            </a:extLst>
          </p:cNvPr>
          <p:cNvSpPr/>
          <p:nvPr/>
        </p:nvSpPr>
        <p:spPr>
          <a:xfrm>
            <a:off x="594154" y="5456928"/>
            <a:ext cx="775532" cy="688494"/>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solidFill>
                  <a:schemeClr val="tx1"/>
                </a:solidFill>
              </a:rPr>
              <a:t>network dashboard</a:t>
            </a:r>
          </a:p>
        </p:txBody>
      </p:sp>
      <p:pic>
        <p:nvPicPr>
          <p:cNvPr id="2054" name="Picture 6">
            <a:extLst>
              <a:ext uri="{FF2B5EF4-FFF2-40B4-BE49-F238E27FC236}">
                <a16:creationId xmlns:a16="http://schemas.microsoft.com/office/drawing/2014/main" id="{BD622D9E-29A0-8F60-C9A2-8207487D3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17" y="1704663"/>
            <a:ext cx="1136429" cy="11364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5CDA11A-3047-E8FB-3B10-D1E54B76E11C}"/>
              </a:ext>
            </a:extLst>
          </p:cNvPr>
          <p:cNvGrpSpPr/>
          <p:nvPr/>
        </p:nvGrpSpPr>
        <p:grpSpPr>
          <a:xfrm>
            <a:off x="5173406" y="2084134"/>
            <a:ext cx="1283053" cy="2315919"/>
            <a:chOff x="5173406" y="2084134"/>
            <a:chExt cx="1283053" cy="2315919"/>
          </a:xfrm>
        </p:grpSpPr>
        <p:cxnSp>
          <p:nvCxnSpPr>
            <p:cNvPr id="23" name="Straight Arrow Connector 22">
              <a:extLst>
                <a:ext uri="{FF2B5EF4-FFF2-40B4-BE49-F238E27FC236}">
                  <a16:creationId xmlns:a16="http://schemas.microsoft.com/office/drawing/2014/main" id="{23B99E0D-8200-42E7-FA8E-871298A46939}"/>
                </a:ext>
              </a:extLst>
            </p:cNvPr>
            <p:cNvCxnSpPr>
              <a:cxnSpLocks/>
            </p:cNvCxnSpPr>
            <p:nvPr/>
          </p:nvCxnSpPr>
          <p:spPr>
            <a:xfrm>
              <a:off x="5173406" y="2304883"/>
              <a:ext cx="1283053" cy="0"/>
            </a:xfrm>
            <a:prstGeom prst="straightConnector1">
              <a:avLst/>
            </a:prstGeom>
            <a:ln w="635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61C69F8-D4C1-DB3E-BF2B-A3093740AA3E}"/>
                </a:ext>
              </a:extLst>
            </p:cNvPr>
            <p:cNvSpPr txBox="1"/>
            <p:nvPr/>
          </p:nvSpPr>
          <p:spPr>
            <a:xfrm>
              <a:off x="5231353" y="2084134"/>
              <a:ext cx="961802" cy="161583"/>
            </a:xfrm>
            <a:prstGeom prst="rect">
              <a:avLst/>
            </a:prstGeom>
            <a:noFill/>
          </p:spPr>
          <p:txBody>
            <a:bodyPr wrap="none" lIns="0" tIns="0" rIns="0" bIns="0" rtlCol="0">
              <a:spAutoFit/>
            </a:bodyPr>
            <a:lstStyle/>
            <a:p>
              <a:pPr algn="l"/>
              <a:r>
                <a:rPr lang="en-NL" sz="1050" dirty="0"/>
                <a:t>materialized view</a:t>
              </a:r>
            </a:p>
          </p:txBody>
        </p:sp>
        <p:cxnSp>
          <p:nvCxnSpPr>
            <p:cNvPr id="35" name="Elbow Connector 34">
              <a:extLst>
                <a:ext uri="{FF2B5EF4-FFF2-40B4-BE49-F238E27FC236}">
                  <a16:creationId xmlns:a16="http://schemas.microsoft.com/office/drawing/2014/main" id="{7A0410C2-1BE4-FF13-E506-170F5DD31FF2}"/>
                </a:ext>
              </a:extLst>
            </p:cNvPr>
            <p:cNvCxnSpPr>
              <a:cxnSpLocks/>
            </p:cNvCxnSpPr>
            <p:nvPr/>
          </p:nvCxnSpPr>
          <p:spPr>
            <a:xfrm rot="5400000" flipH="1" flipV="1">
              <a:off x="4509229" y="3078883"/>
              <a:ext cx="2072260" cy="570080"/>
            </a:xfrm>
            <a:prstGeom prst="bentConnector3">
              <a:avLst>
                <a:gd name="adj1" fmla="val 1462"/>
              </a:avLst>
            </a:prstGeom>
            <a:ln w="635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C6F38EFB-7396-1AAD-C886-295C43359E69}"/>
              </a:ext>
            </a:extLst>
          </p:cNvPr>
          <p:cNvGrpSpPr/>
          <p:nvPr/>
        </p:nvGrpSpPr>
        <p:grpSpPr>
          <a:xfrm>
            <a:off x="7716954" y="3399925"/>
            <a:ext cx="791656" cy="639340"/>
            <a:chOff x="7716954" y="3399925"/>
            <a:chExt cx="791656" cy="639340"/>
          </a:xfrm>
        </p:grpSpPr>
        <p:cxnSp>
          <p:nvCxnSpPr>
            <p:cNvPr id="27" name="Straight Arrow Connector 26">
              <a:extLst>
                <a:ext uri="{FF2B5EF4-FFF2-40B4-BE49-F238E27FC236}">
                  <a16:creationId xmlns:a16="http://schemas.microsoft.com/office/drawing/2014/main" id="{43384AD3-587F-A4C5-A734-BA7B25F8291E}"/>
                </a:ext>
              </a:extLst>
            </p:cNvPr>
            <p:cNvCxnSpPr>
              <a:cxnSpLocks/>
            </p:cNvCxnSpPr>
            <p:nvPr/>
          </p:nvCxnSpPr>
          <p:spPr>
            <a:xfrm>
              <a:off x="7716954" y="3399925"/>
              <a:ext cx="0" cy="639340"/>
            </a:xfrm>
            <a:prstGeom prst="straightConnector1">
              <a:avLst/>
            </a:prstGeom>
            <a:ln w="635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B36C14B-1A25-7C6B-1B08-12FF6F8A006D}"/>
                </a:ext>
              </a:extLst>
            </p:cNvPr>
            <p:cNvSpPr txBox="1"/>
            <p:nvPr/>
          </p:nvSpPr>
          <p:spPr>
            <a:xfrm>
              <a:off x="7832143" y="3491709"/>
              <a:ext cx="676467" cy="323165"/>
            </a:xfrm>
            <a:prstGeom prst="rect">
              <a:avLst/>
            </a:prstGeom>
            <a:noFill/>
          </p:spPr>
          <p:txBody>
            <a:bodyPr wrap="none" lIns="0" tIns="0" rIns="0" bIns="0" rtlCol="0">
              <a:spAutoFit/>
            </a:bodyPr>
            <a:lstStyle/>
            <a:p>
              <a:pPr algn="l"/>
              <a:r>
                <a:rPr lang="en-NL" sz="1050" dirty="0"/>
                <a:t>materialized</a:t>
              </a:r>
              <a:br>
                <a:rPr lang="en-NL" sz="1050" dirty="0"/>
              </a:br>
              <a:r>
                <a:rPr lang="en-NL" sz="1050" dirty="0"/>
                <a:t>view</a:t>
              </a:r>
            </a:p>
          </p:txBody>
        </p:sp>
      </p:grpSp>
      <p:sp>
        <p:nvSpPr>
          <p:cNvPr id="52" name="TextBox 51">
            <a:extLst>
              <a:ext uri="{FF2B5EF4-FFF2-40B4-BE49-F238E27FC236}">
                <a16:creationId xmlns:a16="http://schemas.microsoft.com/office/drawing/2014/main" id="{D7B9FB99-3CF5-5D32-310D-064C199C71AF}"/>
              </a:ext>
            </a:extLst>
          </p:cNvPr>
          <p:cNvSpPr txBox="1"/>
          <p:nvPr/>
        </p:nvSpPr>
        <p:spPr>
          <a:xfrm>
            <a:off x="1965627" y="2334881"/>
            <a:ext cx="399148" cy="138499"/>
          </a:xfrm>
          <a:prstGeom prst="rect">
            <a:avLst/>
          </a:prstGeom>
          <a:noFill/>
        </p:spPr>
        <p:txBody>
          <a:bodyPr wrap="none" lIns="0" tIns="0" rIns="0" bIns="0" rtlCol="0">
            <a:spAutoFit/>
          </a:bodyPr>
          <a:lstStyle/>
          <a:p>
            <a:pPr algn="l"/>
            <a:r>
              <a:rPr lang="en-NL" sz="900" dirty="0"/>
              <a:t>(service)</a:t>
            </a:r>
          </a:p>
        </p:txBody>
      </p:sp>
      <p:sp>
        <p:nvSpPr>
          <p:cNvPr id="53" name="TextBox 52">
            <a:extLst>
              <a:ext uri="{FF2B5EF4-FFF2-40B4-BE49-F238E27FC236}">
                <a16:creationId xmlns:a16="http://schemas.microsoft.com/office/drawing/2014/main" id="{28420E86-428E-3747-362D-7AB2908B03FD}"/>
              </a:ext>
            </a:extLst>
          </p:cNvPr>
          <p:cNvSpPr txBox="1"/>
          <p:nvPr/>
        </p:nvSpPr>
        <p:spPr>
          <a:xfrm>
            <a:off x="1667676" y="4460860"/>
            <a:ext cx="791883" cy="138499"/>
          </a:xfrm>
          <a:prstGeom prst="rect">
            <a:avLst/>
          </a:prstGeom>
          <a:noFill/>
        </p:spPr>
        <p:txBody>
          <a:bodyPr wrap="none" lIns="0" tIns="0" rIns="0" bIns="0" rtlCol="0">
            <a:spAutoFit/>
          </a:bodyPr>
          <a:lstStyle/>
          <a:p>
            <a:pPr algn="l"/>
            <a:r>
              <a:rPr lang="en-NL" sz="900" dirty="0"/>
              <a:t>(crontab, hourly)</a:t>
            </a:r>
          </a:p>
        </p:txBody>
      </p:sp>
      <p:sp>
        <p:nvSpPr>
          <p:cNvPr id="54" name="TextBox 53">
            <a:extLst>
              <a:ext uri="{FF2B5EF4-FFF2-40B4-BE49-F238E27FC236}">
                <a16:creationId xmlns:a16="http://schemas.microsoft.com/office/drawing/2014/main" id="{55686DDE-81EF-AC18-F192-FA88AE1F900A}"/>
              </a:ext>
            </a:extLst>
          </p:cNvPr>
          <p:cNvSpPr txBox="1"/>
          <p:nvPr/>
        </p:nvSpPr>
        <p:spPr>
          <a:xfrm>
            <a:off x="1747826" y="5862012"/>
            <a:ext cx="711733" cy="138499"/>
          </a:xfrm>
          <a:prstGeom prst="rect">
            <a:avLst/>
          </a:prstGeom>
          <a:noFill/>
        </p:spPr>
        <p:txBody>
          <a:bodyPr wrap="none" lIns="0" tIns="0" rIns="0" bIns="0" rtlCol="0">
            <a:spAutoFit/>
          </a:bodyPr>
          <a:lstStyle/>
          <a:p>
            <a:pPr algn="l"/>
            <a:r>
              <a:rPr lang="en-NL" sz="900" dirty="0"/>
              <a:t>(crontab, daily)</a:t>
            </a:r>
          </a:p>
        </p:txBody>
      </p:sp>
      <p:grpSp>
        <p:nvGrpSpPr>
          <p:cNvPr id="10" name="Group 9">
            <a:extLst>
              <a:ext uri="{FF2B5EF4-FFF2-40B4-BE49-F238E27FC236}">
                <a16:creationId xmlns:a16="http://schemas.microsoft.com/office/drawing/2014/main" id="{219D7373-1CCF-1CD1-4C76-E37C2B063801}"/>
              </a:ext>
            </a:extLst>
          </p:cNvPr>
          <p:cNvGrpSpPr/>
          <p:nvPr/>
        </p:nvGrpSpPr>
        <p:grpSpPr>
          <a:xfrm>
            <a:off x="5173406" y="1602941"/>
            <a:ext cx="6905647" cy="4196732"/>
            <a:chOff x="5173406" y="1602941"/>
            <a:chExt cx="6905647" cy="4196732"/>
          </a:xfrm>
        </p:grpSpPr>
        <p:sp>
          <p:nvSpPr>
            <p:cNvPr id="31" name="TextBox 30">
              <a:extLst>
                <a:ext uri="{FF2B5EF4-FFF2-40B4-BE49-F238E27FC236}">
                  <a16:creationId xmlns:a16="http://schemas.microsoft.com/office/drawing/2014/main" id="{71E922E8-8702-E863-8CCE-DF15DB5EF014}"/>
                </a:ext>
              </a:extLst>
            </p:cNvPr>
            <p:cNvSpPr txBox="1"/>
            <p:nvPr/>
          </p:nvSpPr>
          <p:spPr>
            <a:xfrm>
              <a:off x="9530399" y="2071761"/>
              <a:ext cx="673261" cy="161583"/>
            </a:xfrm>
            <a:prstGeom prst="rect">
              <a:avLst/>
            </a:prstGeom>
            <a:noFill/>
          </p:spPr>
          <p:txBody>
            <a:bodyPr wrap="none" lIns="0" tIns="0" rIns="0" bIns="0" rtlCol="0">
              <a:spAutoFit/>
            </a:bodyPr>
            <a:lstStyle/>
            <a:p>
              <a:pPr algn="l"/>
              <a:r>
                <a:rPr lang="en-NL" sz="1050" b="1" dirty="0"/>
                <a:t>ch_ioc_scan</a:t>
              </a:r>
            </a:p>
          </p:txBody>
        </p:sp>
        <p:pic>
          <p:nvPicPr>
            <p:cNvPr id="50" name="Graphic 49">
              <a:extLst>
                <a:ext uri="{FF2B5EF4-FFF2-40B4-BE49-F238E27FC236}">
                  <a16:creationId xmlns:a16="http://schemas.microsoft.com/office/drawing/2014/main" id="{6F4261FC-5263-8BBF-9CF8-4E7002043D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8425" y="1602941"/>
              <a:ext cx="2050628" cy="1449703"/>
            </a:xfrm>
            <a:prstGeom prst="rect">
              <a:avLst/>
            </a:prstGeom>
          </p:spPr>
        </p:pic>
        <p:sp>
          <p:nvSpPr>
            <p:cNvPr id="55" name="TextBox 54">
              <a:extLst>
                <a:ext uri="{FF2B5EF4-FFF2-40B4-BE49-F238E27FC236}">
                  <a16:creationId xmlns:a16="http://schemas.microsoft.com/office/drawing/2014/main" id="{6594647F-900A-89AB-8F68-8508417599D8}"/>
                </a:ext>
              </a:extLst>
            </p:cNvPr>
            <p:cNvSpPr txBox="1"/>
            <p:nvPr/>
          </p:nvSpPr>
          <p:spPr>
            <a:xfrm>
              <a:off x="9474435" y="2321311"/>
              <a:ext cx="772647" cy="138499"/>
            </a:xfrm>
            <a:prstGeom prst="rect">
              <a:avLst/>
            </a:prstGeom>
            <a:noFill/>
          </p:spPr>
          <p:txBody>
            <a:bodyPr wrap="none" lIns="0" tIns="0" rIns="0" bIns="0" rtlCol="0">
              <a:spAutoFit/>
            </a:bodyPr>
            <a:lstStyle/>
            <a:p>
              <a:pPr algn="l"/>
              <a:r>
                <a:rPr lang="en-NL" sz="900" dirty="0"/>
                <a:t>(crontab, 5mins)</a:t>
              </a:r>
            </a:p>
          </p:txBody>
        </p:sp>
        <p:cxnSp>
          <p:nvCxnSpPr>
            <p:cNvPr id="56" name="Straight Arrow Connector 55">
              <a:extLst>
                <a:ext uri="{FF2B5EF4-FFF2-40B4-BE49-F238E27FC236}">
                  <a16:creationId xmlns:a16="http://schemas.microsoft.com/office/drawing/2014/main" id="{91FA6B57-1BF7-96E2-9E25-B8FFED264130}"/>
                </a:ext>
              </a:extLst>
            </p:cNvPr>
            <p:cNvCxnSpPr>
              <a:cxnSpLocks/>
            </p:cNvCxnSpPr>
            <p:nvPr/>
          </p:nvCxnSpPr>
          <p:spPr>
            <a:xfrm>
              <a:off x="8943506" y="2272877"/>
              <a:ext cx="151245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5" name="Elbow Connector 2054">
              <a:extLst>
                <a:ext uri="{FF2B5EF4-FFF2-40B4-BE49-F238E27FC236}">
                  <a16:creationId xmlns:a16="http://schemas.microsoft.com/office/drawing/2014/main" id="{CA1CA569-107C-6A26-90AB-87AC6CE33A7C}"/>
                </a:ext>
              </a:extLst>
            </p:cNvPr>
            <p:cNvCxnSpPr>
              <a:cxnSpLocks/>
            </p:cNvCxnSpPr>
            <p:nvPr/>
          </p:nvCxnSpPr>
          <p:spPr>
            <a:xfrm flipV="1">
              <a:off x="5173406" y="2272877"/>
              <a:ext cx="4055938" cy="3526796"/>
            </a:xfrm>
            <a:prstGeom prst="bentConnector3">
              <a:avLst>
                <a:gd name="adj1" fmla="val 104892"/>
              </a:avLst>
            </a:prstGeom>
            <a:ln w="635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FD26B561-4872-DF9D-66B6-43DD9CECD1D3}"/>
              </a:ext>
            </a:extLst>
          </p:cNvPr>
          <p:cNvSpPr txBox="1"/>
          <p:nvPr/>
        </p:nvSpPr>
        <p:spPr>
          <a:xfrm>
            <a:off x="914400" y="2965622"/>
            <a:ext cx="65" cy="276999"/>
          </a:xfrm>
          <a:prstGeom prst="rect">
            <a:avLst/>
          </a:prstGeom>
          <a:noFill/>
        </p:spPr>
        <p:txBody>
          <a:bodyPr wrap="none" lIns="0" tIns="0" rIns="0" bIns="0" rtlCol="0">
            <a:spAutoFit/>
          </a:bodyPr>
          <a:lstStyle/>
          <a:p>
            <a:pPr algn="l"/>
            <a:endParaRPr lang="en-NL" cap="all" dirty="0"/>
          </a:p>
        </p:txBody>
      </p:sp>
      <p:sp>
        <p:nvSpPr>
          <p:cNvPr id="24" name="TextBox 23">
            <a:extLst>
              <a:ext uri="{FF2B5EF4-FFF2-40B4-BE49-F238E27FC236}">
                <a16:creationId xmlns:a16="http://schemas.microsoft.com/office/drawing/2014/main" id="{1D372A2D-61D0-BA0E-2665-B7DBFF5476ED}"/>
              </a:ext>
            </a:extLst>
          </p:cNvPr>
          <p:cNvSpPr txBox="1"/>
          <p:nvPr/>
        </p:nvSpPr>
        <p:spPr>
          <a:xfrm>
            <a:off x="486732" y="2838471"/>
            <a:ext cx="944598" cy="369332"/>
          </a:xfrm>
          <a:prstGeom prst="rect">
            <a:avLst/>
          </a:prstGeom>
          <a:noFill/>
        </p:spPr>
        <p:txBody>
          <a:bodyPr wrap="square">
            <a:spAutoFit/>
          </a:bodyPr>
          <a:lstStyle/>
          <a:p>
            <a:r>
              <a:rPr lang="en-NL" dirty="0"/>
              <a:t>netflow</a:t>
            </a:r>
          </a:p>
        </p:txBody>
      </p:sp>
      <p:graphicFrame>
        <p:nvGraphicFramePr>
          <p:cNvPr id="4" name="Table 2">
            <a:extLst>
              <a:ext uri="{FF2B5EF4-FFF2-40B4-BE49-F238E27FC236}">
                <a16:creationId xmlns:a16="http://schemas.microsoft.com/office/drawing/2014/main" id="{F0AD8196-352E-65AA-549B-FDA30F05A968}"/>
              </a:ext>
            </a:extLst>
          </p:cNvPr>
          <p:cNvGraphicFramePr>
            <a:graphicFrameLocks noGrp="1"/>
          </p:cNvGraphicFramePr>
          <p:nvPr>
            <p:extLst>
              <p:ext uri="{D42A27DB-BD31-4B8C-83A1-F6EECF244321}">
                <p14:modId xmlns:p14="http://schemas.microsoft.com/office/powerpoint/2010/main" val="1455501435"/>
              </p:ext>
            </p:extLst>
          </p:nvPr>
        </p:nvGraphicFramePr>
        <p:xfrm>
          <a:off x="2926606" y="806267"/>
          <a:ext cx="2169950" cy="2622733"/>
        </p:xfrm>
        <a:graphic>
          <a:graphicData uri="http://schemas.openxmlformats.org/drawingml/2006/table">
            <a:tbl>
              <a:tblPr firstRow="1" bandRow="1">
                <a:tableStyleId>{00A15C55-8517-42AA-B614-E9B94910E393}</a:tableStyleId>
              </a:tblPr>
              <a:tblGrid>
                <a:gridCol w="418036">
                  <a:extLst>
                    <a:ext uri="{9D8B030D-6E8A-4147-A177-3AD203B41FA5}">
                      <a16:colId xmlns:a16="http://schemas.microsoft.com/office/drawing/2014/main" val="4080525364"/>
                    </a:ext>
                  </a:extLst>
                </a:gridCol>
                <a:gridCol w="1267100">
                  <a:extLst>
                    <a:ext uri="{9D8B030D-6E8A-4147-A177-3AD203B41FA5}">
                      <a16:colId xmlns:a16="http://schemas.microsoft.com/office/drawing/2014/main" val="187534130"/>
                    </a:ext>
                  </a:extLst>
                </a:gridCol>
                <a:gridCol w="484814">
                  <a:extLst>
                    <a:ext uri="{9D8B030D-6E8A-4147-A177-3AD203B41FA5}">
                      <a16:colId xmlns:a16="http://schemas.microsoft.com/office/drawing/2014/main" val="1865010279"/>
                    </a:ext>
                  </a:extLst>
                </a:gridCol>
              </a:tblGrid>
              <a:tr h="184719">
                <a:tc gridSpan="3">
                  <a:txBody>
                    <a:bodyPr/>
                    <a:lstStyle/>
                    <a:p>
                      <a:pPr algn="ctr"/>
                      <a:r>
                        <a:rPr lang="en-NL" sz="900" b="1" dirty="0">
                          <a:solidFill>
                            <a:schemeClr val="bg1"/>
                          </a:solidFill>
                        </a:rPr>
                        <a:t>flows</a:t>
                      </a:r>
                      <a:endParaRPr lang="en-NL" sz="900" b="1" i="0" dirty="0">
                        <a:solidFill>
                          <a:schemeClr val="bg1"/>
                        </a:solidFill>
                        <a:latin typeface="Courier New" panose="02070309020205020404" pitchFamily="49" charset="0"/>
                        <a:cs typeface="Courier New" panose="02070309020205020404" pitchFamily="49" charset="0"/>
                      </a:endParaRPr>
                    </a:p>
                  </a:txBody>
                  <a:tcPr marL="70333" marR="23444" marT="0" marB="0" anchor="ctr"/>
                </a:tc>
                <a:tc hMerge="1">
                  <a:txBody>
                    <a:bodyPr/>
                    <a:lstStyle/>
                    <a:p>
                      <a:r>
                        <a:rPr lang="en-NL" sz="1000" b="1" dirty="0"/>
                        <a:t>description</a:t>
                      </a:r>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r>
                        <a:rPr lang="en-NL" sz="1000" b="1" dirty="0"/>
                        <a:t>type</a:t>
                      </a:r>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2531556925"/>
                  </a:ext>
                </a:extLst>
              </a:tr>
              <a:tr h="156097">
                <a:tc>
                  <a:txBody>
                    <a:bodyPr/>
                    <a:lstStyle/>
                    <a:p>
                      <a:r>
                        <a:rPr lang="en-NL" sz="700" b="0" dirty="0"/>
                        <a:t>ts</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Start time of the flow</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DateTime</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3876806518"/>
                  </a:ext>
                </a:extLst>
              </a:tr>
              <a:tr h="124644">
                <a:tc>
                  <a:txBody>
                    <a:bodyPr/>
                    <a:lstStyle/>
                    <a:p>
                      <a:r>
                        <a:rPr lang="en-NL" sz="700" b="0" dirty="0"/>
                        <a:t>te</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End time of the flow</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DateTime</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499664813"/>
                  </a:ext>
                </a:extLst>
              </a:tr>
              <a:tr h="156097">
                <a:tc>
                  <a:txBody>
                    <a:bodyPr/>
                    <a:lstStyle/>
                    <a:p>
                      <a:r>
                        <a:rPr lang="en-NL" sz="700" b="0" dirty="0"/>
                        <a:t>sa</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Source IP address</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456143835"/>
                  </a:ext>
                </a:extLst>
              </a:tr>
              <a:tr h="98344">
                <a:tc>
                  <a:txBody>
                    <a:bodyPr/>
                    <a:lstStyle/>
                    <a:p>
                      <a:r>
                        <a:rPr lang="en-NL" sz="700" b="0" dirty="0"/>
                        <a:t>da</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Destination IP address</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1848155386"/>
                  </a:ext>
                </a:extLst>
              </a:tr>
              <a:tr h="126837">
                <a:tc>
                  <a:txBody>
                    <a:bodyPr/>
                    <a:lstStyle/>
                    <a:p>
                      <a:r>
                        <a:rPr lang="en-NL" sz="700" b="0" dirty="0"/>
                        <a:t>sp</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Source port</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UInt16</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2613290301"/>
                  </a:ext>
                </a:extLst>
              </a:tr>
              <a:tr h="119269">
                <a:tc>
                  <a:txBody>
                    <a:bodyPr/>
                    <a:lstStyle/>
                    <a:p>
                      <a:r>
                        <a:rPr lang="en-NL" sz="700" b="0" dirty="0"/>
                        <a:t>dp</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Destination port</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UInt16</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3864945261"/>
                  </a:ext>
                </a:extLst>
              </a:tr>
              <a:tr h="156097">
                <a:tc>
                  <a:txBody>
                    <a:bodyPr/>
                    <a:lstStyle/>
                    <a:p>
                      <a:r>
                        <a:rPr lang="en-NL" sz="700" b="0" dirty="0"/>
                        <a:t>pr</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Protocol (e.g. ‘TCP’ or ‘UDP’)</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904604412"/>
                  </a:ext>
                </a:extLst>
              </a:tr>
              <a:tr h="114247">
                <a:tc>
                  <a:txBody>
                    <a:bodyPr/>
                    <a:lstStyle/>
                    <a:p>
                      <a:r>
                        <a:rPr lang="en-NL" sz="700" b="0" dirty="0"/>
                        <a:t>flg</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Flags (if pr is ‘TCP’)</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String</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543299164"/>
                  </a:ext>
                </a:extLst>
              </a:tr>
              <a:tr h="143124">
                <a:tc>
                  <a:txBody>
                    <a:bodyPr/>
                    <a:lstStyle/>
                    <a:p>
                      <a:r>
                        <a:rPr lang="en-NL" sz="700" b="0" dirty="0"/>
                        <a:t>ipkt</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Number of packets in this flow</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UInt64</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2642690577"/>
                  </a:ext>
                </a:extLst>
              </a:tr>
              <a:tr h="121285">
                <a:tc>
                  <a:txBody>
                    <a:bodyPr/>
                    <a:lstStyle/>
                    <a:p>
                      <a:r>
                        <a:rPr lang="en-NL" sz="700" b="0" dirty="0"/>
                        <a:t>ibyt</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Number of bytes in this flow</a:t>
                      </a:r>
                      <a:endParaRPr lang="en-NL" sz="7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700" b="0" dirty="0"/>
                        <a:t>UInt64</a:t>
                      </a:r>
                      <a:endParaRPr lang="en-NL" sz="7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1477341249"/>
                  </a:ext>
                </a:extLst>
              </a:tr>
              <a:tr h="117254">
                <a:tc>
                  <a:txBody>
                    <a:bodyPr/>
                    <a:lstStyle/>
                    <a:p>
                      <a:r>
                        <a:rPr lang="en-NL" sz="700" b="0" dirty="0">
                          <a:latin typeface="+mn-lt"/>
                        </a:rPr>
                        <a:t>smk</a:t>
                      </a:r>
                      <a:endParaRPr lang="en-NL" sz="700" b="0" i="0" dirty="0">
                        <a:latin typeface="+mn-lt"/>
                        <a:cs typeface="Courier New" panose="02070309020205020404" pitchFamily="49" charset="0"/>
                      </a:endParaRPr>
                    </a:p>
                  </a:txBody>
                  <a:tcPr marL="70333" marR="23444" marT="0" marB="0" anchor="ctr"/>
                </a:tc>
                <a:tc>
                  <a:txBody>
                    <a:bodyPr/>
                    <a:lstStyle/>
                    <a:p>
                      <a:r>
                        <a:rPr lang="en-NL" sz="700" b="0" i="0" dirty="0">
                          <a:latin typeface="+mn-lt"/>
                          <a:cs typeface="Courier New" panose="02070309020205020404" pitchFamily="49" charset="0"/>
                        </a:rPr>
                        <a:t>Source mask</a:t>
                      </a:r>
                    </a:p>
                  </a:txBody>
                  <a:tcPr marL="70333" marR="23444" marT="0" marB="0" anchor="ctr"/>
                </a:tc>
                <a:tc>
                  <a:txBody>
                    <a:bodyPr/>
                    <a:lstStyle/>
                    <a:p>
                      <a:r>
                        <a:rPr lang="en-NL" sz="700" b="0" i="0" dirty="0">
                          <a:latin typeface="+mn-lt"/>
                          <a:cs typeface="Courier New" panose="02070309020205020404" pitchFamily="49" charset="0"/>
                        </a:rPr>
                        <a:t>UInt8</a:t>
                      </a:r>
                    </a:p>
                  </a:txBody>
                  <a:tcPr marL="70333" marR="23444" marT="0" marB="0" anchor="ctr"/>
                </a:tc>
                <a:extLst>
                  <a:ext uri="{0D108BD9-81ED-4DB2-BD59-A6C34878D82A}">
                    <a16:rowId xmlns:a16="http://schemas.microsoft.com/office/drawing/2014/main" val="1213915901"/>
                  </a:ext>
                </a:extLst>
              </a:tr>
              <a:tr h="128271">
                <a:tc>
                  <a:txBody>
                    <a:bodyPr/>
                    <a:lstStyle/>
                    <a:p>
                      <a:r>
                        <a:rPr lang="en-NL" sz="700" b="0" i="0" dirty="0">
                          <a:latin typeface="+mn-lt"/>
                          <a:cs typeface="Courier New" panose="02070309020205020404" pitchFamily="49" charset="0"/>
                        </a:rPr>
                        <a:t>dmk</a:t>
                      </a:r>
                    </a:p>
                  </a:txBody>
                  <a:tcPr marL="70333" marR="23444" marT="0" marB="0" anchor="ctr"/>
                </a:tc>
                <a:tc>
                  <a:txBody>
                    <a:bodyPr/>
                    <a:lstStyle/>
                    <a:p>
                      <a:r>
                        <a:rPr lang="en-NL" sz="700" b="0" i="0" dirty="0">
                          <a:latin typeface="+mn-lt"/>
                          <a:cs typeface="Courier New" panose="02070309020205020404" pitchFamily="49" charset="0"/>
                        </a:rPr>
                        <a:t>Destination mask</a:t>
                      </a:r>
                    </a:p>
                  </a:txBody>
                  <a:tcPr marL="70333" marR="23444" marT="0" marB="0" anchor="ctr"/>
                </a:tc>
                <a:tc>
                  <a:txBody>
                    <a:bodyPr/>
                    <a:lstStyle/>
                    <a:p>
                      <a:r>
                        <a:rPr lang="en-NL" sz="700" b="0" i="0" dirty="0">
                          <a:latin typeface="+mn-lt"/>
                          <a:cs typeface="Courier New" panose="02070309020205020404" pitchFamily="49" charset="0"/>
                        </a:rPr>
                        <a:t>UInt8</a:t>
                      </a:r>
                    </a:p>
                  </a:txBody>
                  <a:tcPr marL="70333" marR="23444" marT="0" marB="0" anchor="ctr"/>
                </a:tc>
                <a:extLst>
                  <a:ext uri="{0D108BD9-81ED-4DB2-BD59-A6C34878D82A}">
                    <a16:rowId xmlns:a16="http://schemas.microsoft.com/office/drawing/2014/main" val="3156770288"/>
                  </a:ext>
                </a:extLst>
              </a:tr>
              <a:tr h="128561">
                <a:tc>
                  <a:txBody>
                    <a:bodyPr/>
                    <a:lstStyle/>
                    <a:p>
                      <a:r>
                        <a:rPr lang="en-NL" sz="700" b="0" i="0" dirty="0">
                          <a:latin typeface="+mn-lt"/>
                          <a:cs typeface="Courier New" panose="02070309020205020404" pitchFamily="49" charset="0"/>
                        </a:rPr>
                        <a:t>ra</a:t>
                      </a:r>
                    </a:p>
                  </a:txBody>
                  <a:tcPr marL="70333" marR="2344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700" b="0" dirty="0">
                          <a:latin typeface="+mn-lt"/>
                        </a:rPr>
                        <a:t>Router (IP) Address</a:t>
                      </a:r>
                      <a:endParaRPr lang="en-NL" sz="700" b="0" i="0" dirty="0">
                        <a:latin typeface="+mn-lt"/>
                        <a:cs typeface="Courier New" panose="02070309020205020404" pitchFamily="49" charset="0"/>
                      </a:endParaRPr>
                    </a:p>
                  </a:txBody>
                  <a:tcPr marL="70333" marR="23444" marT="0" marB="0" anchor="ctr"/>
                </a:tc>
                <a:tc>
                  <a:txBody>
                    <a:bodyPr/>
                    <a:lstStyle/>
                    <a:p>
                      <a:r>
                        <a:rPr lang="en-NL" sz="700" b="0" i="0" dirty="0">
                          <a:latin typeface="+mn-lt"/>
                          <a:cs typeface="Courier New" panose="02070309020205020404" pitchFamily="49" charset="0"/>
                        </a:rPr>
                        <a:t>String</a:t>
                      </a:r>
                    </a:p>
                  </a:txBody>
                  <a:tcPr marL="70333" marR="23444" marT="0" marB="0" anchor="ctr"/>
                </a:tc>
                <a:extLst>
                  <a:ext uri="{0D108BD9-81ED-4DB2-BD59-A6C34878D82A}">
                    <a16:rowId xmlns:a16="http://schemas.microsoft.com/office/drawing/2014/main" val="3927456553"/>
                  </a:ext>
                </a:extLst>
              </a:tr>
              <a:tr h="140049">
                <a:tc>
                  <a:txBody>
                    <a:bodyPr/>
                    <a:lstStyle/>
                    <a:p>
                      <a:r>
                        <a:rPr lang="en-NL" sz="700" b="0" i="0" dirty="0">
                          <a:latin typeface="+mn-lt"/>
                          <a:cs typeface="Courier New" panose="02070309020205020404" pitchFamily="49" charset="0"/>
                        </a:rPr>
                        <a:t>in</a:t>
                      </a:r>
                    </a:p>
                  </a:txBody>
                  <a:tcPr marL="70333" marR="23444" marT="0" marB="0" anchor="ctr"/>
                </a:tc>
                <a:tc>
                  <a:txBody>
                    <a:bodyPr/>
                    <a:lstStyle/>
                    <a:p>
                      <a:r>
                        <a:rPr lang="en-NL" sz="700" b="0" i="0" dirty="0">
                          <a:latin typeface="+mn-lt"/>
                          <a:cs typeface="Courier New" panose="02070309020205020404" pitchFamily="49" charset="0"/>
                        </a:rPr>
                        <a:t>Input interface number</a:t>
                      </a:r>
                    </a:p>
                  </a:txBody>
                  <a:tcPr marL="70333" marR="23444" marT="0" marB="0" anchor="ctr"/>
                </a:tc>
                <a:tc>
                  <a:txBody>
                    <a:bodyPr/>
                    <a:lstStyle/>
                    <a:p>
                      <a:r>
                        <a:rPr lang="en-NL" sz="7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685234128"/>
                  </a:ext>
                </a:extLst>
              </a:tr>
              <a:tr h="145335">
                <a:tc>
                  <a:txBody>
                    <a:bodyPr/>
                    <a:lstStyle/>
                    <a:p>
                      <a:r>
                        <a:rPr lang="en-NL" sz="700" b="0" i="0" dirty="0">
                          <a:latin typeface="+mn-lt"/>
                          <a:cs typeface="Courier New" panose="02070309020205020404" pitchFamily="49" charset="0"/>
                        </a:rPr>
                        <a:t>out</a:t>
                      </a:r>
                    </a:p>
                  </a:txBody>
                  <a:tcPr marL="70333" marR="23444" marT="0" marB="0" anchor="ctr"/>
                </a:tc>
                <a:tc>
                  <a:txBody>
                    <a:bodyPr/>
                    <a:lstStyle/>
                    <a:p>
                      <a:r>
                        <a:rPr lang="en-NL" sz="700" b="0" i="0" dirty="0">
                          <a:latin typeface="+mn-lt"/>
                          <a:cs typeface="Courier New" panose="02070309020205020404" pitchFamily="49" charset="0"/>
                        </a:rPr>
                        <a:t>Output interface number</a:t>
                      </a:r>
                    </a:p>
                  </a:txBody>
                  <a:tcPr marL="70333" marR="23444" marT="0" marB="0" anchor="ctr"/>
                </a:tc>
                <a:tc>
                  <a:txBody>
                    <a:bodyPr/>
                    <a:lstStyle/>
                    <a:p>
                      <a:r>
                        <a:rPr lang="en-NL" sz="7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72371447"/>
                  </a:ext>
                </a:extLst>
              </a:tr>
              <a:tr h="96890">
                <a:tc>
                  <a:txBody>
                    <a:bodyPr/>
                    <a:lstStyle/>
                    <a:p>
                      <a:r>
                        <a:rPr lang="en-NL" sz="700" b="0" i="0" dirty="0">
                          <a:latin typeface="+mn-lt"/>
                          <a:cs typeface="Courier New" panose="02070309020205020404" pitchFamily="49" charset="0"/>
                        </a:rPr>
                        <a:t>sas</a:t>
                      </a:r>
                    </a:p>
                  </a:txBody>
                  <a:tcPr marL="70333" marR="23444" marT="0" marB="0" anchor="ctr"/>
                </a:tc>
                <a:tc>
                  <a:txBody>
                    <a:bodyPr/>
                    <a:lstStyle/>
                    <a:p>
                      <a:r>
                        <a:rPr lang="en-NL" sz="700" b="0" i="0" dirty="0">
                          <a:latin typeface="+mn-lt"/>
                          <a:cs typeface="Courier New" panose="02070309020205020404" pitchFamily="49" charset="0"/>
                        </a:rPr>
                        <a:t>Source AS number</a:t>
                      </a:r>
                    </a:p>
                  </a:txBody>
                  <a:tcPr marL="70333" marR="23444" marT="0" marB="0" anchor="ctr"/>
                </a:tc>
                <a:tc>
                  <a:txBody>
                    <a:bodyPr/>
                    <a:lstStyle/>
                    <a:p>
                      <a:r>
                        <a:rPr lang="en-NL" sz="7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2972742350"/>
                  </a:ext>
                </a:extLst>
              </a:tr>
              <a:tr h="129489">
                <a:tc>
                  <a:txBody>
                    <a:bodyPr/>
                    <a:lstStyle/>
                    <a:p>
                      <a:r>
                        <a:rPr lang="en-NL" sz="700" b="0" i="0" dirty="0">
                          <a:latin typeface="+mn-lt"/>
                          <a:cs typeface="Courier New" panose="02070309020205020404" pitchFamily="49" charset="0"/>
                        </a:rPr>
                        <a:t>das</a:t>
                      </a:r>
                    </a:p>
                  </a:txBody>
                  <a:tcPr marL="70333" marR="23444" marT="0" marB="0" anchor="ctr"/>
                </a:tc>
                <a:tc>
                  <a:txBody>
                    <a:bodyPr/>
                    <a:lstStyle/>
                    <a:p>
                      <a:r>
                        <a:rPr lang="en-NL" sz="700" b="0" i="0" dirty="0">
                          <a:latin typeface="+mn-lt"/>
                          <a:cs typeface="Courier New" panose="02070309020205020404" pitchFamily="49" charset="0"/>
                        </a:rPr>
                        <a:t>Destination AS number</a:t>
                      </a:r>
                    </a:p>
                  </a:txBody>
                  <a:tcPr marL="70333" marR="23444" marT="0" marB="0" anchor="ctr"/>
                </a:tc>
                <a:tc>
                  <a:txBody>
                    <a:bodyPr/>
                    <a:lstStyle/>
                    <a:p>
                      <a:r>
                        <a:rPr lang="en-NL" sz="7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84948905"/>
                  </a:ext>
                </a:extLst>
              </a:tr>
              <a:tr h="96890">
                <a:tc>
                  <a:txBody>
                    <a:bodyPr/>
                    <a:lstStyle/>
                    <a:p>
                      <a:r>
                        <a:rPr lang="en-NL" sz="700" b="0" i="0" dirty="0">
                          <a:latin typeface="+mn-lt"/>
                          <a:cs typeface="Courier New" panose="02070309020205020404" pitchFamily="49" charset="0"/>
                        </a:rPr>
                        <a:t>exid</a:t>
                      </a:r>
                    </a:p>
                  </a:txBody>
                  <a:tcPr marL="70333" marR="23444" marT="0" marB="0" anchor="ctr"/>
                </a:tc>
                <a:tc>
                  <a:txBody>
                    <a:bodyPr/>
                    <a:lstStyle/>
                    <a:p>
                      <a:r>
                        <a:rPr lang="en-NL" sz="700" b="0" i="0" dirty="0">
                          <a:latin typeface="+mn-lt"/>
                          <a:cs typeface="Courier New" panose="02070309020205020404" pitchFamily="49" charset="0"/>
                        </a:rPr>
                        <a:t>Exported id</a:t>
                      </a:r>
                    </a:p>
                  </a:txBody>
                  <a:tcPr marL="70333" marR="23444" marT="0" marB="0" anchor="ctr"/>
                </a:tc>
                <a:tc>
                  <a:txBody>
                    <a:bodyPr/>
                    <a:lstStyle/>
                    <a:p>
                      <a:r>
                        <a:rPr lang="en-NL" sz="7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917986168"/>
                  </a:ext>
                </a:extLst>
              </a:tr>
              <a:tr h="111318">
                <a:tc>
                  <a:txBody>
                    <a:bodyPr/>
                    <a:lstStyle/>
                    <a:p>
                      <a:r>
                        <a:rPr lang="en-NL" sz="700" b="0" i="0" dirty="0">
                          <a:latin typeface="+mn-lt"/>
                          <a:cs typeface="Courier New" panose="02070309020205020404" pitchFamily="49" charset="0"/>
                        </a:rPr>
                        <a:t>flowsrc</a:t>
                      </a:r>
                    </a:p>
                  </a:txBody>
                  <a:tcPr marL="70333" marR="2344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700" b="0" dirty="0">
                          <a:latin typeface="+mn-lt"/>
                        </a:rPr>
                        <a:t>Additional label for this source</a:t>
                      </a:r>
                      <a:endParaRPr lang="en-NL" sz="700" b="0" i="0" dirty="0">
                        <a:latin typeface="+mn-lt"/>
                        <a:cs typeface="Courier New" panose="02070309020205020404" pitchFamily="49" charset="0"/>
                      </a:endParaRPr>
                    </a:p>
                  </a:txBody>
                  <a:tcPr marL="70333" marR="23444" marT="0" marB="0" anchor="ctr"/>
                </a:tc>
                <a:tc>
                  <a:txBody>
                    <a:bodyPr/>
                    <a:lstStyle/>
                    <a:p>
                      <a:r>
                        <a:rPr lang="en-NL" sz="700" b="0" i="0" dirty="0">
                          <a:latin typeface="+mn-lt"/>
                          <a:cs typeface="Courier New" panose="02070309020205020404" pitchFamily="49" charset="0"/>
                        </a:rPr>
                        <a:t>String</a:t>
                      </a:r>
                    </a:p>
                  </a:txBody>
                  <a:tcPr marL="70333" marR="23444" marT="0" marB="0" anchor="ctr"/>
                </a:tc>
                <a:extLst>
                  <a:ext uri="{0D108BD9-81ED-4DB2-BD59-A6C34878D82A}">
                    <a16:rowId xmlns:a16="http://schemas.microsoft.com/office/drawing/2014/main" val="3069192895"/>
                  </a:ext>
                </a:extLst>
              </a:tr>
            </a:tbl>
          </a:graphicData>
        </a:graphic>
      </p:graphicFrame>
      <p:sp>
        <p:nvSpPr>
          <p:cNvPr id="13" name="Slide Number Placeholder 1">
            <a:extLst>
              <a:ext uri="{FF2B5EF4-FFF2-40B4-BE49-F238E27FC236}">
                <a16:creationId xmlns:a16="http://schemas.microsoft.com/office/drawing/2014/main" id="{5B17D627-1918-F8DB-4C17-C2232D1CE4AB}"/>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16</a:t>
            </a:fld>
            <a:endParaRPr lang="nl-NL" dirty="0"/>
          </a:p>
        </p:txBody>
      </p:sp>
    </p:spTree>
    <p:extLst>
      <p:ext uri="{BB962C8B-B14F-4D97-AF65-F5344CB8AC3E}">
        <p14:creationId xmlns:p14="http://schemas.microsoft.com/office/powerpoint/2010/main" val="22786438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F13E8E4A-BA69-68D0-173B-8DE1A484E755}"/>
              </a:ext>
            </a:extLst>
          </p:cNvPr>
          <p:cNvSpPr>
            <a:spLocks noGrp="1"/>
          </p:cNvSpPr>
          <p:nvPr>
            <p:ph type="body" sz="quarter" idx="18"/>
          </p:nvPr>
        </p:nvSpPr>
        <p:spPr/>
        <p:txBody>
          <a:bodyPr/>
          <a:lstStyle/>
          <a:p>
            <a:r>
              <a:rPr lang="en-GB"/>
              <a:t> </a:t>
            </a:r>
          </a:p>
        </p:txBody>
      </p:sp>
      <p:sp>
        <p:nvSpPr>
          <p:cNvPr id="8" name="Tijdelijke aanduiding voor tekst 7">
            <a:extLst>
              <a:ext uri="{FF2B5EF4-FFF2-40B4-BE49-F238E27FC236}">
                <a16:creationId xmlns:a16="http://schemas.microsoft.com/office/drawing/2014/main" id="{707A94A9-C6E9-8551-8561-010B9B5A7320}"/>
              </a:ext>
            </a:extLst>
          </p:cNvPr>
          <p:cNvSpPr>
            <a:spLocks noGrp="1"/>
          </p:cNvSpPr>
          <p:nvPr>
            <p:ph type="body" sz="quarter" idx="14"/>
          </p:nvPr>
        </p:nvSpPr>
        <p:spPr/>
        <p:txBody>
          <a:bodyPr/>
          <a:lstStyle/>
          <a:p>
            <a:r>
              <a:rPr lang="en-GB"/>
              <a:t> </a:t>
            </a:r>
          </a:p>
        </p:txBody>
      </p:sp>
      <p:sp>
        <p:nvSpPr>
          <p:cNvPr id="26" name="Titel 25">
            <a:extLst>
              <a:ext uri="{FF2B5EF4-FFF2-40B4-BE49-F238E27FC236}">
                <a16:creationId xmlns:a16="http://schemas.microsoft.com/office/drawing/2014/main" id="{3A9A9555-95ED-F724-1F0D-9616DB8F1297}"/>
              </a:ext>
            </a:extLst>
          </p:cNvPr>
          <p:cNvSpPr>
            <a:spLocks noGrp="1"/>
          </p:cNvSpPr>
          <p:nvPr>
            <p:ph type="title"/>
          </p:nvPr>
        </p:nvSpPr>
        <p:spPr/>
        <p:txBody>
          <a:bodyPr/>
          <a:lstStyle/>
          <a:p>
            <a:r>
              <a:rPr lang="en-GB"/>
              <a:t>Column 2x + Image #2</a:t>
            </a:r>
          </a:p>
        </p:txBody>
      </p:sp>
      <p:sp>
        <p:nvSpPr>
          <p:cNvPr id="21" name="Title 8">
            <a:extLst>
              <a:ext uri="{FF2B5EF4-FFF2-40B4-BE49-F238E27FC236}">
                <a16:creationId xmlns:a16="http://schemas.microsoft.com/office/drawing/2014/main" id="{0D816B05-4314-0B53-007C-CE045AE28017}"/>
              </a:ext>
            </a:extLst>
          </p:cNvPr>
          <p:cNvSpPr txBox="1">
            <a:spLocks/>
          </p:cNvSpPr>
          <p:nvPr/>
        </p:nvSpPr>
        <p:spPr>
          <a:xfrm>
            <a:off x="865163" y="722313"/>
            <a:ext cx="4906987"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1600" b="1" kern="1200">
                <a:solidFill>
                  <a:schemeClr val="accent1"/>
                </a:solidFill>
                <a:latin typeface="+mj-lt"/>
                <a:ea typeface="+mj-ea"/>
                <a:cs typeface="+mj-cs"/>
              </a:defRPr>
            </a:lvl1pPr>
          </a:lstStyle>
          <a:p>
            <a:r>
              <a:rPr lang="en-NL" sz="3400" dirty="0">
                <a:solidFill>
                  <a:schemeClr val="tx1"/>
                </a:solidFill>
              </a:rPr>
              <a:t>Statistics</a:t>
            </a:r>
          </a:p>
        </p:txBody>
      </p:sp>
      <p:sp>
        <p:nvSpPr>
          <p:cNvPr id="22" name="Slide Number Placeholder 1">
            <a:extLst>
              <a:ext uri="{FF2B5EF4-FFF2-40B4-BE49-F238E27FC236}">
                <a16:creationId xmlns:a16="http://schemas.microsoft.com/office/drawing/2014/main" id="{1D04DA04-B9DC-7210-475A-8928569A52C5}"/>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17</a:t>
            </a:fld>
            <a:endParaRPr lang="nl-NL" dirty="0"/>
          </a:p>
        </p:txBody>
      </p:sp>
      <p:sp>
        <p:nvSpPr>
          <p:cNvPr id="27" name="Vertical Text Placeholder 12">
            <a:extLst>
              <a:ext uri="{FF2B5EF4-FFF2-40B4-BE49-F238E27FC236}">
                <a16:creationId xmlns:a16="http://schemas.microsoft.com/office/drawing/2014/main" id="{BF9A52D7-9956-12F3-6011-BF6CC0ED543A}"/>
              </a:ext>
            </a:extLst>
          </p:cNvPr>
          <p:cNvSpPr>
            <a:spLocks noGrp="1"/>
          </p:cNvSpPr>
          <p:nvPr>
            <p:ph type="body" orient="vert" idx="20"/>
          </p:nvPr>
        </p:nvSpPr>
        <p:spPr>
          <a:xfrm>
            <a:off x="728695" y="1991183"/>
            <a:ext cx="3797884" cy="4030082"/>
          </a:xfrm>
        </p:spPr>
        <p:txBody>
          <a:bodyPr>
            <a:normAutofit/>
          </a:bodyPr>
          <a:lstStyle/>
          <a:p>
            <a:r>
              <a:rPr lang="en-NL" sz="1900" dirty="0"/>
              <a:t>IoC hits of the same event aggregated by date</a:t>
            </a:r>
          </a:p>
          <a:p>
            <a:r>
              <a:rPr lang="en-NL" sz="1900" dirty="0"/>
              <a:t>Such as Emotet sightings on the SURF network</a:t>
            </a:r>
          </a:p>
          <a:p>
            <a:r>
              <a:rPr lang="en-NL" sz="1900" dirty="0"/>
              <a:t>Looks like a lot, but… </a:t>
            </a:r>
          </a:p>
          <a:p>
            <a:pPr lvl="1"/>
            <a:r>
              <a:rPr lang="en-NL" sz="1600" dirty="0"/>
              <a:t>Allmost all are TOR exit nodes,</a:t>
            </a:r>
          </a:p>
          <a:p>
            <a:pPr lvl="1"/>
            <a:r>
              <a:rPr lang="en-NL" sz="1600" dirty="0"/>
              <a:t>or machines that are scanning</a:t>
            </a:r>
          </a:p>
          <a:p>
            <a:pPr lvl="1"/>
            <a:r>
              <a:rPr lang="en-NL" sz="1600" dirty="0"/>
              <a:t>This specific IoC is 3 years old…</a:t>
            </a:r>
          </a:p>
        </p:txBody>
      </p:sp>
      <p:pic>
        <p:nvPicPr>
          <p:cNvPr id="2" name="Picture 1" descr="A graph showing a graph&#10;&#10;Description automatically generated">
            <a:extLst>
              <a:ext uri="{FF2B5EF4-FFF2-40B4-BE49-F238E27FC236}">
                <a16:creationId xmlns:a16="http://schemas.microsoft.com/office/drawing/2014/main" id="{79E7B3F5-CF1F-BE24-D502-86A2EF5B8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200" y="1121075"/>
            <a:ext cx="6937383" cy="5063897"/>
          </a:xfrm>
          <a:prstGeom prst="rect">
            <a:avLst/>
          </a:prstGeom>
        </p:spPr>
      </p:pic>
    </p:spTree>
    <p:extLst>
      <p:ext uri="{BB962C8B-B14F-4D97-AF65-F5344CB8AC3E}">
        <p14:creationId xmlns:p14="http://schemas.microsoft.com/office/powerpoint/2010/main" val="23398767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a graph&#10;&#10;Description automatically generated">
            <a:extLst>
              <a:ext uri="{FF2B5EF4-FFF2-40B4-BE49-F238E27FC236}">
                <a16:creationId xmlns:a16="http://schemas.microsoft.com/office/drawing/2014/main" id="{CCEED905-A9EB-E4E2-B4A7-3753F62A6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200" y="1121075"/>
            <a:ext cx="6937383" cy="5063897"/>
          </a:xfrm>
          <a:prstGeom prst="rect">
            <a:avLst/>
          </a:prstGeom>
        </p:spPr>
      </p:pic>
      <p:sp>
        <p:nvSpPr>
          <p:cNvPr id="9" name="Tijdelijke aanduiding voor tekst 8">
            <a:extLst>
              <a:ext uri="{FF2B5EF4-FFF2-40B4-BE49-F238E27FC236}">
                <a16:creationId xmlns:a16="http://schemas.microsoft.com/office/drawing/2014/main" id="{F13E8E4A-BA69-68D0-173B-8DE1A484E755}"/>
              </a:ext>
            </a:extLst>
          </p:cNvPr>
          <p:cNvSpPr>
            <a:spLocks noGrp="1"/>
          </p:cNvSpPr>
          <p:nvPr>
            <p:ph type="body" sz="quarter" idx="18"/>
          </p:nvPr>
        </p:nvSpPr>
        <p:spPr/>
        <p:txBody>
          <a:bodyPr/>
          <a:lstStyle/>
          <a:p>
            <a:r>
              <a:rPr lang="en-GB"/>
              <a:t> </a:t>
            </a:r>
          </a:p>
        </p:txBody>
      </p:sp>
      <p:sp>
        <p:nvSpPr>
          <p:cNvPr id="8" name="Tijdelijke aanduiding voor tekst 7">
            <a:extLst>
              <a:ext uri="{FF2B5EF4-FFF2-40B4-BE49-F238E27FC236}">
                <a16:creationId xmlns:a16="http://schemas.microsoft.com/office/drawing/2014/main" id="{707A94A9-C6E9-8551-8561-010B9B5A7320}"/>
              </a:ext>
            </a:extLst>
          </p:cNvPr>
          <p:cNvSpPr>
            <a:spLocks noGrp="1"/>
          </p:cNvSpPr>
          <p:nvPr>
            <p:ph type="body" sz="quarter" idx="14"/>
          </p:nvPr>
        </p:nvSpPr>
        <p:spPr/>
        <p:txBody>
          <a:bodyPr/>
          <a:lstStyle/>
          <a:p>
            <a:r>
              <a:rPr lang="en-GB"/>
              <a:t> </a:t>
            </a:r>
          </a:p>
        </p:txBody>
      </p:sp>
      <p:sp>
        <p:nvSpPr>
          <p:cNvPr id="26" name="Titel 25">
            <a:extLst>
              <a:ext uri="{FF2B5EF4-FFF2-40B4-BE49-F238E27FC236}">
                <a16:creationId xmlns:a16="http://schemas.microsoft.com/office/drawing/2014/main" id="{3A9A9555-95ED-F724-1F0D-9616DB8F1297}"/>
              </a:ext>
            </a:extLst>
          </p:cNvPr>
          <p:cNvSpPr>
            <a:spLocks noGrp="1"/>
          </p:cNvSpPr>
          <p:nvPr>
            <p:ph type="title"/>
          </p:nvPr>
        </p:nvSpPr>
        <p:spPr/>
        <p:txBody>
          <a:bodyPr/>
          <a:lstStyle/>
          <a:p>
            <a:r>
              <a:rPr lang="en-GB"/>
              <a:t>Column 2x + Image #2</a:t>
            </a:r>
          </a:p>
        </p:txBody>
      </p:sp>
      <p:sp>
        <p:nvSpPr>
          <p:cNvPr id="22" name="Slide Number Placeholder 1">
            <a:extLst>
              <a:ext uri="{FF2B5EF4-FFF2-40B4-BE49-F238E27FC236}">
                <a16:creationId xmlns:a16="http://schemas.microsoft.com/office/drawing/2014/main" id="{1D04DA04-B9DC-7210-475A-8928569A52C5}"/>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18</a:t>
            </a:fld>
            <a:endParaRPr lang="nl-NL" dirty="0"/>
          </a:p>
        </p:txBody>
      </p:sp>
      <p:sp>
        <p:nvSpPr>
          <p:cNvPr id="27" name="Vertical Text Placeholder 12">
            <a:extLst>
              <a:ext uri="{FF2B5EF4-FFF2-40B4-BE49-F238E27FC236}">
                <a16:creationId xmlns:a16="http://schemas.microsoft.com/office/drawing/2014/main" id="{BF9A52D7-9956-12F3-6011-BF6CC0ED543A}"/>
              </a:ext>
            </a:extLst>
          </p:cNvPr>
          <p:cNvSpPr>
            <a:spLocks noGrp="1"/>
          </p:cNvSpPr>
          <p:nvPr>
            <p:ph type="body" orient="vert" idx="20"/>
          </p:nvPr>
        </p:nvSpPr>
        <p:spPr>
          <a:xfrm>
            <a:off x="728695" y="1991183"/>
            <a:ext cx="3797884" cy="4030082"/>
          </a:xfrm>
        </p:spPr>
        <p:txBody>
          <a:bodyPr>
            <a:normAutofit/>
          </a:bodyPr>
          <a:lstStyle/>
          <a:p>
            <a:r>
              <a:rPr lang="en-NL" sz="1900" dirty="0"/>
              <a:t>IoC hits of the same event aggregated by date</a:t>
            </a:r>
          </a:p>
          <a:p>
            <a:r>
              <a:rPr lang="en-NL" sz="1900" dirty="0"/>
              <a:t>Such as Emotet sightings on the SURF network</a:t>
            </a:r>
          </a:p>
          <a:p>
            <a:r>
              <a:rPr lang="en-NL" sz="1900" dirty="0"/>
              <a:t>Looks like a lot, but… </a:t>
            </a:r>
          </a:p>
          <a:p>
            <a:pPr lvl="1"/>
            <a:r>
              <a:rPr lang="en-NL" sz="1600" dirty="0"/>
              <a:t>Allmost all are TOR exit nodes,</a:t>
            </a:r>
          </a:p>
          <a:p>
            <a:pPr lvl="1"/>
            <a:r>
              <a:rPr lang="en-NL" sz="1600" dirty="0"/>
              <a:t>or machines that are scanning</a:t>
            </a:r>
          </a:p>
          <a:p>
            <a:pPr lvl="1"/>
            <a:r>
              <a:rPr lang="en-NL" sz="1600" dirty="0"/>
              <a:t>This specific IoC is 3 years old…</a:t>
            </a:r>
          </a:p>
        </p:txBody>
      </p:sp>
      <p:pic>
        <p:nvPicPr>
          <p:cNvPr id="3" name="Picture 2" descr="A red and black sign&#10;&#10;Description automatically generated">
            <a:extLst>
              <a:ext uri="{FF2B5EF4-FFF2-40B4-BE49-F238E27FC236}">
                <a16:creationId xmlns:a16="http://schemas.microsoft.com/office/drawing/2014/main" id="{14D16EF6-564B-ECFA-F85A-9D33DDA0F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00000">
            <a:off x="4348325" y="2279319"/>
            <a:ext cx="7772400" cy="1970087"/>
          </a:xfrm>
          <a:prstGeom prst="rect">
            <a:avLst/>
          </a:prstGeom>
        </p:spPr>
      </p:pic>
      <p:sp>
        <p:nvSpPr>
          <p:cNvPr id="21" name="Title 8">
            <a:extLst>
              <a:ext uri="{FF2B5EF4-FFF2-40B4-BE49-F238E27FC236}">
                <a16:creationId xmlns:a16="http://schemas.microsoft.com/office/drawing/2014/main" id="{0D816B05-4314-0B53-007C-CE045AE28017}"/>
              </a:ext>
            </a:extLst>
          </p:cNvPr>
          <p:cNvSpPr txBox="1">
            <a:spLocks/>
          </p:cNvSpPr>
          <p:nvPr/>
        </p:nvSpPr>
        <p:spPr>
          <a:xfrm>
            <a:off x="865163" y="722313"/>
            <a:ext cx="7436437"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1600" b="1" kern="1200">
                <a:solidFill>
                  <a:schemeClr val="accent1"/>
                </a:solidFill>
                <a:latin typeface="+mj-lt"/>
                <a:ea typeface="+mj-ea"/>
                <a:cs typeface="+mj-cs"/>
              </a:defRPr>
            </a:lvl1pPr>
          </a:lstStyle>
          <a:p>
            <a:r>
              <a:rPr lang="en-NL" sz="3400" dirty="0">
                <a:solidFill>
                  <a:schemeClr val="tx1"/>
                </a:solidFill>
              </a:rPr>
              <a:t>Lies, damned lies, and statistics</a:t>
            </a:r>
          </a:p>
        </p:txBody>
      </p:sp>
    </p:spTree>
    <p:extLst>
      <p:ext uri="{BB962C8B-B14F-4D97-AF65-F5344CB8AC3E}">
        <p14:creationId xmlns:p14="http://schemas.microsoft.com/office/powerpoint/2010/main" val="17263042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8948B9-531E-3952-8386-1599495B1206}"/>
              </a:ext>
            </a:extLst>
          </p:cNvPr>
          <p:cNvSpPr>
            <a:spLocks noGrp="1"/>
          </p:cNvSpPr>
          <p:nvPr>
            <p:ph type="body" sz="quarter" idx="15"/>
          </p:nvPr>
        </p:nvSpPr>
        <p:spPr/>
        <p:txBody>
          <a:bodyPr/>
          <a:lstStyle/>
          <a:p>
            <a:endParaRPr lang="en-NL"/>
          </a:p>
        </p:txBody>
      </p:sp>
      <p:sp>
        <p:nvSpPr>
          <p:cNvPr id="3" name="Text Placeholder 2">
            <a:extLst>
              <a:ext uri="{FF2B5EF4-FFF2-40B4-BE49-F238E27FC236}">
                <a16:creationId xmlns:a16="http://schemas.microsoft.com/office/drawing/2014/main" id="{CAD68F44-D7FE-3EC5-5CD0-92EB3DED5F65}"/>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47BD8A70-1824-F163-F0E8-0F786A0B40E6}"/>
              </a:ext>
            </a:extLst>
          </p:cNvPr>
          <p:cNvSpPr>
            <a:spLocks noGrp="1"/>
          </p:cNvSpPr>
          <p:nvPr>
            <p:ph type="title"/>
          </p:nvPr>
        </p:nvSpPr>
        <p:spPr/>
        <p:txBody>
          <a:bodyPr/>
          <a:lstStyle/>
          <a:p>
            <a:r>
              <a:rPr lang="en-NL" dirty="0"/>
              <a:t>Conclusions</a:t>
            </a:r>
          </a:p>
        </p:txBody>
      </p:sp>
      <p:pic>
        <p:nvPicPr>
          <p:cNvPr id="8" name="Picture Placeholder 7">
            <a:extLst>
              <a:ext uri="{FF2B5EF4-FFF2-40B4-BE49-F238E27FC236}">
                <a16:creationId xmlns:a16="http://schemas.microsoft.com/office/drawing/2014/main" id="{EEDF66BD-F7A7-9C13-4B1C-93A8D333A30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802" r="16802"/>
          <a:stretch/>
        </p:blipFill>
        <p:spPr/>
      </p:pic>
      <p:sp>
        <p:nvSpPr>
          <p:cNvPr id="6" name="Vertical Text Placeholder 5">
            <a:extLst>
              <a:ext uri="{FF2B5EF4-FFF2-40B4-BE49-F238E27FC236}">
                <a16:creationId xmlns:a16="http://schemas.microsoft.com/office/drawing/2014/main" id="{B04E6743-6386-217B-093D-12530A1D5FC8}"/>
              </a:ext>
            </a:extLst>
          </p:cNvPr>
          <p:cNvSpPr>
            <a:spLocks noGrp="1"/>
          </p:cNvSpPr>
          <p:nvPr>
            <p:ph type="body" orient="vert" idx="20"/>
          </p:nvPr>
        </p:nvSpPr>
        <p:spPr>
          <a:xfrm>
            <a:off x="728695" y="1991183"/>
            <a:ext cx="5331304" cy="3814305"/>
          </a:xfrm>
        </p:spPr>
        <p:txBody>
          <a:bodyPr/>
          <a:lstStyle/>
          <a:p>
            <a:r>
              <a:rPr lang="en-NL" dirty="0"/>
              <a:t>Clickhouse solves main downside of nfsen/nfdump</a:t>
            </a:r>
          </a:p>
          <a:p>
            <a:pPr lvl="1"/>
            <a:r>
              <a:rPr lang="en-NL" dirty="0"/>
              <a:t>Determining where &amp; when to look, </a:t>
            </a:r>
            <a:r>
              <a:rPr lang="en-NL" b="1" i="1" dirty="0"/>
              <a:t>fast!</a:t>
            </a:r>
          </a:p>
          <a:p>
            <a:r>
              <a:rPr lang="en-NL" dirty="0"/>
              <a:t>Speed enables interactive data analysis</a:t>
            </a:r>
          </a:p>
          <a:p>
            <a:pPr lvl="1"/>
            <a:r>
              <a:rPr lang="en-NL" dirty="0"/>
              <a:t>Also useful for those ‘</a:t>
            </a:r>
            <a:r>
              <a:rPr lang="en-NL" i="1" dirty="0"/>
              <a:t>hmm… that’s odd?</a:t>
            </a:r>
            <a:r>
              <a:rPr lang="en-NL" dirty="0"/>
              <a:t>’ questions</a:t>
            </a:r>
          </a:p>
          <a:p>
            <a:r>
              <a:rPr lang="en-NL" dirty="0"/>
              <a:t>Automated watches with materialized views</a:t>
            </a:r>
          </a:p>
          <a:p>
            <a:pPr lvl="1"/>
            <a:r>
              <a:rPr lang="en-NL" dirty="0"/>
              <a:t>for (curated!) IoC feeds</a:t>
            </a:r>
          </a:p>
          <a:p>
            <a:pPr lvl="1"/>
            <a:r>
              <a:rPr lang="en-NL" dirty="0"/>
              <a:t>other queries and statistics</a:t>
            </a:r>
          </a:p>
          <a:p>
            <a:r>
              <a:rPr lang="en-NL" dirty="0"/>
              <a:t>If you have a new hammer, you keep discovering nails</a:t>
            </a:r>
          </a:p>
          <a:p>
            <a:r>
              <a:rPr lang="en-NL" dirty="0"/>
              <a:t>Easy to explain and (fun to) use</a:t>
            </a:r>
            <a:r>
              <a:rPr lang="en-NL" baseline="30000" dirty="0"/>
              <a:t>(</a:t>
            </a:r>
            <a:r>
              <a:rPr lang="en-NL" dirty="0"/>
              <a:t>*</a:t>
            </a:r>
            <a:r>
              <a:rPr lang="en-NL" baseline="30000" dirty="0"/>
              <a:t>)</a:t>
            </a:r>
            <a:endParaRPr lang="en-NL" dirty="0"/>
          </a:p>
          <a:p>
            <a:pPr marL="179388" lvl="1" indent="0">
              <a:buNone/>
            </a:pPr>
            <a:endParaRPr lang="en-NL" dirty="0"/>
          </a:p>
        </p:txBody>
      </p:sp>
      <p:sp>
        <p:nvSpPr>
          <p:cNvPr id="12" name="Slide Number Placeholder 1">
            <a:extLst>
              <a:ext uri="{FF2B5EF4-FFF2-40B4-BE49-F238E27FC236}">
                <a16:creationId xmlns:a16="http://schemas.microsoft.com/office/drawing/2014/main" id="{E19DF7BD-486E-C42D-8638-80A5298F5613}"/>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19</a:t>
            </a:fld>
            <a:endParaRPr lang="nl-NL" dirty="0"/>
          </a:p>
        </p:txBody>
      </p:sp>
      <p:pic>
        <p:nvPicPr>
          <p:cNvPr id="10" name="Picture Placeholder 7">
            <a:extLst>
              <a:ext uri="{FF2B5EF4-FFF2-40B4-BE49-F238E27FC236}">
                <a16:creationId xmlns:a16="http://schemas.microsoft.com/office/drawing/2014/main" id="{1DF1EAD7-8390-091D-D18B-E669BF8F2CBB}"/>
              </a:ext>
            </a:extLst>
          </p:cNvPr>
          <p:cNvPicPr>
            <a:picLocks noChangeAspect="1"/>
          </p:cNvPicPr>
          <p:nvPr/>
        </p:nvPicPr>
        <p:blipFill rotWithShape="1">
          <a:blip r:embed="rId3">
            <a:extLst>
              <a:ext uri="{28A0092B-C50C-407E-A947-70E740481C1C}">
                <a14:useLocalDpi xmlns:a14="http://schemas.microsoft.com/office/drawing/2010/main" val="0"/>
              </a:ext>
            </a:extLst>
          </a:blip>
          <a:srcRect l="23367" r="7531"/>
          <a:stretch/>
        </p:blipFill>
        <p:spPr>
          <a:xfrm>
            <a:off x="6386194" y="722312"/>
            <a:ext cx="5078417" cy="5083175"/>
          </a:xfrm>
          <a:prstGeom prst="roundRect">
            <a:avLst>
              <a:gd name="adj" fmla="val 3310"/>
            </a:avLst>
          </a:prstGeom>
          <a:solidFill>
            <a:schemeClr val="bg1">
              <a:lumMod val="95000"/>
            </a:schemeClr>
          </a:solidFill>
          <a:ln w="15875">
            <a:noFill/>
          </a:ln>
        </p:spPr>
      </p:pic>
      <p:sp>
        <p:nvSpPr>
          <p:cNvPr id="11" name="TextBox 10">
            <a:extLst>
              <a:ext uri="{FF2B5EF4-FFF2-40B4-BE49-F238E27FC236}">
                <a16:creationId xmlns:a16="http://schemas.microsoft.com/office/drawing/2014/main" id="{DF8CAECB-A296-222E-E2F4-47CE90AE9460}"/>
              </a:ext>
            </a:extLst>
          </p:cNvPr>
          <p:cNvSpPr txBox="1"/>
          <p:nvPr/>
        </p:nvSpPr>
        <p:spPr>
          <a:xfrm>
            <a:off x="2172928" y="6176590"/>
            <a:ext cx="3923072" cy="243091"/>
          </a:xfrm>
          <a:prstGeom prst="rect">
            <a:avLst/>
          </a:prstGeom>
          <a:noFill/>
        </p:spPr>
        <p:txBody>
          <a:bodyPr wrap="none" lIns="0" tIns="0" rIns="0" bIns="0" rtlCol="0">
            <a:noAutofit/>
          </a:bodyPr>
          <a:lstStyle/>
          <a:p>
            <a:pPr algn="l">
              <a:lnSpc>
                <a:spcPct val="90000"/>
              </a:lnSpc>
              <a:spcBef>
                <a:spcPts val="600"/>
              </a:spcBef>
              <a:spcAft>
                <a:spcPts val="600"/>
              </a:spcAft>
            </a:pPr>
            <a:r>
              <a:rPr lang="en-NL" sz="1200" i="1" baseline="30000" dirty="0"/>
              <a:t>(</a:t>
            </a:r>
            <a:r>
              <a:rPr lang="en-NL" sz="1200" i="1" dirty="0"/>
              <a:t>*</a:t>
            </a:r>
            <a:r>
              <a:rPr lang="en-NL" sz="1200" i="1" baseline="30000" dirty="0"/>
              <a:t>)</a:t>
            </a:r>
            <a:r>
              <a:rPr lang="en-NL" sz="1200" i="1" dirty="0"/>
              <a:t> for the somewhat technically inclined person</a:t>
            </a:r>
          </a:p>
        </p:txBody>
      </p:sp>
      <p:sp>
        <p:nvSpPr>
          <p:cNvPr id="14" name="Rounded Rectangle 13">
            <a:extLst>
              <a:ext uri="{FF2B5EF4-FFF2-40B4-BE49-F238E27FC236}">
                <a16:creationId xmlns:a16="http://schemas.microsoft.com/office/drawing/2014/main" id="{712CE50E-C2E3-38EB-83C5-1B67CA4D5512}"/>
              </a:ext>
            </a:extLst>
          </p:cNvPr>
          <p:cNvSpPr/>
          <p:nvPr/>
        </p:nvSpPr>
        <p:spPr>
          <a:xfrm>
            <a:off x="6383582" y="721755"/>
            <a:ext cx="5078417" cy="5083175"/>
          </a:xfrm>
          <a:prstGeom prst="roundRect">
            <a:avLst>
              <a:gd name="adj" fmla="val 31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7200" b="1" dirty="0"/>
              <a:t>Questions ?</a:t>
            </a:r>
          </a:p>
        </p:txBody>
      </p:sp>
    </p:spTree>
    <p:extLst>
      <p:ext uri="{BB962C8B-B14F-4D97-AF65-F5344CB8AC3E}">
        <p14:creationId xmlns:p14="http://schemas.microsoft.com/office/powerpoint/2010/main" val="233053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750"/>
                                        <p:tgtEl>
                                          <p:spTgt spid="10"/>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Tijdelijke aanduiding voor afbeelding 53">
            <a:extLst>
              <a:ext uri="{FF2B5EF4-FFF2-40B4-BE49-F238E27FC236}">
                <a16:creationId xmlns:a16="http://schemas.microsoft.com/office/drawing/2014/main" id="{089679D5-63CD-A45D-A1E8-5D4E88433DA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079" b="9079"/>
          <a:stretch/>
        </p:blipFill>
        <p:spPr/>
      </p:pic>
      <p:sp>
        <p:nvSpPr>
          <p:cNvPr id="9" name="Tijdelijke aanduiding voor tekst 8">
            <a:extLst>
              <a:ext uri="{FF2B5EF4-FFF2-40B4-BE49-F238E27FC236}">
                <a16:creationId xmlns:a16="http://schemas.microsoft.com/office/drawing/2014/main" id="{D9ACF5BB-63F6-AF1E-8412-78EC584F1315}"/>
              </a:ext>
            </a:extLst>
          </p:cNvPr>
          <p:cNvSpPr>
            <a:spLocks noGrp="1"/>
          </p:cNvSpPr>
          <p:nvPr>
            <p:ph type="body" sz="quarter" idx="14"/>
          </p:nvPr>
        </p:nvSpPr>
        <p:spPr/>
        <p:txBody>
          <a:bodyPr/>
          <a:lstStyle/>
          <a:p>
            <a:r>
              <a:rPr lang="en-GB"/>
              <a:t> </a:t>
            </a:r>
          </a:p>
        </p:txBody>
      </p:sp>
      <p:sp>
        <p:nvSpPr>
          <p:cNvPr id="10" name="Tijdelijke aanduiding voor tekst 9">
            <a:extLst>
              <a:ext uri="{FF2B5EF4-FFF2-40B4-BE49-F238E27FC236}">
                <a16:creationId xmlns:a16="http://schemas.microsoft.com/office/drawing/2014/main" id="{B916851A-51A1-3C8F-4281-661B5CC2ECF8}"/>
              </a:ext>
            </a:extLst>
          </p:cNvPr>
          <p:cNvSpPr>
            <a:spLocks noGrp="1"/>
          </p:cNvSpPr>
          <p:nvPr>
            <p:ph type="body" sz="quarter" idx="18"/>
          </p:nvPr>
        </p:nvSpPr>
        <p:spPr/>
        <p:txBody>
          <a:bodyPr/>
          <a:lstStyle/>
          <a:p>
            <a:r>
              <a:rPr lang="en-GB"/>
              <a:t> </a:t>
            </a:r>
          </a:p>
        </p:txBody>
      </p:sp>
      <p:sp>
        <p:nvSpPr>
          <p:cNvPr id="8" name="Titel 7">
            <a:extLst>
              <a:ext uri="{FF2B5EF4-FFF2-40B4-BE49-F238E27FC236}">
                <a16:creationId xmlns:a16="http://schemas.microsoft.com/office/drawing/2014/main" id="{207F9363-7379-1642-D87D-4867E25A0C60}"/>
              </a:ext>
            </a:extLst>
          </p:cNvPr>
          <p:cNvSpPr>
            <a:spLocks noGrp="1"/>
          </p:cNvSpPr>
          <p:nvPr>
            <p:ph type="title"/>
          </p:nvPr>
        </p:nvSpPr>
        <p:spPr/>
        <p:txBody>
          <a:bodyPr/>
          <a:lstStyle/>
          <a:p>
            <a:r>
              <a:rPr lang="en-GB" dirty="0"/>
              <a:t>Agenda </a:t>
            </a:r>
          </a:p>
        </p:txBody>
      </p:sp>
      <p:sp>
        <p:nvSpPr>
          <p:cNvPr id="22" name="Tijdelijke aanduiding voor tekst 97">
            <a:extLst>
              <a:ext uri="{FF2B5EF4-FFF2-40B4-BE49-F238E27FC236}">
                <a16:creationId xmlns:a16="http://schemas.microsoft.com/office/drawing/2014/main" id="{4478E9F9-2292-1E21-D6ED-4FCCF7F5A3B2}"/>
              </a:ext>
            </a:extLst>
          </p:cNvPr>
          <p:cNvSpPr txBox="1">
            <a:spLocks/>
          </p:cNvSpPr>
          <p:nvPr/>
        </p:nvSpPr>
        <p:spPr>
          <a:xfrm>
            <a:off x="714374" y="1600069"/>
            <a:ext cx="2016000" cy="4205859"/>
          </a:xfrm>
          <a:prstGeom prst="roundRect">
            <a:avLst>
              <a:gd name="adj" fmla="val 6699"/>
            </a:avLst>
          </a:prstGeom>
          <a:solidFill>
            <a:schemeClr val="accent1"/>
          </a:solidFill>
          <a:effectLst>
            <a:outerShdw blurRad="127000" algn="ctr" rotWithShape="0">
              <a:srgbClr val="000000">
                <a:alpha val="20000"/>
              </a:srgbClr>
            </a:outerShdw>
          </a:effectLst>
        </p:spPr>
        <p:txBody>
          <a:bodyPr wrap="square" lIns="72000" tIns="0" rIns="72000" bIns="0" anchor="ctr">
            <a:noAutofit/>
          </a:bodyPr>
          <a:lstStyle>
            <a:lvl1pPr marL="0" indent="0" algn="l" defTabSz="719138" rtl="0" eaLnBrk="1" latinLnBrk="0" hangingPunct="1">
              <a:lnSpc>
                <a:spcPct val="100000"/>
              </a:lnSpc>
              <a:spcBef>
                <a:spcPts val="300"/>
              </a:spcBef>
              <a:spcAft>
                <a:spcPts val="600"/>
              </a:spcAft>
              <a:buClr>
                <a:schemeClr val="tx2"/>
              </a:buClr>
              <a:buSzPct val="100000"/>
              <a:buFont typeface="Segoe UI Light" panose="020B0502040204020203"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0" baseline="0">
                <a:solidFill>
                  <a:schemeClr val="tx2"/>
                </a:solidFill>
                <a:latin typeface="+mj-lt"/>
                <a:ea typeface="+mn-ea"/>
                <a:cs typeface="Calibri" panose="020F0502020204030204" pitchFamily="34" charset="0"/>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1200" b="0" kern="1200">
                <a:solidFill>
                  <a:schemeClr val="bg2">
                    <a:lumMod val="7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solidFill>
                <a:effectLst/>
                <a:uLnTx/>
                <a:uFillTx/>
                <a:latin typeface="+mj-lt"/>
                <a:ea typeface="+mn-ea"/>
                <a:cs typeface="+mn-cs"/>
              </a:rPr>
              <a:t>01</a:t>
            </a:r>
          </a:p>
          <a:p>
            <a:pPr algn="ctr" defTabSz="914400">
              <a:lnSpc>
                <a:spcPct val="90000"/>
              </a:lnSpc>
              <a:spcBef>
                <a:spcPts val="0"/>
              </a:spcBef>
              <a:spcAft>
                <a:spcPts val="0"/>
              </a:spcAft>
              <a:buClrTx/>
              <a:buSzTx/>
              <a:defRPr/>
            </a:pPr>
            <a:r>
              <a:rPr kumimoji="0" lang="en-GB" sz="2200" b="0" i="0" u="none" strike="noStrike" kern="1200" cap="none" spc="0" normalizeH="0" baseline="0" noProof="0" dirty="0">
                <a:ln>
                  <a:noFill/>
                </a:ln>
                <a:solidFill>
                  <a:schemeClr val="bg1"/>
                </a:solidFill>
                <a:effectLst/>
                <a:uLnTx/>
                <a:uFillTx/>
                <a:latin typeface="+mj-lt"/>
                <a:ea typeface="+mn-ea"/>
                <a:cs typeface="+mn-cs"/>
              </a:rPr>
              <a:t>SURF network</a:t>
            </a:r>
          </a:p>
        </p:txBody>
      </p:sp>
      <p:sp>
        <p:nvSpPr>
          <p:cNvPr id="30" name="Tijdelijke aanduiding voor tekst 97">
            <a:extLst>
              <a:ext uri="{FF2B5EF4-FFF2-40B4-BE49-F238E27FC236}">
                <a16:creationId xmlns:a16="http://schemas.microsoft.com/office/drawing/2014/main" id="{5806CF6E-6773-6564-02E9-1CCD84F2FE60}"/>
              </a:ext>
            </a:extLst>
          </p:cNvPr>
          <p:cNvSpPr txBox="1">
            <a:spLocks/>
          </p:cNvSpPr>
          <p:nvPr/>
        </p:nvSpPr>
        <p:spPr>
          <a:xfrm>
            <a:off x="2856304" y="1600069"/>
            <a:ext cx="2016000" cy="2052000"/>
          </a:xfrm>
          <a:prstGeom prst="roundRect">
            <a:avLst>
              <a:gd name="adj" fmla="val 6699"/>
            </a:avLst>
          </a:prstGeom>
          <a:solidFill>
            <a:schemeClr val="accent1"/>
          </a:solidFill>
          <a:effectLst>
            <a:outerShdw blurRad="127000" algn="ctr" rotWithShape="0">
              <a:srgbClr val="000000">
                <a:alpha val="20000"/>
              </a:srgbClr>
            </a:outerShdw>
          </a:effectLst>
        </p:spPr>
        <p:txBody>
          <a:bodyPr wrap="square" lIns="72000" tIns="180000" rIns="72000" bIns="0" anchor="t">
            <a:noAutofit/>
          </a:bodyPr>
          <a:lstStyle>
            <a:lvl1pPr marL="0" indent="0" algn="l" defTabSz="719138" rtl="0" eaLnBrk="1" latinLnBrk="0" hangingPunct="1">
              <a:lnSpc>
                <a:spcPct val="100000"/>
              </a:lnSpc>
              <a:spcBef>
                <a:spcPts val="300"/>
              </a:spcBef>
              <a:spcAft>
                <a:spcPts val="600"/>
              </a:spcAft>
              <a:buClr>
                <a:schemeClr val="tx2"/>
              </a:buClr>
              <a:buSzPct val="100000"/>
              <a:buFont typeface="Segoe UI Light" panose="020B0502040204020203"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0" baseline="0">
                <a:solidFill>
                  <a:schemeClr val="tx2"/>
                </a:solidFill>
                <a:latin typeface="+mj-lt"/>
                <a:ea typeface="+mn-ea"/>
                <a:cs typeface="Calibri" panose="020F0502020204030204" pitchFamily="34" charset="0"/>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1200" b="0" kern="1200">
                <a:solidFill>
                  <a:schemeClr val="bg2">
                    <a:lumMod val="7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solidFill>
                <a:effectLst/>
                <a:uLnTx/>
                <a:uFillTx/>
                <a:latin typeface="+mj-lt"/>
                <a:ea typeface="+mn-ea"/>
                <a:cs typeface="+mn-cs"/>
              </a:rPr>
              <a:t>02</a:t>
            </a:r>
          </a:p>
          <a:p>
            <a:pPr algn="ctr" defTabSz="914400">
              <a:lnSpc>
                <a:spcPct val="90000"/>
              </a:lnSpc>
              <a:spcBef>
                <a:spcPts val="0"/>
              </a:spcBef>
              <a:spcAft>
                <a:spcPts val="0"/>
              </a:spcAft>
              <a:buClrTx/>
              <a:buSzTx/>
              <a:defRPr/>
            </a:pPr>
            <a:r>
              <a:rPr kumimoji="0" lang="en-GB" sz="2200" b="0" i="0" u="none" strike="noStrike" kern="1200" cap="none" spc="0" normalizeH="0" baseline="0" noProof="0" dirty="0" err="1">
                <a:ln>
                  <a:noFill/>
                </a:ln>
                <a:solidFill>
                  <a:schemeClr val="bg1"/>
                </a:solidFill>
                <a:effectLst/>
                <a:uLnTx/>
                <a:uFillTx/>
                <a:latin typeface="+mj-lt"/>
                <a:ea typeface="+mn-ea"/>
                <a:cs typeface="+mn-cs"/>
              </a:rPr>
              <a:t>nfdump</a:t>
            </a:r>
            <a:r>
              <a:rPr lang="en-GB" sz="2200" dirty="0">
                <a:solidFill>
                  <a:schemeClr val="bg1"/>
                </a:solidFill>
                <a:latin typeface="+mj-lt"/>
              </a:rPr>
              <a:t>/</a:t>
            </a:r>
            <a:r>
              <a:rPr lang="en-GB" sz="2200" dirty="0" err="1">
                <a:solidFill>
                  <a:schemeClr val="bg1"/>
                </a:solidFill>
                <a:latin typeface="+mj-lt"/>
              </a:rPr>
              <a:t>nfsen</a:t>
            </a:r>
            <a:r>
              <a:rPr lang="en-GB" sz="2200" dirty="0">
                <a:solidFill>
                  <a:schemeClr val="bg1"/>
                </a:solidFill>
                <a:latin typeface="+mj-lt"/>
              </a:rPr>
              <a:t> toolset &amp; issue</a:t>
            </a:r>
            <a:endParaRPr kumimoji="0" lang="en-GB" sz="2200" b="0" i="0" u="none" strike="noStrike" kern="1200" cap="none" spc="0" normalizeH="0" baseline="0" noProof="0" dirty="0">
              <a:ln>
                <a:noFill/>
              </a:ln>
              <a:solidFill>
                <a:schemeClr val="bg1"/>
              </a:solidFill>
              <a:effectLst/>
              <a:uLnTx/>
              <a:uFillTx/>
              <a:latin typeface="+mj-lt"/>
              <a:ea typeface="+mn-ea"/>
              <a:cs typeface="+mn-cs"/>
            </a:endParaRPr>
          </a:p>
        </p:txBody>
      </p:sp>
      <p:sp>
        <p:nvSpPr>
          <p:cNvPr id="31" name="Tijdelijke aanduiding voor tekst 97">
            <a:extLst>
              <a:ext uri="{FF2B5EF4-FFF2-40B4-BE49-F238E27FC236}">
                <a16:creationId xmlns:a16="http://schemas.microsoft.com/office/drawing/2014/main" id="{E47AE355-E9AA-38B9-4C21-3F260E173C49}"/>
              </a:ext>
            </a:extLst>
          </p:cNvPr>
          <p:cNvSpPr txBox="1">
            <a:spLocks/>
          </p:cNvSpPr>
          <p:nvPr/>
        </p:nvSpPr>
        <p:spPr>
          <a:xfrm>
            <a:off x="2856304" y="3771927"/>
            <a:ext cx="2016000" cy="2034000"/>
          </a:xfrm>
          <a:prstGeom prst="roundRect">
            <a:avLst>
              <a:gd name="adj" fmla="val 6699"/>
            </a:avLst>
          </a:prstGeom>
          <a:solidFill>
            <a:schemeClr val="accent1"/>
          </a:solidFill>
          <a:effectLst>
            <a:outerShdw blurRad="127000" algn="ctr" rotWithShape="0">
              <a:srgbClr val="000000">
                <a:alpha val="20000"/>
              </a:srgbClr>
            </a:outerShdw>
          </a:effectLst>
        </p:spPr>
        <p:txBody>
          <a:bodyPr wrap="square" lIns="72000" tIns="180000" rIns="72000" bIns="0" anchor="t">
            <a:noAutofit/>
          </a:bodyPr>
          <a:lstStyle>
            <a:lvl1pPr marL="0" indent="0" algn="l" defTabSz="719138" rtl="0" eaLnBrk="1" latinLnBrk="0" hangingPunct="1">
              <a:lnSpc>
                <a:spcPct val="100000"/>
              </a:lnSpc>
              <a:spcBef>
                <a:spcPts val="300"/>
              </a:spcBef>
              <a:spcAft>
                <a:spcPts val="600"/>
              </a:spcAft>
              <a:buClr>
                <a:schemeClr val="tx2"/>
              </a:buClr>
              <a:buSzPct val="100000"/>
              <a:buFont typeface="Segoe UI Light" panose="020B0502040204020203"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0" baseline="0">
                <a:solidFill>
                  <a:schemeClr val="tx2"/>
                </a:solidFill>
                <a:latin typeface="+mj-lt"/>
                <a:ea typeface="+mn-ea"/>
                <a:cs typeface="Calibri" panose="020F0502020204030204" pitchFamily="34" charset="0"/>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1200" b="0" kern="1200">
                <a:solidFill>
                  <a:schemeClr val="bg2">
                    <a:lumMod val="7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solidFill>
                <a:effectLst/>
                <a:uLnTx/>
                <a:uFillTx/>
                <a:latin typeface="+mj-lt"/>
                <a:ea typeface="+mn-ea"/>
                <a:cs typeface="+mn-cs"/>
              </a:rPr>
              <a:t>03</a:t>
            </a:r>
          </a:p>
          <a:p>
            <a:pPr algn="ctr" defTabSz="914400">
              <a:lnSpc>
                <a:spcPct val="90000"/>
              </a:lnSpc>
              <a:spcBef>
                <a:spcPts val="0"/>
              </a:spcBef>
              <a:spcAft>
                <a:spcPts val="0"/>
              </a:spcAft>
              <a:buClrTx/>
              <a:buSzTx/>
              <a:defRPr/>
            </a:pPr>
            <a:r>
              <a:rPr kumimoji="0" lang="en-GB" sz="2200" b="0" i="0" u="none" strike="noStrike" kern="1200" cap="none" spc="0" normalizeH="0" baseline="0" noProof="0" dirty="0">
                <a:ln>
                  <a:noFill/>
                </a:ln>
                <a:solidFill>
                  <a:schemeClr val="bg1"/>
                </a:solidFill>
                <a:effectLst/>
                <a:uLnTx/>
                <a:uFillTx/>
                <a:latin typeface="+mj-lt"/>
                <a:ea typeface="+mn-ea"/>
                <a:cs typeface="+mn-cs"/>
              </a:rPr>
              <a:t>possible solutions</a:t>
            </a:r>
          </a:p>
        </p:txBody>
      </p:sp>
      <p:sp>
        <p:nvSpPr>
          <p:cNvPr id="32" name="Tijdelijke aanduiding voor tekst 97">
            <a:extLst>
              <a:ext uri="{FF2B5EF4-FFF2-40B4-BE49-F238E27FC236}">
                <a16:creationId xmlns:a16="http://schemas.microsoft.com/office/drawing/2014/main" id="{96D9885A-C7F7-37E1-9E49-A7E7DBDCDCA7}"/>
              </a:ext>
            </a:extLst>
          </p:cNvPr>
          <p:cNvSpPr txBox="1">
            <a:spLocks/>
          </p:cNvSpPr>
          <p:nvPr/>
        </p:nvSpPr>
        <p:spPr>
          <a:xfrm>
            <a:off x="4998234" y="1600069"/>
            <a:ext cx="3168000" cy="2052000"/>
          </a:xfrm>
          <a:prstGeom prst="roundRect">
            <a:avLst>
              <a:gd name="adj" fmla="val 6699"/>
            </a:avLst>
          </a:prstGeom>
          <a:solidFill>
            <a:schemeClr val="accent1"/>
          </a:solidFill>
          <a:effectLst>
            <a:outerShdw blurRad="127000" algn="ctr" rotWithShape="0">
              <a:srgbClr val="000000">
                <a:alpha val="20000"/>
              </a:srgbClr>
            </a:outerShdw>
          </a:effectLst>
        </p:spPr>
        <p:txBody>
          <a:bodyPr wrap="square" lIns="72000" tIns="180000" rIns="72000" bIns="0" anchor="t">
            <a:noAutofit/>
          </a:bodyPr>
          <a:lstStyle>
            <a:lvl1pPr marL="0" indent="0" algn="l" defTabSz="719138" rtl="0" eaLnBrk="1" latinLnBrk="0" hangingPunct="1">
              <a:lnSpc>
                <a:spcPct val="100000"/>
              </a:lnSpc>
              <a:spcBef>
                <a:spcPts val="300"/>
              </a:spcBef>
              <a:spcAft>
                <a:spcPts val="600"/>
              </a:spcAft>
              <a:buClr>
                <a:schemeClr val="tx2"/>
              </a:buClr>
              <a:buSzPct val="100000"/>
              <a:buFont typeface="Segoe UI Light" panose="020B0502040204020203"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0" baseline="0">
                <a:solidFill>
                  <a:schemeClr val="tx2"/>
                </a:solidFill>
                <a:latin typeface="+mj-lt"/>
                <a:ea typeface="+mn-ea"/>
                <a:cs typeface="Calibri" panose="020F0502020204030204" pitchFamily="34" charset="0"/>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1200" b="0" kern="1200">
                <a:solidFill>
                  <a:schemeClr val="bg2">
                    <a:lumMod val="7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solidFill>
                <a:effectLst/>
                <a:uLnTx/>
                <a:uFillTx/>
                <a:latin typeface="+mj-lt"/>
                <a:ea typeface="+mn-ea"/>
                <a:cs typeface="+mn-cs"/>
              </a:rPr>
              <a:t>04</a:t>
            </a:r>
          </a:p>
          <a:p>
            <a:pPr algn="ctr" defTabSz="914400">
              <a:lnSpc>
                <a:spcPct val="90000"/>
              </a:lnSpc>
              <a:spcBef>
                <a:spcPts val="0"/>
              </a:spcBef>
              <a:spcAft>
                <a:spcPts val="0"/>
              </a:spcAft>
              <a:buClrTx/>
              <a:buSzTx/>
              <a:defRPr/>
            </a:pPr>
            <a:r>
              <a:rPr kumimoji="0" lang="en-GB" sz="2200" b="0" i="0" u="none" strike="noStrike" kern="1200" cap="none" spc="0" normalizeH="0" baseline="0" noProof="0" dirty="0">
                <a:ln>
                  <a:noFill/>
                </a:ln>
                <a:solidFill>
                  <a:schemeClr val="bg1"/>
                </a:solidFill>
                <a:effectLst/>
                <a:uLnTx/>
                <a:uFillTx/>
                <a:latin typeface="+mj-lt"/>
                <a:ea typeface="+mn-ea"/>
                <a:cs typeface="+mn-cs"/>
              </a:rPr>
              <a:t>processing setup</a:t>
            </a:r>
          </a:p>
        </p:txBody>
      </p:sp>
      <p:sp>
        <p:nvSpPr>
          <p:cNvPr id="33" name="Tijdelijke aanduiding voor tekst 97">
            <a:extLst>
              <a:ext uri="{FF2B5EF4-FFF2-40B4-BE49-F238E27FC236}">
                <a16:creationId xmlns:a16="http://schemas.microsoft.com/office/drawing/2014/main" id="{70B6533B-A7DC-E6C1-324E-ECAE0E348693}"/>
              </a:ext>
            </a:extLst>
          </p:cNvPr>
          <p:cNvSpPr txBox="1">
            <a:spLocks/>
          </p:cNvSpPr>
          <p:nvPr/>
        </p:nvSpPr>
        <p:spPr>
          <a:xfrm>
            <a:off x="4998234" y="3771488"/>
            <a:ext cx="3168000" cy="2034000"/>
          </a:xfrm>
          <a:prstGeom prst="roundRect">
            <a:avLst>
              <a:gd name="adj" fmla="val 6699"/>
            </a:avLst>
          </a:prstGeom>
          <a:solidFill>
            <a:schemeClr val="accent1"/>
          </a:solidFill>
          <a:effectLst>
            <a:outerShdw blurRad="127000" algn="ctr" rotWithShape="0">
              <a:srgbClr val="000000">
                <a:alpha val="20000"/>
              </a:srgbClr>
            </a:outerShdw>
          </a:effectLst>
        </p:spPr>
        <p:txBody>
          <a:bodyPr wrap="square" lIns="72000" tIns="180000" rIns="72000" bIns="0" anchor="t">
            <a:noAutofit/>
          </a:bodyPr>
          <a:lstStyle>
            <a:lvl1pPr marL="0" indent="0" algn="l" defTabSz="719138" rtl="0" eaLnBrk="1" latinLnBrk="0" hangingPunct="1">
              <a:lnSpc>
                <a:spcPct val="100000"/>
              </a:lnSpc>
              <a:spcBef>
                <a:spcPts val="300"/>
              </a:spcBef>
              <a:spcAft>
                <a:spcPts val="600"/>
              </a:spcAft>
              <a:buClr>
                <a:schemeClr val="tx2"/>
              </a:buClr>
              <a:buSzPct val="100000"/>
              <a:buFont typeface="Segoe UI Light" panose="020B0502040204020203"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0" baseline="0">
                <a:solidFill>
                  <a:schemeClr val="tx2"/>
                </a:solidFill>
                <a:latin typeface="+mj-lt"/>
                <a:ea typeface="+mn-ea"/>
                <a:cs typeface="Calibri" panose="020F0502020204030204" pitchFamily="34" charset="0"/>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1200" b="0" kern="1200">
                <a:solidFill>
                  <a:schemeClr val="bg2">
                    <a:lumMod val="7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solidFill>
                <a:effectLst/>
                <a:uLnTx/>
                <a:uFillTx/>
                <a:latin typeface="+mj-lt"/>
                <a:ea typeface="+mn-ea"/>
                <a:cs typeface="+mn-cs"/>
              </a:rPr>
              <a:t>05</a:t>
            </a:r>
          </a:p>
          <a:p>
            <a:pPr algn="ctr" defTabSz="914400">
              <a:lnSpc>
                <a:spcPct val="90000"/>
              </a:lnSpc>
              <a:spcBef>
                <a:spcPts val="0"/>
              </a:spcBef>
              <a:spcAft>
                <a:spcPts val="0"/>
              </a:spcAft>
              <a:buClrTx/>
              <a:buSzTx/>
              <a:defRPr/>
            </a:pPr>
            <a:r>
              <a:rPr kumimoji="0" lang="en-GB" sz="2200" b="0" i="0" u="none" strike="noStrike" kern="1200" cap="none" spc="0" normalizeH="0" baseline="0" noProof="0" dirty="0">
                <a:ln>
                  <a:noFill/>
                </a:ln>
                <a:solidFill>
                  <a:schemeClr val="bg1"/>
                </a:solidFill>
                <a:effectLst/>
                <a:uLnTx/>
                <a:uFillTx/>
                <a:latin typeface="+mj-lt"/>
                <a:ea typeface="+mn-ea"/>
                <a:cs typeface="+mn-cs"/>
              </a:rPr>
              <a:t>impressive numbers</a:t>
            </a:r>
          </a:p>
        </p:txBody>
      </p:sp>
      <p:sp>
        <p:nvSpPr>
          <p:cNvPr id="34" name="Tijdelijke aanduiding voor tekst 97">
            <a:extLst>
              <a:ext uri="{FF2B5EF4-FFF2-40B4-BE49-F238E27FC236}">
                <a16:creationId xmlns:a16="http://schemas.microsoft.com/office/drawing/2014/main" id="{3295A520-079C-44C0-E8DE-A92E0D6C62F5}"/>
              </a:ext>
            </a:extLst>
          </p:cNvPr>
          <p:cNvSpPr txBox="1">
            <a:spLocks/>
          </p:cNvSpPr>
          <p:nvPr/>
        </p:nvSpPr>
        <p:spPr>
          <a:xfrm>
            <a:off x="8292163" y="1600069"/>
            <a:ext cx="3168000" cy="2548185"/>
          </a:xfrm>
          <a:prstGeom prst="roundRect">
            <a:avLst>
              <a:gd name="adj" fmla="val 6699"/>
            </a:avLst>
          </a:prstGeom>
          <a:solidFill>
            <a:schemeClr val="accent1"/>
          </a:solidFill>
          <a:effectLst>
            <a:outerShdw blurRad="127000" algn="ctr" rotWithShape="0">
              <a:srgbClr val="000000">
                <a:alpha val="20000"/>
              </a:srgbClr>
            </a:outerShdw>
          </a:effectLst>
        </p:spPr>
        <p:txBody>
          <a:bodyPr wrap="square" lIns="72000" tIns="180000" rIns="72000" bIns="0" anchor="t">
            <a:noAutofit/>
          </a:bodyPr>
          <a:lstStyle>
            <a:lvl1pPr marL="0" indent="0" algn="l" defTabSz="719138" rtl="0" eaLnBrk="1" latinLnBrk="0" hangingPunct="1">
              <a:lnSpc>
                <a:spcPct val="100000"/>
              </a:lnSpc>
              <a:spcBef>
                <a:spcPts val="300"/>
              </a:spcBef>
              <a:spcAft>
                <a:spcPts val="600"/>
              </a:spcAft>
              <a:buClr>
                <a:schemeClr val="tx2"/>
              </a:buClr>
              <a:buSzPct val="100000"/>
              <a:buFont typeface="Segoe UI Light" panose="020B0502040204020203"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0" baseline="0">
                <a:solidFill>
                  <a:schemeClr val="tx2"/>
                </a:solidFill>
                <a:latin typeface="+mj-lt"/>
                <a:ea typeface="+mn-ea"/>
                <a:cs typeface="Calibri" panose="020F0502020204030204" pitchFamily="34" charset="0"/>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1200" b="0" kern="1200">
                <a:solidFill>
                  <a:schemeClr val="bg2">
                    <a:lumMod val="7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solidFill>
                <a:effectLst/>
                <a:uLnTx/>
                <a:uFillTx/>
                <a:latin typeface="+mj-lt"/>
                <a:ea typeface="+mn-ea"/>
                <a:cs typeface="+mn-cs"/>
              </a:rPr>
              <a:t>06</a:t>
            </a:r>
          </a:p>
          <a:p>
            <a:pPr algn="ctr" defTabSz="914400">
              <a:lnSpc>
                <a:spcPct val="90000"/>
              </a:lnSpc>
              <a:spcBef>
                <a:spcPts val="0"/>
              </a:spcBef>
              <a:spcAft>
                <a:spcPts val="0"/>
              </a:spcAft>
              <a:buClrTx/>
              <a:buSzTx/>
              <a:defRPr/>
            </a:pPr>
            <a:r>
              <a:rPr kumimoji="0" lang="en-GB" sz="2200" b="0" i="0" u="none" strike="noStrike" kern="1200" cap="none" spc="0" normalizeH="0" baseline="0" noProof="0" dirty="0">
                <a:ln>
                  <a:noFill/>
                </a:ln>
                <a:solidFill>
                  <a:schemeClr val="bg1"/>
                </a:solidFill>
                <a:effectLst/>
                <a:uLnTx/>
                <a:uFillTx/>
                <a:latin typeface="+mj-lt"/>
                <a:ea typeface="+mn-ea"/>
                <a:cs typeface="+mn-cs"/>
              </a:rPr>
              <a:t>Other uses &amp; examples</a:t>
            </a:r>
          </a:p>
        </p:txBody>
      </p:sp>
      <p:sp>
        <p:nvSpPr>
          <p:cNvPr id="36" name="Tijdelijke aanduiding voor tekst 97">
            <a:extLst>
              <a:ext uri="{FF2B5EF4-FFF2-40B4-BE49-F238E27FC236}">
                <a16:creationId xmlns:a16="http://schemas.microsoft.com/office/drawing/2014/main" id="{E872BADB-75BD-9F13-8160-9496FB91C0E6}"/>
              </a:ext>
            </a:extLst>
          </p:cNvPr>
          <p:cNvSpPr txBox="1">
            <a:spLocks/>
          </p:cNvSpPr>
          <p:nvPr/>
        </p:nvSpPr>
        <p:spPr>
          <a:xfrm>
            <a:off x="8292163" y="4259766"/>
            <a:ext cx="3168000" cy="1545722"/>
          </a:xfrm>
          <a:prstGeom prst="roundRect">
            <a:avLst>
              <a:gd name="adj" fmla="val 6699"/>
            </a:avLst>
          </a:prstGeom>
          <a:solidFill>
            <a:schemeClr val="accent1"/>
          </a:solidFill>
          <a:effectLst>
            <a:outerShdw blurRad="127000" algn="ctr" rotWithShape="0">
              <a:srgbClr val="000000">
                <a:alpha val="20000"/>
              </a:srgbClr>
            </a:outerShdw>
          </a:effectLst>
        </p:spPr>
        <p:txBody>
          <a:bodyPr wrap="square" lIns="72000" tIns="180000" rIns="72000" bIns="0" anchor="t">
            <a:noAutofit/>
          </a:bodyPr>
          <a:lstStyle>
            <a:lvl1pPr marL="0" indent="0" algn="l" defTabSz="719138" rtl="0" eaLnBrk="1" latinLnBrk="0" hangingPunct="1">
              <a:lnSpc>
                <a:spcPct val="100000"/>
              </a:lnSpc>
              <a:spcBef>
                <a:spcPts val="300"/>
              </a:spcBef>
              <a:spcAft>
                <a:spcPts val="600"/>
              </a:spcAft>
              <a:buClr>
                <a:schemeClr val="tx2"/>
              </a:buClr>
              <a:buSzPct val="100000"/>
              <a:buFont typeface="Segoe UI Light" panose="020B0502040204020203"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0" baseline="0">
                <a:solidFill>
                  <a:schemeClr val="tx2"/>
                </a:solidFill>
                <a:latin typeface="+mj-lt"/>
                <a:ea typeface="+mn-ea"/>
                <a:cs typeface="Calibri" panose="020F0502020204030204" pitchFamily="34" charset="0"/>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1200" b="0" kern="1200">
                <a:solidFill>
                  <a:schemeClr val="bg2">
                    <a:lumMod val="7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solidFill>
                <a:effectLst/>
                <a:uLnTx/>
                <a:uFillTx/>
                <a:latin typeface="+mj-lt"/>
                <a:ea typeface="+mn-ea"/>
                <a:cs typeface="+mn-cs"/>
              </a:rPr>
              <a:t>07</a:t>
            </a:r>
          </a:p>
          <a:p>
            <a:pPr algn="ctr" defTabSz="914400">
              <a:lnSpc>
                <a:spcPct val="90000"/>
              </a:lnSpc>
              <a:spcBef>
                <a:spcPts val="0"/>
              </a:spcBef>
              <a:spcAft>
                <a:spcPts val="0"/>
              </a:spcAft>
              <a:buClrTx/>
              <a:buSzTx/>
              <a:defRPr/>
            </a:pPr>
            <a:r>
              <a:rPr kumimoji="0" lang="en-GB" sz="2200" b="0" i="0" u="none" strike="noStrike" kern="1200" cap="none" spc="0" normalizeH="0" baseline="0" noProof="0" dirty="0">
                <a:ln>
                  <a:noFill/>
                </a:ln>
                <a:solidFill>
                  <a:schemeClr val="bg1"/>
                </a:solidFill>
                <a:effectLst/>
                <a:uLnTx/>
                <a:uFillTx/>
                <a:latin typeface="+mj-lt"/>
                <a:ea typeface="+mn-ea"/>
                <a:cs typeface="+mn-cs"/>
              </a:rPr>
              <a:t>conclusions</a:t>
            </a:r>
          </a:p>
        </p:txBody>
      </p:sp>
    </p:spTree>
    <p:extLst>
      <p:ext uri="{BB962C8B-B14F-4D97-AF65-F5344CB8AC3E}">
        <p14:creationId xmlns:p14="http://schemas.microsoft.com/office/powerpoint/2010/main" val="24406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9639921-13C3-B5B5-AA2F-9771B1F08994}"/>
              </a:ext>
            </a:extLst>
          </p:cNvPr>
          <p:cNvSpPr>
            <a:spLocks noGrp="1"/>
          </p:cNvSpPr>
          <p:nvPr>
            <p:ph type="body" sz="quarter" idx="15"/>
          </p:nvPr>
        </p:nvSpPr>
        <p:spPr/>
        <p:txBody>
          <a:bodyPr/>
          <a:lstStyle/>
          <a:p>
            <a:endParaRPr lang="en-NL"/>
          </a:p>
        </p:txBody>
      </p:sp>
      <p:sp>
        <p:nvSpPr>
          <p:cNvPr id="12" name="Text Placeholder 11">
            <a:extLst>
              <a:ext uri="{FF2B5EF4-FFF2-40B4-BE49-F238E27FC236}">
                <a16:creationId xmlns:a16="http://schemas.microsoft.com/office/drawing/2014/main" id="{3DD404E6-10FF-1955-B6E9-8E9F568E4C57}"/>
              </a:ext>
            </a:extLst>
          </p:cNvPr>
          <p:cNvSpPr>
            <a:spLocks noGrp="1"/>
          </p:cNvSpPr>
          <p:nvPr>
            <p:ph type="body" sz="quarter" idx="18"/>
          </p:nvPr>
        </p:nvSpPr>
        <p:spPr/>
        <p:txBody>
          <a:bodyPr/>
          <a:lstStyle/>
          <a:p>
            <a:endParaRPr lang="en-NL"/>
          </a:p>
        </p:txBody>
      </p:sp>
      <p:sp>
        <p:nvSpPr>
          <p:cNvPr id="9" name="Title 8">
            <a:extLst>
              <a:ext uri="{FF2B5EF4-FFF2-40B4-BE49-F238E27FC236}">
                <a16:creationId xmlns:a16="http://schemas.microsoft.com/office/drawing/2014/main" id="{065A0270-104D-4065-2C4D-18D462AFF88C}"/>
              </a:ext>
            </a:extLst>
          </p:cNvPr>
          <p:cNvSpPr>
            <a:spLocks noGrp="1"/>
          </p:cNvSpPr>
          <p:nvPr>
            <p:ph type="title"/>
          </p:nvPr>
        </p:nvSpPr>
        <p:spPr/>
        <p:txBody>
          <a:bodyPr/>
          <a:lstStyle/>
          <a:p>
            <a:r>
              <a:rPr lang="en-NL" dirty="0"/>
              <a:t>Some earlier work</a:t>
            </a:r>
          </a:p>
        </p:txBody>
      </p:sp>
      <p:sp>
        <p:nvSpPr>
          <p:cNvPr id="13" name="Vertical Text Placeholder 12">
            <a:extLst>
              <a:ext uri="{FF2B5EF4-FFF2-40B4-BE49-F238E27FC236}">
                <a16:creationId xmlns:a16="http://schemas.microsoft.com/office/drawing/2014/main" id="{41425AC4-3FC3-CCF2-12C6-DBD4A78F9FD7}"/>
              </a:ext>
            </a:extLst>
          </p:cNvPr>
          <p:cNvSpPr>
            <a:spLocks noGrp="1"/>
          </p:cNvSpPr>
          <p:nvPr>
            <p:ph type="body" orient="vert" idx="20"/>
          </p:nvPr>
        </p:nvSpPr>
        <p:spPr/>
        <p:txBody>
          <a:bodyPr>
            <a:normAutofit/>
          </a:bodyPr>
          <a:lstStyle/>
          <a:p>
            <a:r>
              <a:rPr lang="en-NL" dirty="0"/>
              <a:t>Bachelor thesis in 2009</a:t>
            </a:r>
          </a:p>
          <a:p>
            <a:pPr lvl="1"/>
            <a:r>
              <a:rPr lang="en-NL" dirty="0"/>
              <a:t>Performance measurement of nfdump a</a:t>
            </a:r>
            <a:r>
              <a:rPr lang="en-GB" dirty="0" err="1"/>
              <a:t>nd</a:t>
            </a:r>
            <a:r>
              <a:rPr lang="en-GB" dirty="0"/>
              <a:t> </a:t>
            </a:r>
            <a:r>
              <a:rPr lang="en-NL" dirty="0"/>
              <a:t>MySQL</a:t>
            </a:r>
          </a:p>
          <a:p>
            <a:pPr lvl="1"/>
            <a:r>
              <a:rPr lang="en-NL" dirty="0"/>
              <a:t>MySQL much slower than nfdump</a:t>
            </a:r>
          </a:p>
          <a:p>
            <a:pPr lvl="1"/>
            <a:endParaRPr lang="en-NL" dirty="0"/>
          </a:p>
          <a:p>
            <a:r>
              <a:rPr lang="en-NL" dirty="0"/>
              <a:t>Student assignment in 2018</a:t>
            </a:r>
          </a:p>
          <a:p>
            <a:pPr lvl="1"/>
            <a:r>
              <a:rPr lang="en-NL" dirty="0"/>
              <a:t>‘big data’ approach seemed most promising</a:t>
            </a:r>
          </a:p>
          <a:p>
            <a:pPr lvl="1"/>
            <a:r>
              <a:rPr lang="en-NL" dirty="0"/>
              <a:t>Faster queries for longer timeframe (&gt; 3 hours)</a:t>
            </a:r>
          </a:p>
          <a:p>
            <a:pPr lvl="1"/>
            <a:r>
              <a:rPr lang="en-NL" dirty="0"/>
              <a:t>Slower for shorter timeframes </a:t>
            </a:r>
          </a:p>
          <a:p>
            <a:pPr lvl="2"/>
            <a:r>
              <a:rPr lang="en-NL" dirty="0"/>
              <a:t>lower limit on query execution ~ 3 minutes</a:t>
            </a:r>
          </a:p>
          <a:p>
            <a:pPr lvl="1"/>
            <a:r>
              <a:rPr lang="en-NL" dirty="0"/>
              <a:t>complex setup, specialised knowledge</a:t>
            </a:r>
          </a:p>
          <a:p>
            <a:endParaRPr lang="en-NL" dirty="0"/>
          </a:p>
          <a:p>
            <a:endParaRPr lang="en-NL" dirty="0"/>
          </a:p>
        </p:txBody>
      </p:sp>
      <p:sp>
        <p:nvSpPr>
          <p:cNvPr id="18" name="Slide Number Placeholder 1">
            <a:extLst>
              <a:ext uri="{FF2B5EF4-FFF2-40B4-BE49-F238E27FC236}">
                <a16:creationId xmlns:a16="http://schemas.microsoft.com/office/drawing/2014/main" id="{C3CABCE9-2879-09CD-BF6B-40966C0C4233}"/>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20</a:t>
            </a:fld>
            <a:endParaRPr lang="nl-NL" dirty="0"/>
          </a:p>
        </p:txBody>
      </p:sp>
      <p:pic>
        <p:nvPicPr>
          <p:cNvPr id="3" name="Picture 2" descr="A blue and black logo&#10;&#10;Description automatically generated">
            <a:extLst>
              <a:ext uri="{FF2B5EF4-FFF2-40B4-BE49-F238E27FC236}">
                <a16:creationId xmlns:a16="http://schemas.microsoft.com/office/drawing/2014/main" id="{8F5B4ECF-17FD-4AFB-5CAF-336EFC64B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8067" y="3751471"/>
            <a:ext cx="2507937" cy="1090407"/>
          </a:xfrm>
          <a:prstGeom prst="rect">
            <a:avLst/>
          </a:prstGeom>
        </p:spPr>
      </p:pic>
      <p:pic>
        <p:nvPicPr>
          <p:cNvPr id="5" name="Picture 4" descr="A black and orange logo&#10;&#10;Description automatically generated">
            <a:extLst>
              <a:ext uri="{FF2B5EF4-FFF2-40B4-BE49-F238E27FC236}">
                <a16:creationId xmlns:a16="http://schemas.microsoft.com/office/drawing/2014/main" id="{9A89F4E9-EA46-1F42-2AE6-0870782EC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490" y="4517385"/>
            <a:ext cx="1979093" cy="1027685"/>
          </a:xfrm>
          <a:prstGeom prst="rect">
            <a:avLst/>
          </a:prstGeom>
        </p:spPr>
      </p:pic>
      <p:sp>
        <p:nvSpPr>
          <p:cNvPr id="7" name="TextBox 6">
            <a:extLst>
              <a:ext uri="{FF2B5EF4-FFF2-40B4-BE49-F238E27FC236}">
                <a16:creationId xmlns:a16="http://schemas.microsoft.com/office/drawing/2014/main" id="{DCC89BCB-3291-E86C-100D-E4C0085D625A}"/>
              </a:ext>
            </a:extLst>
          </p:cNvPr>
          <p:cNvSpPr txBox="1"/>
          <p:nvPr/>
        </p:nvSpPr>
        <p:spPr>
          <a:xfrm>
            <a:off x="2096985" y="6008445"/>
            <a:ext cx="6877600" cy="612228"/>
          </a:xfrm>
          <a:prstGeom prst="rect">
            <a:avLst/>
          </a:prstGeom>
          <a:noFill/>
        </p:spPr>
        <p:txBody>
          <a:bodyPr wrap="square" lIns="0" tIns="0" rIns="0" bIns="0" rtlCol="0">
            <a:noAutofit/>
          </a:bodyPr>
          <a:lstStyle/>
          <a:p>
            <a:pPr algn="l">
              <a:lnSpc>
                <a:spcPct val="90000"/>
              </a:lnSpc>
              <a:spcBef>
                <a:spcPts val="600"/>
              </a:spcBef>
              <a:spcAft>
                <a:spcPts val="600"/>
              </a:spcAft>
            </a:pPr>
            <a:r>
              <a:rPr lang="en-GB" sz="1200" dirty="0"/>
              <a:t>https://</a:t>
            </a:r>
            <a:r>
              <a:rPr lang="en-GB" sz="1200" dirty="0" err="1"/>
              <a:t>www.utwente.nl</a:t>
            </a:r>
            <a:r>
              <a:rPr lang="en-GB" sz="1200" dirty="0"/>
              <a:t>/</a:t>
            </a:r>
            <a:r>
              <a:rPr lang="en-GB" sz="1200" dirty="0" err="1"/>
              <a:t>en</a:t>
            </a:r>
            <a:r>
              <a:rPr lang="en-GB" sz="1200" dirty="0"/>
              <a:t>/</a:t>
            </a:r>
            <a:r>
              <a:rPr lang="en-GB" sz="1200" dirty="0" err="1"/>
              <a:t>eemcs</a:t>
            </a:r>
            <a:r>
              <a:rPr lang="en-GB" sz="1200" dirty="0"/>
              <a:t>/</a:t>
            </a:r>
            <a:r>
              <a:rPr lang="en-GB" sz="1200" dirty="0" err="1"/>
              <a:t>dacs</a:t>
            </a:r>
            <a:r>
              <a:rPr lang="en-GB" sz="1200" dirty="0"/>
              <a:t>/assignments/completed/bachelor/reports/2009-Hofstede.pdf</a:t>
            </a:r>
            <a:br>
              <a:rPr lang="en-GB" sz="1200" dirty="0"/>
            </a:br>
            <a:r>
              <a:rPr lang="en-GB" sz="1200" dirty="0"/>
              <a:t>https://rp.os3.nl/2017-2018/p83/</a:t>
            </a:r>
            <a:r>
              <a:rPr lang="en-GB" sz="1200" dirty="0" err="1"/>
              <a:t>report.pdf</a:t>
            </a:r>
            <a:br>
              <a:rPr lang="en-GB" sz="1200" dirty="0"/>
            </a:br>
            <a:r>
              <a:rPr lang="en-GB" sz="1200" dirty="0"/>
              <a:t>https://rp.os3.nl/2017-2018/p83/</a:t>
            </a:r>
            <a:r>
              <a:rPr lang="en-GB" sz="1200" dirty="0" err="1"/>
              <a:t>presentation.pdf</a:t>
            </a:r>
            <a:endParaRPr lang="en-GB" sz="1200" dirty="0"/>
          </a:p>
        </p:txBody>
      </p:sp>
      <p:pic>
        <p:nvPicPr>
          <p:cNvPr id="4" name="Graphic 3">
            <a:extLst>
              <a:ext uri="{FF2B5EF4-FFF2-40B4-BE49-F238E27FC236}">
                <a16:creationId xmlns:a16="http://schemas.microsoft.com/office/drawing/2014/main" id="{43AE149B-95AC-88F2-62FB-5CC67D35E0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98068" y="1281243"/>
            <a:ext cx="2507936" cy="2507936"/>
          </a:xfrm>
          <a:prstGeom prst="rect">
            <a:avLst/>
          </a:prstGeom>
        </p:spPr>
      </p:pic>
    </p:spTree>
    <p:extLst>
      <p:ext uri="{BB962C8B-B14F-4D97-AF65-F5344CB8AC3E}">
        <p14:creationId xmlns:p14="http://schemas.microsoft.com/office/powerpoint/2010/main" val="211153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F13E8E4A-BA69-68D0-173B-8DE1A484E755}"/>
              </a:ext>
            </a:extLst>
          </p:cNvPr>
          <p:cNvSpPr>
            <a:spLocks noGrp="1"/>
          </p:cNvSpPr>
          <p:nvPr>
            <p:ph type="body" sz="quarter" idx="18"/>
          </p:nvPr>
        </p:nvSpPr>
        <p:spPr/>
        <p:txBody>
          <a:bodyPr/>
          <a:lstStyle/>
          <a:p>
            <a:r>
              <a:rPr lang="en-GB"/>
              <a:t> </a:t>
            </a:r>
          </a:p>
        </p:txBody>
      </p:sp>
      <p:sp>
        <p:nvSpPr>
          <p:cNvPr id="8" name="Tijdelijke aanduiding voor tekst 7">
            <a:extLst>
              <a:ext uri="{FF2B5EF4-FFF2-40B4-BE49-F238E27FC236}">
                <a16:creationId xmlns:a16="http://schemas.microsoft.com/office/drawing/2014/main" id="{707A94A9-C6E9-8551-8561-010B9B5A7320}"/>
              </a:ext>
            </a:extLst>
          </p:cNvPr>
          <p:cNvSpPr>
            <a:spLocks noGrp="1"/>
          </p:cNvSpPr>
          <p:nvPr>
            <p:ph type="body" sz="quarter" idx="14"/>
          </p:nvPr>
        </p:nvSpPr>
        <p:spPr/>
        <p:txBody>
          <a:bodyPr/>
          <a:lstStyle/>
          <a:p>
            <a:r>
              <a:rPr lang="en-GB"/>
              <a:t> </a:t>
            </a:r>
          </a:p>
        </p:txBody>
      </p:sp>
      <p:sp>
        <p:nvSpPr>
          <p:cNvPr id="26" name="Titel 25">
            <a:extLst>
              <a:ext uri="{FF2B5EF4-FFF2-40B4-BE49-F238E27FC236}">
                <a16:creationId xmlns:a16="http://schemas.microsoft.com/office/drawing/2014/main" id="{3A9A9555-95ED-F724-1F0D-9616DB8F1297}"/>
              </a:ext>
            </a:extLst>
          </p:cNvPr>
          <p:cNvSpPr>
            <a:spLocks noGrp="1"/>
          </p:cNvSpPr>
          <p:nvPr>
            <p:ph type="title"/>
          </p:nvPr>
        </p:nvSpPr>
        <p:spPr/>
        <p:txBody>
          <a:bodyPr/>
          <a:lstStyle/>
          <a:p>
            <a:r>
              <a:rPr lang="en-GB"/>
              <a:t>Column 2x + Image #2</a:t>
            </a:r>
          </a:p>
        </p:txBody>
      </p:sp>
      <p:pic>
        <p:nvPicPr>
          <p:cNvPr id="6" name="Picture 5" descr="A yellow circle with a black background&#10;&#10;Description automatically generated">
            <a:extLst>
              <a:ext uri="{FF2B5EF4-FFF2-40B4-BE49-F238E27FC236}">
                <a16:creationId xmlns:a16="http://schemas.microsoft.com/office/drawing/2014/main" id="{83E2609B-7F5D-60FC-430E-D56DCAA8E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538" y="2035329"/>
            <a:ext cx="1492922" cy="1147805"/>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6F4F93C8-09EC-3A4B-8A5C-BD3C929C3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892" y="3516325"/>
            <a:ext cx="2748215" cy="864560"/>
          </a:xfrm>
          <a:prstGeom prst="rect">
            <a:avLst/>
          </a:prstGeom>
        </p:spPr>
      </p:pic>
      <p:sp>
        <p:nvSpPr>
          <p:cNvPr id="12" name="TextBox 11">
            <a:extLst>
              <a:ext uri="{FF2B5EF4-FFF2-40B4-BE49-F238E27FC236}">
                <a16:creationId xmlns:a16="http://schemas.microsoft.com/office/drawing/2014/main" id="{9A876920-323E-716E-1FEB-F6014EC44E93}"/>
              </a:ext>
            </a:extLst>
          </p:cNvPr>
          <p:cNvSpPr txBox="1"/>
          <p:nvPr/>
        </p:nvSpPr>
        <p:spPr>
          <a:xfrm>
            <a:off x="6654392" y="1691279"/>
            <a:ext cx="1229067" cy="184666"/>
          </a:xfrm>
          <a:prstGeom prst="rect">
            <a:avLst/>
          </a:prstGeom>
          <a:noFill/>
        </p:spPr>
        <p:txBody>
          <a:bodyPr wrap="square" lIns="0" tIns="0" rIns="0" bIns="0" rtlCol="0">
            <a:spAutoFit/>
          </a:bodyPr>
          <a:lstStyle/>
          <a:p>
            <a:pPr algn="l"/>
            <a:r>
              <a:rPr lang="en-NL" sz="1200" b="1" dirty="0">
                <a:solidFill>
                  <a:schemeClr val="accent1"/>
                </a:solidFill>
              </a:rPr>
              <a:t>analytical sqlite</a:t>
            </a:r>
          </a:p>
        </p:txBody>
      </p:sp>
      <p:cxnSp>
        <p:nvCxnSpPr>
          <p:cNvPr id="14" name="Straight Arrow Connector 13">
            <a:extLst>
              <a:ext uri="{FF2B5EF4-FFF2-40B4-BE49-F238E27FC236}">
                <a16:creationId xmlns:a16="http://schemas.microsoft.com/office/drawing/2014/main" id="{F139372D-A1DE-F780-CABA-65A38A0B601C}"/>
              </a:ext>
            </a:extLst>
          </p:cNvPr>
          <p:cNvCxnSpPr>
            <a:cxnSpLocks/>
          </p:cNvCxnSpPr>
          <p:nvPr/>
        </p:nvCxnSpPr>
        <p:spPr>
          <a:xfrm flipH="1">
            <a:off x="6586238" y="1925720"/>
            <a:ext cx="391737" cy="2272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5C5264E-1427-F986-2B98-F813B188C6B6}"/>
              </a:ext>
            </a:extLst>
          </p:cNvPr>
          <p:cNvSpPr txBox="1"/>
          <p:nvPr/>
        </p:nvSpPr>
        <p:spPr>
          <a:xfrm>
            <a:off x="6689973" y="4634880"/>
            <a:ext cx="1229067" cy="369332"/>
          </a:xfrm>
          <a:prstGeom prst="rect">
            <a:avLst/>
          </a:prstGeom>
          <a:noFill/>
        </p:spPr>
        <p:txBody>
          <a:bodyPr wrap="square" lIns="0" tIns="0" rIns="0" bIns="0" rtlCol="0">
            <a:spAutoFit/>
          </a:bodyPr>
          <a:lstStyle/>
          <a:p>
            <a:pPr algn="ctr"/>
            <a:r>
              <a:rPr lang="en-NL" sz="1200" b="1" dirty="0">
                <a:solidFill>
                  <a:schemeClr val="accent1"/>
                </a:solidFill>
              </a:rPr>
              <a:t>analytical mysql/postgresql</a:t>
            </a:r>
          </a:p>
        </p:txBody>
      </p:sp>
      <p:cxnSp>
        <p:nvCxnSpPr>
          <p:cNvPr id="17" name="Straight Arrow Connector 16">
            <a:extLst>
              <a:ext uri="{FF2B5EF4-FFF2-40B4-BE49-F238E27FC236}">
                <a16:creationId xmlns:a16="http://schemas.microsoft.com/office/drawing/2014/main" id="{65F7EA0D-1A34-4612-4BAD-3196F5EA2ADF}"/>
              </a:ext>
            </a:extLst>
          </p:cNvPr>
          <p:cNvCxnSpPr>
            <a:cxnSpLocks/>
          </p:cNvCxnSpPr>
          <p:nvPr/>
        </p:nvCxnSpPr>
        <p:spPr>
          <a:xfrm flipH="1" flipV="1">
            <a:off x="6918880" y="4248651"/>
            <a:ext cx="279526" cy="3554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logo of a blue square&#10;&#10;Description automatically generated">
            <a:extLst>
              <a:ext uri="{FF2B5EF4-FFF2-40B4-BE49-F238E27FC236}">
                <a16:creationId xmlns:a16="http://schemas.microsoft.com/office/drawing/2014/main" id="{D8F244E8-A647-846B-6491-BFA64E387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5767" y="4877146"/>
            <a:ext cx="1512341" cy="1008227"/>
          </a:xfrm>
          <a:prstGeom prst="rect">
            <a:avLst/>
          </a:prstGeom>
        </p:spPr>
      </p:pic>
      <p:sp>
        <p:nvSpPr>
          <p:cNvPr id="21" name="Title 8">
            <a:extLst>
              <a:ext uri="{FF2B5EF4-FFF2-40B4-BE49-F238E27FC236}">
                <a16:creationId xmlns:a16="http://schemas.microsoft.com/office/drawing/2014/main" id="{0D816B05-4314-0B53-007C-CE045AE28017}"/>
              </a:ext>
            </a:extLst>
          </p:cNvPr>
          <p:cNvSpPr txBox="1">
            <a:spLocks/>
          </p:cNvSpPr>
          <p:nvPr/>
        </p:nvSpPr>
        <p:spPr>
          <a:xfrm>
            <a:off x="865163" y="722313"/>
            <a:ext cx="4906987"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1600" b="1" kern="1200">
                <a:solidFill>
                  <a:schemeClr val="accent1"/>
                </a:solidFill>
                <a:latin typeface="+mj-lt"/>
                <a:ea typeface="+mj-ea"/>
                <a:cs typeface="+mj-cs"/>
              </a:defRPr>
            </a:lvl1pPr>
          </a:lstStyle>
          <a:p>
            <a:r>
              <a:rPr lang="en-NL" sz="3400" dirty="0">
                <a:solidFill>
                  <a:schemeClr val="tx1"/>
                </a:solidFill>
              </a:rPr>
              <a:t>2018 - now</a:t>
            </a:r>
          </a:p>
        </p:txBody>
      </p:sp>
      <p:sp>
        <p:nvSpPr>
          <p:cNvPr id="22" name="Slide Number Placeholder 1">
            <a:extLst>
              <a:ext uri="{FF2B5EF4-FFF2-40B4-BE49-F238E27FC236}">
                <a16:creationId xmlns:a16="http://schemas.microsoft.com/office/drawing/2014/main" id="{1D04DA04-B9DC-7210-475A-8928569A52C5}"/>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21</a:t>
            </a:fld>
            <a:endParaRPr lang="nl-NL" dirty="0"/>
          </a:p>
        </p:txBody>
      </p:sp>
      <p:sp>
        <p:nvSpPr>
          <p:cNvPr id="27" name="Vertical Text Placeholder 12">
            <a:extLst>
              <a:ext uri="{FF2B5EF4-FFF2-40B4-BE49-F238E27FC236}">
                <a16:creationId xmlns:a16="http://schemas.microsoft.com/office/drawing/2014/main" id="{BF9A52D7-9956-12F3-6011-BF6CC0ED543A}"/>
              </a:ext>
            </a:extLst>
          </p:cNvPr>
          <p:cNvSpPr>
            <a:spLocks noGrp="1"/>
          </p:cNvSpPr>
          <p:nvPr>
            <p:ph type="body" orient="vert" idx="20"/>
          </p:nvPr>
        </p:nvSpPr>
        <p:spPr>
          <a:xfrm>
            <a:off x="728694" y="1991183"/>
            <a:ext cx="4193721" cy="4030082"/>
          </a:xfrm>
        </p:spPr>
        <p:txBody>
          <a:bodyPr>
            <a:normAutofit/>
          </a:bodyPr>
          <a:lstStyle/>
          <a:p>
            <a:r>
              <a:rPr lang="en-NL" sz="1900" dirty="0"/>
              <a:t>Hype phase of Big Data behind us</a:t>
            </a:r>
          </a:p>
          <a:p>
            <a:pPr lvl="1"/>
            <a:r>
              <a:rPr lang="en-NL" sz="1700" dirty="0"/>
              <a:t>Most big data … just isn’t</a:t>
            </a:r>
          </a:p>
          <a:p>
            <a:pPr lvl="1"/>
            <a:r>
              <a:rPr lang="en-NL" sz="1700" dirty="0"/>
              <a:t>but still too big for ‘normal’ tools</a:t>
            </a:r>
          </a:p>
          <a:p>
            <a:endParaRPr lang="en-NL" sz="1900" dirty="0"/>
          </a:p>
          <a:p>
            <a:r>
              <a:rPr lang="en-NL" sz="1900" dirty="0"/>
              <a:t>Goldilock solutions for ‘biggish’ data</a:t>
            </a:r>
          </a:p>
          <a:p>
            <a:pPr lvl="1"/>
            <a:r>
              <a:rPr lang="en-NL" sz="1700" dirty="0"/>
              <a:t>Without the need for clusters etc.</a:t>
            </a:r>
          </a:p>
          <a:p>
            <a:endParaRPr lang="en-NL" sz="1900" dirty="0"/>
          </a:p>
          <a:p>
            <a:r>
              <a:rPr lang="en-NL" sz="1900" dirty="0"/>
              <a:t>All working with Parquet (i/o CSV)</a:t>
            </a:r>
          </a:p>
          <a:p>
            <a:pPr lvl="1"/>
            <a:r>
              <a:rPr lang="en-NL" sz="1700" dirty="0"/>
              <a:t>column-oriented file format  </a:t>
            </a:r>
          </a:p>
          <a:p>
            <a:pPr lvl="1"/>
            <a:r>
              <a:rPr lang="en-NL" sz="1700" dirty="0"/>
              <a:t>self-describing, binary &amp; compressed</a:t>
            </a:r>
          </a:p>
          <a:p>
            <a:pPr lvl="1"/>
            <a:endParaRPr lang="en-NL" sz="1700" dirty="0"/>
          </a:p>
          <a:p>
            <a:endParaRPr lang="en-NL" sz="1900" dirty="0"/>
          </a:p>
          <a:p>
            <a:endParaRPr lang="en-NL" sz="1900" dirty="0"/>
          </a:p>
          <a:p>
            <a:endParaRPr lang="en-NL" sz="1600" dirty="0"/>
          </a:p>
          <a:p>
            <a:endParaRPr lang="en-NL" sz="1600" dirty="0"/>
          </a:p>
        </p:txBody>
      </p:sp>
      <p:sp>
        <p:nvSpPr>
          <p:cNvPr id="30" name="Vertical Text Placeholder 12">
            <a:extLst>
              <a:ext uri="{FF2B5EF4-FFF2-40B4-BE49-F238E27FC236}">
                <a16:creationId xmlns:a16="http://schemas.microsoft.com/office/drawing/2014/main" id="{7C07783D-7997-2345-8D61-15409040F019}"/>
              </a:ext>
            </a:extLst>
          </p:cNvPr>
          <p:cNvSpPr txBox="1">
            <a:spLocks/>
          </p:cNvSpPr>
          <p:nvPr/>
        </p:nvSpPr>
        <p:spPr>
          <a:xfrm>
            <a:off x="7883459" y="1991182"/>
            <a:ext cx="4193721" cy="4409617"/>
          </a:xfrm>
          <a:prstGeom prst="rect">
            <a:avLst/>
          </a:prstGeom>
        </p:spPr>
        <p:txBody>
          <a:bodyPr vert="horz" lIns="91440" tIns="45720" rIns="91440" bIns="45720" rtlCol="0">
            <a:normAutofit/>
          </a:bodyPr>
          <a:lstStyle>
            <a:lvl1pPr marL="179388" indent="-179388" algn="l" defTabSz="914400" rtl="0" eaLnBrk="1" latinLnBrk="0" hangingPunct="1">
              <a:lnSpc>
                <a:spcPct val="90000"/>
              </a:lnSpc>
              <a:spcBef>
                <a:spcPts val="600"/>
              </a:spcBef>
              <a:spcAft>
                <a:spcPts val="600"/>
              </a:spcAft>
              <a:buClr>
                <a:schemeClr val="accent4"/>
              </a:buClr>
              <a:buSzPct val="100000"/>
              <a:buFont typeface="Arial" panose="020B0604020202020204" pitchFamily="34" charset="0"/>
              <a:buChar char="•"/>
              <a:tabLst/>
              <a:defRPr sz="1000" kern="1200">
                <a:solidFill>
                  <a:schemeClr val="tx1"/>
                </a:solidFill>
                <a:latin typeface="+mn-lt"/>
                <a:ea typeface="+mn-ea"/>
                <a:cs typeface="+mn-cs"/>
              </a:defRPr>
            </a:lvl1pPr>
            <a:lvl2pPr marL="360363" indent="-180975" algn="l" defTabSz="914400" rtl="0" eaLnBrk="1" latinLnBrk="0" hangingPunct="1">
              <a:lnSpc>
                <a:spcPct val="90000"/>
              </a:lnSpc>
              <a:spcBef>
                <a:spcPts val="600"/>
              </a:spcBef>
              <a:spcAft>
                <a:spcPts val="600"/>
              </a:spcAft>
              <a:buClr>
                <a:schemeClr val="accent4"/>
              </a:buClr>
              <a:buFont typeface="Arial" panose="020B0604020202020204" pitchFamily="34" charset="0"/>
              <a:buChar char="•"/>
              <a:tabLst>
                <a:tab pos="304800" algn="l"/>
              </a:tabLst>
              <a:defRPr sz="1000" kern="1200">
                <a:solidFill>
                  <a:schemeClr val="tx1"/>
                </a:solidFill>
                <a:latin typeface="+mn-lt"/>
                <a:ea typeface="+mn-ea"/>
                <a:cs typeface="+mn-cs"/>
              </a:defRPr>
            </a:lvl2pPr>
            <a:lvl3pPr marL="539750" indent="-179388" algn="l" defTabSz="914400" rtl="0" eaLnBrk="1" latinLnBrk="0" hangingPunct="1">
              <a:lnSpc>
                <a:spcPct val="90000"/>
              </a:lnSpc>
              <a:spcBef>
                <a:spcPts val="600"/>
              </a:spcBef>
              <a:spcAft>
                <a:spcPts val="600"/>
              </a:spcAft>
              <a:buClr>
                <a:schemeClr val="accent4"/>
              </a:buClr>
              <a:buFont typeface="Arial" panose="020B0604020202020204" pitchFamily="34" charset="0"/>
              <a:buChar char="•"/>
              <a:tabLst/>
              <a:defRPr sz="1400" b="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14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8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0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000" i="0" kern="1200">
                <a:solidFill>
                  <a:schemeClr val="tx1"/>
                </a:solidFill>
                <a:latin typeface="+mn-lt"/>
                <a:ea typeface="+mn-ea"/>
                <a:cs typeface="+mn-cs"/>
              </a:defRPr>
            </a:lvl9pPr>
          </a:lstStyle>
          <a:p>
            <a:r>
              <a:rPr lang="en-NL" sz="1600" dirty="0">
                <a:sym typeface="Wingdings" pitchFamily="2" charset="2"/>
              </a:rPr>
              <a:t>First tries with duckdb</a:t>
            </a:r>
            <a:endParaRPr lang="en-NL" sz="1600" dirty="0"/>
          </a:p>
          <a:p>
            <a:pPr lvl="1"/>
            <a:r>
              <a:rPr lang="en-NL" sz="1600" dirty="0"/>
              <a:t>Can analyze parquet directly (fast!)</a:t>
            </a:r>
          </a:p>
          <a:p>
            <a:pPr lvl="1"/>
            <a:r>
              <a:rPr lang="en-NL" sz="1600" dirty="0"/>
              <a:t>1 parquet/5 mins = 60k files/month</a:t>
            </a:r>
          </a:p>
          <a:p>
            <a:pPr lvl="1"/>
            <a:r>
              <a:rPr lang="en-NL" sz="1600" dirty="0"/>
              <a:t>More suited for data ‘at rest’</a:t>
            </a:r>
          </a:p>
          <a:p>
            <a:endParaRPr lang="en-NL" sz="1600" dirty="0"/>
          </a:p>
          <a:p>
            <a:r>
              <a:rPr lang="en-NL" sz="1600" dirty="0"/>
              <a:t>Switch to clickhouse</a:t>
            </a:r>
          </a:p>
          <a:p>
            <a:pPr lvl="1"/>
            <a:r>
              <a:rPr lang="en-NL" sz="1600" dirty="0"/>
              <a:t>simply import parquet into ClickHouse</a:t>
            </a:r>
          </a:p>
          <a:p>
            <a:pPr lvl="1"/>
            <a:r>
              <a:rPr lang="en-NL" sz="1600" dirty="0"/>
              <a:t>delete parquet file</a:t>
            </a:r>
          </a:p>
          <a:p>
            <a:pPr lvl="1"/>
            <a:r>
              <a:rPr lang="en-NL" sz="1600" dirty="0"/>
              <a:t>Success!</a:t>
            </a:r>
          </a:p>
          <a:p>
            <a:pPr marL="0" indent="0">
              <a:buNone/>
            </a:pPr>
            <a:endParaRPr lang="en-NL" sz="1800" dirty="0"/>
          </a:p>
        </p:txBody>
      </p:sp>
    </p:spTree>
    <p:extLst>
      <p:ext uri="{BB962C8B-B14F-4D97-AF65-F5344CB8AC3E}">
        <p14:creationId xmlns:p14="http://schemas.microsoft.com/office/powerpoint/2010/main" val="290798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ED1E61-EBDF-C9DA-A22C-C8BECB9DBD17}"/>
              </a:ext>
            </a:extLst>
          </p:cNvPr>
          <p:cNvSpPr>
            <a:spLocks noGrp="1"/>
          </p:cNvSpPr>
          <p:nvPr>
            <p:ph type="body" sz="quarter" idx="14"/>
          </p:nvPr>
        </p:nvSpPr>
        <p:spPr/>
        <p:txBody>
          <a:bodyPr/>
          <a:lstStyle/>
          <a:p>
            <a:endParaRPr lang="en-NL"/>
          </a:p>
        </p:txBody>
      </p:sp>
      <p:sp>
        <p:nvSpPr>
          <p:cNvPr id="3" name="Text Placeholder 2">
            <a:extLst>
              <a:ext uri="{FF2B5EF4-FFF2-40B4-BE49-F238E27FC236}">
                <a16:creationId xmlns:a16="http://schemas.microsoft.com/office/drawing/2014/main" id="{B6525F54-3A2B-46AE-0D88-4C3241943CC8}"/>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F9F0EF3C-7F29-E6F4-DDD4-692A55278B72}"/>
              </a:ext>
            </a:extLst>
          </p:cNvPr>
          <p:cNvSpPr>
            <a:spLocks noGrp="1"/>
          </p:cNvSpPr>
          <p:nvPr>
            <p:ph type="title"/>
          </p:nvPr>
        </p:nvSpPr>
        <p:spPr/>
        <p:txBody>
          <a:bodyPr/>
          <a:lstStyle/>
          <a:p>
            <a:r>
              <a:rPr lang="en-NL" dirty="0"/>
              <a:t>The SURF network</a:t>
            </a:r>
          </a:p>
        </p:txBody>
      </p:sp>
      <p:grpSp>
        <p:nvGrpSpPr>
          <p:cNvPr id="16" name="Group 15">
            <a:extLst>
              <a:ext uri="{FF2B5EF4-FFF2-40B4-BE49-F238E27FC236}">
                <a16:creationId xmlns:a16="http://schemas.microsoft.com/office/drawing/2014/main" id="{6F67D5CF-B078-852D-FFA0-9DB847580D02}"/>
              </a:ext>
            </a:extLst>
          </p:cNvPr>
          <p:cNvGrpSpPr/>
          <p:nvPr/>
        </p:nvGrpSpPr>
        <p:grpSpPr>
          <a:xfrm>
            <a:off x="5901769" y="474518"/>
            <a:ext cx="5353713" cy="6037089"/>
            <a:chOff x="6765369" y="98598"/>
            <a:chExt cx="5353713" cy="6037089"/>
          </a:xfrm>
        </p:grpSpPr>
        <p:pic>
          <p:nvPicPr>
            <p:cNvPr id="14" name="Surf_Netwerk_2017-NL-01-large.png" descr="Surf_Netwerk_2017-NL-01-large.png">
              <a:extLst>
                <a:ext uri="{FF2B5EF4-FFF2-40B4-BE49-F238E27FC236}">
                  <a16:creationId xmlns:a16="http://schemas.microsoft.com/office/drawing/2014/main" id="{63CE0FF1-BA85-FC21-B90B-9BE34ABFEF5C}"/>
                </a:ext>
              </a:extLst>
            </p:cNvPr>
            <p:cNvPicPr>
              <a:picLocks noChangeAspect="1"/>
            </p:cNvPicPr>
            <p:nvPr/>
          </p:nvPicPr>
          <p:blipFill>
            <a:blip r:embed="rId2"/>
            <a:stretch>
              <a:fillRect/>
            </a:stretch>
          </p:blipFill>
          <p:spPr>
            <a:xfrm>
              <a:off x="6765369" y="98598"/>
              <a:ext cx="5353713" cy="6037089"/>
            </a:xfrm>
            <a:prstGeom prst="rect">
              <a:avLst/>
            </a:prstGeom>
            <a:ln w="12700" cap="flat">
              <a:noFill/>
              <a:miter lim="400000"/>
            </a:ln>
            <a:effectLst/>
          </p:spPr>
        </p:pic>
        <p:sp>
          <p:nvSpPr>
            <p:cNvPr id="15" name="Rounded Rectangle">
              <a:extLst>
                <a:ext uri="{FF2B5EF4-FFF2-40B4-BE49-F238E27FC236}">
                  <a16:creationId xmlns:a16="http://schemas.microsoft.com/office/drawing/2014/main" id="{094EF5B2-106A-BEDF-8EE3-A8FCAD1416B5}"/>
                </a:ext>
              </a:extLst>
            </p:cNvPr>
            <p:cNvSpPr/>
            <p:nvPr/>
          </p:nvSpPr>
          <p:spPr>
            <a:xfrm>
              <a:off x="7823911" y="261074"/>
              <a:ext cx="1289609" cy="551726"/>
            </a:xfrm>
            <a:prstGeom prst="roundRect">
              <a:avLst>
                <a:gd name="adj" fmla="val 15000"/>
              </a:avLst>
            </a:prstGeom>
            <a:solidFill>
              <a:srgbClr val="FFFFFF"/>
            </a:solidFill>
            <a:ln w="12700" cap="flat">
              <a:noFill/>
              <a:miter lim="400000"/>
            </a:ln>
            <a:effectLst/>
          </p:spPr>
          <p:txBody>
            <a:bodyPr wrap="square" lIns="50800" tIns="50800" rIns="50800" bIns="50800" numCol="1" anchor="ctr">
              <a:noAutofit/>
            </a:bodyPr>
            <a:lstStyle/>
            <a:p>
              <a:pPr algn="ctr">
                <a:buClr>
                  <a:srgbClr val="000000"/>
                </a:buClr>
                <a:defRPr>
                  <a:solidFill>
                    <a:srgbClr val="212121"/>
                  </a:solidFill>
                  <a:uFill>
                    <a:solidFill>
                      <a:srgbClr val="000000"/>
                    </a:solidFill>
                  </a:uFill>
                  <a:latin typeface="Museo Sans 500"/>
                  <a:ea typeface="Museo Sans 500"/>
                  <a:cs typeface="Museo Sans 500"/>
                  <a:sym typeface="Museo Sans 500"/>
                </a:defRPr>
              </a:pPr>
              <a:endParaRPr/>
            </a:p>
          </p:txBody>
        </p:sp>
      </p:grpSp>
      <p:sp>
        <p:nvSpPr>
          <p:cNvPr id="17" name="Slide Number Placeholder 1">
            <a:extLst>
              <a:ext uri="{FF2B5EF4-FFF2-40B4-BE49-F238E27FC236}">
                <a16:creationId xmlns:a16="http://schemas.microsoft.com/office/drawing/2014/main" id="{06726AF9-AB78-0BD2-FB2C-CFD0B59E5D26}"/>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3</a:t>
            </a:fld>
            <a:endParaRPr lang="nl-NL" dirty="0"/>
          </a:p>
        </p:txBody>
      </p:sp>
      <p:sp>
        <p:nvSpPr>
          <p:cNvPr id="6" name="Vertical Text Placeholder 5">
            <a:extLst>
              <a:ext uri="{FF2B5EF4-FFF2-40B4-BE49-F238E27FC236}">
                <a16:creationId xmlns:a16="http://schemas.microsoft.com/office/drawing/2014/main" id="{EB77BBD7-EAE6-4406-83E5-E396F3EA8287}"/>
              </a:ext>
            </a:extLst>
          </p:cNvPr>
          <p:cNvSpPr>
            <a:spLocks noGrp="1"/>
          </p:cNvSpPr>
          <p:nvPr>
            <p:ph type="body" orient="vert" idx="22"/>
          </p:nvPr>
        </p:nvSpPr>
        <p:spPr>
          <a:xfrm>
            <a:off x="719999" y="1592263"/>
            <a:ext cx="6045369" cy="4213944"/>
          </a:xfrm>
        </p:spPr>
        <p:txBody>
          <a:bodyPr/>
          <a:lstStyle/>
          <a:p>
            <a:r>
              <a:rPr lang="en-GB" dirty="0"/>
              <a:t>Points-of-Presence (</a:t>
            </a:r>
            <a:r>
              <a:rPr lang="en-GB" dirty="0" err="1"/>
              <a:t>PoP</a:t>
            </a:r>
            <a:r>
              <a:rPr lang="en-GB" dirty="0"/>
              <a:t>) in data </a:t>
            </a:r>
            <a:r>
              <a:rPr lang="en-GB" dirty="0" err="1"/>
              <a:t>centers</a:t>
            </a:r>
            <a:r>
              <a:rPr lang="en-GB" dirty="0"/>
              <a:t> of Universities, Applied Universities, Vocational Colleges, Research Institutes throughout the Netherlands</a:t>
            </a:r>
          </a:p>
          <a:p>
            <a:r>
              <a:rPr lang="en-GB" dirty="0"/>
              <a:t>~ 12,000 km fibre cables</a:t>
            </a:r>
          </a:p>
          <a:p>
            <a:r>
              <a:rPr lang="en-GB" dirty="0"/>
              <a:t>~ 460 routers</a:t>
            </a:r>
          </a:p>
          <a:p>
            <a:r>
              <a:rPr lang="en-GB" dirty="0"/>
              <a:t>~ 1,5 million end users</a:t>
            </a:r>
          </a:p>
          <a:p>
            <a:endParaRPr lang="en-GB" dirty="0"/>
          </a:p>
          <a:p>
            <a:r>
              <a:rPr lang="en-GB" dirty="0" err="1"/>
              <a:t>Netflow</a:t>
            </a:r>
            <a:r>
              <a:rPr lang="en-GB" dirty="0"/>
              <a:t> 1/100 sampling</a:t>
            </a:r>
          </a:p>
          <a:p>
            <a:pPr lvl="1"/>
            <a:r>
              <a:rPr lang="en-GB" dirty="0"/>
              <a:t>2..4 billion flows/day</a:t>
            </a:r>
          </a:p>
          <a:p>
            <a:pPr lvl="1"/>
            <a:r>
              <a:rPr lang="en-GB" dirty="0"/>
              <a:t>&gt; 80.000 flows/s peak</a:t>
            </a:r>
          </a:p>
          <a:p>
            <a:pPr lvl="2"/>
            <a:r>
              <a:rPr lang="en-GB" dirty="0"/>
              <a:t>Mondays 12:00 – 12:05 </a:t>
            </a:r>
          </a:p>
          <a:p>
            <a:endParaRPr lang="en-GB" dirty="0"/>
          </a:p>
          <a:p>
            <a:endParaRPr lang="en-NL" dirty="0"/>
          </a:p>
        </p:txBody>
      </p:sp>
    </p:spTree>
    <p:extLst>
      <p:ext uri="{BB962C8B-B14F-4D97-AF65-F5344CB8AC3E}">
        <p14:creationId xmlns:p14="http://schemas.microsoft.com/office/powerpoint/2010/main" val="286285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11image51225952">
            <a:extLst>
              <a:ext uri="{FF2B5EF4-FFF2-40B4-BE49-F238E27FC236}">
                <a16:creationId xmlns:a16="http://schemas.microsoft.com/office/drawing/2014/main" id="{8CA3A757-6B5E-FB1E-CFD1-184A04934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363" y="2782206"/>
            <a:ext cx="6328883" cy="3210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FF36C115-B906-1616-E908-5BC4F1DA565C}"/>
              </a:ext>
            </a:extLst>
          </p:cNvPr>
          <p:cNvSpPr>
            <a:spLocks noGrp="1"/>
          </p:cNvSpPr>
          <p:nvPr>
            <p:ph type="body" sz="quarter" idx="15"/>
          </p:nvPr>
        </p:nvSpPr>
        <p:spPr/>
        <p:txBody>
          <a:bodyPr/>
          <a:lstStyle/>
          <a:p>
            <a:endParaRPr lang="en-NL"/>
          </a:p>
        </p:txBody>
      </p:sp>
      <p:sp>
        <p:nvSpPr>
          <p:cNvPr id="7" name="Text Placeholder 6">
            <a:extLst>
              <a:ext uri="{FF2B5EF4-FFF2-40B4-BE49-F238E27FC236}">
                <a16:creationId xmlns:a16="http://schemas.microsoft.com/office/drawing/2014/main" id="{427CB194-5B9F-0EC4-27CB-AD5F947CF11C}"/>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9DF4B504-B1B9-46DC-151E-54CEB22BEF20}"/>
              </a:ext>
            </a:extLst>
          </p:cNvPr>
          <p:cNvSpPr>
            <a:spLocks noGrp="1"/>
          </p:cNvSpPr>
          <p:nvPr>
            <p:ph type="title"/>
          </p:nvPr>
        </p:nvSpPr>
        <p:spPr/>
        <p:txBody>
          <a:bodyPr/>
          <a:lstStyle/>
          <a:p>
            <a:r>
              <a:rPr lang="en-NL" dirty="0"/>
              <a:t>nfdump/nfsen toolset</a:t>
            </a:r>
          </a:p>
        </p:txBody>
      </p:sp>
      <p:sp>
        <p:nvSpPr>
          <p:cNvPr id="8" name="Vertical Text Placeholder 7">
            <a:extLst>
              <a:ext uri="{FF2B5EF4-FFF2-40B4-BE49-F238E27FC236}">
                <a16:creationId xmlns:a16="http://schemas.microsoft.com/office/drawing/2014/main" id="{E3E4028C-725F-E868-7C01-0B78DB3C3684}"/>
              </a:ext>
            </a:extLst>
          </p:cNvPr>
          <p:cNvSpPr>
            <a:spLocks noGrp="1"/>
          </p:cNvSpPr>
          <p:nvPr>
            <p:ph type="body" orient="vert" idx="20"/>
          </p:nvPr>
        </p:nvSpPr>
        <p:spPr>
          <a:xfrm>
            <a:off x="728695" y="1774366"/>
            <a:ext cx="5043456" cy="1261065"/>
          </a:xfrm>
          <a:solidFill>
            <a:schemeClr val="bg1"/>
          </a:solidFill>
        </p:spPr>
        <p:txBody>
          <a:bodyPr/>
          <a:lstStyle/>
          <a:p>
            <a:r>
              <a:rPr lang="en-NL" dirty="0"/>
              <a:t>Works really well for analysis</a:t>
            </a:r>
          </a:p>
          <a:p>
            <a:pPr lvl="1"/>
            <a:r>
              <a:rPr lang="en-NL" dirty="0"/>
              <a:t>If you know where &amp; (especially) when to look</a:t>
            </a:r>
          </a:p>
          <a:p>
            <a:pPr lvl="1"/>
            <a:r>
              <a:rPr lang="en-NL" dirty="0"/>
              <a:t>Determining that can be really slow and cumbersome </a:t>
            </a:r>
          </a:p>
        </p:txBody>
      </p:sp>
      <p:sp>
        <p:nvSpPr>
          <p:cNvPr id="9" name="Slide Number Placeholder 1">
            <a:extLst>
              <a:ext uri="{FF2B5EF4-FFF2-40B4-BE49-F238E27FC236}">
                <a16:creationId xmlns:a16="http://schemas.microsoft.com/office/drawing/2014/main" id="{4BA45E7B-DC61-7832-561F-C01014CDB3C1}"/>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4</a:t>
            </a:fld>
            <a:endParaRPr lang="nl-NL" dirty="0"/>
          </a:p>
        </p:txBody>
      </p:sp>
      <p:pic>
        <p:nvPicPr>
          <p:cNvPr id="3" name="Picture Placeholder 7" descr="A screenshot of a computer&#10;&#10;Description automatically generated">
            <a:extLst>
              <a:ext uri="{FF2B5EF4-FFF2-40B4-BE49-F238E27FC236}">
                <a16:creationId xmlns:a16="http://schemas.microsoft.com/office/drawing/2014/main" id="{AE95B328-7AB2-84F0-A44F-74D1074FFDCD}"/>
              </a:ext>
            </a:extLst>
          </p:cNvPr>
          <p:cNvPicPr>
            <a:picLocks noChangeAspect="1"/>
          </p:cNvPicPr>
          <p:nvPr/>
        </p:nvPicPr>
        <p:blipFill>
          <a:blip r:embed="rId3">
            <a:extLst>
              <a:ext uri="{28A0092B-C50C-407E-A947-70E740481C1C}">
                <a14:useLocalDpi xmlns:a14="http://schemas.microsoft.com/office/drawing/2010/main" val="0"/>
              </a:ext>
            </a:extLst>
          </a:blip>
          <a:srcRect l="1031" r="1031"/>
          <a:stretch>
            <a:fillRect/>
          </a:stretch>
        </p:blipFill>
        <p:spPr>
          <a:xfrm>
            <a:off x="6200887" y="722314"/>
            <a:ext cx="5504168" cy="5507642"/>
          </a:xfrm>
          <a:prstGeom prst="roundRect">
            <a:avLst>
              <a:gd name="adj" fmla="val 3310"/>
            </a:avLst>
          </a:prstGeom>
        </p:spPr>
      </p:pic>
    </p:spTree>
    <p:extLst>
      <p:ext uri="{BB962C8B-B14F-4D97-AF65-F5344CB8AC3E}">
        <p14:creationId xmlns:p14="http://schemas.microsoft.com/office/powerpoint/2010/main" val="135973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jdelijke aanduiding voor tekst 23">
            <a:extLst>
              <a:ext uri="{FF2B5EF4-FFF2-40B4-BE49-F238E27FC236}">
                <a16:creationId xmlns:a16="http://schemas.microsoft.com/office/drawing/2014/main" id="{C05AF320-721F-B029-DAA6-E6C5518C07DC}"/>
              </a:ext>
            </a:extLst>
          </p:cNvPr>
          <p:cNvSpPr>
            <a:spLocks noGrp="1"/>
          </p:cNvSpPr>
          <p:nvPr>
            <p:ph type="body" sz="quarter" idx="14"/>
          </p:nvPr>
        </p:nvSpPr>
        <p:spPr/>
        <p:txBody>
          <a:bodyPr/>
          <a:lstStyle/>
          <a:p>
            <a:r>
              <a:rPr lang="en-GB"/>
              <a:t> </a:t>
            </a:r>
          </a:p>
        </p:txBody>
      </p:sp>
      <p:sp>
        <p:nvSpPr>
          <p:cNvPr id="25" name="Tijdelijke aanduiding voor tekst 24">
            <a:extLst>
              <a:ext uri="{FF2B5EF4-FFF2-40B4-BE49-F238E27FC236}">
                <a16:creationId xmlns:a16="http://schemas.microsoft.com/office/drawing/2014/main" id="{CCA306BB-D91A-4F83-45C9-62FBAE4B9291}"/>
              </a:ext>
            </a:extLst>
          </p:cNvPr>
          <p:cNvSpPr>
            <a:spLocks noGrp="1"/>
          </p:cNvSpPr>
          <p:nvPr>
            <p:ph type="body" sz="quarter" idx="18"/>
          </p:nvPr>
        </p:nvSpPr>
        <p:spPr/>
        <p:txBody>
          <a:bodyPr/>
          <a:lstStyle/>
          <a:p>
            <a:r>
              <a:rPr lang="en-GB"/>
              <a:t> </a:t>
            </a:r>
          </a:p>
        </p:txBody>
      </p:sp>
      <p:sp>
        <p:nvSpPr>
          <p:cNvPr id="23" name="Titel 22">
            <a:extLst>
              <a:ext uri="{FF2B5EF4-FFF2-40B4-BE49-F238E27FC236}">
                <a16:creationId xmlns:a16="http://schemas.microsoft.com/office/drawing/2014/main" id="{ED3F5A5D-6202-740C-216F-9F5FE1FF50F7}"/>
              </a:ext>
            </a:extLst>
          </p:cNvPr>
          <p:cNvSpPr>
            <a:spLocks noGrp="1"/>
          </p:cNvSpPr>
          <p:nvPr>
            <p:ph type="title"/>
          </p:nvPr>
        </p:nvSpPr>
        <p:spPr/>
        <p:txBody>
          <a:bodyPr/>
          <a:lstStyle/>
          <a:p>
            <a:r>
              <a:rPr lang="en-GB" dirty="0"/>
              <a:t>Possible solutions</a:t>
            </a:r>
          </a:p>
        </p:txBody>
      </p:sp>
      <p:pic>
        <p:nvPicPr>
          <p:cNvPr id="46" name="Tijdelijke aanduiding voor afbeelding 45">
            <a:extLst>
              <a:ext uri="{FF2B5EF4-FFF2-40B4-BE49-F238E27FC236}">
                <a16:creationId xmlns:a16="http://schemas.microsoft.com/office/drawing/2014/main" id="{D1789B8F-6505-1DFB-210F-5412DB47F330}"/>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096" t="11426" r="-15321" b="-11426"/>
          <a:stretch/>
        </p:blipFill>
        <p:spPr>
          <a:xfrm>
            <a:off x="708207" y="1592264"/>
            <a:ext cx="3201311" cy="2435979"/>
          </a:xfrm>
        </p:spPr>
      </p:pic>
      <p:pic>
        <p:nvPicPr>
          <p:cNvPr id="54" name="Tijdelijke aanduiding voor afbeelding 53">
            <a:extLst>
              <a:ext uri="{FF2B5EF4-FFF2-40B4-BE49-F238E27FC236}">
                <a16:creationId xmlns:a16="http://schemas.microsoft.com/office/drawing/2014/main" id="{0F7402F9-93C4-FAA4-B918-CCCDC957332C}"/>
              </a:ext>
            </a:extLst>
          </p:cNvPr>
          <p:cNvPicPr>
            <a:picLocks noGrp="1" noChangeAspect="1"/>
          </p:cNvPicPr>
          <p:nvPr>
            <p:ph type="pic" sz="quarter" idx="22"/>
          </p:nvPr>
        </p:nvPicPr>
        <p:blipFill rotWithShape="1">
          <a:blip r:embed="rId5">
            <a:extLst>
              <a:ext uri="{28A0092B-C50C-407E-A947-70E740481C1C}">
                <a14:useLocalDpi xmlns:a14="http://schemas.microsoft.com/office/drawing/2010/main" val="0"/>
              </a:ext>
            </a:extLst>
          </a:blip>
          <a:srcRect l="-1638" t="-100598" r="-1032" b="-100598"/>
          <a:stretch/>
        </p:blipFill>
        <p:spPr>
          <a:xfrm>
            <a:off x="4483529" y="1592264"/>
            <a:ext cx="3201310" cy="2435979"/>
          </a:xfrm>
        </p:spPr>
      </p:pic>
      <p:pic>
        <p:nvPicPr>
          <p:cNvPr id="56" name="Tijdelijke aanduiding voor afbeelding 55">
            <a:extLst>
              <a:ext uri="{FF2B5EF4-FFF2-40B4-BE49-F238E27FC236}">
                <a16:creationId xmlns:a16="http://schemas.microsoft.com/office/drawing/2014/main" id="{1F038CCA-39C9-97A0-CAB1-A0D8C9557966}"/>
              </a:ext>
            </a:extLst>
          </p:cNvPr>
          <p:cNvPicPr>
            <a:picLocks noGrp="1" noChangeAspect="1"/>
          </p:cNvPicPr>
          <p:nvPr>
            <p:ph type="pic" sz="quarter" idx="23"/>
          </p:nvPr>
        </p:nvPicPr>
        <p:blipFill rotWithShape="1">
          <a:blip r:embed="rId6">
            <a:extLst>
              <a:ext uri="{28A0092B-C50C-407E-A947-70E740481C1C}">
                <a14:useLocalDpi xmlns:a14="http://schemas.microsoft.com/office/drawing/2010/main" val="0"/>
              </a:ext>
            </a:extLst>
          </a:blip>
          <a:srcRect l="-1659" t="-83208" r="-1688" b="-67155"/>
          <a:stretch/>
        </p:blipFill>
        <p:spPr>
          <a:xfrm>
            <a:off x="8258849" y="1592264"/>
            <a:ext cx="3201311" cy="2435979"/>
          </a:xfrm>
        </p:spPr>
      </p:pic>
      <p:sp>
        <p:nvSpPr>
          <p:cNvPr id="21" name="Vrije vorm: vorm 20">
            <a:extLst>
              <a:ext uri="{FF2B5EF4-FFF2-40B4-BE49-F238E27FC236}">
                <a16:creationId xmlns:a16="http://schemas.microsoft.com/office/drawing/2014/main" id="{BAF1A88C-9FA7-C0C0-8E04-BB649BC66BDE}"/>
              </a:ext>
            </a:extLst>
          </p:cNvPr>
          <p:cNvSpPr txBox="1">
            <a:spLocks/>
          </p:cNvSpPr>
          <p:nvPr/>
        </p:nvSpPr>
        <p:spPr>
          <a:xfrm flipV="1">
            <a:off x="708206" y="4022140"/>
            <a:ext cx="3200400" cy="1771316"/>
          </a:xfrm>
          <a:prstGeom prst="round2SameRect">
            <a:avLst>
              <a:gd name="adj1" fmla="val 10554"/>
              <a:gd name="adj2" fmla="val 0"/>
            </a:avLst>
          </a:prstGeom>
          <a:solidFill>
            <a:schemeClr val="accent2"/>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Calibri Light"/>
                <a:ea typeface="+mn-ea"/>
                <a:cs typeface="+mn-cs"/>
              </a:rPr>
              <a:t> </a:t>
            </a:r>
          </a:p>
        </p:txBody>
      </p:sp>
      <p:sp>
        <p:nvSpPr>
          <p:cNvPr id="16" name="Tekstvak 15">
            <a:extLst>
              <a:ext uri="{FF2B5EF4-FFF2-40B4-BE49-F238E27FC236}">
                <a16:creationId xmlns:a16="http://schemas.microsoft.com/office/drawing/2014/main" id="{C6137D05-38BB-962D-855A-1510088CC445}"/>
              </a:ext>
            </a:extLst>
          </p:cNvPr>
          <p:cNvSpPr txBox="1"/>
          <p:nvPr/>
        </p:nvSpPr>
        <p:spPr>
          <a:xfrm>
            <a:off x="1004311" y="4204889"/>
            <a:ext cx="2628000" cy="5145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tab pos="2149475" algn="l"/>
              </a:tabLst>
              <a:defRPr/>
            </a:pPr>
            <a:r>
              <a:rPr kumimoji="0" lang="en-GB" sz="2200" b="1" i="0" u="none" strike="noStrike" kern="1200" cap="none" spc="0" normalizeH="0" baseline="0" noProof="0" dirty="0">
                <a:ln>
                  <a:noFill/>
                </a:ln>
                <a:solidFill>
                  <a:srgbClr val="070809"/>
                </a:solidFill>
                <a:effectLst/>
                <a:uLnTx/>
                <a:uFillTx/>
                <a:latin typeface="Calibri"/>
                <a:ea typeface="+mn-ea"/>
                <a:cs typeface="+mn-cs"/>
              </a:rPr>
              <a:t>MySQL (2009)</a:t>
            </a:r>
          </a:p>
        </p:txBody>
      </p:sp>
      <p:sp>
        <p:nvSpPr>
          <p:cNvPr id="17" name="Tekstvak 16">
            <a:extLst>
              <a:ext uri="{FF2B5EF4-FFF2-40B4-BE49-F238E27FC236}">
                <a16:creationId xmlns:a16="http://schemas.microsoft.com/office/drawing/2014/main" id="{42A8A5FC-8CAC-A4BB-4263-0A69B44D6090}"/>
              </a:ext>
            </a:extLst>
          </p:cNvPr>
          <p:cNvSpPr txBox="1"/>
          <p:nvPr/>
        </p:nvSpPr>
        <p:spPr>
          <a:xfrm>
            <a:off x="1004311" y="4766694"/>
            <a:ext cx="2628000" cy="754530"/>
          </a:xfrm>
          <a:prstGeom prst="rect">
            <a:avLst/>
          </a:prstGeom>
          <a:noFill/>
        </p:spPr>
        <p:txBody>
          <a:bodyPr wrap="square"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tab pos="2149475" algn="l"/>
              </a:tabLst>
              <a:defRPr/>
            </a:pPr>
            <a:r>
              <a:rPr kumimoji="0" lang="en-GB" sz="1800" b="0" i="0" u="none" strike="noStrike" kern="1200" cap="none" spc="0" normalizeH="0" baseline="0" noProof="0" dirty="0">
                <a:ln>
                  <a:noFill/>
                </a:ln>
                <a:solidFill>
                  <a:prstClr val="black"/>
                </a:solidFill>
                <a:effectLst/>
                <a:uLnTx/>
                <a:uFillTx/>
                <a:latin typeface="Calibri Light"/>
                <a:ea typeface="+mn-ea"/>
                <a:cs typeface="+mn-cs"/>
              </a:rPr>
              <a:t>Transactional database not developed for large data analytics. Much slower.</a:t>
            </a:r>
          </a:p>
        </p:txBody>
      </p:sp>
      <p:sp>
        <p:nvSpPr>
          <p:cNvPr id="34" name="Vrije vorm: vorm 20">
            <a:extLst>
              <a:ext uri="{FF2B5EF4-FFF2-40B4-BE49-F238E27FC236}">
                <a16:creationId xmlns:a16="http://schemas.microsoft.com/office/drawing/2014/main" id="{7A057F39-4397-F18D-E928-06270C925FEB}"/>
              </a:ext>
            </a:extLst>
          </p:cNvPr>
          <p:cNvSpPr txBox="1">
            <a:spLocks/>
          </p:cNvSpPr>
          <p:nvPr/>
        </p:nvSpPr>
        <p:spPr>
          <a:xfrm flipV="1">
            <a:off x="4483528" y="4022140"/>
            <a:ext cx="3200400" cy="1771316"/>
          </a:xfrm>
          <a:prstGeom prst="round2SameRect">
            <a:avLst>
              <a:gd name="adj1" fmla="val 10554"/>
              <a:gd name="adj2" fmla="val 0"/>
            </a:avLst>
          </a:prstGeom>
          <a:solidFill>
            <a:schemeClr val="accent2"/>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Calibri Light"/>
                <a:ea typeface="+mn-ea"/>
                <a:cs typeface="+mn-cs"/>
              </a:rPr>
              <a:t> </a:t>
            </a:r>
          </a:p>
        </p:txBody>
      </p:sp>
      <p:sp>
        <p:nvSpPr>
          <p:cNvPr id="35" name="Tekstvak 34">
            <a:extLst>
              <a:ext uri="{FF2B5EF4-FFF2-40B4-BE49-F238E27FC236}">
                <a16:creationId xmlns:a16="http://schemas.microsoft.com/office/drawing/2014/main" id="{02925A5D-8C8E-5FCE-0A0E-86F6704D30E6}"/>
              </a:ext>
            </a:extLst>
          </p:cNvPr>
          <p:cNvSpPr txBox="1"/>
          <p:nvPr/>
        </p:nvSpPr>
        <p:spPr>
          <a:xfrm>
            <a:off x="4779632" y="4204889"/>
            <a:ext cx="2628000" cy="5145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tab pos="2149475" algn="l"/>
              </a:tabLst>
              <a:defRPr/>
            </a:pPr>
            <a:r>
              <a:rPr kumimoji="0" lang="en-GB" sz="2200" b="1" i="0" u="none" strike="noStrike" kern="1200" cap="none" spc="0" normalizeH="0" baseline="0" noProof="0" dirty="0" err="1">
                <a:ln>
                  <a:noFill/>
                </a:ln>
                <a:solidFill>
                  <a:srgbClr val="070809"/>
                </a:solidFill>
                <a:effectLst/>
                <a:uLnTx/>
                <a:uFillTx/>
                <a:latin typeface="Calibri"/>
                <a:ea typeface="+mn-ea"/>
                <a:cs typeface="+mn-cs"/>
              </a:rPr>
              <a:t>Hadoop+spark</a:t>
            </a:r>
            <a:r>
              <a:rPr kumimoji="0" lang="en-GB" sz="2200" b="1" i="0" u="none" strike="noStrike" kern="1200" cap="none" spc="0" normalizeH="0" baseline="0" noProof="0" dirty="0">
                <a:ln>
                  <a:noFill/>
                </a:ln>
                <a:solidFill>
                  <a:srgbClr val="070809"/>
                </a:solidFill>
                <a:effectLst/>
                <a:uLnTx/>
                <a:uFillTx/>
                <a:latin typeface="Calibri"/>
                <a:ea typeface="+mn-ea"/>
                <a:cs typeface="+mn-cs"/>
              </a:rPr>
              <a:t> (2018)</a:t>
            </a:r>
          </a:p>
        </p:txBody>
      </p:sp>
      <p:sp>
        <p:nvSpPr>
          <p:cNvPr id="36" name="Tekstvak 35">
            <a:extLst>
              <a:ext uri="{FF2B5EF4-FFF2-40B4-BE49-F238E27FC236}">
                <a16:creationId xmlns:a16="http://schemas.microsoft.com/office/drawing/2014/main" id="{0DD6B79E-FA44-29FF-7B5F-15C34790D9BF}"/>
              </a:ext>
            </a:extLst>
          </p:cNvPr>
          <p:cNvSpPr txBox="1"/>
          <p:nvPr/>
        </p:nvSpPr>
        <p:spPr>
          <a:xfrm>
            <a:off x="4779633" y="4766694"/>
            <a:ext cx="2628000" cy="754530"/>
          </a:xfrm>
          <a:prstGeom prst="rect">
            <a:avLst/>
          </a:prstGeom>
          <a:noFill/>
        </p:spPr>
        <p:txBody>
          <a:bodyPr wrap="square"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tab pos="2149475" algn="l"/>
              </a:tabLst>
              <a:defRPr/>
            </a:pPr>
            <a:r>
              <a:rPr kumimoji="0" lang="en-GB" sz="1800" b="0" i="0" u="none" strike="noStrike" kern="1200" cap="none" spc="0" normalizeH="0" baseline="0" noProof="0" dirty="0">
                <a:ln>
                  <a:noFill/>
                </a:ln>
                <a:solidFill>
                  <a:prstClr val="black"/>
                </a:solidFill>
                <a:effectLst/>
                <a:uLnTx/>
                <a:uFillTx/>
                <a:latin typeface="Calibri Light"/>
                <a:ea typeface="+mn-ea"/>
                <a:cs typeface="+mn-cs"/>
              </a:rPr>
              <a:t>Faster for timeframes over 3.5</a:t>
            </a:r>
            <a:r>
              <a:rPr kumimoji="0" lang="en-GB" sz="1800" b="0" i="0" u="none" strike="noStrike" kern="1200" cap="none" spc="0" normalizeH="0" noProof="0" dirty="0">
                <a:ln>
                  <a:noFill/>
                </a:ln>
                <a:solidFill>
                  <a:prstClr val="black"/>
                </a:solidFill>
                <a:effectLst/>
                <a:uLnTx/>
                <a:uFillTx/>
                <a:latin typeface="Calibri Light"/>
                <a:ea typeface="+mn-ea"/>
                <a:cs typeface="+mn-cs"/>
              </a:rPr>
              <a:t> hours</a:t>
            </a:r>
            <a:r>
              <a:rPr kumimoji="0" lang="en-GB" sz="1800" b="0" i="0" u="none" strike="noStrike" kern="1200" cap="none" spc="0" normalizeH="0" baseline="0" noProof="0" dirty="0">
                <a:ln>
                  <a:noFill/>
                </a:ln>
                <a:solidFill>
                  <a:prstClr val="black"/>
                </a:solidFill>
                <a:effectLst/>
                <a:uLnTx/>
                <a:uFillTx/>
                <a:latin typeface="Calibri Light"/>
                <a:ea typeface="+mn-ea"/>
                <a:cs typeface="+mn-cs"/>
              </a:rPr>
              <a:t>, slower for shorter ones. Complex/specialized.</a:t>
            </a:r>
          </a:p>
        </p:txBody>
      </p:sp>
      <p:sp>
        <p:nvSpPr>
          <p:cNvPr id="38" name="Vrije vorm: vorm 20">
            <a:extLst>
              <a:ext uri="{FF2B5EF4-FFF2-40B4-BE49-F238E27FC236}">
                <a16:creationId xmlns:a16="http://schemas.microsoft.com/office/drawing/2014/main" id="{F49AA363-5339-CDA6-D9A6-2588D8CC6971}"/>
              </a:ext>
            </a:extLst>
          </p:cNvPr>
          <p:cNvSpPr txBox="1">
            <a:spLocks/>
          </p:cNvSpPr>
          <p:nvPr/>
        </p:nvSpPr>
        <p:spPr>
          <a:xfrm flipV="1">
            <a:off x="8258848" y="4022140"/>
            <a:ext cx="3200400" cy="1771316"/>
          </a:xfrm>
          <a:prstGeom prst="round2SameRect">
            <a:avLst>
              <a:gd name="adj1" fmla="val 10554"/>
              <a:gd name="adj2" fmla="val 0"/>
            </a:avLst>
          </a:prstGeom>
          <a:solidFill>
            <a:schemeClr val="accent2"/>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Calibri Light"/>
                <a:ea typeface="+mn-ea"/>
                <a:cs typeface="+mn-cs"/>
              </a:rPr>
              <a:t> </a:t>
            </a:r>
          </a:p>
        </p:txBody>
      </p:sp>
      <p:sp>
        <p:nvSpPr>
          <p:cNvPr id="39" name="Tekstvak 38">
            <a:extLst>
              <a:ext uri="{FF2B5EF4-FFF2-40B4-BE49-F238E27FC236}">
                <a16:creationId xmlns:a16="http://schemas.microsoft.com/office/drawing/2014/main" id="{0B3958E1-295B-1D9F-2C82-E31FCD1D7BA0}"/>
              </a:ext>
            </a:extLst>
          </p:cNvPr>
          <p:cNvSpPr txBox="1"/>
          <p:nvPr/>
        </p:nvSpPr>
        <p:spPr>
          <a:xfrm>
            <a:off x="8554952" y="4204889"/>
            <a:ext cx="2628000" cy="5145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tab pos="2149475" algn="l"/>
              </a:tabLst>
              <a:defRPr/>
            </a:pPr>
            <a:r>
              <a:rPr kumimoji="0" lang="en-GB" sz="2200" b="1" i="0" u="none" strike="noStrike" kern="1200" cap="none" spc="0" normalizeH="0" baseline="0" noProof="0" dirty="0" err="1">
                <a:ln>
                  <a:noFill/>
                </a:ln>
                <a:solidFill>
                  <a:srgbClr val="070809"/>
                </a:solidFill>
                <a:effectLst/>
                <a:uLnTx/>
                <a:uFillTx/>
                <a:latin typeface="Calibri"/>
                <a:ea typeface="+mn-ea"/>
                <a:cs typeface="+mn-cs"/>
              </a:rPr>
              <a:t>ClickHouse</a:t>
            </a:r>
            <a:endParaRPr kumimoji="0" lang="en-GB" sz="2200" b="1" i="0" u="none" strike="noStrike" kern="1200" cap="none" spc="0" normalizeH="0" baseline="0" noProof="0" dirty="0">
              <a:ln>
                <a:noFill/>
              </a:ln>
              <a:solidFill>
                <a:srgbClr val="070809"/>
              </a:solidFill>
              <a:effectLst/>
              <a:uLnTx/>
              <a:uFillTx/>
              <a:latin typeface="Calibri"/>
              <a:ea typeface="+mn-ea"/>
              <a:cs typeface="+mn-cs"/>
            </a:endParaRPr>
          </a:p>
        </p:txBody>
      </p:sp>
      <p:sp>
        <p:nvSpPr>
          <p:cNvPr id="40" name="Tekstvak 39">
            <a:extLst>
              <a:ext uri="{FF2B5EF4-FFF2-40B4-BE49-F238E27FC236}">
                <a16:creationId xmlns:a16="http://schemas.microsoft.com/office/drawing/2014/main" id="{4E18B2A0-B949-CA59-184F-CAE7D5F51EFF}"/>
              </a:ext>
            </a:extLst>
          </p:cNvPr>
          <p:cNvSpPr txBox="1"/>
          <p:nvPr/>
        </p:nvSpPr>
        <p:spPr>
          <a:xfrm>
            <a:off x="8554953" y="4766694"/>
            <a:ext cx="2628000" cy="754530"/>
          </a:xfrm>
          <a:prstGeom prst="rect">
            <a:avLst/>
          </a:prstGeom>
          <a:noFill/>
        </p:spPr>
        <p:txBody>
          <a:bodyPr wrap="square"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tab pos="2149475" algn="l"/>
              </a:tabLst>
              <a:defRPr/>
            </a:pPr>
            <a:r>
              <a:rPr kumimoji="0" lang="en-GB" sz="1800" b="0" i="0" u="none" strike="noStrike" kern="1200" cap="none" spc="0" normalizeH="0" baseline="0" noProof="0" dirty="0">
                <a:ln>
                  <a:noFill/>
                </a:ln>
                <a:solidFill>
                  <a:prstClr val="black"/>
                </a:solidFill>
                <a:effectLst/>
                <a:uLnTx/>
                <a:uFillTx/>
                <a:latin typeface="Calibri Light"/>
                <a:ea typeface="+mn-ea"/>
                <a:cs typeface="+mn-cs"/>
              </a:rPr>
              <a:t>Column oriented analytical</a:t>
            </a:r>
            <a:r>
              <a:rPr kumimoji="0" lang="en-GB" sz="1800" b="0" i="0" u="none" strike="noStrike" kern="1200" cap="none" spc="0" normalizeH="0" noProof="0" dirty="0">
                <a:ln>
                  <a:noFill/>
                </a:ln>
                <a:solidFill>
                  <a:prstClr val="black"/>
                </a:solidFill>
                <a:effectLst/>
                <a:uLnTx/>
                <a:uFillTx/>
                <a:latin typeface="Calibri Light"/>
                <a:ea typeface="+mn-ea"/>
                <a:cs typeface="+mn-cs"/>
              </a:rPr>
              <a:t> database. </a:t>
            </a:r>
            <a:r>
              <a:rPr kumimoji="0" lang="en-GB" sz="1800" b="0" i="0" u="none" strike="noStrike" kern="1200" cap="none" spc="0" normalizeH="0" baseline="0" noProof="0" dirty="0">
                <a:ln>
                  <a:noFill/>
                </a:ln>
                <a:solidFill>
                  <a:prstClr val="black"/>
                </a:solidFill>
                <a:effectLst/>
                <a:uLnTx/>
                <a:uFillTx/>
                <a:latin typeface="Calibri Light"/>
                <a:ea typeface="+mn-ea"/>
                <a:cs typeface="+mn-cs"/>
              </a:rPr>
              <a:t>Goldilocks ‘biggish</a:t>
            </a:r>
            <a:r>
              <a:rPr kumimoji="0" lang="en-GB" sz="1800" b="0" i="0" u="none" strike="noStrike" kern="1200" cap="none" spc="0" normalizeH="0" noProof="0" dirty="0">
                <a:ln>
                  <a:noFill/>
                </a:ln>
                <a:solidFill>
                  <a:prstClr val="black"/>
                </a:solidFill>
                <a:effectLst/>
                <a:uLnTx/>
                <a:uFillTx/>
                <a:latin typeface="Calibri Light"/>
                <a:ea typeface="+mn-ea"/>
                <a:cs typeface="+mn-cs"/>
              </a:rPr>
              <a:t> data’ solution.</a:t>
            </a: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Slide Number Placeholder 1">
            <a:extLst>
              <a:ext uri="{FF2B5EF4-FFF2-40B4-BE49-F238E27FC236}">
                <a16:creationId xmlns:a16="http://schemas.microsoft.com/office/drawing/2014/main" id="{F2BE886B-BDDD-9E40-9C06-673E0D16FEE7}"/>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5</a:t>
            </a:fld>
            <a:endParaRPr lang="nl-NL" dirty="0"/>
          </a:p>
        </p:txBody>
      </p:sp>
    </p:spTree>
    <p:extLst>
      <p:ext uri="{BB962C8B-B14F-4D97-AF65-F5344CB8AC3E}">
        <p14:creationId xmlns:p14="http://schemas.microsoft.com/office/powerpoint/2010/main" val="133323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p:bldP spid="17" grpId="0"/>
      <p:bldP spid="34" grpId="0" animBg="1"/>
      <p:bldP spid="35" grpId="0"/>
      <p:bldP spid="36" grpId="0"/>
      <p:bldP spid="38" grpId="0" animBg="1"/>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11image51225952">
            <a:extLst>
              <a:ext uri="{FF2B5EF4-FFF2-40B4-BE49-F238E27FC236}">
                <a16:creationId xmlns:a16="http://schemas.microsoft.com/office/drawing/2014/main" id="{6C854B08-4C28-4A42-D1FA-2541E1FDF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602" y="1422680"/>
            <a:ext cx="8472816" cy="42976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7A8A488E-AA38-1B8C-9178-C89BDD701A00}"/>
              </a:ext>
            </a:extLst>
          </p:cNvPr>
          <p:cNvSpPr/>
          <p:nvPr/>
        </p:nvSpPr>
        <p:spPr>
          <a:xfrm>
            <a:off x="4913509" y="1064524"/>
            <a:ext cx="5036170" cy="50904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36" name="TextBox 35">
            <a:extLst>
              <a:ext uri="{FF2B5EF4-FFF2-40B4-BE49-F238E27FC236}">
                <a16:creationId xmlns:a16="http://schemas.microsoft.com/office/drawing/2014/main" id="{41C1A701-CE23-4E43-1CBB-3111310BBD95}"/>
              </a:ext>
            </a:extLst>
          </p:cNvPr>
          <p:cNvSpPr txBox="1"/>
          <p:nvPr/>
        </p:nvSpPr>
        <p:spPr>
          <a:xfrm>
            <a:off x="1775458" y="1401691"/>
            <a:ext cx="2865687" cy="276999"/>
          </a:xfrm>
          <a:prstGeom prst="rect">
            <a:avLst/>
          </a:prstGeom>
          <a:noFill/>
        </p:spPr>
        <p:txBody>
          <a:bodyPr wrap="square" lIns="0" tIns="0" rIns="0" bIns="0" rtlCol="0">
            <a:spAutoFit/>
          </a:bodyPr>
          <a:lstStyle/>
          <a:p>
            <a:pPr algn="ctr"/>
            <a:r>
              <a:rPr lang="en-NL" dirty="0"/>
              <a:t>nfsen</a:t>
            </a:r>
          </a:p>
        </p:txBody>
      </p:sp>
      <p:sp>
        <p:nvSpPr>
          <p:cNvPr id="35" name="Rectangle 34">
            <a:extLst>
              <a:ext uri="{FF2B5EF4-FFF2-40B4-BE49-F238E27FC236}">
                <a16:creationId xmlns:a16="http://schemas.microsoft.com/office/drawing/2014/main" id="{9B4C2A0A-4FED-AD45-FDC9-C84F4F5B12F4}"/>
              </a:ext>
            </a:extLst>
          </p:cNvPr>
          <p:cNvSpPr/>
          <p:nvPr/>
        </p:nvSpPr>
        <p:spPr>
          <a:xfrm>
            <a:off x="1400709" y="1336921"/>
            <a:ext cx="3615187" cy="4600265"/>
          </a:xfrm>
          <a:prstGeom prst="rect">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2050515"/>
                      <a:gd name="connsiteY0" fmla="*/ 0 h 3885449"/>
                      <a:gd name="connsiteX1" fmla="*/ 663000 w 2050515"/>
                      <a:gd name="connsiteY1" fmla="*/ 0 h 3885449"/>
                      <a:gd name="connsiteX2" fmla="*/ 1284989 w 2050515"/>
                      <a:gd name="connsiteY2" fmla="*/ 0 h 3885449"/>
                      <a:gd name="connsiteX3" fmla="*/ 2050515 w 2050515"/>
                      <a:gd name="connsiteY3" fmla="*/ 0 h 3885449"/>
                      <a:gd name="connsiteX4" fmla="*/ 2050515 w 2050515"/>
                      <a:gd name="connsiteY4" fmla="*/ 608720 h 3885449"/>
                      <a:gd name="connsiteX5" fmla="*/ 2050515 w 2050515"/>
                      <a:gd name="connsiteY5" fmla="*/ 1178586 h 3885449"/>
                      <a:gd name="connsiteX6" fmla="*/ 2050515 w 2050515"/>
                      <a:gd name="connsiteY6" fmla="*/ 1748452 h 3885449"/>
                      <a:gd name="connsiteX7" fmla="*/ 2050515 w 2050515"/>
                      <a:gd name="connsiteY7" fmla="*/ 2396027 h 3885449"/>
                      <a:gd name="connsiteX8" fmla="*/ 2050515 w 2050515"/>
                      <a:gd name="connsiteY8" fmla="*/ 3043602 h 3885449"/>
                      <a:gd name="connsiteX9" fmla="*/ 2050515 w 2050515"/>
                      <a:gd name="connsiteY9" fmla="*/ 3885449 h 3885449"/>
                      <a:gd name="connsiteX10" fmla="*/ 1408020 w 2050515"/>
                      <a:gd name="connsiteY10" fmla="*/ 3885449 h 3885449"/>
                      <a:gd name="connsiteX11" fmla="*/ 724515 w 2050515"/>
                      <a:gd name="connsiteY11" fmla="*/ 3885449 h 3885449"/>
                      <a:gd name="connsiteX12" fmla="*/ 0 w 2050515"/>
                      <a:gd name="connsiteY12" fmla="*/ 3885449 h 3885449"/>
                      <a:gd name="connsiteX13" fmla="*/ 0 w 2050515"/>
                      <a:gd name="connsiteY13" fmla="*/ 3160165 h 3885449"/>
                      <a:gd name="connsiteX14" fmla="*/ 0 w 2050515"/>
                      <a:gd name="connsiteY14" fmla="*/ 2434881 h 3885449"/>
                      <a:gd name="connsiteX15" fmla="*/ 0 w 2050515"/>
                      <a:gd name="connsiteY15" fmla="*/ 1709598 h 3885449"/>
                      <a:gd name="connsiteX16" fmla="*/ 0 w 2050515"/>
                      <a:gd name="connsiteY16" fmla="*/ 1062023 h 3885449"/>
                      <a:gd name="connsiteX17" fmla="*/ 0 w 2050515"/>
                      <a:gd name="connsiteY17" fmla="*/ 0 h 388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50515" h="3885449" extrusionOk="0">
                        <a:moveTo>
                          <a:pt x="0" y="0"/>
                        </a:moveTo>
                        <a:cubicBezTo>
                          <a:pt x="175272" y="14537"/>
                          <a:pt x="418976" y="-10843"/>
                          <a:pt x="663000" y="0"/>
                        </a:cubicBezTo>
                        <a:cubicBezTo>
                          <a:pt x="907024" y="10843"/>
                          <a:pt x="1127189" y="-23056"/>
                          <a:pt x="1284989" y="0"/>
                        </a:cubicBezTo>
                        <a:cubicBezTo>
                          <a:pt x="1442789" y="23056"/>
                          <a:pt x="1707250" y="-32560"/>
                          <a:pt x="2050515" y="0"/>
                        </a:cubicBezTo>
                        <a:cubicBezTo>
                          <a:pt x="2043738" y="252508"/>
                          <a:pt x="2074719" y="432195"/>
                          <a:pt x="2050515" y="608720"/>
                        </a:cubicBezTo>
                        <a:cubicBezTo>
                          <a:pt x="2026311" y="785245"/>
                          <a:pt x="2046407" y="971549"/>
                          <a:pt x="2050515" y="1178586"/>
                        </a:cubicBezTo>
                        <a:cubicBezTo>
                          <a:pt x="2054623" y="1385623"/>
                          <a:pt x="2078948" y="1633004"/>
                          <a:pt x="2050515" y="1748452"/>
                        </a:cubicBezTo>
                        <a:cubicBezTo>
                          <a:pt x="2022082" y="1863900"/>
                          <a:pt x="2078342" y="2160625"/>
                          <a:pt x="2050515" y="2396027"/>
                        </a:cubicBezTo>
                        <a:cubicBezTo>
                          <a:pt x="2022688" y="2631430"/>
                          <a:pt x="2021204" y="2763469"/>
                          <a:pt x="2050515" y="3043602"/>
                        </a:cubicBezTo>
                        <a:cubicBezTo>
                          <a:pt x="2079826" y="3323736"/>
                          <a:pt x="2023750" y="3552884"/>
                          <a:pt x="2050515" y="3885449"/>
                        </a:cubicBezTo>
                        <a:cubicBezTo>
                          <a:pt x="1829513" y="3859284"/>
                          <a:pt x="1606594" y="3874708"/>
                          <a:pt x="1408020" y="3885449"/>
                        </a:cubicBezTo>
                        <a:cubicBezTo>
                          <a:pt x="1209446" y="3896190"/>
                          <a:pt x="869584" y="3866222"/>
                          <a:pt x="724515" y="3885449"/>
                        </a:cubicBezTo>
                        <a:cubicBezTo>
                          <a:pt x="579447" y="3904676"/>
                          <a:pt x="336737" y="3912020"/>
                          <a:pt x="0" y="3885449"/>
                        </a:cubicBezTo>
                        <a:cubicBezTo>
                          <a:pt x="6908" y="3665011"/>
                          <a:pt x="-33176" y="3520910"/>
                          <a:pt x="0" y="3160165"/>
                        </a:cubicBezTo>
                        <a:cubicBezTo>
                          <a:pt x="33176" y="2799420"/>
                          <a:pt x="-2880" y="2766107"/>
                          <a:pt x="0" y="2434881"/>
                        </a:cubicBezTo>
                        <a:cubicBezTo>
                          <a:pt x="2880" y="2103655"/>
                          <a:pt x="747" y="1900743"/>
                          <a:pt x="0" y="1709598"/>
                        </a:cubicBezTo>
                        <a:cubicBezTo>
                          <a:pt x="-747" y="1518453"/>
                          <a:pt x="-10051" y="1290685"/>
                          <a:pt x="0" y="1062023"/>
                        </a:cubicBezTo>
                        <a:cubicBezTo>
                          <a:pt x="10051" y="833361"/>
                          <a:pt x="-17482" y="53080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 name="TextBox 6">
            <a:extLst>
              <a:ext uri="{FF2B5EF4-FFF2-40B4-BE49-F238E27FC236}">
                <a16:creationId xmlns:a16="http://schemas.microsoft.com/office/drawing/2014/main" id="{09010DAF-9657-BF4F-7AB6-3D2BEF0C3C86}"/>
              </a:ext>
            </a:extLst>
          </p:cNvPr>
          <p:cNvSpPr txBox="1"/>
          <p:nvPr/>
        </p:nvSpPr>
        <p:spPr>
          <a:xfrm>
            <a:off x="5198354" y="6324771"/>
            <a:ext cx="4105291" cy="169277"/>
          </a:xfrm>
          <a:prstGeom prst="rect">
            <a:avLst/>
          </a:prstGeom>
          <a:noFill/>
        </p:spPr>
        <p:txBody>
          <a:bodyPr wrap="none" lIns="0" tIns="0" rIns="0" bIns="0" rtlCol="0">
            <a:spAutoFit/>
          </a:bodyPr>
          <a:lstStyle/>
          <a:p>
            <a:pPr algn="l"/>
            <a:r>
              <a:rPr lang="en-GB" sz="1100" baseline="30000" dirty="0">
                <a:latin typeface="Roboto Mono" pitchFamily="49" charset="0"/>
                <a:ea typeface="Roboto Mono" pitchFamily="49" charset="0"/>
              </a:rPr>
              <a:t>(</a:t>
            </a:r>
            <a:r>
              <a:rPr lang="en-GB" sz="1100" dirty="0">
                <a:latin typeface="Roboto Mono" pitchFamily="49" charset="0"/>
                <a:ea typeface="Roboto Mono" pitchFamily="49" charset="0"/>
              </a:rPr>
              <a:t>*</a:t>
            </a:r>
            <a:r>
              <a:rPr lang="en-GB" sz="1100" baseline="30000" dirty="0">
                <a:latin typeface="Roboto Mono" pitchFamily="49" charset="0"/>
                <a:ea typeface="Roboto Mono" pitchFamily="49" charset="0"/>
              </a:rPr>
              <a:t>)</a:t>
            </a:r>
            <a:r>
              <a:rPr lang="en-GB" sz="1100" dirty="0">
                <a:latin typeface="Roboto Mono" pitchFamily="49" charset="0"/>
                <a:ea typeface="Roboto Mono" pitchFamily="49" charset="0"/>
              </a:rPr>
              <a:t> https://</a:t>
            </a:r>
            <a:r>
              <a:rPr lang="en-GB" sz="1100" dirty="0" err="1">
                <a:latin typeface="Roboto Mono" pitchFamily="49" charset="0"/>
                <a:ea typeface="Roboto Mono" pitchFamily="49" charset="0"/>
              </a:rPr>
              <a:t>github.com</a:t>
            </a:r>
            <a:r>
              <a:rPr lang="en-GB" sz="1100" dirty="0">
                <a:latin typeface="Roboto Mono" pitchFamily="49" charset="0"/>
                <a:ea typeface="Roboto Mono" pitchFamily="49" charset="0"/>
              </a:rPr>
              <a:t>/</a:t>
            </a:r>
            <a:r>
              <a:rPr lang="en-GB" sz="1100" dirty="0" err="1">
                <a:latin typeface="Roboto Mono" pitchFamily="49" charset="0"/>
                <a:ea typeface="Roboto Mono" pitchFamily="49" charset="0"/>
              </a:rPr>
              <a:t>poorting</a:t>
            </a:r>
            <a:r>
              <a:rPr lang="en-GB" sz="1100" dirty="0">
                <a:latin typeface="Roboto Mono" pitchFamily="49" charset="0"/>
                <a:ea typeface="Roboto Mono" pitchFamily="49" charset="0"/>
              </a:rPr>
              <a:t>/nfdump2clickhouse</a:t>
            </a:r>
            <a:endParaRPr lang="en-NL" sz="1100" dirty="0" err="1">
              <a:latin typeface="Roboto Mono" pitchFamily="49" charset="0"/>
              <a:ea typeface="Roboto Mono" pitchFamily="49" charset="0"/>
            </a:endParaRPr>
          </a:p>
        </p:txBody>
      </p:sp>
      <p:sp>
        <p:nvSpPr>
          <p:cNvPr id="31" name="Slide Number Placeholder 1">
            <a:extLst>
              <a:ext uri="{FF2B5EF4-FFF2-40B4-BE49-F238E27FC236}">
                <a16:creationId xmlns:a16="http://schemas.microsoft.com/office/drawing/2014/main" id="{D1C88076-999B-A030-1E80-59512BE30C21}"/>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6</a:t>
            </a:fld>
            <a:endParaRPr lang="nl-NL" dirty="0"/>
          </a:p>
        </p:txBody>
      </p:sp>
      <p:sp>
        <p:nvSpPr>
          <p:cNvPr id="11" name="Text Placeholder 10">
            <a:extLst>
              <a:ext uri="{FF2B5EF4-FFF2-40B4-BE49-F238E27FC236}">
                <a16:creationId xmlns:a16="http://schemas.microsoft.com/office/drawing/2014/main" id="{1F42DE24-7E87-9C67-29D6-C18E0410EE13}"/>
              </a:ext>
            </a:extLst>
          </p:cNvPr>
          <p:cNvSpPr>
            <a:spLocks noGrp="1"/>
          </p:cNvSpPr>
          <p:nvPr>
            <p:ph type="body" sz="quarter" idx="14"/>
          </p:nvPr>
        </p:nvSpPr>
        <p:spPr/>
        <p:txBody>
          <a:bodyPr/>
          <a:lstStyle/>
          <a:p>
            <a:endParaRPr lang="en-NL"/>
          </a:p>
        </p:txBody>
      </p:sp>
      <p:sp>
        <p:nvSpPr>
          <p:cNvPr id="27" name="Text Placeholder 26">
            <a:extLst>
              <a:ext uri="{FF2B5EF4-FFF2-40B4-BE49-F238E27FC236}">
                <a16:creationId xmlns:a16="http://schemas.microsoft.com/office/drawing/2014/main" id="{068F2540-0AEB-D7A6-1660-70DA1BA8F2BF}"/>
              </a:ext>
            </a:extLst>
          </p:cNvPr>
          <p:cNvSpPr>
            <a:spLocks noGrp="1"/>
          </p:cNvSpPr>
          <p:nvPr>
            <p:ph type="body" sz="quarter" idx="18"/>
          </p:nvPr>
        </p:nvSpPr>
        <p:spPr/>
        <p:txBody>
          <a:bodyPr/>
          <a:lstStyle/>
          <a:p>
            <a:endParaRPr lang="en-NL"/>
          </a:p>
        </p:txBody>
      </p:sp>
      <p:sp>
        <p:nvSpPr>
          <p:cNvPr id="9" name="Title 8">
            <a:extLst>
              <a:ext uri="{FF2B5EF4-FFF2-40B4-BE49-F238E27FC236}">
                <a16:creationId xmlns:a16="http://schemas.microsoft.com/office/drawing/2014/main" id="{BCE58AD6-5FEB-94BE-55B2-FADA861CF061}"/>
              </a:ext>
            </a:extLst>
          </p:cNvPr>
          <p:cNvSpPr>
            <a:spLocks noGrp="1"/>
          </p:cNvSpPr>
          <p:nvPr>
            <p:ph type="title"/>
          </p:nvPr>
        </p:nvSpPr>
        <p:spPr/>
        <p:txBody>
          <a:bodyPr/>
          <a:lstStyle/>
          <a:p>
            <a:r>
              <a:rPr lang="en-NL" dirty="0"/>
              <a:t>The processing setup</a:t>
            </a:r>
          </a:p>
        </p:txBody>
      </p:sp>
      <p:grpSp>
        <p:nvGrpSpPr>
          <p:cNvPr id="54" name="Group 53">
            <a:extLst>
              <a:ext uri="{FF2B5EF4-FFF2-40B4-BE49-F238E27FC236}">
                <a16:creationId xmlns:a16="http://schemas.microsoft.com/office/drawing/2014/main" id="{556E0428-B486-0547-EF59-BA8E7319C77D}"/>
              </a:ext>
            </a:extLst>
          </p:cNvPr>
          <p:cNvGrpSpPr/>
          <p:nvPr/>
        </p:nvGrpSpPr>
        <p:grpSpPr>
          <a:xfrm>
            <a:off x="4913514" y="1336921"/>
            <a:ext cx="3129108" cy="4600266"/>
            <a:chOff x="4913514" y="1336921"/>
            <a:chExt cx="3129108" cy="4600266"/>
          </a:xfrm>
        </p:grpSpPr>
        <p:grpSp>
          <p:nvGrpSpPr>
            <p:cNvPr id="38" name="Group 37">
              <a:extLst>
                <a:ext uri="{FF2B5EF4-FFF2-40B4-BE49-F238E27FC236}">
                  <a16:creationId xmlns:a16="http://schemas.microsoft.com/office/drawing/2014/main" id="{1862B133-BD33-221E-FBD3-F82F697F7835}"/>
                </a:ext>
              </a:extLst>
            </p:cNvPr>
            <p:cNvGrpSpPr/>
            <p:nvPr/>
          </p:nvGrpSpPr>
          <p:grpSpPr>
            <a:xfrm>
              <a:off x="4918426" y="3845987"/>
              <a:ext cx="2444871" cy="617838"/>
              <a:chOff x="4053186" y="1997519"/>
              <a:chExt cx="2444871" cy="617838"/>
            </a:xfrm>
          </p:grpSpPr>
          <p:cxnSp>
            <p:nvCxnSpPr>
              <p:cNvPr id="12" name="Straight Arrow Connector 11">
                <a:extLst>
                  <a:ext uri="{FF2B5EF4-FFF2-40B4-BE49-F238E27FC236}">
                    <a16:creationId xmlns:a16="http://schemas.microsoft.com/office/drawing/2014/main" id="{BCA819E0-8053-5B51-0662-BE553A59D343}"/>
                  </a:ext>
                </a:extLst>
              </p:cNvPr>
              <p:cNvCxnSpPr>
                <a:cxnSpLocks/>
              </p:cNvCxnSpPr>
              <p:nvPr/>
            </p:nvCxnSpPr>
            <p:spPr>
              <a:xfrm>
                <a:off x="4053186" y="2307265"/>
                <a:ext cx="46955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2E8DF265-6CB8-ABC0-CE7E-0BF4EACDBFC0}"/>
                  </a:ext>
                </a:extLst>
              </p:cNvPr>
              <p:cNvGrpSpPr/>
              <p:nvPr/>
            </p:nvGrpSpPr>
            <p:grpSpPr>
              <a:xfrm>
                <a:off x="4725595" y="1997519"/>
                <a:ext cx="1772462" cy="617838"/>
                <a:chOff x="4725595" y="2036847"/>
                <a:chExt cx="1772462" cy="617838"/>
              </a:xfrm>
            </p:grpSpPr>
            <p:sp>
              <p:nvSpPr>
                <p:cNvPr id="5" name="TextBox 4">
                  <a:extLst>
                    <a:ext uri="{FF2B5EF4-FFF2-40B4-BE49-F238E27FC236}">
                      <a16:creationId xmlns:a16="http://schemas.microsoft.com/office/drawing/2014/main" id="{95C903F1-75C5-1F65-108B-42F575854319}"/>
                    </a:ext>
                  </a:extLst>
                </p:cNvPr>
                <p:cNvSpPr txBox="1"/>
                <p:nvPr/>
              </p:nvSpPr>
              <p:spPr>
                <a:xfrm>
                  <a:off x="4814874" y="2207266"/>
                  <a:ext cx="477795" cy="276999"/>
                </a:xfrm>
                <a:prstGeom prst="rect">
                  <a:avLst/>
                </a:prstGeom>
                <a:noFill/>
              </p:spPr>
              <p:txBody>
                <a:bodyPr wrap="square" lIns="0" tIns="0" rIns="0" bIns="0" rtlCol="0">
                  <a:spAutoFit/>
                </a:bodyPr>
                <a:lstStyle/>
                <a:p>
                  <a:pPr algn="ctr"/>
                  <a:r>
                    <a:rPr lang="en-NL" dirty="0"/>
                    <a:t>CSV</a:t>
                  </a:r>
                </a:p>
              </p:txBody>
            </p:sp>
            <p:sp>
              <p:nvSpPr>
                <p:cNvPr id="8" name="TextBox 7">
                  <a:extLst>
                    <a:ext uri="{FF2B5EF4-FFF2-40B4-BE49-F238E27FC236}">
                      <a16:creationId xmlns:a16="http://schemas.microsoft.com/office/drawing/2014/main" id="{27DF938D-D4B0-4893-7821-57C9B7E5D997}"/>
                    </a:ext>
                  </a:extLst>
                </p:cNvPr>
                <p:cNvSpPr txBox="1"/>
                <p:nvPr/>
              </p:nvSpPr>
              <p:spPr>
                <a:xfrm>
                  <a:off x="5558943" y="2192334"/>
                  <a:ext cx="939114" cy="276999"/>
                </a:xfrm>
                <a:prstGeom prst="rect">
                  <a:avLst/>
                </a:prstGeom>
                <a:noFill/>
              </p:spPr>
              <p:txBody>
                <a:bodyPr wrap="square" lIns="0" tIns="0" rIns="0" bIns="0" rtlCol="0">
                  <a:spAutoFit/>
                </a:bodyPr>
                <a:lstStyle/>
                <a:p>
                  <a:pPr algn="ctr"/>
                  <a:r>
                    <a:rPr lang="en-NL" dirty="0"/>
                    <a:t>Parquet</a:t>
                  </a:r>
                </a:p>
              </p:txBody>
            </p:sp>
            <p:cxnSp>
              <p:nvCxnSpPr>
                <p:cNvPr id="10" name="Straight Arrow Connector 9">
                  <a:extLst>
                    <a:ext uri="{FF2B5EF4-FFF2-40B4-BE49-F238E27FC236}">
                      <a16:creationId xmlns:a16="http://schemas.microsoft.com/office/drawing/2014/main" id="{444D4417-395B-0160-E500-726BF58F245C}"/>
                    </a:ext>
                  </a:extLst>
                </p:cNvPr>
                <p:cNvCxnSpPr>
                  <a:cxnSpLocks/>
                </p:cNvCxnSpPr>
                <p:nvPr/>
              </p:nvCxnSpPr>
              <p:spPr>
                <a:xfrm>
                  <a:off x="5306362" y="2330834"/>
                  <a:ext cx="244343"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EEE74A0-B3B0-A55E-B7A5-E4F35BCF31B6}"/>
                    </a:ext>
                  </a:extLst>
                </p:cNvPr>
                <p:cNvSpPr/>
                <p:nvPr/>
              </p:nvSpPr>
              <p:spPr>
                <a:xfrm>
                  <a:off x="4725595" y="2036847"/>
                  <a:ext cx="1772462" cy="6178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sp>
          <p:nvSpPr>
            <p:cNvPr id="15" name="Rectangle 14">
              <a:extLst>
                <a:ext uri="{FF2B5EF4-FFF2-40B4-BE49-F238E27FC236}">
                  <a16:creationId xmlns:a16="http://schemas.microsoft.com/office/drawing/2014/main" id="{E885EED4-BA06-6A8A-A4C4-07928CDF1724}"/>
                </a:ext>
              </a:extLst>
            </p:cNvPr>
            <p:cNvSpPr/>
            <p:nvPr/>
          </p:nvSpPr>
          <p:spPr>
            <a:xfrm>
              <a:off x="5198354" y="1336921"/>
              <a:ext cx="2844268" cy="4600266"/>
            </a:xfrm>
            <a:prstGeom prst="rect">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2050515"/>
                        <a:gd name="connsiteY0" fmla="*/ 0 h 3885449"/>
                        <a:gd name="connsiteX1" fmla="*/ 663000 w 2050515"/>
                        <a:gd name="connsiteY1" fmla="*/ 0 h 3885449"/>
                        <a:gd name="connsiteX2" fmla="*/ 1284989 w 2050515"/>
                        <a:gd name="connsiteY2" fmla="*/ 0 h 3885449"/>
                        <a:gd name="connsiteX3" fmla="*/ 2050515 w 2050515"/>
                        <a:gd name="connsiteY3" fmla="*/ 0 h 3885449"/>
                        <a:gd name="connsiteX4" fmla="*/ 2050515 w 2050515"/>
                        <a:gd name="connsiteY4" fmla="*/ 608720 h 3885449"/>
                        <a:gd name="connsiteX5" fmla="*/ 2050515 w 2050515"/>
                        <a:gd name="connsiteY5" fmla="*/ 1178586 h 3885449"/>
                        <a:gd name="connsiteX6" fmla="*/ 2050515 w 2050515"/>
                        <a:gd name="connsiteY6" fmla="*/ 1748452 h 3885449"/>
                        <a:gd name="connsiteX7" fmla="*/ 2050515 w 2050515"/>
                        <a:gd name="connsiteY7" fmla="*/ 2396027 h 3885449"/>
                        <a:gd name="connsiteX8" fmla="*/ 2050515 w 2050515"/>
                        <a:gd name="connsiteY8" fmla="*/ 3043602 h 3885449"/>
                        <a:gd name="connsiteX9" fmla="*/ 2050515 w 2050515"/>
                        <a:gd name="connsiteY9" fmla="*/ 3885449 h 3885449"/>
                        <a:gd name="connsiteX10" fmla="*/ 1408020 w 2050515"/>
                        <a:gd name="connsiteY10" fmla="*/ 3885449 h 3885449"/>
                        <a:gd name="connsiteX11" fmla="*/ 724515 w 2050515"/>
                        <a:gd name="connsiteY11" fmla="*/ 3885449 h 3885449"/>
                        <a:gd name="connsiteX12" fmla="*/ 0 w 2050515"/>
                        <a:gd name="connsiteY12" fmla="*/ 3885449 h 3885449"/>
                        <a:gd name="connsiteX13" fmla="*/ 0 w 2050515"/>
                        <a:gd name="connsiteY13" fmla="*/ 3160165 h 3885449"/>
                        <a:gd name="connsiteX14" fmla="*/ 0 w 2050515"/>
                        <a:gd name="connsiteY14" fmla="*/ 2434881 h 3885449"/>
                        <a:gd name="connsiteX15" fmla="*/ 0 w 2050515"/>
                        <a:gd name="connsiteY15" fmla="*/ 1709598 h 3885449"/>
                        <a:gd name="connsiteX16" fmla="*/ 0 w 2050515"/>
                        <a:gd name="connsiteY16" fmla="*/ 1062023 h 3885449"/>
                        <a:gd name="connsiteX17" fmla="*/ 0 w 2050515"/>
                        <a:gd name="connsiteY17" fmla="*/ 0 h 388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50515" h="3885449" extrusionOk="0">
                          <a:moveTo>
                            <a:pt x="0" y="0"/>
                          </a:moveTo>
                          <a:cubicBezTo>
                            <a:pt x="175272" y="14537"/>
                            <a:pt x="418976" y="-10843"/>
                            <a:pt x="663000" y="0"/>
                          </a:cubicBezTo>
                          <a:cubicBezTo>
                            <a:pt x="907024" y="10843"/>
                            <a:pt x="1127189" y="-23056"/>
                            <a:pt x="1284989" y="0"/>
                          </a:cubicBezTo>
                          <a:cubicBezTo>
                            <a:pt x="1442789" y="23056"/>
                            <a:pt x="1707250" y="-32560"/>
                            <a:pt x="2050515" y="0"/>
                          </a:cubicBezTo>
                          <a:cubicBezTo>
                            <a:pt x="2043738" y="252508"/>
                            <a:pt x="2074719" y="432195"/>
                            <a:pt x="2050515" y="608720"/>
                          </a:cubicBezTo>
                          <a:cubicBezTo>
                            <a:pt x="2026311" y="785245"/>
                            <a:pt x="2046407" y="971549"/>
                            <a:pt x="2050515" y="1178586"/>
                          </a:cubicBezTo>
                          <a:cubicBezTo>
                            <a:pt x="2054623" y="1385623"/>
                            <a:pt x="2078948" y="1633004"/>
                            <a:pt x="2050515" y="1748452"/>
                          </a:cubicBezTo>
                          <a:cubicBezTo>
                            <a:pt x="2022082" y="1863900"/>
                            <a:pt x="2078342" y="2160625"/>
                            <a:pt x="2050515" y="2396027"/>
                          </a:cubicBezTo>
                          <a:cubicBezTo>
                            <a:pt x="2022688" y="2631430"/>
                            <a:pt x="2021204" y="2763469"/>
                            <a:pt x="2050515" y="3043602"/>
                          </a:cubicBezTo>
                          <a:cubicBezTo>
                            <a:pt x="2079826" y="3323736"/>
                            <a:pt x="2023750" y="3552884"/>
                            <a:pt x="2050515" y="3885449"/>
                          </a:cubicBezTo>
                          <a:cubicBezTo>
                            <a:pt x="1829513" y="3859284"/>
                            <a:pt x="1606594" y="3874708"/>
                            <a:pt x="1408020" y="3885449"/>
                          </a:cubicBezTo>
                          <a:cubicBezTo>
                            <a:pt x="1209446" y="3896190"/>
                            <a:pt x="869584" y="3866222"/>
                            <a:pt x="724515" y="3885449"/>
                          </a:cubicBezTo>
                          <a:cubicBezTo>
                            <a:pt x="579447" y="3904676"/>
                            <a:pt x="336737" y="3912020"/>
                            <a:pt x="0" y="3885449"/>
                          </a:cubicBezTo>
                          <a:cubicBezTo>
                            <a:pt x="6908" y="3665011"/>
                            <a:pt x="-33176" y="3520910"/>
                            <a:pt x="0" y="3160165"/>
                          </a:cubicBezTo>
                          <a:cubicBezTo>
                            <a:pt x="33176" y="2799420"/>
                            <a:pt x="-2880" y="2766107"/>
                            <a:pt x="0" y="2434881"/>
                          </a:cubicBezTo>
                          <a:cubicBezTo>
                            <a:pt x="2880" y="2103655"/>
                            <a:pt x="747" y="1900743"/>
                            <a:pt x="0" y="1709598"/>
                          </a:cubicBezTo>
                          <a:cubicBezTo>
                            <a:pt x="-747" y="1518453"/>
                            <a:pt x="-10051" y="1290685"/>
                            <a:pt x="0" y="1062023"/>
                          </a:cubicBezTo>
                          <a:cubicBezTo>
                            <a:pt x="10051" y="833361"/>
                            <a:pt x="-17482" y="53080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6" name="TextBox 15">
              <a:extLst>
                <a:ext uri="{FF2B5EF4-FFF2-40B4-BE49-F238E27FC236}">
                  <a16:creationId xmlns:a16="http://schemas.microsoft.com/office/drawing/2014/main" id="{D0FDB5D6-D83E-27ED-9298-2AEF3052175C}"/>
                </a:ext>
              </a:extLst>
            </p:cNvPr>
            <p:cNvSpPr txBox="1"/>
            <p:nvPr/>
          </p:nvSpPr>
          <p:spPr>
            <a:xfrm>
              <a:off x="5728133" y="1401692"/>
              <a:ext cx="2084610" cy="276999"/>
            </a:xfrm>
            <a:prstGeom prst="rect">
              <a:avLst/>
            </a:prstGeom>
            <a:noFill/>
          </p:spPr>
          <p:txBody>
            <a:bodyPr wrap="none" lIns="0" tIns="0" rIns="0" bIns="0" rtlCol="0">
              <a:spAutoFit/>
            </a:bodyPr>
            <a:lstStyle/>
            <a:p>
              <a:pPr algn="ctr"/>
              <a:r>
                <a:rPr lang="en-NL" dirty="0"/>
                <a:t>nfdump2clickhouse</a:t>
              </a:r>
              <a:r>
                <a:rPr lang="en-NL" baseline="30000" dirty="0"/>
                <a:t>(</a:t>
              </a:r>
              <a:r>
                <a:rPr lang="en-NL" dirty="0"/>
                <a:t>*</a:t>
              </a:r>
              <a:r>
                <a:rPr lang="en-NL" baseline="30000" dirty="0"/>
                <a:t>)</a:t>
              </a:r>
            </a:p>
          </p:txBody>
        </p:sp>
        <p:grpSp>
          <p:nvGrpSpPr>
            <p:cNvPr id="39" name="Group 38">
              <a:extLst>
                <a:ext uri="{FF2B5EF4-FFF2-40B4-BE49-F238E27FC236}">
                  <a16:creationId xmlns:a16="http://schemas.microsoft.com/office/drawing/2014/main" id="{B9613185-5BE4-22F3-A982-9221AA16696F}"/>
                </a:ext>
              </a:extLst>
            </p:cNvPr>
            <p:cNvGrpSpPr/>
            <p:nvPr/>
          </p:nvGrpSpPr>
          <p:grpSpPr>
            <a:xfrm>
              <a:off x="4913514" y="2661199"/>
              <a:ext cx="2444871" cy="617838"/>
              <a:chOff x="4053186" y="1997519"/>
              <a:chExt cx="2444871" cy="617838"/>
            </a:xfrm>
          </p:grpSpPr>
          <p:cxnSp>
            <p:nvCxnSpPr>
              <p:cNvPr id="40" name="Straight Arrow Connector 39">
                <a:extLst>
                  <a:ext uri="{FF2B5EF4-FFF2-40B4-BE49-F238E27FC236}">
                    <a16:creationId xmlns:a16="http://schemas.microsoft.com/office/drawing/2014/main" id="{29FD1053-0C73-229E-4A6D-C9103DA69FEC}"/>
                  </a:ext>
                </a:extLst>
              </p:cNvPr>
              <p:cNvCxnSpPr>
                <a:cxnSpLocks/>
              </p:cNvCxnSpPr>
              <p:nvPr/>
            </p:nvCxnSpPr>
            <p:spPr>
              <a:xfrm>
                <a:off x="4053186" y="2307265"/>
                <a:ext cx="46955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233525A9-F7B6-F027-A0A5-19CAF5E16192}"/>
                  </a:ext>
                </a:extLst>
              </p:cNvPr>
              <p:cNvGrpSpPr/>
              <p:nvPr/>
            </p:nvGrpSpPr>
            <p:grpSpPr>
              <a:xfrm>
                <a:off x="4725595" y="1997519"/>
                <a:ext cx="1772462" cy="617838"/>
                <a:chOff x="4725595" y="2036847"/>
                <a:chExt cx="1772462" cy="617838"/>
              </a:xfrm>
            </p:grpSpPr>
            <p:sp>
              <p:nvSpPr>
                <p:cNvPr id="42" name="TextBox 41">
                  <a:extLst>
                    <a:ext uri="{FF2B5EF4-FFF2-40B4-BE49-F238E27FC236}">
                      <a16:creationId xmlns:a16="http://schemas.microsoft.com/office/drawing/2014/main" id="{CA6F5BA4-BF34-6878-B9E8-2CA1E0111FDE}"/>
                    </a:ext>
                  </a:extLst>
                </p:cNvPr>
                <p:cNvSpPr txBox="1"/>
                <p:nvPr/>
              </p:nvSpPr>
              <p:spPr>
                <a:xfrm>
                  <a:off x="4814874" y="2207266"/>
                  <a:ext cx="477795" cy="276999"/>
                </a:xfrm>
                <a:prstGeom prst="rect">
                  <a:avLst/>
                </a:prstGeom>
                <a:noFill/>
              </p:spPr>
              <p:txBody>
                <a:bodyPr wrap="square" lIns="0" tIns="0" rIns="0" bIns="0" rtlCol="0">
                  <a:spAutoFit/>
                </a:bodyPr>
                <a:lstStyle/>
                <a:p>
                  <a:pPr algn="ctr"/>
                  <a:r>
                    <a:rPr lang="en-NL" dirty="0"/>
                    <a:t>CSV</a:t>
                  </a:r>
                </a:p>
              </p:txBody>
            </p:sp>
            <p:sp>
              <p:nvSpPr>
                <p:cNvPr id="43" name="TextBox 42">
                  <a:extLst>
                    <a:ext uri="{FF2B5EF4-FFF2-40B4-BE49-F238E27FC236}">
                      <a16:creationId xmlns:a16="http://schemas.microsoft.com/office/drawing/2014/main" id="{65832B2F-7101-E581-3573-6A43F23E924B}"/>
                    </a:ext>
                  </a:extLst>
                </p:cNvPr>
                <p:cNvSpPr txBox="1"/>
                <p:nvPr/>
              </p:nvSpPr>
              <p:spPr>
                <a:xfrm>
                  <a:off x="5558943" y="2192334"/>
                  <a:ext cx="939114" cy="276999"/>
                </a:xfrm>
                <a:prstGeom prst="rect">
                  <a:avLst/>
                </a:prstGeom>
                <a:noFill/>
              </p:spPr>
              <p:txBody>
                <a:bodyPr wrap="square" lIns="0" tIns="0" rIns="0" bIns="0" rtlCol="0">
                  <a:spAutoFit/>
                </a:bodyPr>
                <a:lstStyle/>
                <a:p>
                  <a:pPr algn="ctr"/>
                  <a:r>
                    <a:rPr lang="en-NL" dirty="0"/>
                    <a:t>Parquet</a:t>
                  </a:r>
                </a:p>
              </p:txBody>
            </p:sp>
            <p:cxnSp>
              <p:nvCxnSpPr>
                <p:cNvPr id="44" name="Straight Arrow Connector 43">
                  <a:extLst>
                    <a:ext uri="{FF2B5EF4-FFF2-40B4-BE49-F238E27FC236}">
                      <a16:creationId xmlns:a16="http://schemas.microsoft.com/office/drawing/2014/main" id="{958EC518-1591-13F7-3829-249F49362BE1}"/>
                    </a:ext>
                  </a:extLst>
                </p:cNvPr>
                <p:cNvCxnSpPr>
                  <a:cxnSpLocks/>
                </p:cNvCxnSpPr>
                <p:nvPr/>
              </p:nvCxnSpPr>
              <p:spPr>
                <a:xfrm>
                  <a:off x="5306362" y="2330834"/>
                  <a:ext cx="244343"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271A7C92-FA0E-0356-12BF-5E19DFA2C691}"/>
                    </a:ext>
                  </a:extLst>
                </p:cNvPr>
                <p:cNvSpPr/>
                <p:nvPr/>
              </p:nvSpPr>
              <p:spPr>
                <a:xfrm>
                  <a:off x="4725595" y="2036847"/>
                  <a:ext cx="1772462" cy="6178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grpSp>
          <p:nvGrpSpPr>
            <p:cNvPr id="46" name="Group 45">
              <a:extLst>
                <a:ext uri="{FF2B5EF4-FFF2-40B4-BE49-F238E27FC236}">
                  <a16:creationId xmlns:a16="http://schemas.microsoft.com/office/drawing/2014/main" id="{29CDC360-A5CD-B593-E85F-E7E906F0D344}"/>
                </a:ext>
              </a:extLst>
            </p:cNvPr>
            <p:cNvGrpSpPr/>
            <p:nvPr/>
          </p:nvGrpSpPr>
          <p:grpSpPr>
            <a:xfrm>
              <a:off x="4918432" y="5075023"/>
              <a:ext cx="2444871" cy="617838"/>
              <a:chOff x="4053186" y="1997519"/>
              <a:chExt cx="2444871" cy="617838"/>
            </a:xfrm>
          </p:grpSpPr>
          <p:cxnSp>
            <p:nvCxnSpPr>
              <p:cNvPr id="47" name="Straight Arrow Connector 46">
                <a:extLst>
                  <a:ext uri="{FF2B5EF4-FFF2-40B4-BE49-F238E27FC236}">
                    <a16:creationId xmlns:a16="http://schemas.microsoft.com/office/drawing/2014/main" id="{A0CD569C-7942-56C1-78BC-29DA4DAAF7FB}"/>
                  </a:ext>
                </a:extLst>
              </p:cNvPr>
              <p:cNvCxnSpPr>
                <a:cxnSpLocks/>
              </p:cNvCxnSpPr>
              <p:nvPr/>
            </p:nvCxnSpPr>
            <p:spPr>
              <a:xfrm>
                <a:off x="4053186" y="2307265"/>
                <a:ext cx="46955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1AE01F0-AF2D-812D-A586-C60E15AD1811}"/>
                  </a:ext>
                </a:extLst>
              </p:cNvPr>
              <p:cNvGrpSpPr/>
              <p:nvPr/>
            </p:nvGrpSpPr>
            <p:grpSpPr>
              <a:xfrm>
                <a:off x="4725595" y="1997519"/>
                <a:ext cx="1772462" cy="617838"/>
                <a:chOff x="4725595" y="2036847"/>
                <a:chExt cx="1772462" cy="617838"/>
              </a:xfrm>
            </p:grpSpPr>
            <p:sp>
              <p:nvSpPr>
                <p:cNvPr id="49" name="TextBox 48">
                  <a:extLst>
                    <a:ext uri="{FF2B5EF4-FFF2-40B4-BE49-F238E27FC236}">
                      <a16:creationId xmlns:a16="http://schemas.microsoft.com/office/drawing/2014/main" id="{6046C216-2ED3-B9AD-70DE-1D3D7D66195D}"/>
                    </a:ext>
                  </a:extLst>
                </p:cNvPr>
                <p:cNvSpPr txBox="1"/>
                <p:nvPr/>
              </p:nvSpPr>
              <p:spPr>
                <a:xfrm>
                  <a:off x="4814874" y="2207266"/>
                  <a:ext cx="477795" cy="276999"/>
                </a:xfrm>
                <a:prstGeom prst="rect">
                  <a:avLst/>
                </a:prstGeom>
                <a:noFill/>
              </p:spPr>
              <p:txBody>
                <a:bodyPr wrap="square" lIns="0" tIns="0" rIns="0" bIns="0" rtlCol="0">
                  <a:spAutoFit/>
                </a:bodyPr>
                <a:lstStyle/>
                <a:p>
                  <a:pPr algn="ctr"/>
                  <a:r>
                    <a:rPr lang="en-NL" dirty="0"/>
                    <a:t>CSV</a:t>
                  </a:r>
                </a:p>
              </p:txBody>
            </p:sp>
            <p:sp>
              <p:nvSpPr>
                <p:cNvPr id="50" name="TextBox 49">
                  <a:extLst>
                    <a:ext uri="{FF2B5EF4-FFF2-40B4-BE49-F238E27FC236}">
                      <a16:creationId xmlns:a16="http://schemas.microsoft.com/office/drawing/2014/main" id="{D5D546E2-5ACE-93BB-8452-A509508AC004}"/>
                    </a:ext>
                  </a:extLst>
                </p:cNvPr>
                <p:cNvSpPr txBox="1"/>
                <p:nvPr/>
              </p:nvSpPr>
              <p:spPr>
                <a:xfrm>
                  <a:off x="5558943" y="2192334"/>
                  <a:ext cx="939114" cy="276999"/>
                </a:xfrm>
                <a:prstGeom prst="rect">
                  <a:avLst/>
                </a:prstGeom>
                <a:noFill/>
              </p:spPr>
              <p:txBody>
                <a:bodyPr wrap="square" lIns="0" tIns="0" rIns="0" bIns="0" rtlCol="0">
                  <a:spAutoFit/>
                </a:bodyPr>
                <a:lstStyle/>
                <a:p>
                  <a:pPr algn="ctr"/>
                  <a:r>
                    <a:rPr lang="en-NL" dirty="0"/>
                    <a:t>Parquet</a:t>
                  </a:r>
                </a:p>
              </p:txBody>
            </p:sp>
            <p:cxnSp>
              <p:nvCxnSpPr>
                <p:cNvPr id="51" name="Straight Arrow Connector 50">
                  <a:extLst>
                    <a:ext uri="{FF2B5EF4-FFF2-40B4-BE49-F238E27FC236}">
                      <a16:creationId xmlns:a16="http://schemas.microsoft.com/office/drawing/2014/main" id="{D5DD8D89-15E8-6210-0083-7D928A51CE69}"/>
                    </a:ext>
                  </a:extLst>
                </p:cNvPr>
                <p:cNvCxnSpPr>
                  <a:cxnSpLocks/>
                </p:cNvCxnSpPr>
                <p:nvPr/>
              </p:nvCxnSpPr>
              <p:spPr>
                <a:xfrm>
                  <a:off x="5306362" y="2330834"/>
                  <a:ext cx="244343"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8BAE668B-B1FA-8EAC-7132-EC15D919F4B7}"/>
                    </a:ext>
                  </a:extLst>
                </p:cNvPr>
                <p:cNvSpPr/>
                <p:nvPr/>
              </p:nvSpPr>
              <p:spPr>
                <a:xfrm>
                  <a:off x="4725595" y="2036847"/>
                  <a:ext cx="1772462" cy="6178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grpSp>
      <p:grpSp>
        <p:nvGrpSpPr>
          <p:cNvPr id="55" name="Group 54">
            <a:extLst>
              <a:ext uri="{FF2B5EF4-FFF2-40B4-BE49-F238E27FC236}">
                <a16:creationId xmlns:a16="http://schemas.microsoft.com/office/drawing/2014/main" id="{F0EA2743-44EB-56EF-0BB5-D2B500001EE7}"/>
              </a:ext>
            </a:extLst>
          </p:cNvPr>
          <p:cNvGrpSpPr/>
          <p:nvPr/>
        </p:nvGrpSpPr>
        <p:grpSpPr>
          <a:xfrm>
            <a:off x="7580442" y="1336921"/>
            <a:ext cx="3446329" cy="4600266"/>
            <a:chOff x="7580442" y="1336921"/>
            <a:chExt cx="3446329" cy="4600266"/>
          </a:xfrm>
        </p:grpSpPr>
        <p:sp>
          <p:nvSpPr>
            <p:cNvPr id="3" name="Can 2">
              <a:extLst>
                <a:ext uri="{FF2B5EF4-FFF2-40B4-BE49-F238E27FC236}">
                  <a16:creationId xmlns:a16="http://schemas.microsoft.com/office/drawing/2014/main" id="{563C9334-38FE-737E-89C5-556D58B60467}"/>
                </a:ext>
              </a:extLst>
            </p:cNvPr>
            <p:cNvSpPr/>
            <p:nvPr/>
          </p:nvSpPr>
          <p:spPr>
            <a:xfrm>
              <a:off x="9082775" y="3335156"/>
              <a:ext cx="939114" cy="1371600"/>
            </a:xfrm>
            <a:prstGeom prst="ca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9B060798-94A9-8C35-BEA3-8D1774C0C3DE}"/>
                </a:ext>
              </a:extLst>
            </p:cNvPr>
            <p:cNvSpPr txBox="1"/>
            <p:nvPr/>
          </p:nvSpPr>
          <p:spPr>
            <a:xfrm>
              <a:off x="8885237" y="4815629"/>
              <a:ext cx="1408670" cy="276999"/>
            </a:xfrm>
            <a:prstGeom prst="rect">
              <a:avLst/>
            </a:prstGeom>
            <a:noFill/>
          </p:spPr>
          <p:txBody>
            <a:bodyPr wrap="square" lIns="0" tIns="0" rIns="0" bIns="0" rtlCol="0">
              <a:spAutoFit/>
            </a:bodyPr>
            <a:lstStyle/>
            <a:p>
              <a:pPr algn="ctr"/>
              <a:r>
                <a:rPr lang="en-NL" dirty="0"/>
                <a:t>Clickhouse DB</a:t>
              </a:r>
            </a:p>
          </p:txBody>
        </p:sp>
        <p:cxnSp>
          <p:nvCxnSpPr>
            <p:cNvPr id="13" name="Straight Arrow Connector 12">
              <a:extLst>
                <a:ext uri="{FF2B5EF4-FFF2-40B4-BE49-F238E27FC236}">
                  <a16:creationId xmlns:a16="http://schemas.microsoft.com/office/drawing/2014/main" id="{0E6CAA3F-78E8-8EA5-8571-C492FF945152}"/>
                </a:ext>
              </a:extLst>
            </p:cNvPr>
            <p:cNvCxnSpPr>
              <a:cxnSpLocks/>
            </p:cNvCxnSpPr>
            <p:nvPr/>
          </p:nvCxnSpPr>
          <p:spPr>
            <a:xfrm>
              <a:off x="7580442" y="4143374"/>
              <a:ext cx="1223149"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E7845A4-50BF-0562-BFEE-E4C1590191B2}"/>
                </a:ext>
              </a:extLst>
            </p:cNvPr>
            <p:cNvCxnSpPr>
              <a:cxnSpLocks/>
            </p:cNvCxnSpPr>
            <p:nvPr/>
          </p:nvCxnSpPr>
          <p:spPr>
            <a:xfrm>
              <a:off x="7580442" y="2877537"/>
              <a:ext cx="1223149" cy="86755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A49B415-F878-307D-A1D5-B87611447F6D}"/>
                </a:ext>
              </a:extLst>
            </p:cNvPr>
            <p:cNvCxnSpPr>
              <a:cxnSpLocks/>
            </p:cNvCxnSpPr>
            <p:nvPr/>
          </p:nvCxnSpPr>
          <p:spPr>
            <a:xfrm flipV="1">
              <a:off x="7580442" y="4431452"/>
              <a:ext cx="1223149" cy="88634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D98D20F-D6EE-ACA4-967D-4B63E5CDDDD7}"/>
                </a:ext>
              </a:extLst>
            </p:cNvPr>
            <p:cNvSpPr/>
            <p:nvPr/>
          </p:nvSpPr>
          <p:spPr>
            <a:xfrm>
              <a:off x="8262999" y="1336921"/>
              <a:ext cx="2763772" cy="4600266"/>
            </a:xfrm>
            <a:prstGeom prst="rect">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2050515"/>
                        <a:gd name="connsiteY0" fmla="*/ 0 h 3885449"/>
                        <a:gd name="connsiteX1" fmla="*/ 663000 w 2050515"/>
                        <a:gd name="connsiteY1" fmla="*/ 0 h 3885449"/>
                        <a:gd name="connsiteX2" fmla="*/ 1284989 w 2050515"/>
                        <a:gd name="connsiteY2" fmla="*/ 0 h 3885449"/>
                        <a:gd name="connsiteX3" fmla="*/ 2050515 w 2050515"/>
                        <a:gd name="connsiteY3" fmla="*/ 0 h 3885449"/>
                        <a:gd name="connsiteX4" fmla="*/ 2050515 w 2050515"/>
                        <a:gd name="connsiteY4" fmla="*/ 608720 h 3885449"/>
                        <a:gd name="connsiteX5" fmla="*/ 2050515 w 2050515"/>
                        <a:gd name="connsiteY5" fmla="*/ 1178586 h 3885449"/>
                        <a:gd name="connsiteX6" fmla="*/ 2050515 w 2050515"/>
                        <a:gd name="connsiteY6" fmla="*/ 1748452 h 3885449"/>
                        <a:gd name="connsiteX7" fmla="*/ 2050515 w 2050515"/>
                        <a:gd name="connsiteY7" fmla="*/ 2396027 h 3885449"/>
                        <a:gd name="connsiteX8" fmla="*/ 2050515 w 2050515"/>
                        <a:gd name="connsiteY8" fmla="*/ 3043602 h 3885449"/>
                        <a:gd name="connsiteX9" fmla="*/ 2050515 w 2050515"/>
                        <a:gd name="connsiteY9" fmla="*/ 3885449 h 3885449"/>
                        <a:gd name="connsiteX10" fmla="*/ 1408020 w 2050515"/>
                        <a:gd name="connsiteY10" fmla="*/ 3885449 h 3885449"/>
                        <a:gd name="connsiteX11" fmla="*/ 724515 w 2050515"/>
                        <a:gd name="connsiteY11" fmla="*/ 3885449 h 3885449"/>
                        <a:gd name="connsiteX12" fmla="*/ 0 w 2050515"/>
                        <a:gd name="connsiteY12" fmla="*/ 3885449 h 3885449"/>
                        <a:gd name="connsiteX13" fmla="*/ 0 w 2050515"/>
                        <a:gd name="connsiteY13" fmla="*/ 3160165 h 3885449"/>
                        <a:gd name="connsiteX14" fmla="*/ 0 w 2050515"/>
                        <a:gd name="connsiteY14" fmla="*/ 2434881 h 3885449"/>
                        <a:gd name="connsiteX15" fmla="*/ 0 w 2050515"/>
                        <a:gd name="connsiteY15" fmla="*/ 1709598 h 3885449"/>
                        <a:gd name="connsiteX16" fmla="*/ 0 w 2050515"/>
                        <a:gd name="connsiteY16" fmla="*/ 1062023 h 3885449"/>
                        <a:gd name="connsiteX17" fmla="*/ 0 w 2050515"/>
                        <a:gd name="connsiteY17" fmla="*/ 0 h 388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50515" h="3885449" extrusionOk="0">
                          <a:moveTo>
                            <a:pt x="0" y="0"/>
                          </a:moveTo>
                          <a:cubicBezTo>
                            <a:pt x="175272" y="14537"/>
                            <a:pt x="418976" y="-10843"/>
                            <a:pt x="663000" y="0"/>
                          </a:cubicBezTo>
                          <a:cubicBezTo>
                            <a:pt x="907024" y="10843"/>
                            <a:pt x="1127189" y="-23056"/>
                            <a:pt x="1284989" y="0"/>
                          </a:cubicBezTo>
                          <a:cubicBezTo>
                            <a:pt x="1442789" y="23056"/>
                            <a:pt x="1707250" y="-32560"/>
                            <a:pt x="2050515" y="0"/>
                          </a:cubicBezTo>
                          <a:cubicBezTo>
                            <a:pt x="2043738" y="252508"/>
                            <a:pt x="2074719" y="432195"/>
                            <a:pt x="2050515" y="608720"/>
                          </a:cubicBezTo>
                          <a:cubicBezTo>
                            <a:pt x="2026311" y="785245"/>
                            <a:pt x="2046407" y="971549"/>
                            <a:pt x="2050515" y="1178586"/>
                          </a:cubicBezTo>
                          <a:cubicBezTo>
                            <a:pt x="2054623" y="1385623"/>
                            <a:pt x="2078948" y="1633004"/>
                            <a:pt x="2050515" y="1748452"/>
                          </a:cubicBezTo>
                          <a:cubicBezTo>
                            <a:pt x="2022082" y="1863900"/>
                            <a:pt x="2078342" y="2160625"/>
                            <a:pt x="2050515" y="2396027"/>
                          </a:cubicBezTo>
                          <a:cubicBezTo>
                            <a:pt x="2022688" y="2631430"/>
                            <a:pt x="2021204" y="2763469"/>
                            <a:pt x="2050515" y="3043602"/>
                          </a:cubicBezTo>
                          <a:cubicBezTo>
                            <a:pt x="2079826" y="3323736"/>
                            <a:pt x="2023750" y="3552884"/>
                            <a:pt x="2050515" y="3885449"/>
                          </a:cubicBezTo>
                          <a:cubicBezTo>
                            <a:pt x="1829513" y="3859284"/>
                            <a:pt x="1606594" y="3874708"/>
                            <a:pt x="1408020" y="3885449"/>
                          </a:cubicBezTo>
                          <a:cubicBezTo>
                            <a:pt x="1209446" y="3896190"/>
                            <a:pt x="869584" y="3866222"/>
                            <a:pt x="724515" y="3885449"/>
                          </a:cubicBezTo>
                          <a:cubicBezTo>
                            <a:pt x="579447" y="3904676"/>
                            <a:pt x="336737" y="3912020"/>
                            <a:pt x="0" y="3885449"/>
                          </a:cubicBezTo>
                          <a:cubicBezTo>
                            <a:pt x="6908" y="3665011"/>
                            <a:pt x="-33176" y="3520910"/>
                            <a:pt x="0" y="3160165"/>
                          </a:cubicBezTo>
                          <a:cubicBezTo>
                            <a:pt x="33176" y="2799420"/>
                            <a:pt x="-2880" y="2766107"/>
                            <a:pt x="0" y="2434881"/>
                          </a:cubicBezTo>
                          <a:cubicBezTo>
                            <a:pt x="2880" y="2103655"/>
                            <a:pt x="747" y="1900743"/>
                            <a:pt x="0" y="1709598"/>
                          </a:cubicBezTo>
                          <a:cubicBezTo>
                            <a:pt x="-747" y="1518453"/>
                            <a:pt x="-10051" y="1290685"/>
                            <a:pt x="0" y="1062023"/>
                          </a:cubicBezTo>
                          <a:cubicBezTo>
                            <a:pt x="10051" y="833361"/>
                            <a:pt x="-17482" y="53080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4" name="TextBox 33">
              <a:extLst>
                <a:ext uri="{FF2B5EF4-FFF2-40B4-BE49-F238E27FC236}">
                  <a16:creationId xmlns:a16="http://schemas.microsoft.com/office/drawing/2014/main" id="{86C469C9-321F-4BC8-ACA7-B8138F2A5665}"/>
                </a:ext>
              </a:extLst>
            </p:cNvPr>
            <p:cNvSpPr txBox="1"/>
            <p:nvPr/>
          </p:nvSpPr>
          <p:spPr>
            <a:xfrm>
              <a:off x="8742705" y="1401692"/>
              <a:ext cx="1693733" cy="276999"/>
            </a:xfrm>
            <a:prstGeom prst="rect">
              <a:avLst/>
            </a:prstGeom>
            <a:noFill/>
          </p:spPr>
          <p:txBody>
            <a:bodyPr wrap="square" lIns="0" tIns="0" rIns="0" bIns="0" rtlCol="0">
              <a:spAutoFit/>
            </a:bodyPr>
            <a:lstStyle/>
            <a:p>
              <a:pPr algn="ctr"/>
              <a:r>
                <a:rPr lang="en-NL" dirty="0"/>
                <a:t>clickhouse</a:t>
              </a:r>
            </a:p>
          </p:txBody>
        </p:sp>
      </p:grpSp>
      <p:grpSp>
        <p:nvGrpSpPr>
          <p:cNvPr id="61" name="Group 60">
            <a:extLst>
              <a:ext uri="{FF2B5EF4-FFF2-40B4-BE49-F238E27FC236}">
                <a16:creationId xmlns:a16="http://schemas.microsoft.com/office/drawing/2014/main" id="{BD49758F-1FC4-DA48-5C1F-0C8D2744BAB9}"/>
              </a:ext>
            </a:extLst>
          </p:cNvPr>
          <p:cNvGrpSpPr/>
          <p:nvPr/>
        </p:nvGrpSpPr>
        <p:grpSpPr>
          <a:xfrm>
            <a:off x="5041326" y="1901752"/>
            <a:ext cx="819918" cy="3712467"/>
            <a:chOff x="5041326" y="1901752"/>
            <a:chExt cx="819918" cy="3712467"/>
          </a:xfrm>
        </p:grpSpPr>
        <p:sp>
          <p:nvSpPr>
            <p:cNvPr id="57" name="Oval 56">
              <a:extLst>
                <a:ext uri="{FF2B5EF4-FFF2-40B4-BE49-F238E27FC236}">
                  <a16:creationId xmlns:a16="http://schemas.microsoft.com/office/drawing/2014/main" id="{2EE8ADDA-435F-A282-E6A0-25E8212D8954}"/>
                </a:ext>
              </a:extLst>
            </p:cNvPr>
            <p:cNvSpPr/>
            <p:nvPr/>
          </p:nvSpPr>
          <p:spPr>
            <a:xfrm>
              <a:off x="5041326" y="2661198"/>
              <a:ext cx="406140" cy="295302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58" name="TextBox 57">
              <a:extLst>
                <a:ext uri="{FF2B5EF4-FFF2-40B4-BE49-F238E27FC236}">
                  <a16:creationId xmlns:a16="http://schemas.microsoft.com/office/drawing/2014/main" id="{ACC0ABB3-27AF-E40A-B255-2A0028ED21AA}"/>
                </a:ext>
              </a:extLst>
            </p:cNvPr>
            <p:cNvSpPr txBox="1"/>
            <p:nvPr/>
          </p:nvSpPr>
          <p:spPr>
            <a:xfrm>
              <a:off x="5277494" y="1901752"/>
              <a:ext cx="583750" cy="369332"/>
            </a:xfrm>
            <a:prstGeom prst="rect">
              <a:avLst/>
            </a:prstGeom>
            <a:noFill/>
          </p:spPr>
          <p:txBody>
            <a:bodyPr wrap="none" lIns="0" tIns="0" rIns="0" bIns="0" rtlCol="0">
              <a:spAutoFit/>
            </a:bodyPr>
            <a:lstStyle/>
            <a:p>
              <a:pPr algn="ctr"/>
              <a:r>
                <a:rPr lang="en-NL" sz="1200" b="1" dirty="0">
                  <a:solidFill>
                    <a:schemeClr val="accent1"/>
                  </a:solidFill>
                </a:rPr>
                <a:t>directory</a:t>
              </a:r>
            </a:p>
            <a:p>
              <a:pPr algn="ctr"/>
              <a:r>
                <a:rPr lang="en-NL" sz="1200" b="1" dirty="0">
                  <a:solidFill>
                    <a:schemeClr val="accent1"/>
                  </a:solidFill>
                </a:rPr>
                <a:t>watches</a:t>
              </a:r>
            </a:p>
          </p:txBody>
        </p:sp>
        <p:cxnSp>
          <p:nvCxnSpPr>
            <p:cNvPr id="59" name="Straight Arrow Connector 58">
              <a:extLst>
                <a:ext uri="{FF2B5EF4-FFF2-40B4-BE49-F238E27FC236}">
                  <a16:creationId xmlns:a16="http://schemas.microsoft.com/office/drawing/2014/main" id="{EE32EF39-8B64-C511-169A-10B9DF66D83F}"/>
                </a:ext>
              </a:extLst>
            </p:cNvPr>
            <p:cNvCxnSpPr>
              <a:cxnSpLocks/>
            </p:cNvCxnSpPr>
            <p:nvPr/>
          </p:nvCxnSpPr>
          <p:spPr>
            <a:xfrm flipH="1">
              <a:off x="5267960" y="2271084"/>
              <a:ext cx="179506" cy="3504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036" name="Group 1035">
            <a:extLst>
              <a:ext uri="{FF2B5EF4-FFF2-40B4-BE49-F238E27FC236}">
                <a16:creationId xmlns:a16="http://schemas.microsoft.com/office/drawing/2014/main" id="{102A6F35-C679-FA53-A7FF-5FCC66B0582B}"/>
              </a:ext>
            </a:extLst>
          </p:cNvPr>
          <p:cNvGrpSpPr/>
          <p:nvPr/>
        </p:nvGrpSpPr>
        <p:grpSpPr>
          <a:xfrm>
            <a:off x="5281454" y="649267"/>
            <a:ext cx="2953021" cy="1073407"/>
            <a:chOff x="5281454" y="649267"/>
            <a:chExt cx="2953021" cy="1073407"/>
          </a:xfrm>
        </p:grpSpPr>
        <p:sp>
          <p:nvSpPr>
            <p:cNvPr id="1026" name="Oval 1025">
              <a:extLst>
                <a:ext uri="{FF2B5EF4-FFF2-40B4-BE49-F238E27FC236}">
                  <a16:creationId xmlns:a16="http://schemas.microsoft.com/office/drawing/2014/main" id="{91F07C1B-2F8A-746B-F9B0-8FF7D929DD1F}"/>
                </a:ext>
              </a:extLst>
            </p:cNvPr>
            <p:cNvSpPr/>
            <p:nvPr/>
          </p:nvSpPr>
          <p:spPr>
            <a:xfrm rot="16200000">
              <a:off x="6554895" y="43093"/>
              <a:ext cx="406140" cy="295302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1027" name="TextBox 1026">
              <a:extLst>
                <a:ext uri="{FF2B5EF4-FFF2-40B4-BE49-F238E27FC236}">
                  <a16:creationId xmlns:a16="http://schemas.microsoft.com/office/drawing/2014/main" id="{EF337B16-7B9B-BEB5-BE14-9602A23E62F8}"/>
                </a:ext>
              </a:extLst>
            </p:cNvPr>
            <p:cNvSpPr txBox="1"/>
            <p:nvPr/>
          </p:nvSpPr>
          <p:spPr>
            <a:xfrm>
              <a:off x="7193398" y="649267"/>
              <a:ext cx="453521" cy="184666"/>
            </a:xfrm>
            <a:prstGeom prst="rect">
              <a:avLst/>
            </a:prstGeom>
            <a:noFill/>
          </p:spPr>
          <p:txBody>
            <a:bodyPr wrap="none" lIns="0" tIns="0" rIns="0" bIns="0" rtlCol="0">
              <a:spAutoFit/>
            </a:bodyPr>
            <a:lstStyle/>
            <a:p>
              <a:pPr algn="ctr"/>
              <a:r>
                <a:rPr lang="en-NL" sz="1200" b="1" dirty="0">
                  <a:solidFill>
                    <a:schemeClr val="accent1"/>
                  </a:solidFill>
                </a:rPr>
                <a:t>service</a:t>
              </a:r>
            </a:p>
          </p:txBody>
        </p:sp>
        <p:cxnSp>
          <p:nvCxnSpPr>
            <p:cNvPr id="1028" name="Straight Arrow Connector 1027">
              <a:extLst>
                <a:ext uri="{FF2B5EF4-FFF2-40B4-BE49-F238E27FC236}">
                  <a16:creationId xmlns:a16="http://schemas.microsoft.com/office/drawing/2014/main" id="{6974D07E-251A-699E-047F-D373C0856EE3}"/>
                </a:ext>
              </a:extLst>
            </p:cNvPr>
            <p:cNvCxnSpPr>
              <a:cxnSpLocks/>
            </p:cNvCxnSpPr>
            <p:nvPr/>
          </p:nvCxnSpPr>
          <p:spPr>
            <a:xfrm flipH="1">
              <a:off x="7193398" y="851774"/>
              <a:ext cx="179506" cy="3504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035" name="Group 1034">
            <a:extLst>
              <a:ext uri="{FF2B5EF4-FFF2-40B4-BE49-F238E27FC236}">
                <a16:creationId xmlns:a16="http://schemas.microsoft.com/office/drawing/2014/main" id="{8F375406-7E67-7FDD-01FB-AF5C4AF25E60}"/>
              </a:ext>
            </a:extLst>
          </p:cNvPr>
          <p:cNvGrpSpPr/>
          <p:nvPr/>
        </p:nvGrpSpPr>
        <p:grpSpPr>
          <a:xfrm>
            <a:off x="7383266" y="2454544"/>
            <a:ext cx="1796972" cy="2499584"/>
            <a:chOff x="7383266" y="2454544"/>
            <a:chExt cx="1796972" cy="2499584"/>
          </a:xfrm>
        </p:grpSpPr>
        <p:sp>
          <p:nvSpPr>
            <p:cNvPr id="62" name="TextBox 61">
              <a:extLst>
                <a:ext uri="{FF2B5EF4-FFF2-40B4-BE49-F238E27FC236}">
                  <a16:creationId xmlns:a16="http://schemas.microsoft.com/office/drawing/2014/main" id="{827C2D94-B8D3-9E44-BA74-379C5A9F5E1C}"/>
                </a:ext>
              </a:extLst>
            </p:cNvPr>
            <p:cNvSpPr txBox="1"/>
            <p:nvPr/>
          </p:nvSpPr>
          <p:spPr>
            <a:xfrm>
              <a:off x="8546859" y="2454544"/>
              <a:ext cx="633379" cy="184666"/>
            </a:xfrm>
            <a:prstGeom prst="rect">
              <a:avLst/>
            </a:prstGeom>
            <a:noFill/>
          </p:spPr>
          <p:txBody>
            <a:bodyPr wrap="none" lIns="0" tIns="0" rIns="0" bIns="0" rtlCol="0">
              <a:spAutoFit/>
            </a:bodyPr>
            <a:lstStyle/>
            <a:p>
              <a:pPr algn="l"/>
              <a:r>
                <a:rPr lang="en-NL" sz="1200" b="1" dirty="0">
                  <a:solidFill>
                    <a:schemeClr val="accent1"/>
                  </a:solidFill>
                </a:rPr>
                <a:t>processes</a:t>
              </a:r>
            </a:p>
          </p:txBody>
        </p:sp>
        <p:cxnSp>
          <p:nvCxnSpPr>
            <p:cNvPr id="63" name="Straight Arrow Connector 62">
              <a:extLst>
                <a:ext uri="{FF2B5EF4-FFF2-40B4-BE49-F238E27FC236}">
                  <a16:creationId xmlns:a16="http://schemas.microsoft.com/office/drawing/2014/main" id="{5FD41799-6056-79B9-BE2A-882A1A363A90}"/>
                </a:ext>
              </a:extLst>
            </p:cNvPr>
            <p:cNvCxnSpPr>
              <a:cxnSpLocks/>
            </p:cNvCxnSpPr>
            <p:nvPr/>
          </p:nvCxnSpPr>
          <p:spPr>
            <a:xfrm flipH="1">
              <a:off x="7478527" y="2579803"/>
              <a:ext cx="945757" cy="1569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30" name="Straight Arrow Connector 1029">
              <a:extLst>
                <a:ext uri="{FF2B5EF4-FFF2-40B4-BE49-F238E27FC236}">
                  <a16:creationId xmlns:a16="http://schemas.microsoft.com/office/drawing/2014/main" id="{2216F1EB-C26C-B4A5-4109-2BDD1C0E6A93}"/>
                </a:ext>
              </a:extLst>
            </p:cNvPr>
            <p:cNvCxnSpPr>
              <a:cxnSpLocks/>
            </p:cNvCxnSpPr>
            <p:nvPr/>
          </p:nvCxnSpPr>
          <p:spPr>
            <a:xfrm flipH="1">
              <a:off x="7447664" y="2621521"/>
              <a:ext cx="1034797" cy="12337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33" name="Straight Arrow Connector 1032">
              <a:extLst>
                <a:ext uri="{FF2B5EF4-FFF2-40B4-BE49-F238E27FC236}">
                  <a16:creationId xmlns:a16="http://schemas.microsoft.com/office/drawing/2014/main" id="{FA79D120-582E-D41E-3282-036BA312AA8C}"/>
                </a:ext>
              </a:extLst>
            </p:cNvPr>
            <p:cNvCxnSpPr>
              <a:cxnSpLocks/>
            </p:cNvCxnSpPr>
            <p:nvPr/>
          </p:nvCxnSpPr>
          <p:spPr>
            <a:xfrm flipH="1">
              <a:off x="7383266" y="2732203"/>
              <a:ext cx="1193418" cy="22219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43691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B7AB40-53D2-01AB-E74F-37364AF551F4}"/>
              </a:ext>
            </a:extLst>
          </p:cNvPr>
          <p:cNvSpPr>
            <a:spLocks noGrp="1"/>
          </p:cNvSpPr>
          <p:nvPr>
            <p:ph type="body" sz="quarter" idx="14"/>
          </p:nvPr>
        </p:nvSpPr>
        <p:spPr/>
        <p:txBody>
          <a:bodyPr/>
          <a:lstStyle/>
          <a:p>
            <a:endParaRPr lang="en-NL"/>
          </a:p>
        </p:txBody>
      </p:sp>
      <p:sp>
        <p:nvSpPr>
          <p:cNvPr id="6" name="Text Placeholder 5">
            <a:extLst>
              <a:ext uri="{FF2B5EF4-FFF2-40B4-BE49-F238E27FC236}">
                <a16:creationId xmlns:a16="http://schemas.microsoft.com/office/drawing/2014/main" id="{58D81542-C131-5250-466C-8D1EAF84F096}"/>
              </a:ext>
            </a:extLst>
          </p:cNvPr>
          <p:cNvSpPr>
            <a:spLocks noGrp="1"/>
          </p:cNvSpPr>
          <p:nvPr>
            <p:ph type="body" sz="quarter" idx="18"/>
          </p:nvPr>
        </p:nvSpPr>
        <p:spPr/>
        <p:txBody>
          <a:bodyPr/>
          <a:lstStyle/>
          <a:p>
            <a:endParaRPr lang="en-NL"/>
          </a:p>
        </p:txBody>
      </p:sp>
      <p:sp>
        <p:nvSpPr>
          <p:cNvPr id="3" name="Title 2">
            <a:extLst>
              <a:ext uri="{FF2B5EF4-FFF2-40B4-BE49-F238E27FC236}">
                <a16:creationId xmlns:a16="http://schemas.microsoft.com/office/drawing/2014/main" id="{5D452BB4-AD5F-4F82-A530-15765371D827}"/>
              </a:ext>
            </a:extLst>
          </p:cNvPr>
          <p:cNvSpPr>
            <a:spLocks noGrp="1"/>
          </p:cNvSpPr>
          <p:nvPr>
            <p:ph type="title"/>
          </p:nvPr>
        </p:nvSpPr>
        <p:spPr/>
        <p:txBody>
          <a:bodyPr/>
          <a:lstStyle/>
          <a:p>
            <a:r>
              <a:rPr lang="en-NL" dirty="0"/>
              <a:t>Clickhouse flows table</a:t>
            </a:r>
          </a:p>
        </p:txBody>
      </p:sp>
      <p:sp>
        <p:nvSpPr>
          <p:cNvPr id="9" name="TextBox 8">
            <a:extLst>
              <a:ext uri="{FF2B5EF4-FFF2-40B4-BE49-F238E27FC236}">
                <a16:creationId xmlns:a16="http://schemas.microsoft.com/office/drawing/2014/main" id="{04831119-F808-0844-7F48-14D6B02D7C42}"/>
              </a:ext>
            </a:extLst>
          </p:cNvPr>
          <p:cNvSpPr txBox="1"/>
          <p:nvPr/>
        </p:nvSpPr>
        <p:spPr>
          <a:xfrm>
            <a:off x="2162916" y="3265714"/>
            <a:ext cx="1091646" cy="161583"/>
          </a:xfrm>
          <a:prstGeom prst="rect">
            <a:avLst/>
          </a:prstGeom>
          <a:noFill/>
        </p:spPr>
        <p:txBody>
          <a:bodyPr wrap="none" lIns="0" tIns="0" rIns="0" bIns="0" rtlCol="0">
            <a:spAutoFit/>
          </a:bodyPr>
          <a:lstStyle/>
          <a:p>
            <a:pPr algn="l"/>
            <a:r>
              <a:rPr lang="en-NL" sz="1050" b="1" dirty="0"/>
              <a:t>nfdump2clickhouse</a:t>
            </a:r>
          </a:p>
        </p:txBody>
      </p:sp>
      <p:cxnSp>
        <p:nvCxnSpPr>
          <p:cNvPr id="14" name="Straight Arrow Connector 13">
            <a:extLst>
              <a:ext uri="{FF2B5EF4-FFF2-40B4-BE49-F238E27FC236}">
                <a16:creationId xmlns:a16="http://schemas.microsoft.com/office/drawing/2014/main" id="{65DCA388-5574-2389-8D95-97895921B254}"/>
              </a:ext>
            </a:extLst>
          </p:cNvPr>
          <p:cNvCxnSpPr>
            <a:cxnSpLocks/>
          </p:cNvCxnSpPr>
          <p:nvPr/>
        </p:nvCxnSpPr>
        <p:spPr>
          <a:xfrm>
            <a:off x="2158542" y="3509019"/>
            <a:ext cx="120089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4" name="Picture 6">
            <a:extLst>
              <a:ext uri="{FF2B5EF4-FFF2-40B4-BE49-F238E27FC236}">
                <a16:creationId xmlns:a16="http://schemas.microsoft.com/office/drawing/2014/main" id="{BD622D9E-29A0-8F60-C9A2-8207487D3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06" y="2939610"/>
            <a:ext cx="1136429" cy="1136429"/>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D7B9FB99-3CF5-5D32-310D-064C199C71AF}"/>
              </a:ext>
            </a:extLst>
          </p:cNvPr>
          <p:cNvSpPr txBox="1"/>
          <p:nvPr/>
        </p:nvSpPr>
        <p:spPr>
          <a:xfrm>
            <a:off x="2515816" y="3569828"/>
            <a:ext cx="399148" cy="138499"/>
          </a:xfrm>
          <a:prstGeom prst="rect">
            <a:avLst/>
          </a:prstGeom>
          <a:noFill/>
        </p:spPr>
        <p:txBody>
          <a:bodyPr wrap="none" lIns="0" tIns="0" rIns="0" bIns="0" rtlCol="0">
            <a:spAutoFit/>
          </a:bodyPr>
          <a:lstStyle/>
          <a:p>
            <a:pPr algn="l"/>
            <a:r>
              <a:rPr lang="en-NL" sz="900" dirty="0"/>
              <a:t>(service)</a:t>
            </a:r>
          </a:p>
        </p:txBody>
      </p:sp>
      <p:sp>
        <p:nvSpPr>
          <p:cNvPr id="21" name="TextBox 20">
            <a:extLst>
              <a:ext uri="{FF2B5EF4-FFF2-40B4-BE49-F238E27FC236}">
                <a16:creationId xmlns:a16="http://schemas.microsoft.com/office/drawing/2014/main" id="{FD26B561-4872-DF9D-66B6-43DD9CECD1D3}"/>
              </a:ext>
            </a:extLst>
          </p:cNvPr>
          <p:cNvSpPr txBox="1"/>
          <p:nvPr/>
        </p:nvSpPr>
        <p:spPr>
          <a:xfrm>
            <a:off x="1464589" y="4200569"/>
            <a:ext cx="65" cy="276999"/>
          </a:xfrm>
          <a:prstGeom prst="rect">
            <a:avLst/>
          </a:prstGeom>
          <a:noFill/>
        </p:spPr>
        <p:txBody>
          <a:bodyPr wrap="none" lIns="0" tIns="0" rIns="0" bIns="0" rtlCol="0">
            <a:spAutoFit/>
          </a:bodyPr>
          <a:lstStyle/>
          <a:p>
            <a:pPr algn="l"/>
            <a:endParaRPr lang="en-NL" cap="all" dirty="0"/>
          </a:p>
        </p:txBody>
      </p:sp>
      <p:sp>
        <p:nvSpPr>
          <p:cNvPr id="24" name="TextBox 23">
            <a:extLst>
              <a:ext uri="{FF2B5EF4-FFF2-40B4-BE49-F238E27FC236}">
                <a16:creationId xmlns:a16="http://schemas.microsoft.com/office/drawing/2014/main" id="{1D372A2D-61D0-BA0E-2665-B7DBFF5476ED}"/>
              </a:ext>
            </a:extLst>
          </p:cNvPr>
          <p:cNvSpPr txBox="1"/>
          <p:nvPr/>
        </p:nvSpPr>
        <p:spPr>
          <a:xfrm>
            <a:off x="1036921" y="4073418"/>
            <a:ext cx="944598" cy="369332"/>
          </a:xfrm>
          <a:prstGeom prst="rect">
            <a:avLst/>
          </a:prstGeom>
          <a:noFill/>
        </p:spPr>
        <p:txBody>
          <a:bodyPr wrap="square">
            <a:spAutoFit/>
          </a:bodyPr>
          <a:lstStyle/>
          <a:p>
            <a:r>
              <a:rPr lang="en-NL" dirty="0"/>
              <a:t>netflow</a:t>
            </a:r>
          </a:p>
        </p:txBody>
      </p:sp>
      <p:graphicFrame>
        <p:nvGraphicFramePr>
          <p:cNvPr id="4" name="Table 2">
            <a:extLst>
              <a:ext uri="{FF2B5EF4-FFF2-40B4-BE49-F238E27FC236}">
                <a16:creationId xmlns:a16="http://schemas.microsoft.com/office/drawing/2014/main" id="{F0AD8196-352E-65AA-549B-FDA30F05A968}"/>
              </a:ext>
            </a:extLst>
          </p:cNvPr>
          <p:cNvGraphicFramePr>
            <a:graphicFrameLocks noGrp="1"/>
          </p:cNvGraphicFramePr>
          <p:nvPr>
            <p:extLst>
              <p:ext uri="{D42A27DB-BD31-4B8C-83A1-F6EECF244321}">
                <p14:modId xmlns:p14="http://schemas.microsoft.com/office/powerpoint/2010/main" val="1712475766"/>
              </p:ext>
            </p:extLst>
          </p:nvPr>
        </p:nvGraphicFramePr>
        <p:xfrm>
          <a:off x="3842656" y="1325205"/>
          <a:ext cx="4504638" cy="4974091"/>
        </p:xfrm>
        <a:graphic>
          <a:graphicData uri="http://schemas.openxmlformats.org/drawingml/2006/table">
            <a:tbl>
              <a:tblPr firstRow="1" bandRow="1">
                <a:tableStyleId>{00A15C55-8517-42AA-B614-E9B94910E393}</a:tableStyleId>
              </a:tblPr>
              <a:tblGrid>
                <a:gridCol w="867809">
                  <a:extLst>
                    <a:ext uri="{9D8B030D-6E8A-4147-A177-3AD203B41FA5}">
                      <a16:colId xmlns:a16="http://schemas.microsoft.com/office/drawing/2014/main" val="4080525364"/>
                    </a:ext>
                  </a:extLst>
                </a:gridCol>
                <a:gridCol w="2630395">
                  <a:extLst>
                    <a:ext uri="{9D8B030D-6E8A-4147-A177-3AD203B41FA5}">
                      <a16:colId xmlns:a16="http://schemas.microsoft.com/office/drawing/2014/main" val="187534130"/>
                    </a:ext>
                  </a:extLst>
                </a:gridCol>
                <a:gridCol w="1006434">
                  <a:extLst>
                    <a:ext uri="{9D8B030D-6E8A-4147-A177-3AD203B41FA5}">
                      <a16:colId xmlns:a16="http://schemas.microsoft.com/office/drawing/2014/main" val="1865010279"/>
                    </a:ext>
                  </a:extLst>
                </a:gridCol>
              </a:tblGrid>
              <a:tr h="303424">
                <a:tc gridSpan="3">
                  <a:txBody>
                    <a:bodyPr/>
                    <a:lstStyle/>
                    <a:p>
                      <a:pPr algn="ctr"/>
                      <a:r>
                        <a:rPr lang="en-NL" sz="1600" b="1" dirty="0">
                          <a:solidFill>
                            <a:schemeClr val="bg1"/>
                          </a:solidFill>
                        </a:rPr>
                        <a:t>flows</a:t>
                      </a:r>
                      <a:endParaRPr lang="en-NL" sz="1600" b="1" i="0" dirty="0">
                        <a:solidFill>
                          <a:schemeClr val="bg1"/>
                        </a:solidFill>
                        <a:latin typeface="Courier New" panose="02070309020205020404" pitchFamily="49" charset="0"/>
                        <a:cs typeface="Courier New" panose="02070309020205020404" pitchFamily="49" charset="0"/>
                      </a:endParaRPr>
                    </a:p>
                  </a:txBody>
                  <a:tcPr marL="70333" marR="23444" marT="0" marB="0" anchor="ctr"/>
                </a:tc>
                <a:tc hMerge="1">
                  <a:txBody>
                    <a:bodyPr/>
                    <a:lstStyle/>
                    <a:p>
                      <a:r>
                        <a:rPr lang="en-NL" sz="1000" b="1" dirty="0"/>
                        <a:t>description</a:t>
                      </a:r>
                      <a:endParaRPr lang="en-NL" sz="1000" b="1" i="0" dirty="0">
                        <a:latin typeface="Courier New" panose="02070309020205020404" pitchFamily="49" charset="0"/>
                        <a:cs typeface="Courier New" panose="02070309020205020404" pitchFamily="49" charset="0"/>
                      </a:endParaRPr>
                    </a:p>
                  </a:txBody>
                  <a:tcPr marL="108000" marR="36000" anchor="ctr"/>
                </a:tc>
                <a:tc hMerge="1">
                  <a:txBody>
                    <a:bodyPr/>
                    <a:lstStyle/>
                    <a:p>
                      <a:r>
                        <a:rPr lang="en-NL" sz="1000" b="1" dirty="0"/>
                        <a:t>type</a:t>
                      </a:r>
                      <a:endParaRPr lang="en-NL" sz="1000" b="1" i="0" dirty="0">
                        <a:latin typeface="Courier New" panose="02070309020205020404" pitchFamily="49" charset="0"/>
                        <a:cs typeface="Courier New" panose="02070309020205020404" pitchFamily="49" charset="0"/>
                      </a:endParaRPr>
                    </a:p>
                  </a:txBody>
                  <a:tcPr marL="108000" marR="36000" anchor="ctr"/>
                </a:tc>
                <a:extLst>
                  <a:ext uri="{0D108BD9-81ED-4DB2-BD59-A6C34878D82A}">
                    <a16:rowId xmlns:a16="http://schemas.microsoft.com/office/drawing/2014/main" val="2531556925"/>
                  </a:ext>
                </a:extLst>
              </a:tr>
              <a:tr h="256409">
                <a:tc>
                  <a:txBody>
                    <a:bodyPr/>
                    <a:lstStyle/>
                    <a:p>
                      <a:r>
                        <a:rPr lang="en-NL" sz="1600" b="0" dirty="0"/>
                        <a:t>ts</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Start time of the flow</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DateTime</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3876806518"/>
                  </a:ext>
                </a:extLst>
              </a:tr>
              <a:tr h="204744">
                <a:tc>
                  <a:txBody>
                    <a:bodyPr/>
                    <a:lstStyle/>
                    <a:p>
                      <a:r>
                        <a:rPr lang="en-NL" sz="1600" b="0" dirty="0"/>
                        <a:t>te</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End time of the flow</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DateTime</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499664813"/>
                  </a:ext>
                </a:extLst>
              </a:tr>
              <a:tr h="256409">
                <a:tc>
                  <a:txBody>
                    <a:bodyPr/>
                    <a:lstStyle/>
                    <a:p>
                      <a:r>
                        <a:rPr lang="en-NL" sz="1600" b="0" dirty="0"/>
                        <a:t>sa</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Source IP address</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String</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456143835"/>
                  </a:ext>
                </a:extLst>
              </a:tr>
              <a:tr h="175235">
                <a:tc>
                  <a:txBody>
                    <a:bodyPr/>
                    <a:lstStyle/>
                    <a:p>
                      <a:r>
                        <a:rPr lang="en-NL" sz="1600" b="0" dirty="0"/>
                        <a:t>da</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Destination IP address</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String</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1848155386"/>
                  </a:ext>
                </a:extLst>
              </a:tr>
              <a:tr h="208346">
                <a:tc>
                  <a:txBody>
                    <a:bodyPr/>
                    <a:lstStyle/>
                    <a:p>
                      <a:r>
                        <a:rPr lang="en-NL" sz="1600" b="0" dirty="0"/>
                        <a:t>sp</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Source port</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UInt16</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2613290301"/>
                  </a:ext>
                </a:extLst>
              </a:tr>
              <a:tr h="195915">
                <a:tc>
                  <a:txBody>
                    <a:bodyPr/>
                    <a:lstStyle/>
                    <a:p>
                      <a:r>
                        <a:rPr lang="en-NL" sz="1600" b="0" dirty="0"/>
                        <a:t>dp</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Destination port</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UInt16</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3864945261"/>
                  </a:ext>
                </a:extLst>
              </a:tr>
              <a:tr h="256409">
                <a:tc>
                  <a:txBody>
                    <a:bodyPr/>
                    <a:lstStyle/>
                    <a:p>
                      <a:r>
                        <a:rPr lang="en-NL" sz="1600" b="0" dirty="0"/>
                        <a:t>pr</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Protocol (e.g. ‘TCP’ or ‘UDP’)</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String</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904604412"/>
                  </a:ext>
                </a:extLst>
              </a:tr>
              <a:tr h="187666">
                <a:tc>
                  <a:txBody>
                    <a:bodyPr/>
                    <a:lstStyle/>
                    <a:p>
                      <a:r>
                        <a:rPr lang="en-NL" sz="1600" b="0" dirty="0"/>
                        <a:t>flg</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Flags (if pr is ‘TCP’)</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String</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543299164"/>
                  </a:ext>
                </a:extLst>
              </a:tr>
              <a:tr h="235099">
                <a:tc>
                  <a:txBody>
                    <a:bodyPr/>
                    <a:lstStyle/>
                    <a:p>
                      <a:r>
                        <a:rPr lang="en-NL" sz="1600" b="0" dirty="0"/>
                        <a:t>ipkt</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Number of packets in this flow</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UInt64</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2642690577"/>
                  </a:ext>
                </a:extLst>
              </a:tr>
              <a:tr h="199227">
                <a:tc>
                  <a:txBody>
                    <a:bodyPr/>
                    <a:lstStyle/>
                    <a:p>
                      <a:r>
                        <a:rPr lang="en-NL" sz="1600" b="0" dirty="0"/>
                        <a:t>ibyt</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Number of bytes in this flow</a:t>
                      </a:r>
                      <a:endParaRPr lang="en-NL" sz="1600" b="0" i="0" dirty="0">
                        <a:latin typeface="Courier New" panose="02070309020205020404" pitchFamily="49" charset="0"/>
                        <a:cs typeface="Courier New" panose="02070309020205020404" pitchFamily="49" charset="0"/>
                      </a:endParaRPr>
                    </a:p>
                  </a:txBody>
                  <a:tcPr marL="70333" marR="23444" marT="0" marB="0" anchor="ctr"/>
                </a:tc>
                <a:tc>
                  <a:txBody>
                    <a:bodyPr/>
                    <a:lstStyle/>
                    <a:p>
                      <a:r>
                        <a:rPr lang="en-NL" sz="1600" b="0" dirty="0"/>
                        <a:t>UInt64</a:t>
                      </a:r>
                      <a:endParaRPr lang="en-NL" sz="1600" b="0" i="0" dirty="0">
                        <a:latin typeface="Courier New" panose="02070309020205020404" pitchFamily="49" charset="0"/>
                        <a:cs typeface="Courier New" panose="02070309020205020404" pitchFamily="49" charset="0"/>
                      </a:endParaRPr>
                    </a:p>
                  </a:txBody>
                  <a:tcPr marL="70333" marR="23444" marT="0" marB="0" anchor="ctr"/>
                </a:tc>
                <a:extLst>
                  <a:ext uri="{0D108BD9-81ED-4DB2-BD59-A6C34878D82A}">
                    <a16:rowId xmlns:a16="http://schemas.microsoft.com/office/drawing/2014/main" val="1477341249"/>
                  </a:ext>
                </a:extLst>
              </a:tr>
              <a:tr h="192605">
                <a:tc>
                  <a:txBody>
                    <a:bodyPr/>
                    <a:lstStyle/>
                    <a:p>
                      <a:r>
                        <a:rPr lang="en-NL" sz="1600" b="0" dirty="0">
                          <a:latin typeface="+mn-lt"/>
                        </a:rPr>
                        <a:t>smk</a:t>
                      </a:r>
                      <a:endParaRPr lang="en-NL" sz="1600" b="0" i="0" dirty="0">
                        <a:latin typeface="+mn-lt"/>
                        <a:cs typeface="Courier New" panose="02070309020205020404" pitchFamily="49" charset="0"/>
                      </a:endParaRPr>
                    </a:p>
                  </a:txBody>
                  <a:tcPr marL="70333" marR="23444" marT="0" marB="0" anchor="ctr"/>
                </a:tc>
                <a:tc>
                  <a:txBody>
                    <a:bodyPr/>
                    <a:lstStyle/>
                    <a:p>
                      <a:r>
                        <a:rPr lang="en-NL" sz="1600" b="0" i="0" dirty="0">
                          <a:latin typeface="+mn-lt"/>
                          <a:cs typeface="Courier New" panose="02070309020205020404" pitchFamily="49" charset="0"/>
                        </a:rPr>
                        <a:t>Source mask</a:t>
                      </a:r>
                    </a:p>
                  </a:txBody>
                  <a:tcPr marL="70333" marR="23444" marT="0" marB="0" anchor="ctr"/>
                </a:tc>
                <a:tc>
                  <a:txBody>
                    <a:bodyPr/>
                    <a:lstStyle/>
                    <a:p>
                      <a:r>
                        <a:rPr lang="en-NL" sz="1600" b="0" i="0" dirty="0">
                          <a:latin typeface="+mn-lt"/>
                          <a:cs typeface="Courier New" panose="02070309020205020404" pitchFamily="49" charset="0"/>
                        </a:rPr>
                        <a:t>UInt8</a:t>
                      </a:r>
                    </a:p>
                  </a:txBody>
                  <a:tcPr marL="70333" marR="23444" marT="0" marB="0" anchor="ctr"/>
                </a:tc>
                <a:extLst>
                  <a:ext uri="{0D108BD9-81ED-4DB2-BD59-A6C34878D82A}">
                    <a16:rowId xmlns:a16="http://schemas.microsoft.com/office/drawing/2014/main" val="1213915901"/>
                  </a:ext>
                </a:extLst>
              </a:tr>
              <a:tr h="210701">
                <a:tc>
                  <a:txBody>
                    <a:bodyPr/>
                    <a:lstStyle/>
                    <a:p>
                      <a:r>
                        <a:rPr lang="en-NL" sz="1600" b="0" i="0" dirty="0">
                          <a:latin typeface="+mn-lt"/>
                          <a:cs typeface="Courier New" panose="02070309020205020404" pitchFamily="49" charset="0"/>
                        </a:rPr>
                        <a:t>dmk</a:t>
                      </a:r>
                    </a:p>
                  </a:txBody>
                  <a:tcPr marL="70333" marR="23444" marT="0" marB="0" anchor="ctr"/>
                </a:tc>
                <a:tc>
                  <a:txBody>
                    <a:bodyPr/>
                    <a:lstStyle/>
                    <a:p>
                      <a:r>
                        <a:rPr lang="en-NL" sz="1600" b="0" i="0" dirty="0">
                          <a:latin typeface="+mn-lt"/>
                          <a:cs typeface="Courier New" panose="02070309020205020404" pitchFamily="49" charset="0"/>
                        </a:rPr>
                        <a:t>Destination mask</a:t>
                      </a:r>
                    </a:p>
                  </a:txBody>
                  <a:tcPr marL="70333" marR="23444" marT="0" marB="0" anchor="ctr"/>
                </a:tc>
                <a:tc>
                  <a:txBody>
                    <a:bodyPr/>
                    <a:lstStyle/>
                    <a:p>
                      <a:r>
                        <a:rPr lang="en-NL" sz="1600" b="0" i="0" dirty="0">
                          <a:latin typeface="+mn-lt"/>
                          <a:cs typeface="Courier New" panose="02070309020205020404" pitchFamily="49" charset="0"/>
                        </a:rPr>
                        <a:t>UInt8</a:t>
                      </a:r>
                    </a:p>
                  </a:txBody>
                  <a:tcPr marL="70333" marR="23444" marT="0" marB="0" anchor="ctr"/>
                </a:tc>
                <a:extLst>
                  <a:ext uri="{0D108BD9-81ED-4DB2-BD59-A6C34878D82A}">
                    <a16:rowId xmlns:a16="http://schemas.microsoft.com/office/drawing/2014/main" val="3156770288"/>
                  </a:ext>
                </a:extLst>
              </a:tr>
              <a:tr h="211178">
                <a:tc>
                  <a:txBody>
                    <a:bodyPr/>
                    <a:lstStyle/>
                    <a:p>
                      <a:r>
                        <a:rPr lang="en-NL" sz="1600" b="0" i="0" dirty="0">
                          <a:latin typeface="+mn-lt"/>
                          <a:cs typeface="Courier New" panose="02070309020205020404" pitchFamily="49" charset="0"/>
                        </a:rPr>
                        <a:t>ra</a:t>
                      </a:r>
                    </a:p>
                  </a:txBody>
                  <a:tcPr marL="70333" marR="2344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b="0" dirty="0">
                          <a:latin typeface="+mn-lt"/>
                        </a:rPr>
                        <a:t>Router (IP) Address</a:t>
                      </a:r>
                      <a:endParaRPr lang="en-NL" sz="1600" b="0" i="0" dirty="0">
                        <a:latin typeface="+mn-lt"/>
                        <a:cs typeface="Courier New" panose="02070309020205020404" pitchFamily="49" charset="0"/>
                      </a:endParaRPr>
                    </a:p>
                  </a:txBody>
                  <a:tcPr marL="70333" marR="23444" marT="0" marB="0" anchor="ctr"/>
                </a:tc>
                <a:tc>
                  <a:txBody>
                    <a:bodyPr/>
                    <a:lstStyle/>
                    <a:p>
                      <a:r>
                        <a:rPr lang="en-NL" sz="1600" b="0" i="0" dirty="0">
                          <a:latin typeface="+mn-lt"/>
                          <a:cs typeface="Courier New" panose="02070309020205020404" pitchFamily="49" charset="0"/>
                        </a:rPr>
                        <a:t>String</a:t>
                      </a:r>
                    </a:p>
                  </a:txBody>
                  <a:tcPr marL="70333" marR="23444" marT="0" marB="0" anchor="ctr"/>
                </a:tc>
                <a:extLst>
                  <a:ext uri="{0D108BD9-81ED-4DB2-BD59-A6C34878D82A}">
                    <a16:rowId xmlns:a16="http://schemas.microsoft.com/office/drawing/2014/main" val="3927456553"/>
                  </a:ext>
                </a:extLst>
              </a:tr>
              <a:tr h="230049">
                <a:tc>
                  <a:txBody>
                    <a:bodyPr/>
                    <a:lstStyle/>
                    <a:p>
                      <a:r>
                        <a:rPr lang="en-NL" sz="1600" b="0" i="0" dirty="0">
                          <a:latin typeface="+mn-lt"/>
                          <a:cs typeface="Courier New" panose="02070309020205020404" pitchFamily="49" charset="0"/>
                        </a:rPr>
                        <a:t>in</a:t>
                      </a:r>
                    </a:p>
                  </a:txBody>
                  <a:tcPr marL="70333" marR="23444" marT="0" marB="0" anchor="ctr"/>
                </a:tc>
                <a:tc>
                  <a:txBody>
                    <a:bodyPr/>
                    <a:lstStyle/>
                    <a:p>
                      <a:r>
                        <a:rPr lang="en-NL" sz="1600" b="0" i="0" dirty="0">
                          <a:latin typeface="+mn-lt"/>
                          <a:cs typeface="Courier New" panose="02070309020205020404" pitchFamily="49" charset="0"/>
                        </a:rPr>
                        <a:t>Input interface number</a:t>
                      </a:r>
                    </a:p>
                  </a:txBody>
                  <a:tcPr marL="70333" marR="23444" marT="0" marB="0" anchor="ctr"/>
                </a:tc>
                <a:tc>
                  <a:txBody>
                    <a:bodyPr/>
                    <a:lstStyle/>
                    <a:p>
                      <a:r>
                        <a:rPr lang="en-NL" sz="16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685234128"/>
                  </a:ext>
                </a:extLst>
              </a:tr>
              <a:tr h="238731">
                <a:tc>
                  <a:txBody>
                    <a:bodyPr/>
                    <a:lstStyle/>
                    <a:p>
                      <a:r>
                        <a:rPr lang="en-NL" sz="1600" b="0" i="0" dirty="0">
                          <a:latin typeface="+mn-lt"/>
                          <a:cs typeface="Courier New" panose="02070309020205020404" pitchFamily="49" charset="0"/>
                        </a:rPr>
                        <a:t>out</a:t>
                      </a:r>
                    </a:p>
                  </a:txBody>
                  <a:tcPr marL="70333" marR="23444" marT="0" marB="0" anchor="ctr"/>
                </a:tc>
                <a:tc>
                  <a:txBody>
                    <a:bodyPr/>
                    <a:lstStyle/>
                    <a:p>
                      <a:r>
                        <a:rPr lang="en-NL" sz="1600" b="0" i="0" dirty="0">
                          <a:latin typeface="+mn-lt"/>
                          <a:cs typeface="Courier New" panose="02070309020205020404" pitchFamily="49" charset="0"/>
                        </a:rPr>
                        <a:t>Output interface number</a:t>
                      </a:r>
                    </a:p>
                  </a:txBody>
                  <a:tcPr marL="70333" marR="23444" marT="0" marB="0" anchor="ctr"/>
                </a:tc>
                <a:tc>
                  <a:txBody>
                    <a:bodyPr/>
                    <a:lstStyle/>
                    <a:p>
                      <a:r>
                        <a:rPr lang="en-NL" sz="16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72371447"/>
                  </a:ext>
                </a:extLst>
              </a:tr>
              <a:tr h="175235">
                <a:tc>
                  <a:txBody>
                    <a:bodyPr/>
                    <a:lstStyle/>
                    <a:p>
                      <a:r>
                        <a:rPr lang="en-NL" sz="1600" b="0" i="0" dirty="0">
                          <a:latin typeface="+mn-lt"/>
                          <a:cs typeface="Courier New" panose="02070309020205020404" pitchFamily="49" charset="0"/>
                        </a:rPr>
                        <a:t>sas</a:t>
                      </a:r>
                    </a:p>
                  </a:txBody>
                  <a:tcPr marL="70333" marR="23444" marT="0" marB="0" anchor="ctr"/>
                </a:tc>
                <a:tc>
                  <a:txBody>
                    <a:bodyPr/>
                    <a:lstStyle/>
                    <a:p>
                      <a:r>
                        <a:rPr lang="en-NL" sz="1600" b="0" i="0" dirty="0">
                          <a:latin typeface="+mn-lt"/>
                          <a:cs typeface="Courier New" panose="02070309020205020404" pitchFamily="49" charset="0"/>
                        </a:rPr>
                        <a:t>Source AS number</a:t>
                      </a:r>
                    </a:p>
                  </a:txBody>
                  <a:tcPr marL="70333" marR="23444" marT="0" marB="0" anchor="ctr"/>
                </a:tc>
                <a:tc>
                  <a:txBody>
                    <a:bodyPr/>
                    <a:lstStyle/>
                    <a:p>
                      <a:r>
                        <a:rPr lang="en-NL" sz="16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2972742350"/>
                  </a:ext>
                </a:extLst>
              </a:tr>
              <a:tr h="212702">
                <a:tc>
                  <a:txBody>
                    <a:bodyPr/>
                    <a:lstStyle/>
                    <a:p>
                      <a:r>
                        <a:rPr lang="en-NL" sz="1600" b="0" i="0" dirty="0">
                          <a:latin typeface="+mn-lt"/>
                          <a:cs typeface="Courier New" panose="02070309020205020404" pitchFamily="49" charset="0"/>
                        </a:rPr>
                        <a:t>das</a:t>
                      </a:r>
                    </a:p>
                  </a:txBody>
                  <a:tcPr marL="70333" marR="23444" marT="0" marB="0" anchor="ctr"/>
                </a:tc>
                <a:tc>
                  <a:txBody>
                    <a:bodyPr/>
                    <a:lstStyle/>
                    <a:p>
                      <a:r>
                        <a:rPr lang="en-NL" sz="1600" b="0" i="0" dirty="0">
                          <a:latin typeface="+mn-lt"/>
                          <a:cs typeface="Courier New" panose="02070309020205020404" pitchFamily="49" charset="0"/>
                        </a:rPr>
                        <a:t>Destination AS number</a:t>
                      </a:r>
                    </a:p>
                  </a:txBody>
                  <a:tcPr marL="70333" marR="23444" marT="0" marB="0" anchor="ctr"/>
                </a:tc>
                <a:tc>
                  <a:txBody>
                    <a:bodyPr/>
                    <a:lstStyle/>
                    <a:p>
                      <a:r>
                        <a:rPr lang="en-NL" sz="16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84948905"/>
                  </a:ext>
                </a:extLst>
              </a:tr>
              <a:tr h="175235">
                <a:tc>
                  <a:txBody>
                    <a:bodyPr/>
                    <a:lstStyle/>
                    <a:p>
                      <a:r>
                        <a:rPr lang="en-NL" sz="1600" b="0" i="0" dirty="0">
                          <a:latin typeface="+mn-lt"/>
                          <a:cs typeface="Courier New" panose="02070309020205020404" pitchFamily="49" charset="0"/>
                        </a:rPr>
                        <a:t>exid</a:t>
                      </a:r>
                    </a:p>
                  </a:txBody>
                  <a:tcPr marL="70333" marR="23444" marT="0" marB="0" anchor="ctr"/>
                </a:tc>
                <a:tc>
                  <a:txBody>
                    <a:bodyPr/>
                    <a:lstStyle/>
                    <a:p>
                      <a:r>
                        <a:rPr lang="en-NL" sz="1600" b="0" i="0" dirty="0">
                          <a:latin typeface="+mn-lt"/>
                          <a:cs typeface="Courier New" panose="02070309020205020404" pitchFamily="49" charset="0"/>
                        </a:rPr>
                        <a:t>Exported id</a:t>
                      </a:r>
                    </a:p>
                  </a:txBody>
                  <a:tcPr marL="70333" marR="23444" marT="0" marB="0" anchor="ctr"/>
                </a:tc>
                <a:tc>
                  <a:txBody>
                    <a:bodyPr/>
                    <a:lstStyle/>
                    <a:p>
                      <a:r>
                        <a:rPr lang="en-NL" sz="1600" b="0" i="0" dirty="0">
                          <a:latin typeface="+mn-lt"/>
                          <a:cs typeface="Courier New" panose="02070309020205020404" pitchFamily="49" charset="0"/>
                        </a:rPr>
                        <a:t>UInt16</a:t>
                      </a:r>
                    </a:p>
                  </a:txBody>
                  <a:tcPr marL="70333" marR="23444" marT="0" marB="0" anchor="ctr"/>
                </a:tc>
                <a:extLst>
                  <a:ext uri="{0D108BD9-81ED-4DB2-BD59-A6C34878D82A}">
                    <a16:rowId xmlns:a16="http://schemas.microsoft.com/office/drawing/2014/main" val="3917986168"/>
                  </a:ext>
                </a:extLst>
              </a:tr>
              <a:tr h="182854">
                <a:tc>
                  <a:txBody>
                    <a:bodyPr/>
                    <a:lstStyle/>
                    <a:p>
                      <a:r>
                        <a:rPr lang="en-NL" sz="1600" b="0" i="0" dirty="0">
                          <a:latin typeface="+mn-lt"/>
                          <a:cs typeface="Courier New" panose="02070309020205020404" pitchFamily="49" charset="0"/>
                        </a:rPr>
                        <a:t>flowsrc</a:t>
                      </a:r>
                    </a:p>
                  </a:txBody>
                  <a:tcPr marL="70333" marR="2344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b="0" dirty="0">
                          <a:latin typeface="+mn-lt"/>
                        </a:rPr>
                        <a:t>Additional label for this source</a:t>
                      </a:r>
                      <a:endParaRPr lang="en-NL" sz="1600" b="0" i="0" dirty="0">
                        <a:latin typeface="+mn-lt"/>
                        <a:cs typeface="Courier New" panose="02070309020205020404" pitchFamily="49" charset="0"/>
                      </a:endParaRPr>
                    </a:p>
                  </a:txBody>
                  <a:tcPr marL="70333" marR="23444" marT="0" marB="0" anchor="ctr"/>
                </a:tc>
                <a:tc>
                  <a:txBody>
                    <a:bodyPr/>
                    <a:lstStyle/>
                    <a:p>
                      <a:r>
                        <a:rPr lang="en-NL" sz="1600" b="0" i="0" dirty="0">
                          <a:latin typeface="+mn-lt"/>
                          <a:cs typeface="Courier New" panose="02070309020205020404" pitchFamily="49" charset="0"/>
                        </a:rPr>
                        <a:t>String</a:t>
                      </a:r>
                    </a:p>
                  </a:txBody>
                  <a:tcPr marL="70333" marR="23444" marT="0" marB="0" anchor="ctr"/>
                </a:tc>
                <a:extLst>
                  <a:ext uri="{0D108BD9-81ED-4DB2-BD59-A6C34878D82A}">
                    <a16:rowId xmlns:a16="http://schemas.microsoft.com/office/drawing/2014/main" val="3069192895"/>
                  </a:ext>
                </a:extLst>
              </a:tr>
            </a:tbl>
          </a:graphicData>
        </a:graphic>
      </p:graphicFrame>
      <p:sp>
        <p:nvSpPr>
          <p:cNvPr id="7" name="Slide Number Placeholder 1">
            <a:extLst>
              <a:ext uri="{FF2B5EF4-FFF2-40B4-BE49-F238E27FC236}">
                <a16:creationId xmlns:a16="http://schemas.microsoft.com/office/drawing/2014/main" id="{6F7BACA9-B14F-7354-8670-D358AEB44B89}"/>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7</a:t>
            </a:fld>
            <a:endParaRPr lang="nl-NL" dirty="0"/>
          </a:p>
        </p:txBody>
      </p:sp>
    </p:spTree>
    <p:extLst>
      <p:ext uri="{BB962C8B-B14F-4D97-AF65-F5344CB8AC3E}">
        <p14:creationId xmlns:p14="http://schemas.microsoft.com/office/powerpoint/2010/main" val="206442080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ijdelijke aanduiding voor tabel 8">
            <a:extLst>
              <a:ext uri="{FF2B5EF4-FFF2-40B4-BE49-F238E27FC236}">
                <a16:creationId xmlns:a16="http://schemas.microsoft.com/office/drawing/2014/main" id="{719F06D9-0428-0663-8EED-E86A4549C0B9}"/>
              </a:ext>
            </a:extLst>
          </p:cNvPr>
          <p:cNvGraphicFramePr>
            <a:graphicFrameLocks noGrp="1"/>
          </p:cNvGraphicFramePr>
          <p:nvPr>
            <p:ph type="tbl" sz="quarter" idx="13"/>
            <p:extLst>
              <p:ext uri="{D42A27DB-BD31-4B8C-83A1-F6EECF244321}">
                <p14:modId xmlns:p14="http://schemas.microsoft.com/office/powerpoint/2010/main" val="1537476338"/>
              </p:ext>
            </p:extLst>
          </p:nvPr>
        </p:nvGraphicFramePr>
        <p:xfrm>
          <a:off x="7041179" y="1600200"/>
          <a:ext cx="3290914" cy="3989386"/>
        </p:xfrm>
        <a:graphic>
          <a:graphicData uri="http://schemas.openxmlformats.org/drawingml/2006/table">
            <a:tbl>
              <a:tblPr firstRow="1" bandRow="1">
                <a:tableStyleId>{5C22544A-7EE6-4342-B048-85BDC9FD1C3A}</a:tableStyleId>
              </a:tblPr>
              <a:tblGrid>
                <a:gridCol w="1748861">
                  <a:extLst>
                    <a:ext uri="{9D8B030D-6E8A-4147-A177-3AD203B41FA5}">
                      <a16:colId xmlns:a16="http://schemas.microsoft.com/office/drawing/2014/main" val="20001"/>
                    </a:ext>
                  </a:extLst>
                </a:gridCol>
                <a:gridCol w="1542053">
                  <a:extLst>
                    <a:ext uri="{9D8B030D-6E8A-4147-A177-3AD203B41FA5}">
                      <a16:colId xmlns:a16="http://schemas.microsoft.com/office/drawing/2014/main" val="668611891"/>
                    </a:ext>
                  </a:extLst>
                </a:gridCol>
              </a:tblGrid>
              <a:tr h="599772">
                <a:tc>
                  <a:txBody>
                    <a:bodyPr/>
                    <a:lstStyle/>
                    <a:p>
                      <a:pPr algn="ctr"/>
                      <a:r>
                        <a:rPr lang="en-GB" sz="1600" b="1" dirty="0">
                          <a:solidFill>
                            <a:schemeClr val="tx2"/>
                          </a:solidFill>
                          <a:latin typeface="+mn-lt"/>
                        </a:rPr>
                        <a:t>timeframe</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latin typeface="+mn-lt"/>
                        </a:rPr>
                        <a:t># of flows</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9591">
                <a:tc>
                  <a:txBody>
                    <a:bodyPr/>
                    <a:lstStyle/>
                    <a:p>
                      <a:pPr algn="ctr"/>
                      <a:r>
                        <a:rPr lang="en-GB" sz="1200" dirty="0">
                          <a:solidFill>
                            <a:schemeClr val="tx2"/>
                          </a:solidFill>
                          <a:latin typeface="+mn-lt"/>
                        </a:rPr>
                        <a:t>5 minutes</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mn-lt"/>
                        </a:rPr>
                        <a:t>23 million</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9591">
                <a:tc>
                  <a:txBody>
                    <a:bodyPr/>
                    <a:lstStyle/>
                    <a:p>
                      <a:pPr algn="ctr"/>
                      <a:r>
                        <a:rPr lang="en-GB" sz="1200" dirty="0">
                          <a:solidFill>
                            <a:schemeClr val="tx2"/>
                          </a:solidFill>
                          <a:latin typeface="+mn-lt"/>
                        </a:rPr>
                        <a:t>30 minutes</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mn-lt"/>
                        </a:rPr>
                        <a:t>136 million</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12068">
                <a:tc>
                  <a:txBody>
                    <a:bodyPr/>
                    <a:lstStyle/>
                    <a:p>
                      <a:pPr algn="ctr"/>
                      <a:r>
                        <a:rPr lang="en-GB" sz="1200" dirty="0">
                          <a:solidFill>
                            <a:schemeClr val="tx2"/>
                          </a:solidFill>
                          <a:latin typeface="+mn-lt"/>
                        </a:rPr>
                        <a:t>1 hour</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mn-lt"/>
                        </a:rPr>
                        <a:t>268 million</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79591">
                <a:tc>
                  <a:txBody>
                    <a:bodyPr/>
                    <a:lstStyle/>
                    <a:p>
                      <a:pPr algn="ctr"/>
                      <a:r>
                        <a:rPr lang="en-GB" sz="1200" dirty="0">
                          <a:solidFill>
                            <a:schemeClr val="tx2"/>
                          </a:solidFill>
                          <a:latin typeface="+mn-lt"/>
                        </a:rPr>
                        <a:t>3.5 hours</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mn-lt"/>
                        </a:rPr>
                        <a:t>997 million</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2720227"/>
                  </a:ext>
                </a:extLst>
              </a:tr>
              <a:tr h="479591">
                <a:tc>
                  <a:txBody>
                    <a:bodyPr/>
                    <a:lstStyle/>
                    <a:p>
                      <a:pPr algn="ctr"/>
                      <a:r>
                        <a:rPr lang="en-GB" sz="1200" dirty="0">
                          <a:solidFill>
                            <a:schemeClr val="tx2"/>
                          </a:solidFill>
                          <a:latin typeface="+mn-lt"/>
                        </a:rPr>
                        <a:t>7 hours</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mn-lt"/>
                        </a:rPr>
                        <a:t>1.16 billion</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77760"/>
                  </a:ext>
                </a:extLst>
              </a:tr>
              <a:tr h="479591">
                <a:tc>
                  <a:txBody>
                    <a:bodyPr/>
                    <a:lstStyle/>
                    <a:p>
                      <a:pPr algn="ctr"/>
                      <a:r>
                        <a:rPr lang="en-GB" sz="1200" dirty="0">
                          <a:solidFill>
                            <a:schemeClr val="tx2"/>
                          </a:solidFill>
                          <a:latin typeface="+mn-lt"/>
                        </a:rPr>
                        <a:t>1 week</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mn-lt"/>
                        </a:rPr>
                        <a:t>23 billion</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5600742"/>
                  </a:ext>
                </a:extLst>
              </a:tr>
              <a:tr h="479591">
                <a:tc>
                  <a:txBody>
                    <a:bodyPr/>
                    <a:lstStyle/>
                    <a:p>
                      <a:pPr algn="ctr"/>
                      <a:r>
                        <a:rPr lang="en-GB" sz="1200" dirty="0">
                          <a:solidFill>
                            <a:schemeClr val="tx2"/>
                          </a:solidFill>
                          <a:latin typeface="+mn-lt"/>
                        </a:rPr>
                        <a:t>1 month</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mn-lt"/>
                        </a:rPr>
                        <a:t>95 billion</a:t>
                      </a:r>
                    </a:p>
                  </a:txBody>
                  <a:tcPr marL="144000" marR="14400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4796040"/>
                  </a:ext>
                </a:extLst>
              </a:tr>
            </a:tbl>
          </a:graphicData>
        </a:graphic>
      </p:graphicFrame>
      <p:sp>
        <p:nvSpPr>
          <p:cNvPr id="9" name="Tijdelijke aanduiding voor tekst 8">
            <a:extLst>
              <a:ext uri="{FF2B5EF4-FFF2-40B4-BE49-F238E27FC236}">
                <a16:creationId xmlns:a16="http://schemas.microsoft.com/office/drawing/2014/main" id="{3749AEBE-279A-D5D1-9BFC-3D61B08A4202}"/>
              </a:ext>
            </a:extLst>
          </p:cNvPr>
          <p:cNvSpPr>
            <a:spLocks noGrp="1"/>
          </p:cNvSpPr>
          <p:nvPr>
            <p:ph type="body" sz="quarter" idx="14"/>
          </p:nvPr>
        </p:nvSpPr>
        <p:spPr/>
        <p:txBody>
          <a:bodyPr/>
          <a:lstStyle/>
          <a:p>
            <a:r>
              <a:rPr lang="en-GB"/>
              <a:t> </a:t>
            </a:r>
          </a:p>
        </p:txBody>
      </p:sp>
      <p:sp>
        <p:nvSpPr>
          <p:cNvPr id="10" name="Tijdelijke aanduiding voor tekst 9">
            <a:extLst>
              <a:ext uri="{FF2B5EF4-FFF2-40B4-BE49-F238E27FC236}">
                <a16:creationId xmlns:a16="http://schemas.microsoft.com/office/drawing/2014/main" id="{5D951F07-9E77-8ACE-13D1-FDD49A4A4425}"/>
              </a:ext>
            </a:extLst>
          </p:cNvPr>
          <p:cNvSpPr>
            <a:spLocks noGrp="1"/>
          </p:cNvSpPr>
          <p:nvPr>
            <p:ph type="body" sz="quarter" idx="18"/>
          </p:nvPr>
        </p:nvSpPr>
        <p:spPr/>
        <p:txBody>
          <a:bodyPr/>
          <a:lstStyle/>
          <a:p>
            <a:r>
              <a:rPr lang="en-GB"/>
              <a:t> </a:t>
            </a:r>
          </a:p>
        </p:txBody>
      </p:sp>
      <p:sp>
        <p:nvSpPr>
          <p:cNvPr id="7" name="Tijdelijke aanduiding voor verticale tekst 6">
            <a:extLst>
              <a:ext uri="{FF2B5EF4-FFF2-40B4-BE49-F238E27FC236}">
                <a16:creationId xmlns:a16="http://schemas.microsoft.com/office/drawing/2014/main" id="{1C964B7A-A83F-C95C-F57D-EE2341398FF3}"/>
              </a:ext>
            </a:extLst>
          </p:cNvPr>
          <p:cNvSpPr>
            <a:spLocks noGrp="1"/>
          </p:cNvSpPr>
          <p:nvPr>
            <p:ph type="body" orient="vert" idx="1"/>
          </p:nvPr>
        </p:nvSpPr>
        <p:spPr/>
        <p:txBody>
          <a:bodyPr/>
          <a:lstStyle/>
          <a:p>
            <a:pPr lvl="3"/>
            <a:r>
              <a:rPr lang="en-GB" dirty="0"/>
              <a:t>Comparing </a:t>
            </a:r>
            <a:r>
              <a:rPr lang="en-GB" dirty="0" err="1"/>
              <a:t>clickhouse</a:t>
            </a:r>
            <a:r>
              <a:rPr lang="en-GB" dirty="0"/>
              <a:t> to </a:t>
            </a:r>
            <a:r>
              <a:rPr lang="en-GB" dirty="0" err="1"/>
              <a:t>nfdump</a:t>
            </a:r>
            <a:endParaRPr lang="en-GB" dirty="0"/>
          </a:p>
          <a:p>
            <a:r>
              <a:rPr lang="en-GB" dirty="0"/>
              <a:t>Searches:</a:t>
            </a:r>
          </a:p>
          <a:p>
            <a:pPr lvl="1"/>
            <a:r>
              <a:rPr lang="en-GB" dirty="0"/>
              <a:t>specific destination IP address</a:t>
            </a:r>
          </a:p>
          <a:p>
            <a:pPr lvl="1"/>
            <a:r>
              <a:rPr lang="en-GB" dirty="0"/>
              <a:t>specific destination IP address + port</a:t>
            </a:r>
          </a:p>
          <a:p>
            <a:pPr lvl="1"/>
            <a:r>
              <a:rPr lang="en-GB" dirty="0"/>
              <a:t>specific destination IP range + port</a:t>
            </a:r>
            <a:br>
              <a:rPr lang="en-GB" dirty="0"/>
            </a:br>
            <a:r>
              <a:rPr lang="en-GB" dirty="0"/>
              <a:t>excluding IP range from results</a:t>
            </a:r>
          </a:p>
          <a:p>
            <a:r>
              <a:rPr lang="en-GB" dirty="0"/>
              <a:t>Searches executed on the same machine</a:t>
            </a:r>
          </a:p>
          <a:p>
            <a:pPr lvl="1"/>
            <a:r>
              <a:rPr lang="en-GB" dirty="0"/>
              <a:t>24/48 core AMD EPYC 7443P Processor</a:t>
            </a:r>
          </a:p>
          <a:p>
            <a:pPr lvl="1"/>
            <a:r>
              <a:rPr lang="en-GB" dirty="0"/>
              <a:t>128 GB of memory</a:t>
            </a:r>
          </a:p>
          <a:p>
            <a:pPr lvl="1"/>
            <a:r>
              <a:rPr lang="en-GB" dirty="0"/>
              <a:t>2x7 TB of storage</a:t>
            </a:r>
          </a:p>
        </p:txBody>
      </p:sp>
      <p:sp>
        <p:nvSpPr>
          <p:cNvPr id="6" name="Titel 5">
            <a:extLst>
              <a:ext uri="{FF2B5EF4-FFF2-40B4-BE49-F238E27FC236}">
                <a16:creationId xmlns:a16="http://schemas.microsoft.com/office/drawing/2014/main" id="{D833F40C-1D05-5B59-A7B3-C3FF50D0E8AF}"/>
              </a:ext>
            </a:extLst>
          </p:cNvPr>
          <p:cNvSpPr>
            <a:spLocks noGrp="1"/>
          </p:cNvSpPr>
          <p:nvPr>
            <p:ph type="title"/>
          </p:nvPr>
        </p:nvSpPr>
        <p:spPr/>
        <p:txBody>
          <a:bodyPr/>
          <a:lstStyle/>
          <a:p>
            <a:r>
              <a:rPr lang="en-GB" noProof="0" dirty="0"/>
              <a:t>So how fast is this thing anyway?</a:t>
            </a:r>
            <a:endParaRPr lang="en-GB" dirty="0"/>
          </a:p>
        </p:txBody>
      </p:sp>
      <p:sp>
        <p:nvSpPr>
          <p:cNvPr id="2" name="Slide Number Placeholder 1">
            <a:extLst>
              <a:ext uri="{FF2B5EF4-FFF2-40B4-BE49-F238E27FC236}">
                <a16:creationId xmlns:a16="http://schemas.microsoft.com/office/drawing/2014/main" id="{F10F0D57-2320-2769-646E-E7FD939883FA}"/>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8</a:t>
            </a:fld>
            <a:endParaRPr lang="nl-NL" dirty="0"/>
          </a:p>
        </p:txBody>
      </p:sp>
    </p:spTree>
    <p:extLst>
      <p:ext uri="{BB962C8B-B14F-4D97-AF65-F5344CB8AC3E}">
        <p14:creationId xmlns:p14="http://schemas.microsoft.com/office/powerpoint/2010/main" val="161220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aph with numbers and a bar&#10;&#10;Description automatically generated">
            <a:extLst>
              <a:ext uri="{FF2B5EF4-FFF2-40B4-BE49-F238E27FC236}">
                <a16:creationId xmlns:a16="http://schemas.microsoft.com/office/drawing/2014/main" id="{43521302-DA07-C0E0-F206-DCA03EF3F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699" y="-900"/>
            <a:ext cx="9434273" cy="6858900"/>
          </a:xfrm>
          <a:prstGeom prst="rect">
            <a:avLst/>
          </a:prstGeom>
        </p:spPr>
      </p:pic>
      <p:sp>
        <p:nvSpPr>
          <p:cNvPr id="8" name="TextBox 7">
            <a:extLst>
              <a:ext uri="{FF2B5EF4-FFF2-40B4-BE49-F238E27FC236}">
                <a16:creationId xmlns:a16="http://schemas.microsoft.com/office/drawing/2014/main" id="{4E0BBF2D-EAC4-AE39-295D-D4ABF860E56B}"/>
              </a:ext>
            </a:extLst>
          </p:cNvPr>
          <p:cNvSpPr txBox="1"/>
          <p:nvPr/>
        </p:nvSpPr>
        <p:spPr>
          <a:xfrm>
            <a:off x="10637229" y="904685"/>
            <a:ext cx="804900" cy="184666"/>
          </a:xfrm>
          <a:prstGeom prst="rect">
            <a:avLst/>
          </a:prstGeom>
          <a:noFill/>
        </p:spPr>
        <p:txBody>
          <a:bodyPr wrap="none" lIns="0" tIns="0" rIns="0" bIns="0" rtlCol="0">
            <a:spAutoFit/>
          </a:bodyPr>
          <a:lstStyle/>
          <a:p>
            <a:pPr algn="l"/>
            <a:r>
              <a:rPr lang="en-NL" sz="1200" b="1" dirty="0">
                <a:solidFill>
                  <a:srgbClr val="26698B"/>
                </a:solidFill>
              </a:rPr>
              <a:t>~ 3:15 hours</a:t>
            </a:r>
          </a:p>
        </p:txBody>
      </p:sp>
      <p:cxnSp>
        <p:nvCxnSpPr>
          <p:cNvPr id="9" name="Straight Arrow Connector 8">
            <a:extLst>
              <a:ext uri="{FF2B5EF4-FFF2-40B4-BE49-F238E27FC236}">
                <a16:creationId xmlns:a16="http://schemas.microsoft.com/office/drawing/2014/main" id="{AB5687C7-9A5D-0140-F463-5EF2CE483840}"/>
              </a:ext>
            </a:extLst>
          </p:cNvPr>
          <p:cNvCxnSpPr>
            <a:cxnSpLocks/>
          </p:cNvCxnSpPr>
          <p:nvPr/>
        </p:nvCxnSpPr>
        <p:spPr>
          <a:xfrm flipH="1">
            <a:off x="10245600" y="1019369"/>
            <a:ext cx="360331" cy="69982"/>
          </a:xfrm>
          <a:prstGeom prst="straightConnector1">
            <a:avLst/>
          </a:prstGeom>
          <a:ln w="38100">
            <a:solidFill>
              <a:srgbClr val="366E8E"/>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1">
            <a:extLst>
              <a:ext uri="{FF2B5EF4-FFF2-40B4-BE49-F238E27FC236}">
                <a16:creationId xmlns:a16="http://schemas.microsoft.com/office/drawing/2014/main" id="{29768C9C-D9CC-48C2-EA60-8B1D04ED6EDF}"/>
              </a:ext>
            </a:extLst>
          </p:cNvPr>
          <p:cNvSpPr txBox="1">
            <a:spLocks/>
          </p:cNvSpPr>
          <p:nvPr/>
        </p:nvSpPr>
        <p:spPr>
          <a:xfrm>
            <a:off x="11275150" y="6298136"/>
            <a:ext cx="393700" cy="217488"/>
          </a:xfrm>
          <a:prstGeom prst="rect">
            <a:avLst/>
          </a:prstGeom>
        </p:spPr>
        <p:txBody>
          <a:bodyPr vert="horz" lIns="0" tIns="0" rIns="0" bIns="0" rtlCol="0" anchor="ctr">
            <a:noAutofit/>
          </a:bodyPr>
          <a:lstStyle>
            <a:defPPr>
              <a:defRPr lang="nl-NL"/>
            </a:defPPr>
            <a:lvl1pPr marL="0" algn="r" defTabSz="914400" rtl="0" eaLnBrk="1" latinLnBrk="0" hangingPunct="1">
              <a:defRPr sz="10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D0FE45-509C-4BDF-9EDE-64426F8DF3D2}" type="slidenum">
              <a:rPr lang="nl-NL" smtClean="0"/>
              <a:pPr/>
              <a:t>9</a:t>
            </a:fld>
            <a:endParaRPr lang="nl-NL" dirty="0"/>
          </a:p>
        </p:txBody>
      </p:sp>
      <p:sp>
        <p:nvSpPr>
          <p:cNvPr id="4" name="Title 3">
            <a:extLst>
              <a:ext uri="{FF2B5EF4-FFF2-40B4-BE49-F238E27FC236}">
                <a16:creationId xmlns:a16="http://schemas.microsoft.com/office/drawing/2014/main" id="{CE68E33C-A189-95F0-779B-3C20D424390D}"/>
              </a:ext>
            </a:extLst>
          </p:cNvPr>
          <p:cNvSpPr>
            <a:spLocks noGrp="1"/>
          </p:cNvSpPr>
          <p:nvPr>
            <p:ph type="title"/>
          </p:nvPr>
        </p:nvSpPr>
        <p:spPr/>
        <p:txBody>
          <a:bodyPr/>
          <a:lstStyle/>
          <a:p>
            <a:endParaRPr lang="en-NL"/>
          </a:p>
        </p:txBody>
      </p:sp>
      <p:sp>
        <p:nvSpPr>
          <p:cNvPr id="2" name="TextBox 1">
            <a:extLst>
              <a:ext uri="{FF2B5EF4-FFF2-40B4-BE49-F238E27FC236}">
                <a16:creationId xmlns:a16="http://schemas.microsoft.com/office/drawing/2014/main" id="{49FA3FC7-B742-D3E1-CAE2-A02398F6A3AB}"/>
              </a:ext>
            </a:extLst>
          </p:cNvPr>
          <p:cNvSpPr txBox="1"/>
          <p:nvPr/>
        </p:nvSpPr>
        <p:spPr>
          <a:xfrm>
            <a:off x="7550500" y="4787085"/>
            <a:ext cx="835293" cy="184666"/>
          </a:xfrm>
          <a:prstGeom prst="rect">
            <a:avLst/>
          </a:prstGeom>
          <a:noFill/>
        </p:spPr>
        <p:txBody>
          <a:bodyPr wrap="none" lIns="0" tIns="0" rIns="0" bIns="0" rtlCol="0">
            <a:spAutoFit/>
          </a:bodyPr>
          <a:lstStyle/>
          <a:p>
            <a:pPr algn="l"/>
            <a:r>
              <a:rPr lang="en-NL" sz="1200" b="1" dirty="0">
                <a:solidFill>
                  <a:srgbClr val="26698B"/>
                </a:solidFill>
              </a:rPr>
              <a:t>~ 30 minutes</a:t>
            </a:r>
          </a:p>
        </p:txBody>
      </p:sp>
      <p:cxnSp>
        <p:nvCxnSpPr>
          <p:cNvPr id="5" name="Straight Arrow Connector 4">
            <a:extLst>
              <a:ext uri="{FF2B5EF4-FFF2-40B4-BE49-F238E27FC236}">
                <a16:creationId xmlns:a16="http://schemas.microsoft.com/office/drawing/2014/main" id="{150EF7F3-42CF-B109-1F68-5904912657F6}"/>
              </a:ext>
            </a:extLst>
          </p:cNvPr>
          <p:cNvCxnSpPr>
            <a:cxnSpLocks/>
          </p:cNvCxnSpPr>
          <p:nvPr/>
        </p:nvCxnSpPr>
        <p:spPr>
          <a:xfrm>
            <a:off x="7956028" y="4971751"/>
            <a:ext cx="429765" cy="313049"/>
          </a:xfrm>
          <a:prstGeom prst="straightConnector1">
            <a:avLst/>
          </a:prstGeom>
          <a:ln w="38100">
            <a:solidFill>
              <a:srgbClr val="366E8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406442"/>
      </p:ext>
    </p:extLst>
  </p:cSld>
  <p:clrMapOvr>
    <a:masterClrMapping/>
  </p:clrMapOvr>
  <p:transition spd="med">
    <p:fade/>
  </p:transition>
</p:sld>
</file>

<file path=ppt/theme/theme1.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Powerpoint SURF template with bullets" id="{93CF97E9-B588-6341-A21B-7DAD23A394A0}" vid="{4AAFE7B3-5672-6147-95BB-929B707D589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D12AB0FAFB6049810AF37C4123FC77" ma:contentTypeVersion="5" ma:contentTypeDescription="Create a new document." ma:contentTypeScope="" ma:versionID="6ff5996e54815726e5f931d5dd51c602">
  <xsd:schema xmlns:xsd="http://www.w3.org/2001/XMLSchema" xmlns:xs="http://www.w3.org/2001/XMLSchema" xmlns:p="http://schemas.microsoft.com/office/2006/metadata/properties" xmlns:ns2="f63aae4b-dfd4-4847-81d4-5915f2b376bb" xmlns:ns3="8f6e1b24-176e-4b92-9e82-b3de3a79007f" targetNamespace="http://schemas.microsoft.com/office/2006/metadata/properties" ma:root="true" ma:fieldsID="a842da3b2d50903f88aef28fdc5f3ac0" ns2:_="" ns3:_="">
    <xsd:import namespace="f63aae4b-dfd4-4847-81d4-5915f2b376bb"/>
    <xsd:import namespace="8f6e1b24-176e-4b92-9e82-b3de3a7900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aae4b-dfd4-4847-81d4-5915f2b376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6e1b24-176e-4b92-9e82-b3de3a7900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FD3D2C-F88D-499A-8FA3-26782951F5E8}">
  <ds:schemaRefs>
    <ds:schemaRef ds:uri="http://schemas.microsoft.com/office/infopath/2007/PartnerControls"/>
    <ds:schemaRef ds:uri="http://schemas.microsoft.com/office/2006/documentManagement/types"/>
    <ds:schemaRef ds:uri="8f6e1b24-176e-4b92-9e82-b3de3a79007f"/>
    <ds:schemaRef ds:uri="http://schemas.microsoft.com/office/2006/metadata/properties"/>
    <ds:schemaRef ds:uri="http://www.w3.org/XML/1998/namespace"/>
    <ds:schemaRef ds:uri="http://purl.org/dc/elements/1.1/"/>
    <ds:schemaRef ds:uri="http://purl.org/dc/dcmitype/"/>
    <ds:schemaRef ds:uri="http://purl.org/dc/terms/"/>
    <ds:schemaRef ds:uri="http://schemas.openxmlformats.org/package/2006/metadata/core-properties"/>
    <ds:schemaRef ds:uri="f63aae4b-dfd4-4847-81d4-5915f2b376bb"/>
  </ds:schemaRefs>
</ds:datastoreItem>
</file>

<file path=customXml/itemProps2.xml><?xml version="1.0" encoding="utf-8"?>
<ds:datastoreItem xmlns:ds="http://schemas.openxmlformats.org/officeDocument/2006/customXml" ds:itemID="{73860CA5-C9E7-4B1F-B49B-52849EE968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3aae4b-dfd4-4847-81d4-5915f2b376bb"/>
    <ds:schemaRef ds:uri="8f6e1b24-176e-4b92-9e82-b3de3a7900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F261F5-70CE-4801-9E52-5D9E96DFD6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Slidebuilder - SURF</Template>
  <TotalTime>3890</TotalTime>
  <Words>1837</Words>
  <Application>Microsoft Macintosh PowerPoint</Application>
  <PresentationFormat>Widescreen</PresentationFormat>
  <Paragraphs>634</Paragraphs>
  <Slides>21</Slides>
  <Notes>8</Notes>
  <HiddenSlides>2</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Courier New</vt:lpstr>
      <vt:lpstr>Roboto Mono</vt:lpstr>
      <vt:lpstr>Segoe UI Light</vt:lpstr>
      <vt:lpstr>Wingdings</vt:lpstr>
      <vt:lpstr>Template Slidebuilder - SURF</vt:lpstr>
      <vt:lpstr>Augmenting nfdump &amp; nfsen with an analytical database  creating a faster haystack</vt:lpstr>
      <vt:lpstr>Agenda </vt:lpstr>
      <vt:lpstr>The SURF network</vt:lpstr>
      <vt:lpstr>nfdump/nfsen toolset</vt:lpstr>
      <vt:lpstr>Possible solutions</vt:lpstr>
      <vt:lpstr>The processing setup</vt:lpstr>
      <vt:lpstr>Clickhouse flows table</vt:lpstr>
      <vt:lpstr>So how fast is this thing anyway?</vt:lpstr>
      <vt:lpstr>PowerPoint Presentation</vt:lpstr>
      <vt:lpstr>PowerPoint Presentation</vt:lpstr>
      <vt:lpstr>PowerPoint Presentation</vt:lpstr>
      <vt:lpstr>But wait…</vt:lpstr>
      <vt:lpstr>A real-life use case</vt:lpstr>
      <vt:lpstr>PowerPoint Presentation</vt:lpstr>
      <vt:lpstr>But wait…</vt:lpstr>
      <vt:lpstr>Clickhouse tables</vt:lpstr>
      <vt:lpstr>Column 2x + Image #2</vt:lpstr>
      <vt:lpstr>Column 2x + Image #2</vt:lpstr>
      <vt:lpstr>Conclusions</vt:lpstr>
      <vt:lpstr>Some earlier work</vt:lpstr>
      <vt:lpstr>Column 2x + Image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Remco Poortinga</dc:creator>
  <cp:lastModifiedBy>Remco Poortinga</cp:lastModifiedBy>
  <cp:revision>118</cp:revision>
  <dcterms:created xsi:type="dcterms:W3CDTF">2024-03-27T04:40:18Z</dcterms:created>
  <dcterms:modified xsi:type="dcterms:W3CDTF">2024-04-01T04:47:43Z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5751572</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0x010100B4D12AB0FAFB6049810AF37C4123FC77</vt:lpwstr>
  </property>
</Properties>
</file>