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8" r:id="rId3"/>
    <p:sldId id="267" r:id="rId4"/>
    <p:sldId id="262" r:id="rId5"/>
    <p:sldId id="259" r:id="rId6"/>
    <p:sldId id="260" r:id="rId7"/>
    <p:sldId id="269" r:id="rId8"/>
    <p:sldId id="270" r:id="rId9"/>
    <p:sldId id="271" r:id="rId10"/>
    <p:sldId id="272" r:id="rId11"/>
    <p:sldId id="273" r:id="rId12"/>
    <p:sldId id="275" r:id="rId13"/>
    <p:sldId id="274" r:id="rId14"/>
  </p:sldIdLst>
  <p:sldSz cx="24382413" cy="13716000"/>
  <p:notesSz cx="6858000" cy="9144000"/>
  <p:defaultTextStyle>
    <a:defPPr>
      <a:defRPr lang="nl-B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7"/>
    <p:restoredTop sz="87563" autoAdjust="0"/>
  </p:normalViewPr>
  <p:slideViewPr>
    <p:cSldViewPr snapToGrid="0" showGuides="1">
      <p:cViewPr varScale="1">
        <p:scale>
          <a:sx n="28" d="100"/>
          <a:sy n="28" d="100"/>
        </p:scale>
        <p:origin x="1188" y="2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3366-3F75-524C-B618-3F1A0CB6910B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43062-E75C-1548-8F97-19F0BC40474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817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252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302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889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088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4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6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02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816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30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994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624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43062-E75C-1548-8F97-19F0BC40474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93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iteldia-0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91F524-157B-764E-7354-29D14A1D68B7}"/>
              </a:ext>
            </a:extLst>
          </p:cNvPr>
          <p:cNvSpPr/>
          <p:nvPr userDrawn="1"/>
        </p:nvSpPr>
        <p:spPr>
          <a:xfrm>
            <a:off x="633600" y="10998000"/>
            <a:ext cx="23115599" cy="208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72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A9E18A-D235-4214-98AF-842A7425A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8656D-B07C-8355-43DB-69D90A3B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5200" y="2855300"/>
            <a:ext cx="7812000" cy="414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07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E89DFD0-38F4-F511-E503-F537F1D5C3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96800" y="8978400"/>
            <a:ext cx="7686000" cy="286237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1415A8C-460A-B455-BB7B-D64C77714D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94400" y="11581200"/>
            <a:ext cx="1134000" cy="8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7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ussentitel-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6A9E18A-D235-4214-98AF-842A7425A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8656D-B07C-8355-43DB-69D90A3B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200" y="6381600"/>
            <a:ext cx="14565600" cy="5899300"/>
          </a:xfrm>
        </p:spPr>
        <p:txBody>
          <a:bodyPr lIns="0" tIns="0" rIns="0" bIns="0" anchor="t" anchorCtr="0">
            <a:noAutofit/>
          </a:bodyPr>
          <a:lstStyle>
            <a:lvl1pPr algn="l">
              <a:defRPr sz="12400" b="1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8AD2A1-A8CA-8EE3-D772-594E78F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201" y="4622799"/>
            <a:ext cx="14565600" cy="127000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900" b="1" i="0" baseline="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31376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ussentitel-0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6A9E18A-D235-4214-98AF-842A7425A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8656D-B07C-8355-43DB-69D90A3B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200" y="6381600"/>
            <a:ext cx="14565600" cy="5899300"/>
          </a:xfrm>
        </p:spPr>
        <p:txBody>
          <a:bodyPr lIns="0" tIns="0" rIns="0" bIns="0" anchor="t" anchorCtr="0">
            <a:noAutofit/>
          </a:bodyPr>
          <a:lstStyle>
            <a:lvl1pPr algn="l">
              <a:defRPr sz="12400" b="1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8AD2A1-A8CA-8EE3-D772-594E78F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201" y="4622799"/>
            <a:ext cx="14565600" cy="127000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900" b="1" i="0" baseline="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0528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iteldia-0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91F524-157B-764E-7354-29D14A1D68B7}"/>
              </a:ext>
            </a:extLst>
          </p:cNvPr>
          <p:cNvSpPr/>
          <p:nvPr userDrawn="1"/>
        </p:nvSpPr>
        <p:spPr>
          <a:xfrm>
            <a:off x="18054000" y="633600"/>
            <a:ext cx="5695200" cy="1244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 sz="72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A9E18A-D235-4214-98AF-842A7425A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" y="0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8656D-B07C-8355-43DB-69D90A3B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8400" y="2545200"/>
            <a:ext cx="10717200" cy="88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10966"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E89DFD0-38F4-F511-E503-F537F1D5C3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243100" y="8798400"/>
            <a:ext cx="7686000" cy="286237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1415A8C-460A-B455-BB7B-D64C77714D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94400" y="11581200"/>
            <a:ext cx="1134000" cy="8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8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itel+Tekst+BKGim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CF82139-97AB-EDD7-08CD-99CB95213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4" y="893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BCFDB5-DCEA-24BF-EE31-52902351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00" y="4456800"/>
            <a:ext cx="8305200" cy="1283600"/>
          </a:xfrm>
        </p:spPr>
        <p:txBody>
          <a:bodyPr lIns="0" tIns="0" rIns="0" bIns="0" anchor="t" anchorCtr="0">
            <a:noAutofit/>
          </a:bodyPr>
          <a:lstStyle>
            <a:lvl1pPr>
              <a:defRPr sz="4800" b="1" i="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C5A3A3-3E3F-ED14-8795-34C10D44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291" y="13172399"/>
            <a:ext cx="8826609" cy="543601"/>
          </a:xfrm>
        </p:spPr>
        <p:txBody>
          <a:bodyPr lIns="0" tIns="0" rIns="0" bIns="0" anchor="t" anchorCtr="0"/>
          <a:lstStyle>
            <a:lvl1pPr>
              <a:defRPr sz="1800" baseline="0">
                <a:solidFill>
                  <a:srgbClr val="797979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695718-8CD5-8665-E345-089B23BB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600" y="13172400"/>
            <a:ext cx="914341" cy="543600"/>
          </a:xfrm>
        </p:spPr>
        <p:txBody>
          <a:bodyPr lIns="0" tIns="0" rIns="0" bIns="0" anchor="t" anchorCtr="0"/>
          <a:lstStyle>
            <a:lvl1pPr algn="l">
              <a:defRPr sz="1800" baseline="0">
                <a:solidFill>
                  <a:srgbClr val="797979"/>
                </a:solidFill>
              </a:defRPr>
            </a:lvl1pPr>
          </a:lstStyle>
          <a:p>
            <a:fld id="{04A3572B-1A88-E24B-A4DC-E584B9BA7FB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EC9329-4BBE-E6E8-7206-86FDE14DEC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400" y="993600"/>
            <a:ext cx="4669200" cy="1738874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5F2A40E-31F3-6EE5-3E30-57C269740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800" y="6202800"/>
            <a:ext cx="8305200" cy="5493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3000" baseline="0">
                <a:latin typeface="+mn-lt"/>
              </a:defRPr>
            </a:lvl1pPr>
            <a:lvl2pPr>
              <a:defRPr sz="3000" baseline="0">
                <a:latin typeface="+mn-lt"/>
              </a:defRPr>
            </a:lvl2pPr>
            <a:lvl3pPr>
              <a:defRPr sz="3000" baseline="0">
                <a:latin typeface="+mn-lt"/>
              </a:defRPr>
            </a:lvl3pPr>
            <a:lvl4pPr>
              <a:defRPr sz="3000" baseline="0">
                <a:latin typeface="+mn-lt"/>
              </a:defRPr>
            </a:lvl4pPr>
            <a:lvl5pPr>
              <a:defRPr sz="3000" baseline="0">
                <a:latin typeface="+mn-lt"/>
              </a:defRPr>
            </a:lvl5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819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BKGimg+Titel+Teks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CC68F8C-3AFF-793F-3536-494AAC1D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BCFDB5-DCEA-24BF-EE31-52902351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800" y="4456800"/>
            <a:ext cx="8305200" cy="1283600"/>
          </a:xfrm>
        </p:spPr>
        <p:txBody>
          <a:bodyPr lIns="0" tIns="0" rIns="0" bIns="0" anchor="t" anchorCtr="0">
            <a:noAutofit/>
          </a:bodyPr>
          <a:lstStyle>
            <a:lvl1pPr>
              <a:defRPr sz="4800" b="1" i="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C5A3A3-3E3F-ED14-8795-34C10D44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291" y="13172399"/>
            <a:ext cx="8826609" cy="543601"/>
          </a:xfrm>
        </p:spPr>
        <p:txBody>
          <a:bodyPr lIns="0" tIns="0" rIns="0" bIns="0" anchor="t" anchorCtr="0"/>
          <a:lstStyle>
            <a:lvl1pPr>
              <a:defRPr sz="1800" baseline="0">
                <a:solidFill>
                  <a:srgbClr val="797979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695718-8CD5-8665-E345-089B23BB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600" y="13172400"/>
            <a:ext cx="914341" cy="543600"/>
          </a:xfrm>
        </p:spPr>
        <p:txBody>
          <a:bodyPr lIns="0" tIns="0" rIns="0" bIns="0" anchor="t" anchorCtr="0"/>
          <a:lstStyle>
            <a:lvl1pPr algn="l">
              <a:defRPr sz="1800" baseline="0">
                <a:solidFill>
                  <a:srgbClr val="797979"/>
                </a:solidFill>
              </a:defRPr>
            </a:lvl1pPr>
          </a:lstStyle>
          <a:p>
            <a:fld id="{04A3572B-1A88-E24B-A4DC-E584B9BA7FB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EC9329-4BBE-E6E8-7206-86FDE14DEC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4401" y="993600"/>
            <a:ext cx="4669198" cy="1738874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5F2A40E-31F3-6EE5-3E30-57C269740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4800" y="6202800"/>
            <a:ext cx="8305200" cy="5493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3000" baseline="0">
                <a:latin typeface="+mn-lt"/>
              </a:defRPr>
            </a:lvl1pPr>
            <a:lvl2pPr>
              <a:defRPr sz="3000" baseline="0">
                <a:latin typeface="+mn-lt"/>
              </a:defRPr>
            </a:lvl2pPr>
            <a:lvl3pPr>
              <a:defRPr sz="3000" baseline="0">
                <a:latin typeface="+mn-lt"/>
              </a:defRPr>
            </a:lvl3pPr>
            <a:lvl4pPr>
              <a:defRPr sz="3000" baseline="0">
                <a:latin typeface="+mn-lt"/>
              </a:defRPr>
            </a:lvl4pPr>
            <a:lvl5pPr>
              <a:defRPr sz="3000" baseline="0">
                <a:latin typeface="+mn-lt"/>
              </a:defRPr>
            </a:lvl5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326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itel+Tekst-2kolomm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CFDB5-DCEA-24BF-EE31-52902351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00" y="4456800"/>
            <a:ext cx="8305200" cy="1283600"/>
          </a:xfrm>
        </p:spPr>
        <p:txBody>
          <a:bodyPr lIns="0" tIns="0" rIns="0" bIns="0" anchor="t" anchorCtr="0">
            <a:noAutofit/>
          </a:bodyPr>
          <a:lstStyle>
            <a:lvl1pPr>
              <a:defRPr sz="4800" b="1" i="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C5A3A3-3E3F-ED14-8795-34C10D44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291" y="13172399"/>
            <a:ext cx="8826609" cy="543601"/>
          </a:xfrm>
        </p:spPr>
        <p:txBody>
          <a:bodyPr lIns="0" tIns="0" rIns="0" bIns="0" anchor="t" anchorCtr="0"/>
          <a:lstStyle>
            <a:lvl1pPr>
              <a:defRPr sz="1800" baseline="0">
                <a:solidFill>
                  <a:srgbClr val="797979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695718-8CD5-8665-E345-089B23BB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600" y="13172400"/>
            <a:ext cx="914341" cy="543600"/>
          </a:xfrm>
        </p:spPr>
        <p:txBody>
          <a:bodyPr lIns="0" tIns="0" rIns="0" bIns="0" anchor="t" anchorCtr="0"/>
          <a:lstStyle>
            <a:lvl1pPr algn="l">
              <a:defRPr sz="1800" baseline="0">
                <a:solidFill>
                  <a:srgbClr val="797979"/>
                </a:solidFill>
              </a:defRPr>
            </a:lvl1pPr>
          </a:lstStyle>
          <a:p>
            <a:fld id="{04A3572B-1A88-E24B-A4DC-E584B9BA7FB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EC9329-4BBE-E6E8-7206-86FDE14DE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400" y="993600"/>
            <a:ext cx="4669200" cy="1738874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5F2A40E-31F3-6EE5-3E30-57C269740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800" y="6202800"/>
            <a:ext cx="17474400" cy="5493900"/>
          </a:xfrm>
        </p:spPr>
        <p:txBody>
          <a:bodyPr lIns="0" tIns="0" rIns="0" bIns="0" numCol="2" spcCol="864000">
            <a:noAutofit/>
          </a:bodyPr>
          <a:lstStyle>
            <a:lvl1pPr marL="0" indent="0">
              <a:lnSpc>
                <a:spcPct val="120000"/>
              </a:lnSpc>
              <a:buNone/>
              <a:defRPr sz="3000" baseline="0">
                <a:latin typeface="+mn-lt"/>
              </a:defRPr>
            </a:lvl1pPr>
            <a:lvl2pPr>
              <a:defRPr sz="3000" baseline="0">
                <a:latin typeface="+mn-lt"/>
              </a:defRPr>
            </a:lvl2pPr>
            <a:lvl3pPr>
              <a:defRPr sz="3000" baseline="0">
                <a:latin typeface="+mn-lt"/>
              </a:defRPr>
            </a:lvl3pPr>
            <a:lvl4pPr>
              <a:defRPr sz="3000" baseline="0">
                <a:latin typeface="+mn-lt"/>
              </a:defRPr>
            </a:lvl4pPr>
            <a:lvl5pPr>
              <a:defRPr sz="3000" baseline="0">
                <a:latin typeface="+mn-lt"/>
              </a:defRPr>
            </a:lvl5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905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itel+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CFDB5-DCEA-24BF-EE31-52902351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00" y="4456800"/>
            <a:ext cx="8305200" cy="1283600"/>
          </a:xfrm>
        </p:spPr>
        <p:txBody>
          <a:bodyPr lIns="0" tIns="0" rIns="0" bIns="0" anchor="t" anchorCtr="0">
            <a:noAutofit/>
          </a:bodyPr>
          <a:lstStyle>
            <a:lvl1pPr>
              <a:defRPr sz="4800" b="1" i="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C5A3A3-3E3F-ED14-8795-34C10D44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291" y="13172399"/>
            <a:ext cx="8826609" cy="543601"/>
          </a:xfrm>
        </p:spPr>
        <p:txBody>
          <a:bodyPr lIns="0" tIns="0" rIns="0" bIns="0" anchor="t" anchorCtr="0"/>
          <a:lstStyle>
            <a:lvl1pPr>
              <a:defRPr sz="1800" baseline="0">
                <a:solidFill>
                  <a:srgbClr val="797979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695718-8CD5-8665-E345-089B23BB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600" y="13172400"/>
            <a:ext cx="914341" cy="543600"/>
          </a:xfrm>
        </p:spPr>
        <p:txBody>
          <a:bodyPr lIns="0" tIns="0" rIns="0" bIns="0" anchor="t" anchorCtr="0"/>
          <a:lstStyle>
            <a:lvl1pPr algn="l">
              <a:defRPr sz="1800" baseline="0">
                <a:solidFill>
                  <a:srgbClr val="797979"/>
                </a:solidFill>
              </a:defRPr>
            </a:lvl1pPr>
          </a:lstStyle>
          <a:p>
            <a:fld id="{04A3572B-1A88-E24B-A4DC-E584B9BA7FB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EC9329-4BBE-E6E8-7206-86FDE14DE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400" y="993600"/>
            <a:ext cx="4669200" cy="1738874"/>
          </a:xfrm>
          <a:prstGeom prst="rect">
            <a:avLst/>
          </a:prstGeom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858B43AC-8C0D-02FF-9660-DF9F48347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4200" y="6202363"/>
            <a:ext cx="18212400" cy="5494337"/>
          </a:xfrm>
        </p:spPr>
        <p:txBody>
          <a:bodyPr lIns="0" tIns="0" rIns="0" bIns="0">
            <a:noAutofit/>
          </a:bodyPr>
          <a:lstStyle>
            <a:lvl1pPr marL="288000" indent="-288000">
              <a:lnSpc>
                <a:spcPct val="120000"/>
              </a:lnSpc>
              <a:spcBef>
                <a:spcPts val="1000"/>
              </a:spcBef>
              <a:defRPr sz="3000" baseline="0"/>
            </a:lvl1pPr>
            <a:lvl2pPr marL="576000" indent="-288000">
              <a:lnSpc>
                <a:spcPct val="120000"/>
              </a:lnSpc>
              <a:defRPr sz="3000" baseline="0"/>
            </a:lvl2pPr>
            <a:lvl3pPr marL="864000" indent="-288000">
              <a:lnSpc>
                <a:spcPct val="120000"/>
              </a:lnSpc>
              <a:defRPr sz="3000" baseline="0"/>
            </a:lvl3pPr>
            <a:lvl4pPr marL="1152000" indent="-288000">
              <a:lnSpc>
                <a:spcPct val="120000"/>
              </a:lnSpc>
              <a:defRPr sz="3000" baseline="0"/>
            </a:lvl4pPr>
            <a:lvl5pPr marL="1440000" indent="-288000">
              <a:lnSpc>
                <a:spcPct val="120000"/>
              </a:lnSpc>
              <a:defRPr sz="30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863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ussentitel-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6A9E18A-D235-4214-98AF-842A7425A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8656D-B07C-8355-43DB-69D90A3B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200" y="6381600"/>
            <a:ext cx="14565600" cy="5899300"/>
          </a:xfrm>
        </p:spPr>
        <p:txBody>
          <a:bodyPr lIns="0" tIns="0" rIns="0" bIns="0" anchor="t" anchorCtr="0">
            <a:noAutofit/>
          </a:bodyPr>
          <a:lstStyle>
            <a:lvl1pPr algn="l">
              <a:defRPr sz="12400" b="1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8AD2A1-A8CA-8EE3-D772-594E78F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201" y="4622799"/>
            <a:ext cx="14565600" cy="127000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900" b="1" i="0" baseline="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1921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ussentitel-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6A9E18A-D235-4214-98AF-842A7425A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8656D-B07C-8355-43DB-69D90A3B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200" y="6381600"/>
            <a:ext cx="14565600" cy="5899300"/>
          </a:xfrm>
        </p:spPr>
        <p:txBody>
          <a:bodyPr lIns="0" tIns="0" rIns="0" bIns="0" anchor="t" anchorCtr="0">
            <a:noAutofit/>
          </a:bodyPr>
          <a:lstStyle>
            <a:lvl1pPr algn="l">
              <a:defRPr sz="12400" b="1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8AD2A1-A8CA-8EE3-D772-594E78F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201" y="4622799"/>
            <a:ext cx="14565600" cy="127000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900" b="1" i="0" baseline="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7398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net-Tussentitel-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6A9E18A-D235-4214-98AF-842A7425A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24382413" cy="13715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8656D-B07C-8355-43DB-69D90A3B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200" y="6381600"/>
            <a:ext cx="14565600" cy="5899300"/>
          </a:xfrm>
        </p:spPr>
        <p:txBody>
          <a:bodyPr lIns="0" tIns="0" rIns="0" bIns="0" anchor="t" anchorCtr="0">
            <a:noAutofit/>
          </a:bodyPr>
          <a:lstStyle>
            <a:lvl1pPr algn="l">
              <a:defRPr sz="12400" b="1" baseline="0">
                <a:ln w="38100">
                  <a:solidFill>
                    <a:schemeClr val="bg1"/>
                  </a:solidFill>
                </a:ln>
                <a:noFill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8AD2A1-A8CA-8EE3-D772-594E78F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201" y="4622799"/>
            <a:ext cx="14565600" cy="127000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900" b="1" i="0" baseline="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893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89FF38-E616-5A3A-01C8-3485F5B4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DD80A0-4B91-E8F1-C977-CE95E55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726371-4182-73E0-73A2-54CB94569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AAB434-CB74-1BC3-36C7-9FC82A37E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520EC7-0A48-1A43-D4EA-AEA7C8E5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572B-1A88-E24B-A4DC-E584B9BA7FB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98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7834-D40B-2AED-9F87-7EC84E43A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5453" y="1549015"/>
            <a:ext cx="9741159" cy="4140000"/>
          </a:xfrm>
        </p:spPr>
        <p:txBody>
          <a:bodyPr/>
          <a:lstStyle/>
          <a:p>
            <a:pPr algn="r"/>
            <a:r>
              <a:rPr lang="en-US" sz="6600" dirty="0"/>
              <a:t>Crisis communication in the event of a </a:t>
            </a:r>
            <a:br>
              <a:rPr lang="en-US" sz="6600" dirty="0"/>
            </a:br>
            <a:r>
              <a:rPr lang="en-US" sz="6600" dirty="0"/>
              <a:t>cyber attack</a:t>
            </a:r>
            <a:br>
              <a:rPr lang="en-US" sz="4800" dirty="0"/>
            </a:br>
            <a:r>
              <a:rPr lang="en-US" sz="4800" dirty="0"/>
              <a:t>Why “no comment” </a:t>
            </a:r>
            <a:br>
              <a:rPr lang="en-US" sz="4800" dirty="0"/>
            </a:br>
            <a:r>
              <a:rPr lang="en-US" sz="4800" dirty="0"/>
              <a:t>is not an option</a:t>
            </a:r>
            <a:endParaRPr lang="nl-BE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527D18-696F-3DC1-4BE1-71EDED9F370F}"/>
              </a:ext>
            </a:extLst>
          </p:cNvPr>
          <p:cNvSpPr txBox="1">
            <a:spLocks/>
          </p:cNvSpPr>
          <p:nvPr/>
        </p:nvSpPr>
        <p:spPr>
          <a:xfrm>
            <a:off x="12842033" y="8699374"/>
            <a:ext cx="9741159" cy="19002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7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/>
              <a:t>Davina Luyten - Belnet</a:t>
            </a:r>
          </a:p>
          <a:p>
            <a:pPr algn="r"/>
            <a:r>
              <a:rPr lang="en-US" sz="4000" dirty="0"/>
              <a:t>GÉANT Security Days</a:t>
            </a:r>
          </a:p>
          <a:p>
            <a:pPr algn="r"/>
            <a:r>
              <a:rPr lang="en-US" sz="4000" dirty="0"/>
              <a:t>10 April 2024</a:t>
            </a:r>
          </a:p>
          <a:p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120833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C766-290E-3729-FC4C-AB4861D1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238" y="4008932"/>
            <a:ext cx="8305200" cy="1283600"/>
          </a:xfrm>
        </p:spPr>
        <p:txBody>
          <a:bodyPr/>
          <a:lstStyle/>
          <a:p>
            <a:r>
              <a:rPr lang="nl-BE" dirty="0"/>
              <a:t>3/ Not </a:t>
            </a:r>
            <a:r>
              <a:rPr lang="nl-BE" dirty="0" err="1"/>
              <a:t>speaking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audience’s</a:t>
            </a:r>
            <a:r>
              <a:rPr lang="nl-BE" dirty="0"/>
              <a:t> </a:t>
            </a:r>
            <a:r>
              <a:rPr lang="nl-BE" dirty="0" err="1"/>
              <a:t>language</a:t>
            </a:r>
            <a:endParaRPr lang="nl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E8E1E-1091-F5ED-60A6-1C5BD3A1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852F0-2305-D862-E0E6-D64B3BDC5EF5}"/>
              </a:ext>
            </a:extLst>
          </p:cNvPr>
          <p:cNvSpPr txBox="1"/>
          <p:nvPr/>
        </p:nvSpPr>
        <p:spPr>
          <a:xfrm>
            <a:off x="2639609" y="5980837"/>
            <a:ext cx="83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dirty="0" err="1"/>
              <a:t>messages</a:t>
            </a:r>
            <a:endParaRPr lang="nl-BE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dirty="0"/>
              <a:t>Be consistent</a:t>
            </a:r>
          </a:p>
          <a:p>
            <a:endParaRPr lang="nl-B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dirty="0" err="1"/>
              <a:t>What</a:t>
            </a:r>
            <a:r>
              <a:rPr lang="nl-BE" dirty="0"/>
              <a:t> does </a:t>
            </a:r>
            <a:r>
              <a:rPr lang="nl-BE" dirty="0" err="1"/>
              <a:t>the</a:t>
            </a:r>
            <a:r>
              <a:rPr lang="nl-BE" dirty="0"/>
              <a:t> crisis </a:t>
            </a:r>
            <a:r>
              <a:rPr lang="nl-BE" dirty="0" err="1"/>
              <a:t>mean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stakeholders?</a:t>
            </a:r>
          </a:p>
        </p:txBody>
      </p:sp>
      <p:pic>
        <p:nvPicPr>
          <p:cNvPr id="5" name="Picture 4" descr="A cat lying on a couch&#10;&#10;Description automatically generated">
            <a:extLst>
              <a:ext uri="{FF2B5EF4-FFF2-40B4-BE49-F238E27FC236}">
                <a16:creationId xmlns:a16="http://schemas.microsoft.com/office/drawing/2014/main" id="{4F9DE906-C9C5-4388-F294-9B3A4A3C1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987" y="2788881"/>
            <a:ext cx="9767426" cy="76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4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7910-2A9E-BDCD-3A49-FA565380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800" y="2721306"/>
            <a:ext cx="8305200" cy="1283600"/>
          </a:xfrm>
        </p:spPr>
        <p:txBody>
          <a:bodyPr/>
          <a:lstStyle/>
          <a:p>
            <a:r>
              <a:rPr lang="nl-BE" dirty="0"/>
              <a:t>Crisis </a:t>
            </a:r>
            <a:r>
              <a:rPr lang="nl-BE" dirty="0" err="1"/>
              <a:t>communication</a:t>
            </a:r>
            <a:r>
              <a:rPr lang="nl-BE" dirty="0"/>
              <a:t>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4BB4F-F519-55FC-B653-72D6D72A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3FD49-FE8A-F47C-C95A-9CBA43F6D8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64800" y="5027143"/>
            <a:ext cx="8305200" cy="54939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4000" dirty="0" err="1"/>
              <a:t>Identify</a:t>
            </a:r>
            <a:r>
              <a:rPr lang="nl-BE" sz="4000" dirty="0"/>
              <a:t> </a:t>
            </a:r>
            <a:r>
              <a:rPr lang="nl-BE" sz="4000" dirty="0" err="1"/>
              <a:t>your</a:t>
            </a:r>
            <a:r>
              <a:rPr lang="nl-BE" sz="4000" dirty="0"/>
              <a:t> stakeholders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4000" dirty="0"/>
              <a:t>Set up </a:t>
            </a:r>
            <a:r>
              <a:rPr lang="nl-BE" sz="4000" dirty="0" err="1"/>
              <a:t>communication</a:t>
            </a:r>
            <a:r>
              <a:rPr lang="nl-BE" sz="4000" dirty="0"/>
              <a:t> tools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4000" dirty="0" err="1"/>
              <a:t>Prepare</a:t>
            </a:r>
            <a:r>
              <a:rPr lang="nl-BE" sz="4000" dirty="0"/>
              <a:t> </a:t>
            </a:r>
            <a:r>
              <a:rPr lang="nl-BE" sz="4000" dirty="0" err="1"/>
              <a:t>key</a:t>
            </a:r>
            <a:r>
              <a:rPr lang="nl-BE" sz="4000" dirty="0"/>
              <a:t> </a:t>
            </a:r>
            <a:r>
              <a:rPr lang="nl-BE" sz="4000" dirty="0" err="1"/>
              <a:t>messages</a:t>
            </a:r>
            <a:endParaRPr lang="nl-BE" sz="4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4000" dirty="0"/>
              <a:t>Put </a:t>
            </a:r>
            <a:r>
              <a:rPr lang="nl-BE" sz="4000" dirty="0" err="1"/>
              <a:t>together</a:t>
            </a:r>
            <a:r>
              <a:rPr lang="nl-BE" sz="4000" dirty="0"/>
              <a:t> a team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sz="4000" dirty="0" err="1"/>
              <a:t>Practise</a:t>
            </a:r>
            <a:r>
              <a:rPr lang="nl-BE" sz="4000" dirty="0"/>
              <a:t> </a:t>
            </a:r>
            <a:r>
              <a:rPr lang="nl-BE" sz="4000" dirty="0" err="1"/>
              <a:t>and</a:t>
            </a:r>
            <a:r>
              <a:rPr lang="nl-BE" sz="4000" dirty="0"/>
              <a:t> test </a:t>
            </a:r>
            <a:r>
              <a:rPr lang="nl-BE" sz="4000" dirty="0" err="1"/>
              <a:t>your</a:t>
            </a:r>
            <a:r>
              <a:rPr lang="nl-BE" sz="4000" dirty="0"/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34405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9376-FFE0-4AD4-150C-B41A3295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1A892-04C5-7894-6BBA-B51F8D0C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B4DFC-C581-12AF-9A05-B55E2ACE9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 descr="A group of people putting their fists together&#10;&#10;Description automatically generated">
            <a:extLst>
              <a:ext uri="{FF2B5EF4-FFF2-40B4-BE49-F238E27FC236}">
                <a16:creationId xmlns:a16="http://schemas.microsoft.com/office/drawing/2014/main" id="{73A4FFA3-E6FD-8268-AFB9-FCFD72A1C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3" y="0"/>
            <a:ext cx="2438241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DC40-7706-576B-D547-7C4DB9DCC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406" y="4907363"/>
            <a:ext cx="14565600" cy="5899300"/>
          </a:xfrm>
        </p:spPr>
        <p:txBody>
          <a:bodyPr/>
          <a:lstStyle/>
          <a:p>
            <a:r>
              <a:rPr lang="nl-BE" dirty="0" err="1"/>
              <a:t>Thank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!</a:t>
            </a:r>
            <a:br>
              <a:rPr lang="nl-BE" dirty="0"/>
            </a:br>
            <a:br>
              <a:rPr lang="nl-BE" dirty="0"/>
            </a:br>
            <a:r>
              <a:rPr lang="nl-BE" sz="4800" dirty="0">
                <a:ln w="38100">
                  <a:noFill/>
                </a:ln>
                <a:solidFill>
                  <a:schemeClr val="bg1"/>
                </a:solidFill>
              </a:rPr>
              <a:t>Davina.Luyten@belnet.be</a:t>
            </a:r>
            <a:br>
              <a:rPr lang="nl-BE" dirty="0">
                <a:ln w="38100">
                  <a:noFill/>
                </a:ln>
                <a:solidFill>
                  <a:schemeClr val="bg1"/>
                </a:solidFill>
              </a:rPr>
            </a:br>
            <a:br>
              <a:rPr lang="nl-BE" dirty="0"/>
            </a:b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145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lendar with a red circle&#10;&#10;Description automatically generated">
            <a:extLst>
              <a:ext uri="{FF2B5EF4-FFF2-40B4-BE49-F238E27FC236}">
                <a16:creationId xmlns:a16="http://schemas.microsoft.com/office/drawing/2014/main" id="{6C99387D-1BA9-6CAF-34C6-7BA02735C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496" y="2216739"/>
            <a:ext cx="14574418" cy="1049596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4112F7-418D-610B-186F-1A5EB2AF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290" y="1271270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4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9200" y="971608"/>
            <a:ext cx="5372307" cy="7021552"/>
          </a:xfrm>
          <a:prstGeom prst="rect">
            <a:avLst/>
          </a:prstGeom>
          <a:solidFill>
            <a:srgbClr val="FFFFFF"/>
          </a:solidFill>
          <a:ln w="63500">
            <a:solidFill>
              <a:srgbClr val="5F2B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7C7DB4A-7C69-B649-8356-1F442B342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5" t="29261" r="74031" b="40822"/>
          <a:stretch/>
        </p:blipFill>
        <p:spPr bwMode="auto">
          <a:xfrm>
            <a:off x="1202189" y="2071654"/>
            <a:ext cx="4800440" cy="475813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5462" y="971608"/>
            <a:ext cx="5372306" cy="7021552"/>
          </a:xfrm>
          <a:prstGeom prst="rect">
            <a:avLst/>
          </a:prstGeom>
          <a:solidFill>
            <a:srgbClr val="FFFFFF"/>
          </a:solidFill>
          <a:ln w="63500">
            <a:solidFill>
              <a:srgbClr val="5F2B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0F687FE7-1EEB-D709-5D4A-E974CF0D4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81" y="3263285"/>
            <a:ext cx="4666982" cy="23801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9202" y="8314898"/>
            <a:ext cx="5372307" cy="443368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8300A9F-D3A2-EF89-E9BE-FBE97A85DA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25" t="30558" r="69142" b="26076"/>
          <a:stretch/>
        </p:blipFill>
        <p:spPr bwMode="auto">
          <a:xfrm>
            <a:off x="1335645" y="8711902"/>
            <a:ext cx="4666982" cy="363967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3220" y="8314898"/>
            <a:ext cx="5372306" cy="443368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2F67769-9E4B-1C16-BF01-DB823BBA10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18" t="29824" r="74320" b="20552"/>
          <a:stretch/>
        </p:blipFill>
        <p:spPr bwMode="auto">
          <a:xfrm>
            <a:off x="7304653" y="8700372"/>
            <a:ext cx="4089438" cy="374793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4112F7-418D-610B-186F-1A5EB2AF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290" y="1280414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91569" y="971610"/>
            <a:ext cx="11021640" cy="1177696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EF3A0E2-C9BE-2673-CC37-14DAE4C6EE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81" t="23134" r="70221" b="22887"/>
          <a:stretch/>
        </p:blipFill>
        <p:spPr bwMode="auto">
          <a:xfrm>
            <a:off x="12745524" y="1609665"/>
            <a:ext cx="10313730" cy="1050085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28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93366-4438-4DFD-EF8B-A583B5804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0572" y="5653812"/>
            <a:ext cx="14565600" cy="5899300"/>
          </a:xfrm>
        </p:spPr>
        <p:txBody>
          <a:bodyPr/>
          <a:lstStyle/>
          <a:p>
            <a:r>
              <a:rPr lang="nl-BE" dirty="0">
                <a:ln w="38100">
                  <a:noFill/>
                </a:ln>
                <a:solidFill>
                  <a:schemeClr val="bg1"/>
                </a:solidFill>
              </a:rPr>
              <a:t>Not </a:t>
            </a:r>
            <a:r>
              <a:rPr lang="nl-BE" i="1" dirty="0" err="1">
                <a:ln w="38100">
                  <a:noFill/>
                </a:ln>
                <a:solidFill>
                  <a:schemeClr val="bg1"/>
                </a:solidFill>
              </a:rPr>
              <a:t>if</a:t>
            </a:r>
            <a:r>
              <a:rPr lang="nl-BE" dirty="0">
                <a:ln w="38100">
                  <a:noFill/>
                </a:ln>
                <a:solidFill>
                  <a:schemeClr val="bg1"/>
                </a:solidFill>
              </a:rPr>
              <a:t> but </a:t>
            </a:r>
            <a:r>
              <a:rPr lang="nl-BE" i="1" dirty="0" err="1">
                <a:ln w="38100">
                  <a:noFill/>
                </a:ln>
                <a:solidFill>
                  <a:schemeClr val="bg1"/>
                </a:solidFill>
              </a:rPr>
              <a:t>when</a:t>
            </a:r>
            <a:endParaRPr lang="nl-BE" i="1" dirty="0">
              <a:ln w="38100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0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-42000" r="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E00DA7-8612-3B4F-4071-3A37A7A0A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91575" y="3832824"/>
            <a:ext cx="9444489" cy="781178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“Next to doing the right thing, the most important thing is to let people know you’re doing the right thing.”</a:t>
            </a:r>
          </a:p>
          <a:p>
            <a:pPr algn="ctr"/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John D Rockefeller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382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90395C-C63B-CBB0-6AF8-785BA25E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43C21F-01F6-BA6F-C9D4-4D758D7A0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Picture 12" descr="A hand placing a block on a tower&#10;&#10;Description automatically generated">
            <a:extLst>
              <a:ext uri="{FF2B5EF4-FFF2-40B4-BE49-F238E27FC236}">
                <a16:creationId xmlns:a16="http://schemas.microsoft.com/office/drawing/2014/main" id="{BE3B22E5-8E0C-70F9-4225-0A336A7E2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68467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6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1EDD8-50FA-4979-BEE2-4C37DF6D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00" y="4344833"/>
            <a:ext cx="7848000" cy="1283600"/>
          </a:xfrm>
        </p:spPr>
        <p:txBody>
          <a:bodyPr/>
          <a:lstStyle/>
          <a:p>
            <a:r>
              <a:rPr lang="nl-BE" dirty="0"/>
              <a:t>1/ </a:t>
            </a:r>
            <a:r>
              <a:rPr lang="nl-BE" sz="4800" dirty="0" err="1"/>
              <a:t>Being</a:t>
            </a:r>
            <a:r>
              <a:rPr lang="nl-BE" sz="4800" dirty="0"/>
              <a:t> </a:t>
            </a:r>
            <a:r>
              <a:rPr lang="nl-BE" sz="4800" dirty="0" err="1"/>
              <a:t>silent</a:t>
            </a:r>
            <a:r>
              <a:rPr lang="nl-BE" sz="4800" dirty="0"/>
              <a:t> or slow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C133BE-2D41-EFFD-7EA4-602E369D39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4800" y="6590007"/>
            <a:ext cx="6728327" cy="5494337"/>
          </a:xfrm>
        </p:spPr>
        <p:txBody>
          <a:bodyPr/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Stealing thunder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Keep control of the information</a:t>
            </a:r>
          </a:p>
          <a:p>
            <a:pPr marL="59400" indent="0" defTabSz="914400">
              <a:lnSpc>
                <a:spcPct val="90000"/>
              </a:lnSpc>
              <a:buNone/>
            </a:pPr>
            <a:endParaRPr lang="en-US" sz="36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No comment = guilty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3" descr="A cat with its paws on a wood surface&#10;&#10;Description automatically generated">
            <a:extLst>
              <a:ext uri="{FF2B5EF4-FFF2-40B4-BE49-F238E27FC236}">
                <a16:creationId xmlns:a16="http://schemas.microsoft.com/office/drawing/2014/main" id="{625B3C94-31DB-698E-1EC6-190F414F8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9"/>
          <a:stretch/>
        </p:blipFill>
        <p:spPr>
          <a:xfrm>
            <a:off x="13079137" y="0"/>
            <a:ext cx="11303276" cy="1374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41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1CA3-B728-201A-A9B7-1B1A0E36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elements</a:t>
            </a:r>
            <a:endParaRPr lang="nl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550A-29D8-4BC1-755C-A3F35F9D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AC5EB-F31E-CF67-B74F-6F4A9C68C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We know</a:t>
            </a:r>
            <a:r>
              <a:rPr lang="en-US" sz="4000" dirty="0"/>
              <a:t>: we know what happened.</a:t>
            </a:r>
            <a:br>
              <a:rPr lang="en-US" sz="4000" dirty="0"/>
            </a:b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We do</a:t>
            </a:r>
            <a:r>
              <a:rPr lang="en-US" sz="4000" dirty="0"/>
              <a:t>: we are working on a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We care</a:t>
            </a:r>
            <a:r>
              <a:rPr lang="en-US" sz="4000" dirty="0"/>
              <a:t>: we take this seriously.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We'll be back</a:t>
            </a:r>
            <a:r>
              <a:rPr lang="en-US" sz="4000" dirty="0"/>
              <a:t>: we say when we will release more info.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71425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C766-290E-3729-FC4C-AB4861D1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4458" y="3871317"/>
            <a:ext cx="8305200" cy="1283600"/>
          </a:xfrm>
        </p:spPr>
        <p:txBody>
          <a:bodyPr/>
          <a:lstStyle/>
          <a:p>
            <a:r>
              <a:rPr lang="nl-BE" dirty="0"/>
              <a:t>2/ Lie, speculate or </a:t>
            </a:r>
            <a:r>
              <a:rPr lang="nl-BE" dirty="0" err="1"/>
              <a:t>deny</a:t>
            </a:r>
            <a:r>
              <a:rPr lang="nl-BE" dirty="0"/>
              <a:t>   </a:t>
            </a:r>
            <a:br>
              <a:rPr lang="nl-BE" dirty="0"/>
            </a:br>
            <a:r>
              <a:rPr lang="nl-BE" dirty="0"/>
              <a:t>     </a:t>
            </a:r>
            <a:r>
              <a:rPr lang="nl-BE" dirty="0" err="1"/>
              <a:t>responsability</a:t>
            </a:r>
            <a:endParaRPr lang="nl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E8E1E-1091-F5ED-60A6-1C5BD3A1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852F0-2305-D862-E0E6-D64B3BDC5EF5}"/>
              </a:ext>
            </a:extLst>
          </p:cNvPr>
          <p:cNvSpPr txBox="1"/>
          <p:nvPr/>
        </p:nvSpPr>
        <p:spPr>
          <a:xfrm>
            <a:off x="13622694" y="5980837"/>
            <a:ext cx="83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dirty="0"/>
              <a:t>Who’s </a:t>
            </a:r>
            <a:r>
              <a:rPr lang="nl-BE" dirty="0" err="1"/>
              <a:t>behind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attack?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dirty="0" err="1"/>
              <a:t>Could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crisis have been </a:t>
            </a:r>
            <a:r>
              <a:rPr lang="nl-BE" dirty="0" err="1"/>
              <a:t>avoided</a:t>
            </a:r>
            <a:r>
              <a:rPr lang="nl-BE" dirty="0"/>
              <a:t>?</a:t>
            </a:r>
          </a:p>
        </p:txBody>
      </p:sp>
      <p:pic>
        <p:nvPicPr>
          <p:cNvPr id="15" name="Picture 14" descr="A cat lying on its back with its paws up&#10;&#10;Description automatically generated">
            <a:extLst>
              <a:ext uri="{FF2B5EF4-FFF2-40B4-BE49-F238E27FC236}">
                <a16:creationId xmlns:a16="http://schemas.microsoft.com/office/drawing/2014/main" id="{29A1057E-77D5-96B3-A96C-0C8054A02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317"/>
            <a:ext cx="12333395" cy="77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81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elnet">
      <a:dk1>
        <a:srgbClr val="000000"/>
      </a:dk1>
      <a:lt1>
        <a:srgbClr val="FFFFFF"/>
      </a:lt1>
      <a:dk2>
        <a:srgbClr val="00AFFF"/>
      </a:dk2>
      <a:lt2>
        <a:srgbClr val="FFFFFF"/>
      </a:lt2>
      <a:accent1>
        <a:srgbClr val="00AFFF"/>
      </a:accent1>
      <a:accent2>
        <a:srgbClr val="0F73F5"/>
      </a:accent2>
      <a:accent3>
        <a:srgbClr val="9173F5"/>
      </a:accent3>
      <a:accent4>
        <a:srgbClr val="D74164"/>
      </a:accent4>
      <a:accent5>
        <a:srgbClr val="6ECDAF"/>
      </a:accent5>
      <a:accent6>
        <a:srgbClr val="70AD47"/>
      </a:accent6>
      <a:hlink>
        <a:srgbClr val="0563C1"/>
      </a:hlink>
      <a:folHlink>
        <a:srgbClr val="954F72"/>
      </a:folHlink>
    </a:clrScheme>
    <a:fontScheme name="Belnet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ahom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Custom</PresentationFormat>
  <Paragraphs>48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Kantoorthema</vt:lpstr>
      <vt:lpstr>Crisis communication in the event of a  cyber attack Why “no comment”  is not an option</vt:lpstr>
      <vt:lpstr>PowerPoint Presentation</vt:lpstr>
      <vt:lpstr>PowerPoint Presentation</vt:lpstr>
      <vt:lpstr>Not if but when</vt:lpstr>
      <vt:lpstr>PowerPoint Presentation</vt:lpstr>
      <vt:lpstr>PowerPoint Presentation</vt:lpstr>
      <vt:lpstr>1/ Being silent or slow</vt:lpstr>
      <vt:lpstr>Key elements</vt:lpstr>
      <vt:lpstr>2/ Lie, speculate or deny         responsability</vt:lpstr>
      <vt:lpstr>3/ Not speaking your audience’s language</vt:lpstr>
      <vt:lpstr>Crisis communication plan</vt:lpstr>
      <vt:lpstr>PowerPoint Presentation</vt:lpstr>
      <vt:lpstr>Thank you!  Davina.Luyten@belnet.be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Koploper  op vlak van netwerken!</dc:title>
  <dc:creator>Ruben Horemans</dc:creator>
  <cp:lastModifiedBy>Davina Luyten</cp:lastModifiedBy>
  <cp:revision>29</cp:revision>
  <dcterms:created xsi:type="dcterms:W3CDTF">2023-06-06T08:16:39Z</dcterms:created>
  <dcterms:modified xsi:type="dcterms:W3CDTF">2024-04-02T07:01:37Z</dcterms:modified>
</cp:coreProperties>
</file>