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61" r:id="rId3"/>
    <p:sldId id="260" r:id="rId4"/>
    <p:sldId id="363" r:id="rId5"/>
    <p:sldId id="366" r:id="rId6"/>
    <p:sldId id="367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5"/>
    <p:restoredTop sz="96205"/>
  </p:normalViewPr>
  <p:slideViewPr>
    <p:cSldViewPr snapToGrid="0">
      <p:cViewPr varScale="1">
        <p:scale>
          <a:sx n="162" d="100"/>
          <a:sy n="162" d="100"/>
        </p:scale>
        <p:origin x="21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A0B5C-7167-2943-B310-BFB90A0E5538}" type="datetimeFigureOut">
              <a:rPr lang="en-US" smtClean="0"/>
              <a:t>4/8/24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61996-B2F4-524F-9989-3EE27CEC5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" r="4"/>
          <a:stretch/>
        </p:blipFill>
        <p:spPr>
          <a:xfrm>
            <a:off x="0" y="0"/>
            <a:ext cx="12191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602038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Name and Surname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793362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5539" y="390260"/>
            <a:ext cx="902165" cy="3922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06DA2E-E846-B4CE-4318-5BAB028A08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26171" y="371471"/>
            <a:ext cx="1147175" cy="4558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2C01C-EADE-B994-1246-99E2F6AC9E3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686" y="371471"/>
            <a:ext cx="843288" cy="45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4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27178-2588-F771-5639-9B7312CE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0D0C1-2116-D593-7D53-FFD6B0BD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9170-D5E4-AC4F-A6C2-62CB7D205CAD}" type="datetime1">
              <a:rPr lang="en-GB" smtClean="0"/>
              <a:t>08/04/2024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2F2223-ED79-7CF6-E535-CD717AF5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C69E61-18C0-BB81-02D2-085A980E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98B59-E10B-235F-883E-B4DEF866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CA06E-23CD-D84E-99CD-16F24CFCD44D}" type="datetime1">
              <a:rPr lang="en-GB" smtClean="0"/>
              <a:t>08/04/2024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EFCBA-A1C6-B05F-FE91-ACB68087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7F327-4A2C-5B40-900B-8024B84B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2DE1-D0C9-84D3-8124-EC96A547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15788-5D34-5B22-AE1D-EA7A599AA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F9751-24D2-2360-A036-AD0DEADA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01F938-25E6-AE7F-5ABE-EC9FF84F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56F0-F4DD-EC43-8286-E6E7A8F16AF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FFBE6-A6D4-3C79-5443-291C5ADA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E26CD-B929-7171-4B53-7CA972E63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E5B6D-0A13-A212-7FC7-A689BDC3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D78B6-BC11-127C-5B05-1BE5B984C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8E5D2-7F23-8885-C982-0613CAF34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F0F0B-AA8D-A144-C56E-6EE9FF38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C4C-1B2C-1F49-B6D9-97ED0720AE6E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EB23-F7CF-F2D4-723E-8B75C1B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58A43C-DD1E-F85D-533D-E343B6E3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6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D60FC-605D-7301-28AC-F98B62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110AE-73A2-C651-F48D-29638A21D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D7BBD-3D29-EE90-EEF1-E52856056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0C89-A948-F94E-8475-B87A5A0AD3C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AD99-9AC8-8FEC-68A5-831D2B86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B319-A848-923D-AD23-03F07F47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BD763-BD56-D3B7-FA42-FA551B79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95F60-C802-40B1-A6CB-DA902C418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95638-6EEA-4BAC-09B4-808F43DCE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6CFFF-ED85-C84D-8493-47D862AD0DDC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62C58-B4B2-8DCF-CE33-435CDFECB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B7D8-1949-56AA-4D7D-1398939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B216CB-AE9D-4C01-AD48-4B79158751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E68E26-7F4F-4535-B40E-2CA6F150D559}" type="datetime1">
              <a:rPr lang="de-CH" smtClean="0"/>
              <a:t>08.04.24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E67269-0443-40A6-8D53-CF9C30AE72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2179C-3288-47A5-A587-1B7255A2C3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en-GB"/>
              <a:t>Click icon to add picture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2049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755AA632-7320-214D-9497-50791D4F90F7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5D6AB0-2FC8-7029-824E-0AA61EBC6E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444625"/>
            <a:ext cx="5454650" cy="4732338"/>
          </a:xfrm>
          <a:solidFill>
            <a:schemeClr val="accent1"/>
          </a:solidFill>
        </p:spPr>
        <p:txBody>
          <a:bodyPr anchor="t" anchorCtr="1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72662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 Advanc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4752"/>
            <a:ext cx="5640315" cy="47322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99351DBD-9F5B-3A4B-B84D-4B3DBF7B8688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rectangles on a white background&#10;&#10;Description automatically generated">
            <a:extLst>
              <a:ext uri="{FF2B5EF4-FFF2-40B4-BE49-F238E27FC236}">
                <a16:creationId xmlns:a16="http://schemas.microsoft.com/office/drawing/2014/main" id="{C20411F2-B463-65EA-90B7-A6A1231A15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825" t="9200" b="9931"/>
          <a:stretch/>
        </p:blipFill>
        <p:spPr>
          <a:xfrm>
            <a:off x="0" y="848421"/>
            <a:ext cx="4776216" cy="55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7298427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4752"/>
            <a:ext cx="5640315" cy="465429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DB4D5191-C3A4-A844-817F-CF539AB8EA5F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C9FE72-AE3C-05E9-223B-3766BC9C1B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46E95F-384F-473E-4936-D7B21D4D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82881"/>
            <a:ext cx="11280630" cy="594359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981D-B1E5-9FCB-7E97-12AF04355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85" y="1443581"/>
            <a:ext cx="11280630" cy="47066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600"/>
              </a:spcBef>
              <a:buClr>
                <a:schemeClr val="accent1"/>
              </a:buClr>
              <a:buNone/>
              <a:defRPr>
                <a:solidFill>
                  <a:schemeClr val="tx2"/>
                </a:solidFill>
              </a:defRPr>
            </a:lvl1pPr>
            <a:lvl2pPr marL="361950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2pPr>
            <a:lvl3pPr marL="542925" indent="-180975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3pPr>
            <a:lvl4pPr marL="758825" indent="-192088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4pPr>
            <a:lvl5pPr marL="985838" indent="-227013">
              <a:lnSpc>
                <a:spcPct val="100000"/>
              </a:lnSpc>
              <a:buClr>
                <a:schemeClr val="accent1"/>
              </a:buClr>
              <a:tabLst/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21F4B-860A-610E-B397-6AAD219DCD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65345" y="6447154"/>
            <a:ext cx="1224525" cy="365125"/>
          </a:xfrm>
        </p:spPr>
        <p:txBody>
          <a:bodyPr/>
          <a:lstStyle/>
          <a:p>
            <a:fld id="{E56EF029-8B71-1D49-A7E2-FC80BF9BA1C4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4614A-FC5E-A17C-2B3E-1C38A8281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5"/>
            <a:ext cx="824103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600D-1C2B-885C-C6A2-71C1ABCD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8500" y="6447155"/>
            <a:ext cx="87781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73A43B-9F36-3980-A420-B8AA06496C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5DC16F-45B6-A319-5355-582341560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30" cy="572135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2486-DB12-439D-CF54-9C8D5231C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85" y="1538344"/>
            <a:ext cx="5564115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15A71-3D2E-E161-8453-7BB1133DC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38344"/>
            <a:ext cx="5564114" cy="46386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20FBF-FB98-E058-4BA8-A4FF2224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33560" y="6447154"/>
            <a:ext cx="1093470" cy="365125"/>
          </a:xfrm>
        </p:spPr>
        <p:txBody>
          <a:bodyPr/>
          <a:lstStyle/>
          <a:p>
            <a:fld id="{3A7EB0B5-99DD-1245-883C-824C11E8FA1A}" type="datetime1">
              <a:rPr lang="en-GB" smtClean="0"/>
              <a:t>08/04/2024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9C817-3CA7-E573-2D38-CD40BF65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47154"/>
            <a:ext cx="84520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48246-8359-2A61-03EA-CB0A4D9D3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2809" y="6447153"/>
            <a:ext cx="683505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5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C76FE6-82AE-E55B-9F65-813E2E4350EE}"/>
              </a:ext>
            </a:extLst>
          </p:cNvPr>
          <p:cNvSpPr/>
          <p:nvPr userDrawn="1"/>
        </p:nvSpPr>
        <p:spPr>
          <a:xfrm>
            <a:off x="0" y="0"/>
            <a:ext cx="12192000" cy="639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F4EDF3-0A7B-F3A7-746B-3B7DE2381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CEBFD-721F-2C37-5C33-3766D3681F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685" y="923544"/>
            <a:ext cx="7490451" cy="1408176"/>
          </a:xfrm>
        </p:spPr>
        <p:txBody>
          <a:bodyPr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Session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F6ED5-3A7C-9550-4455-EB00C439A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2331720"/>
            <a:ext cx="74904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35352-EC98-BFEB-5D08-EBB2E9C29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2645-7C5F-2248-AF84-96E4D27F48CE}" type="datetime1">
              <a:rPr lang="en-GB" smtClean="0"/>
              <a:t>08/04/2024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BDB-187A-9BF0-4FE5-D7F7470B3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A02F-D953-9C1A-AA79-BD9C3B3D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6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CC1A3A-9654-B456-D6E7-8B4C66FFD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94449"/>
            <a:ext cx="12192000" cy="463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84A25-3E30-7496-4DF7-6CE9138A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192997"/>
            <a:ext cx="11280629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0B7E3E-BBAA-6D36-C50D-63214019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6" y="1681163"/>
            <a:ext cx="55418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1109-218B-BBBB-839F-40AD50109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5686" y="2505075"/>
            <a:ext cx="554189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C7FB6-2466-350D-256B-88DFB76A62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6411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AEE2A3-88F1-AF77-2806-4CDDD1A2A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64114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A5C36-CFB9-ABF1-BBDB-D0151DA7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C9F7-B714-E446-AA75-6C9B4A3EA8D5}" type="datetime1">
              <a:rPr lang="en-GB" smtClean="0"/>
              <a:t>08/04/2024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9B18-42BE-1923-9927-D1970FD2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8E6CC-C87B-575A-3163-32ED4E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54674F0-375C-41DA-9F9D-C83A1950CE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" r="3"/>
          <a:stretch/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BBB82-E8B3-5A63-CD3D-6F60A3482A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5685" y="2144258"/>
            <a:ext cx="5917683" cy="95003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95144-41DA-2A06-BF99-A886E5E5FB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5685" y="3387472"/>
            <a:ext cx="5917683" cy="577697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Any question?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DD8D1-C847-BD12-FD7B-96B4C336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4584" y="6430137"/>
            <a:ext cx="1143000" cy="365125"/>
          </a:xfrm>
        </p:spPr>
        <p:txBody>
          <a:bodyPr/>
          <a:lstStyle/>
          <a:p>
            <a:fld id="{741077F5-36F5-0846-B313-1F49792AA3D9}" type="datetime1">
              <a:rPr lang="en-GB" smtClean="0"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4390C-B3F4-E393-B608-F3AB1F65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5685" y="6430137"/>
            <a:ext cx="824179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F0B0-3975-0748-BD61-200114A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271704-F3EA-7190-FB4E-0F9FD0E8E4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685" y="5834344"/>
            <a:ext cx="2141211" cy="4560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F8F1E1-9E7A-6F8C-5CA8-3AAFA99469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5685" y="371471"/>
            <a:ext cx="902165" cy="39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E392D3-8E6A-253C-BA55-894183B76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85" y="365125"/>
            <a:ext cx="11280630" cy="57213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0E74E-5443-39C8-3FAF-5C1ADA852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5685" y="1825625"/>
            <a:ext cx="112806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70C4D-FEAB-39B0-0EDC-A87DD5FB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3560" y="6447156"/>
            <a:ext cx="10934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670D5EE-4D8D-CB4B-A163-34F4B724EBAB}" type="datetime1">
              <a:rPr lang="en-GB" smtClean="0"/>
              <a:pPr/>
              <a:t>08/04/2024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94FF-7215-4121-9A83-5D89E11AB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5685" y="6447156"/>
            <a:ext cx="8452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ED706-E59A-E5CC-670C-AF67AAF7E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2809" y="6447155"/>
            <a:ext cx="6835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3E8451-FA9E-044E-A25E-570F063E7F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66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2" r:id="rId6"/>
    <p:sldLayoutId id="2147483651" r:id="rId7"/>
    <p:sldLayoutId id="2147483653" r:id="rId8"/>
    <p:sldLayoutId id="214748366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600"/>
        </a:spcBef>
        <a:buClr>
          <a:schemeClr val="accent1"/>
        </a:buClr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758825" indent="-2159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82563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4A988-91A2-8FD8-D4CA-D9A313B82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85" y="1771649"/>
            <a:ext cx="5917683" cy="1484313"/>
          </a:xfrm>
        </p:spPr>
        <p:txBody>
          <a:bodyPr>
            <a:normAutofit fontScale="90000"/>
          </a:bodyPr>
          <a:lstStyle/>
          <a:p>
            <a:r>
              <a:rPr lang="en-US" dirty="0"/>
              <a:t>Side Meeting – Products and Services</a:t>
            </a:r>
            <a:br>
              <a:rPr lang="en-US" dirty="0"/>
            </a:br>
            <a:br>
              <a:rPr lang="en-US" dirty="0"/>
            </a:br>
            <a:r>
              <a:rPr lang="en-US" u="sng" dirty="0"/>
              <a:t>5-minute Flash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759F-64D7-74C4-15BF-D32E79B3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421" y="4516438"/>
            <a:ext cx="6614657" cy="1109811"/>
          </a:xfrm>
        </p:spPr>
        <p:txBody>
          <a:bodyPr>
            <a:normAutofit/>
          </a:bodyPr>
          <a:lstStyle/>
          <a:p>
            <a:r>
              <a:rPr lang="en-US" dirty="0"/>
              <a:t>Jens-Christian Fischer, Switch</a:t>
            </a:r>
          </a:p>
          <a:p>
            <a:r>
              <a:rPr lang="en-US" dirty="0" err="1"/>
              <a:t>jens-christian.fischer@switch.ch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0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D42CC44-06C4-1AE9-943B-3FD2C77666F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F77B4-85A4-AC74-31AB-AB13CB6213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4FDC2D-E983-A427-DF6A-BDCC3A1B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Switch CommunitySOC</a:t>
            </a:r>
          </a:p>
        </p:txBody>
      </p:sp>
    </p:spTree>
    <p:extLst>
      <p:ext uri="{BB962C8B-B14F-4D97-AF65-F5344CB8AC3E}">
        <p14:creationId xmlns:p14="http://schemas.microsoft.com/office/powerpoint/2010/main" val="159504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47FC3-7E88-8796-9344-7103A5F9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Security Services &amp; Products Do You Provide to Your Members?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C713F-EAA0-AB3D-4121-D87AD43A4E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L" b="1" u="sng"/>
              <a:t>Developed in-house</a:t>
            </a:r>
            <a:endParaRPr lang="en-US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Switch-CERT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Community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”SOC Light” (MS Defender based)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Case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Continuous Testing of detection rules (Atomic Red Team)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Threat 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Help in Operations at Customer sites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8A2ED-7D5B-DFCC-32DA-73AE00F3D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L" b="1" u="sng" dirty="0"/>
              <a:t>From GÉANT</a:t>
            </a:r>
            <a:r>
              <a:rPr lang="en-NL" b="1" u="sng"/>
              <a:t>/Procured</a:t>
            </a:r>
            <a:endParaRPr lang="en-US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SOC Sentinel (Operations outsourced to MSSP)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F7D2E-6737-6C08-8541-642406ED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6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5BD2671-B586-2C9C-43D9-685AEDE2F4F8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564F9F-7B92-7AC3-FDD1-BF1712B697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62BA5-2EE9-C8AD-693C-EA980D2F7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 Light</a:t>
            </a:r>
          </a:p>
        </p:txBody>
      </p:sp>
    </p:spTree>
    <p:extLst>
      <p:ext uri="{BB962C8B-B14F-4D97-AF65-F5344CB8AC3E}">
        <p14:creationId xmlns:p14="http://schemas.microsoft.com/office/powerpoint/2010/main" val="212843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BC02-CF5A-9206-E6B3-3B8B67139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A809-FDD7-A1FA-C8B2-412EF6C20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Designed for smaller institutions that use Microsoft Defender products</a:t>
            </a:r>
          </a:p>
          <a:p>
            <a:pPr lvl="1"/>
            <a:r>
              <a:rPr lang="en-US" sz="2000" dirty="0"/>
              <a:t>Simple Onboarding and start within ½ day</a:t>
            </a:r>
          </a:p>
          <a:p>
            <a:pPr lvl="1"/>
            <a:r>
              <a:rPr lang="en-US" sz="2000" dirty="0"/>
              <a:t>Regular check for </a:t>
            </a:r>
            <a:r>
              <a:rPr lang="en-US" sz="2000" b="1" dirty="0"/>
              <a:t>critical</a:t>
            </a:r>
            <a:r>
              <a:rPr lang="en-US" sz="2000" dirty="0"/>
              <a:t> incidents during office hours</a:t>
            </a:r>
          </a:p>
          <a:p>
            <a:pPr lvl="1"/>
            <a:r>
              <a:rPr lang="en-US" sz="2000" dirty="0"/>
              <a:t>Analysis and Triage</a:t>
            </a:r>
          </a:p>
          <a:p>
            <a:pPr lvl="1"/>
            <a:r>
              <a:rPr lang="en-US" sz="2000" dirty="0"/>
              <a:t>Incident Response (working with customers)</a:t>
            </a:r>
          </a:p>
          <a:p>
            <a:pPr lvl="1"/>
            <a:r>
              <a:rPr lang="en-US" sz="2000" dirty="0"/>
              <a:t>Automated Threat Hunting</a:t>
            </a:r>
          </a:p>
          <a:p>
            <a:pPr lvl="1"/>
            <a:r>
              <a:rPr lang="en-US" sz="2000" dirty="0"/>
              <a:t>Various Power BI dashboards for analysis of incidents</a:t>
            </a:r>
          </a:p>
          <a:p>
            <a:pPr lvl="1"/>
            <a:r>
              <a:rPr lang="en-US" sz="2000" dirty="0"/>
              <a:t>Recommendations for improving Security posture</a:t>
            </a:r>
          </a:p>
          <a:p>
            <a:r>
              <a:rPr lang="en-US" dirty="0"/>
              <a:t>Good entry for small institutions – successful start and high interest from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A43B8-1523-5485-C45C-FE4B5B8C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5847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0326-4DF8-4DF7-98B8-6AC9280F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Dashboards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8910C-C062-4EAC-0290-71702217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FAC22B-F31C-D1EC-F9E5-9CB260B894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0413" y="1484784"/>
            <a:ext cx="8143899" cy="4674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179D8A-E209-A5CE-9402-CF19C9955B87}"/>
              </a:ext>
            </a:extLst>
          </p:cNvPr>
          <p:cNvSpPr txBox="1"/>
          <p:nvPr/>
        </p:nvSpPr>
        <p:spPr>
          <a:xfrm>
            <a:off x="760413" y="1052736"/>
            <a:ext cx="3661836" cy="321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Central Panel – Trend Analysis</a:t>
            </a:r>
          </a:p>
        </p:txBody>
      </p:sp>
    </p:spTree>
    <p:extLst>
      <p:ext uri="{BB962C8B-B14F-4D97-AF65-F5344CB8AC3E}">
        <p14:creationId xmlns:p14="http://schemas.microsoft.com/office/powerpoint/2010/main" val="43851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59A68-7A24-414D-7262-636D5C40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L" dirty="0"/>
              <a:t>Which Services/Topics Will You Work on in the Coming Years?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8766-46F4-29AB-3561-169FAB79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Broader Range of SOC Operations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Vulnerability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Advanced Threat Hunting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 Teaming “Attack as a Service”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5420F-988C-2117-9B0E-DD4D1A17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8451-FA9E-044E-A25E-570F063E7F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7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7FDE-433D-251C-7EBC-D5016E73E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7E88-8599-AF14-4AB8-B85E34844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EE15A-A33A-CCBD-1050-4C05833D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691" y="6430136"/>
            <a:ext cx="801624" cy="365125"/>
          </a:xfrm>
        </p:spPr>
        <p:txBody>
          <a:bodyPr/>
          <a:lstStyle/>
          <a:p>
            <a:fld id="{DC3E8451-FA9E-044E-A25E-570F063E7F9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4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curity Days">
      <a:dk1>
        <a:srgbClr val="000000"/>
      </a:dk1>
      <a:lt1>
        <a:srgbClr val="FFFFFF"/>
      </a:lt1>
      <a:dk2>
        <a:srgbClr val="2B3890"/>
      </a:dk2>
      <a:lt2>
        <a:srgbClr val="FFFFFF"/>
      </a:lt2>
      <a:accent1>
        <a:srgbClr val="18EA3F"/>
      </a:accent1>
      <a:accent2>
        <a:srgbClr val="5E2B8F"/>
      </a:accent2>
      <a:accent3>
        <a:srgbClr val="A5A5A5"/>
      </a:accent3>
      <a:accent4>
        <a:srgbClr val="2B3890"/>
      </a:accent4>
      <a:accent5>
        <a:srgbClr val="5B9BD5"/>
      </a:accent5>
      <a:accent6>
        <a:srgbClr val="70AD47"/>
      </a:accent6>
      <a:hlink>
        <a:srgbClr val="2B3890"/>
      </a:hlink>
      <a:folHlink>
        <a:srgbClr val="18EA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7532424-A85F-8F47-9B79-B81FE797378B}" vid="{C935BE10-8C6C-814D-9E00-5618B4493A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1425</TotalTime>
  <Words>198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Side Meeting – Products and Services  5-minute Flash Talk</vt:lpstr>
      <vt:lpstr>Switch CommunitySOC</vt:lpstr>
      <vt:lpstr>Which Security Services &amp; Products Do You Provide to Your Members?</vt:lpstr>
      <vt:lpstr>SOC Light</vt:lpstr>
      <vt:lpstr>SOC Light</vt:lpstr>
      <vt:lpstr>Example Dashboards</vt:lpstr>
      <vt:lpstr>Which Services/Topics Will You Work on in the Coming Years?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 Meeting – Products and Services  5-minute Flash Talk</dc:title>
  <dc:creator>Jens-Christian Fischer</dc:creator>
  <cp:lastModifiedBy>Jens-Christian Fischer</cp:lastModifiedBy>
  <cp:revision>4</cp:revision>
  <dcterms:created xsi:type="dcterms:W3CDTF">2024-04-08T08:30:05Z</dcterms:created>
  <dcterms:modified xsi:type="dcterms:W3CDTF">2024-04-09T08:17:36Z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d45f1b-bd49-4758-aadb-0fb229309946_Enabled">
    <vt:lpwstr>true</vt:lpwstr>
  </property>
  <property fmtid="{D5CDD505-2E9C-101B-9397-08002B2CF9AE}" pid="3" name="MSIP_Label_e5d45f1b-bd49-4758-aadb-0fb229309946_SetDate">
    <vt:lpwstr>2024-04-08T08:31:56Z</vt:lpwstr>
  </property>
  <property fmtid="{D5CDD505-2E9C-101B-9397-08002B2CF9AE}" pid="4" name="MSIP_Label_e5d45f1b-bd49-4758-aadb-0fb229309946_Method">
    <vt:lpwstr>Privileged</vt:lpwstr>
  </property>
  <property fmtid="{D5CDD505-2E9C-101B-9397-08002B2CF9AE}" pid="5" name="MSIP_Label_e5d45f1b-bd49-4758-aadb-0fb229309946_Name">
    <vt:lpwstr>Intern</vt:lpwstr>
  </property>
  <property fmtid="{D5CDD505-2E9C-101B-9397-08002B2CF9AE}" pid="6" name="MSIP_Label_e5d45f1b-bd49-4758-aadb-0fb229309946_SiteId">
    <vt:lpwstr>026057f4-2082-4f1e-8d04-3410acf953b4</vt:lpwstr>
  </property>
  <property fmtid="{D5CDD505-2E9C-101B-9397-08002B2CF9AE}" pid="7" name="MSIP_Label_e5d45f1b-bd49-4758-aadb-0fb229309946_ActionId">
    <vt:lpwstr>f7f3172e-d87c-4fe1-9e11-9da0c9a01681</vt:lpwstr>
  </property>
  <property fmtid="{D5CDD505-2E9C-101B-9397-08002B2CF9AE}" pid="8" name="MSIP_Label_e5d45f1b-bd49-4758-aadb-0fb229309946_ContentBits">
    <vt:lpwstr>0</vt:lpwstr>
  </property>
</Properties>
</file>