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4"/>
  </p:notesMasterIdLst>
  <p:sldIdLst>
    <p:sldId id="261" r:id="rId2"/>
    <p:sldId id="264" r:id="rId3"/>
    <p:sldId id="263" r:id="rId4"/>
    <p:sldId id="282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60" r:id="rId23"/>
  </p:sldIdLst>
  <p:sldSz cx="24384000" cy="13716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rbel" panose="020B0503020204020204" pitchFamily="34" charset="0"/>
      <p:regular r:id="rId29"/>
      <p:bold r:id="rId30"/>
      <p:italic r:id="rId31"/>
      <p:boldItalic r:id="rId32"/>
    </p:embeddedFont>
    <p:embeddedFont>
      <p:font typeface="DM Sans" pitchFamily="2" charset="77"/>
      <p:regular r:id="rId33"/>
      <p:bold r:id="rId34"/>
      <p:italic r:id="rId35"/>
      <p:boldItalic r:id="rId36"/>
    </p:embeddedFont>
    <p:embeddedFont>
      <p:font typeface="Helvetica Neue" panose="02000503000000020004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9"/>
    <p:restoredTop sz="94640"/>
  </p:normalViewPr>
  <p:slideViewPr>
    <p:cSldViewPr snapToGrid="0">
      <p:cViewPr varScale="1">
        <p:scale>
          <a:sx n="48" d="100"/>
          <a:sy n="48" d="100"/>
        </p:scale>
        <p:origin x="744" y="23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1" name="Google Shape;5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54449b3064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9" name="Google Shape;779;g254449b3064_0_4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0" name="Google Shape;780;g254449b3064_0_4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54449b3064_0_2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54449b3064_0_20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254449b3064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g254449b3064_0_4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Business Pilots supported: 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Pundit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DigiFarm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Agilia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CloudSME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Cite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BioInvestAgro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OiPub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PreMaCOOL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Regreen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SOFIA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MRADSIM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EnergyDeel</a:t>
            </a:r>
            <a:endParaRPr sz="1000"/>
          </a:p>
          <a:p>
            <a:pPr marL="457200" lvl="0" indent="-292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it-IT" sz="1000"/>
              <a:t>B2Predict</a:t>
            </a:r>
            <a:endParaRPr/>
          </a:p>
        </p:txBody>
      </p:sp>
      <p:sp>
        <p:nvSpPr>
          <p:cNvPr id="809" name="Google Shape;809;g254449b3064_0_4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54449b3064_0_1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5" name="Google Shape;845;g254449b3064_0_1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54449b3064_0_2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54449b3064_0_20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54449b3064_0_2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g254449b3064_0_20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1" name="Google Shape;861;g254449b3064_0_20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54449b3064_0_2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g254449b3064_0_20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9" name="Google Shape;869;g254449b3064_0_20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54449b3064_0_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6" name="Google Shape;876;g254449b3064_0_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54449b3064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3" name="Google Shape;883;g254449b3064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54449b3064_0_1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g254449b3064_0_1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54449b306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g254449b3064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g254449b3064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54449b3064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7" name="Google Shape;897;g254449b3064_0_9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8" name="Google Shape;898;g254449b3064_0_9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54449b3064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6" name="Google Shape;906;g254449b3064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54449b306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254449b3064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g254449b3064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54449b306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g254449b3064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g254449b3064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31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54449b306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g254449b3064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g254449b3064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54449b3064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g254449b3064_0_2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0" name="Google Shape;600;g254449b3064_0_2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54449b3064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g254449b3064_0_2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g254449b3064_0_2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6" name="Google Shape;7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54449b3064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g254449b3064_0_4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g254449b3064_0_4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1024536" TargetMode="External"/><Relationship Id="rId2" Type="http://schemas.openxmlformats.org/officeDocument/2006/relationships/hyperlink" Target="https://twitter.com/EGI_eInfra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1024536" TargetMode="External"/><Relationship Id="rId2" Type="http://schemas.openxmlformats.org/officeDocument/2006/relationships/hyperlink" Target="https://twitter.com/EGI_eInfra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c/EGIFederation" TargetMode="Externa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1024536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EGI_eInfra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hyperlink" Target="https://www.youtube.com/c/EGIFederation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/EGIFederation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1024536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hyperlink" Target="https://twitter.com/EGI_eInfra" TargetMode="External"/><Relationship Id="rId9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Blank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. Content - Text bullet">
  <p:cSld name="Content - Text Only (v2)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13" name="Google Shape;113;p1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14" name="Google Shape;114;p1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13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2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Char char="•"/>
              <a:defRPr sz="4300" b="1" i="0" u="none" strike="noStrike" cap="non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Char char="•"/>
              <a:defRPr sz="3200" b="1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7083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sz="32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. Content - 3 Horizontal Icon">
  <p:cSld name="Content - 3 Horizontal Ic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4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22" name="Google Shape;122;p1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23" name="Google Shape;123;p1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14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body" idx="2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body" idx="3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body" idx="4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body" idx="5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9" name="Google Shape;129;p14"/>
          <p:cNvSpPr>
            <a:spLocks noGrp="1"/>
          </p:cNvSpPr>
          <p:nvPr>
            <p:ph type="pic" idx="6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4"/>
          <p:cNvSpPr>
            <a:spLocks noGrp="1"/>
          </p:cNvSpPr>
          <p:nvPr>
            <p:ph type="pic" idx="7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4"/>
          <p:cNvSpPr>
            <a:spLocks noGrp="1"/>
          </p:cNvSpPr>
          <p:nvPr>
            <p:ph type="pic" idx="8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body" idx="9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body" idx="13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. Content - 3 Horizontal Icon with Box">
  <p:cSld name="Content - 3 Horizontal Icon with Box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5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882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882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882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41" name="Google Shape;141;p1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42" name="Google Shape;142;p1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43" name="Google Shape;143;p15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15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body" idx="2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body" idx="3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body" idx="4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>
            <a:spLocks noGrp="1"/>
          </p:cNvSpPr>
          <p:nvPr>
            <p:ph type="pic" idx="5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5"/>
          <p:cNvSpPr>
            <a:spLocks noGrp="1"/>
          </p:cNvSpPr>
          <p:nvPr>
            <p:ph type="pic" idx="6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5"/>
          <p:cNvSpPr>
            <a:spLocks noGrp="1"/>
          </p:cNvSpPr>
          <p:nvPr>
            <p:ph type="pic" idx="7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8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body" idx="9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body" idx="13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. Content - 3 Vertical Icon with Big title">
  <p:cSld name="Content - 3 Vertical Icon with Big 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59" name="Google Shape;159;p1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60" name="Google Shape;160;p16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16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body" idx="2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body" idx="3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body" idx="4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sz="72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body" idx="5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6" name="Google Shape;166;p16"/>
          <p:cNvSpPr>
            <a:spLocks noGrp="1"/>
          </p:cNvSpPr>
          <p:nvPr>
            <p:ph type="pic" idx="6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16"/>
          <p:cNvSpPr>
            <a:spLocks noGrp="1"/>
          </p:cNvSpPr>
          <p:nvPr>
            <p:ph type="pic" idx="7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16"/>
          <p:cNvSpPr>
            <a:spLocks noGrp="1"/>
          </p:cNvSpPr>
          <p:nvPr>
            <p:ph type="pic" idx="8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70" name="Google Shape;170;p16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6"/>
          <p:cNvSpPr txBox="1">
            <a:spLocks noGrp="1"/>
          </p:cNvSpPr>
          <p:nvPr>
            <p:ph type="body" idx="9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body" idx="13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body" idx="14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body" idx="15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Content - 4 Icon">
  <p:cSld name="Content - 4 Ic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7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78" name="Google Shape;178;p1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79" name="Google Shape;179;p17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17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body" idx="2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body" idx="3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body" idx="4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4" name="Google Shape;184;p17"/>
          <p:cNvSpPr txBox="1">
            <a:spLocks noGrp="1"/>
          </p:cNvSpPr>
          <p:nvPr>
            <p:ph type="body" idx="5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5" name="Google Shape;185;p17"/>
          <p:cNvSpPr txBox="1">
            <a:spLocks noGrp="1"/>
          </p:cNvSpPr>
          <p:nvPr>
            <p:ph type="body" idx="6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body" idx="7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None/>
              <a:defRPr sz="36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7" name="Google Shape;187;p17"/>
          <p:cNvSpPr txBox="1">
            <a:spLocks noGrp="1"/>
          </p:cNvSpPr>
          <p:nvPr>
            <p:ph type="body" idx="8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8" name="Google Shape;188;p17"/>
          <p:cNvSpPr txBox="1">
            <a:spLocks noGrp="1"/>
          </p:cNvSpPr>
          <p:nvPr>
            <p:ph type="body" idx="9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>
            <a:spLocks noGrp="1"/>
          </p:cNvSpPr>
          <p:nvPr>
            <p:ph type="pic" idx="13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7"/>
          <p:cNvSpPr>
            <a:spLocks noGrp="1"/>
          </p:cNvSpPr>
          <p:nvPr>
            <p:ph type="pic" idx="14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7"/>
          <p:cNvSpPr>
            <a:spLocks noGrp="1"/>
          </p:cNvSpPr>
          <p:nvPr>
            <p:ph type="pic" idx="15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7"/>
          <p:cNvSpPr>
            <a:spLocks noGrp="1"/>
          </p:cNvSpPr>
          <p:nvPr>
            <p:ph type="pic" idx="16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17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Content - 3 Vertical with Lines">
  <p:cSld name="Content - 3 Vertical with Line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8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1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98" name="Google Shape;198;p1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99" name="Google Shape;199;p18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18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body" idx="2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3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body" idx="4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body" idx="5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body" idx="6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cxnSp>
        <p:nvCxnSpPr>
          <p:cNvPr id="209" name="Google Shape;209;p18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10" name="Google Shape;210;p18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11" name="Google Shape;211;p18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12" name="Google Shape;212;p18"/>
          <p:cNvSpPr txBox="1">
            <a:spLocks noGrp="1"/>
          </p:cNvSpPr>
          <p:nvPr>
            <p:ph type="body" idx="7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. Content - 3 Vertical with Bullet">
  <p:cSld name="Content - 3 Vertical with Bulle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9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17" name="Google Shape;217;p1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18" name="Google Shape;218;p19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19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body" idx="2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body" idx="3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cxnSp>
        <p:nvCxnSpPr>
          <p:cNvPr id="222" name="Google Shape;222;p19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23" name="Google Shape;223;p19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w="12700" cap="flat" cmpd="sng">
            <a:solidFill>
              <a:srgbClr val="99999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24" name="Google Shape;224;p19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5" name="Google Shape;225;p19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6" name="Google Shape;226;p19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7" name="Google Shape;227;p1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body" idx="4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body" idx="5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body" idx="6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body" idx="7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. Content - 3 Horizontal with Number Bullet">
  <p:cSld name="Content - 3 Horizontal with Number Bulle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0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2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36" name="Google Shape;236;p2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37" name="Google Shape;237;p20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" name="Google Shape;238;p2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lang="en" sz="2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body" idx="2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body" idx="3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body" idx="4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body" idx="5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body" idx="6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body" idx="7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body" idx="8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body" idx="9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1" name="Google Shape;251;p20"/>
          <p:cNvSpPr txBox="1">
            <a:spLocks noGrp="1"/>
          </p:cNvSpPr>
          <p:nvPr>
            <p:ph type="body" idx="13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53" name="Google Shape;253;p20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. Content - 3 Numbers">
  <p:cSld name="Content - 3 Number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1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2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57" name="Google Shape;257;p2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58" name="Google Shape;258;p21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21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body" idx="2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sz="115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body" idx="3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body" idx="4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sz="115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body" idx="5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body" idx="6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sz="115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4780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sz="31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body" idx="7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. Content - 4 Numbers">
  <p:cSld name="Content - 4 Numbers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2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2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71" name="Google Shape;271;p2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72" name="Google Shape;272;p22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22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4" name="Google Shape;274;p22"/>
          <p:cNvSpPr txBox="1">
            <a:spLocks noGrp="1"/>
          </p:cNvSpPr>
          <p:nvPr>
            <p:ph type="body" idx="2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5" name="Google Shape;275;p22"/>
          <p:cNvSpPr txBox="1">
            <a:spLocks noGrp="1"/>
          </p:cNvSpPr>
          <p:nvPr>
            <p:ph type="body" idx="3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6" name="Google Shape;276;p22"/>
          <p:cNvSpPr txBox="1">
            <a:spLocks noGrp="1"/>
          </p:cNvSpPr>
          <p:nvPr>
            <p:ph type="body" idx="4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7" name="Google Shape;277;p22"/>
          <p:cNvSpPr txBox="1">
            <a:spLocks noGrp="1"/>
          </p:cNvSpPr>
          <p:nvPr>
            <p:ph type="body" idx="5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8" name="Google Shape;278;p22"/>
          <p:cNvSpPr txBox="1">
            <a:spLocks noGrp="1"/>
          </p:cNvSpPr>
          <p:nvPr>
            <p:ph type="body" idx="6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9" name="Google Shape;279;p22"/>
          <p:cNvSpPr txBox="1">
            <a:spLocks noGrp="1"/>
          </p:cNvSpPr>
          <p:nvPr>
            <p:ph type="body" idx="7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0" name="Google Shape;280;p22"/>
          <p:cNvSpPr txBox="1">
            <a:spLocks noGrp="1"/>
          </p:cNvSpPr>
          <p:nvPr>
            <p:ph type="body" idx="8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1" name="Google Shape;281;p22"/>
          <p:cNvSpPr txBox="1">
            <a:spLocks noGrp="1"/>
          </p:cNvSpPr>
          <p:nvPr>
            <p:ph type="body" idx="9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. Image - 3 Points with Images">
  <p:cSld name="Image - 3 Points with Image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3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4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5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6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pic" idx="7"/>
          </p:nvPr>
        </p:nvSpPr>
        <p:spPr>
          <a:xfrm>
            <a:off x="1363387" y="3200400"/>
            <a:ext cx="6354900" cy="4051800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26" name="Google Shape;26;p4"/>
          <p:cNvSpPr txBox="1">
            <a:spLocks noGrp="1"/>
          </p:cNvSpPr>
          <p:nvPr>
            <p:ph type="body" idx="8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>
            <a:spLocks noGrp="1"/>
          </p:cNvSpPr>
          <p:nvPr>
            <p:ph type="pic" idx="9"/>
          </p:nvPr>
        </p:nvSpPr>
        <p:spPr>
          <a:xfrm>
            <a:off x="9095877" y="3200400"/>
            <a:ext cx="6354900" cy="4051800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28" name="Google Shape;28;p4"/>
          <p:cNvSpPr>
            <a:spLocks noGrp="1"/>
          </p:cNvSpPr>
          <p:nvPr>
            <p:ph type="pic" idx="13"/>
          </p:nvPr>
        </p:nvSpPr>
        <p:spPr>
          <a:xfrm>
            <a:off x="16831806" y="3200400"/>
            <a:ext cx="6354900" cy="4051800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. Content - 6 Numbers">
  <p:cSld name="Content - 6 Number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3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2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7" name="Google Shape;287;p2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288" name="Google Shape;288;p2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23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0" name="Google Shape;290;p23"/>
          <p:cNvSpPr txBox="1">
            <a:spLocks noGrp="1"/>
          </p:cNvSpPr>
          <p:nvPr>
            <p:ph type="body" idx="2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1" name="Google Shape;291;p23"/>
          <p:cNvSpPr txBox="1">
            <a:spLocks noGrp="1"/>
          </p:cNvSpPr>
          <p:nvPr>
            <p:ph type="body" idx="3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2" name="Google Shape;292;p23"/>
          <p:cNvSpPr txBox="1">
            <a:spLocks noGrp="1"/>
          </p:cNvSpPr>
          <p:nvPr>
            <p:ph type="body" idx="4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3" name="Google Shape;293;p23"/>
          <p:cNvSpPr txBox="1">
            <a:spLocks noGrp="1"/>
          </p:cNvSpPr>
          <p:nvPr>
            <p:ph type="body" idx="5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4" name="Google Shape;294;p23"/>
          <p:cNvSpPr txBox="1">
            <a:spLocks noGrp="1"/>
          </p:cNvSpPr>
          <p:nvPr>
            <p:ph type="body" idx="6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5" name="Google Shape;295;p23"/>
          <p:cNvSpPr txBox="1">
            <a:spLocks noGrp="1"/>
          </p:cNvSpPr>
          <p:nvPr>
            <p:ph type="body" idx="7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6" name="Google Shape;296;p23"/>
          <p:cNvSpPr txBox="1">
            <a:spLocks noGrp="1"/>
          </p:cNvSpPr>
          <p:nvPr>
            <p:ph type="body" idx="8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7" name="Google Shape;297;p23"/>
          <p:cNvSpPr txBox="1">
            <a:spLocks noGrp="1"/>
          </p:cNvSpPr>
          <p:nvPr>
            <p:ph type="body" idx="9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body" idx="13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body" idx="14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0" name="Google Shape;300;p23"/>
          <p:cNvSpPr txBox="1">
            <a:spLocks noGrp="1"/>
          </p:cNvSpPr>
          <p:nvPr>
            <p:ph type="body" idx="15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body" idx="16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2" name="Google Shape;302;p2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03" name="Google Shape;303;p23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5. Light - Contact">
  <p:cSld name="Light - Contact">
    <p:bg>
      <p:bgPr>
        <a:solidFill>
          <a:srgbClr val="FFFFFF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name="adj" fmla="val 7600"/>
            </a:avLst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6" name="Google Shape;306;p24"/>
          <p:cNvSpPr txBox="1">
            <a:spLocks noGrp="1"/>
          </p:cNvSpPr>
          <p:nvPr>
            <p:ph type="body" idx="1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7" name="Google Shape;307;p24"/>
          <p:cNvSpPr txBox="1">
            <a:spLocks noGrp="1"/>
          </p:cNvSpPr>
          <p:nvPr>
            <p:ph type="body" idx="2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sz="12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8" name="Google Shape;308;p24"/>
          <p:cNvSpPr txBox="1">
            <a:spLocks noGrp="1"/>
          </p:cNvSpPr>
          <p:nvPr>
            <p:ph type="body" idx="3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body" idx="4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sz="55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24">
            <a:hlinkClick r:id="rId2"/>
          </p:cNvPr>
          <p:cNvSpPr>
            <a:spLocks noGrp="1"/>
          </p:cNvSpPr>
          <p:nvPr>
            <p:ph type="pic" idx="5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24">
            <a:hlinkClick r:id="rId3"/>
          </p:cNvPr>
          <p:cNvSpPr>
            <a:spLocks noGrp="1"/>
          </p:cNvSpPr>
          <p:nvPr>
            <p:ph type="pic" idx="6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id="312" name="Google Shape;312;p24" descr="img 6@4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4">
            <a:hlinkClick r:id="rId5"/>
          </p:cNvPr>
          <p:cNvSpPr>
            <a:spLocks noGrp="1"/>
          </p:cNvSpPr>
          <p:nvPr>
            <p:ph type="pic" idx="7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2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16" name="Google Shape;31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. Dark - Contact">
  <p:cSld name="Dark - Contact">
    <p:bg>
      <p:bgPr>
        <a:solidFill>
          <a:srgbClr val="09142E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name="adj" fmla="val 7600"/>
            </a:avLst>
          </a:prstGeom>
          <a:solidFill>
            <a:srgbClr val="EF82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9" name="Google Shape;319;p25"/>
          <p:cNvSpPr txBox="1">
            <a:spLocks noGrp="1"/>
          </p:cNvSpPr>
          <p:nvPr>
            <p:ph type="body" idx="1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sz="3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20" name="Google Shape;320;p25"/>
          <p:cNvSpPr txBox="1">
            <a:spLocks noGrp="1"/>
          </p:cNvSpPr>
          <p:nvPr>
            <p:ph type="body" idx="2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sz="12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21" name="Google Shape;321;p25"/>
          <p:cNvSpPr txBox="1">
            <a:spLocks noGrp="1"/>
          </p:cNvSpPr>
          <p:nvPr>
            <p:ph type="body" idx="3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22" name="Google Shape;322;p25"/>
          <p:cNvSpPr txBox="1">
            <a:spLocks noGrp="1"/>
          </p:cNvSpPr>
          <p:nvPr>
            <p:ph type="body" idx="4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sz="55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23" name="Google Shape;323;p25">
            <a:hlinkClick r:id="rId2"/>
          </p:cNvPr>
          <p:cNvSpPr>
            <a:spLocks noGrp="1"/>
          </p:cNvSpPr>
          <p:nvPr>
            <p:ph type="pic" idx="5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25">
            <a:hlinkClick r:id="rId3"/>
          </p:cNvPr>
          <p:cNvSpPr>
            <a:spLocks noGrp="1"/>
          </p:cNvSpPr>
          <p:nvPr>
            <p:ph type="pic" idx="6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id="325" name="Google Shape;325;p25" descr="img 6@4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5">
            <a:hlinkClick r:id="rId5"/>
          </p:cNvPr>
          <p:cNvSpPr>
            <a:spLocks noGrp="1"/>
          </p:cNvSpPr>
          <p:nvPr>
            <p:ph type="pic" idx="7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25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. Image - 2 Content Left">
  <p:cSld name="Image - 2 Content Lef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32" name="Google Shape;332;p2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33" name="Google Shape;333;p26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5" name="Google Shape;335;p26"/>
          <p:cNvSpPr txBox="1">
            <a:spLocks noGrp="1"/>
          </p:cNvSpPr>
          <p:nvPr>
            <p:ph type="body" idx="2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6" name="Google Shape;336;p26"/>
          <p:cNvSpPr txBox="1">
            <a:spLocks noGrp="1"/>
          </p:cNvSpPr>
          <p:nvPr>
            <p:ph type="body" idx="3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7" name="Google Shape;337;p26"/>
          <p:cNvSpPr txBox="1">
            <a:spLocks noGrp="1"/>
          </p:cNvSpPr>
          <p:nvPr>
            <p:ph type="body" idx="4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8" name="Google Shape;338;p26"/>
          <p:cNvSpPr txBox="1">
            <a:spLocks noGrp="1"/>
          </p:cNvSpPr>
          <p:nvPr>
            <p:ph type="body" idx="5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cxnSp>
        <p:nvCxnSpPr>
          <p:cNvPr id="339" name="Google Shape;339;p26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w="88900" cap="rnd" cmpd="sng">
            <a:solidFill>
              <a:srgbClr val="EF8200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340" name="Google Shape;340;p2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6"/>
          <p:cNvSpPr>
            <a:spLocks noGrp="1"/>
          </p:cNvSpPr>
          <p:nvPr>
            <p:ph type="pic" idx="6"/>
          </p:nvPr>
        </p:nvSpPr>
        <p:spPr>
          <a:xfrm>
            <a:off x="15135246" y="-975654"/>
            <a:ext cx="11121134" cy="13333083"/>
          </a:xfrm>
          <a:prstGeom prst="roundRect">
            <a:avLst>
              <a:gd name="adj" fmla="val 5757"/>
            </a:avLst>
          </a:prstGeom>
          <a:noFill/>
          <a:ln>
            <a:noFill/>
          </a:ln>
        </p:spPr>
      </p:sp>
      <p:pic>
        <p:nvPicPr>
          <p:cNvPr id="343" name="Google Shape;343;p26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6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45" name="Google Shape;345;p26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. Image - 3 Points with Images &amp; Box">
  <p:cSld name="Image - 3 Points with Images &amp; Box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882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882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9" name="Google Shape;349;p27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name="adj" fmla="val 4218"/>
            </a:avLst>
          </a:prstGeom>
          <a:solidFill>
            <a:srgbClr val="FFFFFF"/>
          </a:solidFill>
          <a:ln>
            <a:noFill/>
          </a:ln>
          <a:effectLst>
            <a:outerShdw blurRad="228600" dist="25400" dir="5400000" rotWithShape="0">
              <a:srgbClr val="000000">
                <a:alpha val="5882"/>
              </a:srgbClr>
            </a:outerShdw>
          </a:effectLst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0" name="Google Shape;350;p27"/>
          <p:cNvSpPr txBox="1">
            <a:spLocks noGrp="1"/>
          </p:cNvSpPr>
          <p:nvPr>
            <p:ph type="body" idx="1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body" idx="2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body" idx="3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body" idx="4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body" idx="5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body" idx="6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56" name="Google Shape;356;p2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57" name="Google Shape;357;p2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58" name="Google Shape;358;p27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9" name="Google Shape;359;p27"/>
          <p:cNvSpPr txBox="1">
            <a:spLocks noGrp="1"/>
          </p:cNvSpPr>
          <p:nvPr>
            <p:ph type="body" idx="7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60" name="Google Shape;360;p27"/>
          <p:cNvSpPr>
            <a:spLocks noGrp="1"/>
          </p:cNvSpPr>
          <p:nvPr>
            <p:ph type="pic" idx="8"/>
          </p:nvPr>
        </p:nvSpPr>
        <p:spPr>
          <a:xfrm>
            <a:off x="1363387" y="2961517"/>
            <a:ext cx="6355008" cy="4051699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361" name="Google Shape;361;p27"/>
          <p:cNvSpPr>
            <a:spLocks noGrp="1"/>
          </p:cNvSpPr>
          <p:nvPr>
            <p:ph type="pic" idx="9"/>
          </p:nvPr>
        </p:nvSpPr>
        <p:spPr>
          <a:xfrm>
            <a:off x="9095877" y="2961517"/>
            <a:ext cx="6355008" cy="4051699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362" name="Google Shape;362;p27"/>
          <p:cNvSpPr>
            <a:spLocks noGrp="1"/>
          </p:cNvSpPr>
          <p:nvPr>
            <p:ph type="pic" idx="13"/>
          </p:nvPr>
        </p:nvSpPr>
        <p:spPr>
          <a:xfrm>
            <a:off x="16831806" y="2961517"/>
            <a:ext cx="6355008" cy="4051699"/>
          </a:xfrm>
          <a:prstGeom prst="roundRect">
            <a:avLst>
              <a:gd name="adj" fmla="val 6685"/>
            </a:avLst>
          </a:prstGeom>
          <a:noFill/>
          <a:ln>
            <a:noFill/>
          </a:ln>
        </p:spPr>
      </p:sp>
      <p:sp>
        <p:nvSpPr>
          <p:cNvPr id="363" name="Google Shape;363;p27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64" name="Google Shape;364;p27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. Image - Big Title">
  <p:cSld name="Image - Big Titl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2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67" name="Google Shape;367;p2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68" name="Google Shape;368;p28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28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70" name="Google Shape;370;p28"/>
          <p:cNvSpPr>
            <a:spLocks noGrp="1"/>
          </p:cNvSpPr>
          <p:nvPr>
            <p:ph type="pic" idx="2"/>
          </p:nvPr>
        </p:nvSpPr>
        <p:spPr>
          <a:xfrm>
            <a:off x="15135246" y="-975655"/>
            <a:ext cx="11121134" cy="13333084"/>
          </a:xfrm>
          <a:prstGeom prst="roundRect">
            <a:avLst>
              <a:gd name="adj" fmla="val 5598"/>
            </a:avLst>
          </a:prstGeom>
          <a:noFill/>
          <a:ln>
            <a:noFill/>
          </a:ln>
        </p:spPr>
      </p:sp>
      <p:pic>
        <p:nvPicPr>
          <p:cNvPr id="371" name="Google Shape;371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8"/>
          <p:cNvSpPr txBox="1">
            <a:spLocks noGrp="1"/>
          </p:cNvSpPr>
          <p:nvPr>
            <p:ph type="body" idx="3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sz="55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body" idx="4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sz="85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74" name="Google Shape;374;p28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. Image - 2 Points and Images">
  <p:cSld name="Image - 2 Points and Image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8" name="Google Shape;378;p2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79" name="Google Shape;379;p29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29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1" name="Google Shape;381;p29"/>
          <p:cNvSpPr>
            <a:spLocks noGrp="1"/>
          </p:cNvSpPr>
          <p:nvPr>
            <p:ph type="pic" idx="2"/>
          </p:nvPr>
        </p:nvSpPr>
        <p:spPr>
          <a:xfrm>
            <a:off x="1143097" y="2787537"/>
            <a:ext cx="5605862" cy="3790952"/>
          </a:xfrm>
          <a:prstGeom prst="roundRect">
            <a:avLst>
              <a:gd name="adj" fmla="val 8781"/>
            </a:avLst>
          </a:prstGeom>
          <a:noFill/>
          <a:ln>
            <a:noFill/>
          </a:ln>
        </p:spPr>
      </p:sp>
      <p:sp>
        <p:nvSpPr>
          <p:cNvPr id="382" name="Google Shape;382;p29"/>
          <p:cNvSpPr>
            <a:spLocks noGrp="1"/>
          </p:cNvSpPr>
          <p:nvPr>
            <p:ph type="pic" idx="3"/>
          </p:nvPr>
        </p:nvSpPr>
        <p:spPr>
          <a:xfrm>
            <a:off x="1143097" y="7781568"/>
            <a:ext cx="5605862" cy="3790952"/>
          </a:xfrm>
          <a:prstGeom prst="roundRect">
            <a:avLst>
              <a:gd name="adj" fmla="val 8781"/>
            </a:avLst>
          </a:prstGeom>
          <a:noFill/>
          <a:ln>
            <a:noFill/>
          </a:ln>
        </p:spPr>
      </p:sp>
      <p:sp>
        <p:nvSpPr>
          <p:cNvPr id="383" name="Google Shape;383;p29"/>
          <p:cNvSpPr txBox="1">
            <a:spLocks noGrp="1"/>
          </p:cNvSpPr>
          <p:nvPr>
            <p:ph type="body" idx="4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4" name="Google Shape;384;p29"/>
          <p:cNvSpPr txBox="1">
            <a:spLocks noGrp="1"/>
          </p:cNvSpPr>
          <p:nvPr>
            <p:ph type="body" idx="5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5" name="Google Shape;385;p29"/>
          <p:cNvSpPr txBox="1">
            <a:spLocks noGrp="1"/>
          </p:cNvSpPr>
          <p:nvPr>
            <p:ph type="body" idx="6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6" name="Google Shape;386;p29"/>
          <p:cNvSpPr txBox="1">
            <a:spLocks noGrp="1"/>
          </p:cNvSpPr>
          <p:nvPr>
            <p:ph type="body" idx="7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7" name="Google Shape;387;p2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388" name="Google Shape;388;p29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. Image - 2 Points and Images (Right)">
  <p:cSld name="Image - 2 Points and Images (Right)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3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91" name="Google Shape;391;p3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92" name="Google Shape;392;p30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3" name="Google Shape;393;p30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4" name="Google Shape;394;p30"/>
          <p:cNvSpPr>
            <a:spLocks noGrp="1"/>
          </p:cNvSpPr>
          <p:nvPr>
            <p:ph type="pic" idx="2"/>
          </p:nvPr>
        </p:nvSpPr>
        <p:spPr>
          <a:xfrm>
            <a:off x="17373697" y="2787537"/>
            <a:ext cx="5605862" cy="3790952"/>
          </a:xfrm>
          <a:prstGeom prst="roundRect">
            <a:avLst>
              <a:gd name="adj" fmla="val 8781"/>
            </a:avLst>
          </a:prstGeom>
          <a:noFill/>
          <a:ln>
            <a:noFill/>
          </a:ln>
        </p:spPr>
      </p:sp>
      <p:sp>
        <p:nvSpPr>
          <p:cNvPr id="395" name="Google Shape;395;p30"/>
          <p:cNvSpPr>
            <a:spLocks noGrp="1"/>
          </p:cNvSpPr>
          <p:nvPr>
            <p:ph type="pic" idx="3"/>
          </p:nvPr>
        </p:nvSpPr>
        <p:spPr>
          <a:xfrm>
            <a:off x="17373697" y="7781568"/>
            <a:ext cx="5605862" cy="3790952"/>
          </a:xfrm>
          <a:prstGeom prst="roundRect">
            <a:avLst>
              <a:gd name="adj" fmla="val 8781"/>
            </a:avLst>
          </a:prstGeom>
          <a:noFill/>
          <a:ln>
            <a:noFill/>
          </a:ln>
        </p:spPr>
      </p:sp>
      <p:sp>
        <p:nvSpPr>
          <p:cNvPr id="396" name="Google Shape;396;p30"/>
          <p:cNvSpPr txBox="1">
            <a:spLocks noGrp="1"/>
          </p:cNvSpPr>
          <p:nvPr>
            <p:ph type="body" idx="4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7" name="Google Shape;397;p30"/>
          <p:cNvSpPr txBox="1">
            <a:spLocks noGrp="1"/>
          </p:cNvSpPr>
          <p:nvPr>
            <p:ph type="body" idx="5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8" name="Google Shape;398;p30"/>
          <p:cNvSpPr txBox="1">
            <a:spLocks noGrp="1"/>
          </p:cNvSpPr>
          <p:nvPr>
            <p:ph type="body" idx="6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9" name="Google Shape;399;p30"/>
          <p:cNvSpPr txBox="1">
            <a:spLocks noGrp="1"/>
          </p:cNvSpPr>
          <p:nvPr>
            <p:ph type="body" idx="7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0" name="Google Shape;400;p3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01" name="Google Shape;401;p30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5. Dark - Quote">
  <p:cSld name="Dark - Quote">
    <p:bg>
      <p:bgPr>
        <a:solidFill>
          <a:srgbClr val="09142E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1"/>
          <p:cNvSpPr txBox="1">
            <a:spLocks noGrp="1"/>
          </p:cNvSpPr>
          <p:nvPr>
            <p:ph type="body" idx="1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sz="8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4" name="Google Shape;404;p31"/>
          <p:cNvSpPr txBox="1">
            <a:spLocks noGrp="1"/>
          </p:cNvSpPr>
          <p:nvPr>
            <p:ph type="body" idx="2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5" name="Google Shape;405;p31"/>
          <p:cNvSpPr>
            <a:spLocks noGrp="1"/>
          </p:cNvSpPr>
          <p:nvPr>
            <p:ph type="pic" idx="3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06" name="Google Shape;406;p31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9411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7" name="Google Shape;407;p31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lang="en" sz="30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408" name="Google Shape;408;p3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3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10" name="Google Shape;410;p3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11" name="Google Shape;411;p31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2" name="Google Shape;412;p31"/>
          <p:cNvSpPr txBox="1">
            <a:spLocks noGrp="1"/>
          </p:cNvSpPr>
          <p:nvPr>
            <p:ph type="body" idx="4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3" name="Google Shape;413;p3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14" name="Google Shape;414;p31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lang="en" sz="30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6. Light - Quote">
  <p:cSld name="Light - Quote">
    <p:bg>
      <p:bgPr>
        <a:solidFill>
          <a:srgbClr val="FFFFFF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2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2"/>
          <p:cNvSpPr txBox="1">
            <a:spLocks noGrp="1"/>
          </p:cNvSpPr>
          <p:nvPr>
            <p:ph type="body" idx="1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sz="8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8" name="Google Shape;418;p32"/>
          <p:cNvSpPr>
            <a:spLocks noGrp="1"/>
          </p:cNvSpPr>
          <p:nvPr>
            <p:ph type="pic" idx="2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19" name="Google Shape;419;p32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9411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20" name="Google Shape;420;p3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1" name="Google Shape;421;p3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22" name="Google Shape;422;p32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3" name="Google Shape;423;p32"/>
          <p:cNvSpPr txBox="1">
            <a:spLocks noGrp="1"/>
          </p:cNvSpPr>
          <p:nvPr>
            <p:ph type="body" idx="3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4" name="Google Shape;424;p32"/>
          <p:cNvSpPr txBox="1">
            <a:spLocks noGrp="1"/>
          </p:cNvSpPr>
          <p:nvPr>
            <p:ph type="body" idx="4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5" name="Google Shape;425;p32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. Dark - Title">
  <p:cSld name="Dark - Title">
    <p:bg>
      <p:bgPr>
        <a:solidFill>
          <a:srgbClr val="09142E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sz="64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sz="94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6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38" name="Google Shape;38;p5" descr="img 6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7. Light - Quote No Image">
  <p:cSld name="Light - Quote No Image">
    <p:bg>
      <p:bgPr>
        <a:solidFill>
          <a:srgbClr val="FFFFFF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3"/>
          <p:cNvSpPr txBox="1">
            <a:spLocks noGrp="1"/>
          </p:cNvSpPr>
          <p:nvPr>
            <p:ph type="body" idx="1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29" name="Google Shape;429;p33"/>
          <p:cNvSpPr txBox="1">
            <a:spLocks noGrp="1"/>
          </p:cNvSpPr>
          <p:nvPr>
            <p:ph type="body" idx="2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30" name="Google Shape;430;p3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1" name="Google Shape;431;p3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32" name="Google Shape;432;p33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3" name="Google Shape;433;p33"/>
          <p:cNvSpPr txBox="1">
            <a:spLocks noGrp="1"/>
          </p:cNvSpPr>
          <p:nvPr>
            <p:ph type="body" idx="3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sz="8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4" name="Google Shape;434;p3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35" name="Google Shape;435;p33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lang="en" sz="30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8. Blue - Quote No Image">
  <p:cSld name="Blue - Quote No Image">
    <p:bg>
      <p:bgPr>
        <a:solidFill>
          <a:srgbClr val="005FAA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34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4"/>
          <p:cNvSpPr txBox="1">
            <a:spLocks noGrp="1"/>
          </p:cNvSpPr>
          <p:nvPr>
            <p:ph type="body" idx="1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9" name="Google Shape;439;p34"/>
          <p:cNvSpPr txBox="1">
            <a:spLocks noGrp="1"/>
          </p:cNvSpPr>
          <p:nvPr>
            <p:ph type="body" idx="2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40" name="Google Shape;440;p3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1" name="Google Shape;441;p3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42" name="Google Shape;442;p34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3" name="Google Shape;443;p34"/>
          <p:cNvSpPr txBox="1">
            <a:spLocks noGrp="1"/>
          </p:cNvSpPr>
          <p:nvPr>
            <p:ph type="body" idx="3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sz="800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8534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sz="80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44" name="Google Shape;444;p34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45" name="Google Shape;445;p34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lang="en" sz="30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6. Logo Only">
  <p:cSld name="Logo Only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3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8" name="Google Shape;448;p3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49" name="Google Shape;449;p35" descr="Imag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0" name="Google Shape;450;p35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8. Light - Closing">
  <p:cSld name="Light - Closing">
    <p:bg>
      <p:bgPr>
        <a:solidFill>
          <a:srgbClr val="FFFFFF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6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6"/>
          <p:cNvSpPr txBox="1">
            <a:spLocks noGrp="1"/>
          </p:cNvSpPr>
          <p:nvPr>
            <p:ph type="body" idx="1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sz="8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4" name="Google Shape;454;p36"/>
          <p:cNvSpPr txBox="1">
            <a:spLocks noGrp="1"/>
          </p:cNvSpPr>
          <p:nvPr>
            <p:ph type="body" idx="2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5" name="Google Shape;455;p36"/>
          <p:cNvSpPr txBox="1">
            <a:spLocks noGrp="1"/>
          </p:cNvSpPr>
          <p:nvPr>
            <p:ph type="body" idx="3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sz="55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456" name="Google Shape;456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6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"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sp>
        <p:nvSpPr>
          <p:cNvPr id="458" name="Google Shape;458;p36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lang="en"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/>
          </a:p>
        </p:txBody>
      </p:sp>
      <p:sp>
        <p:nvSpPr>
          <p:cNvPr id="459" name="Google Shape;459;p36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lang="en"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/>
          </a:p>
        </p:txBody>
      </p:sp>
      <p:sp>
        <p:nvSpPr>
          <p:cNvPr id="460" name="Google Shape;460;p36"/>
          <p:cNvSpPr txBox="1">
            <a:spLocks noGrp="1"/>
          </p:cNvSpPr>
          <p:nvPr>
            <p:ph type="body" idx="4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61" name="Google Shape;461;p36"/>
          <p:cNvSpPr txBox="1">
            <a:spLocks noGrp="1"/>
          </p:cNvSpPr>
          <p:nvPr>
            <p:ph type="body" idx="5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62" name="Google Shape;462;p36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63" name="Google Shape;4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7. Dark - Closing">
  <p:cSld name="Dark - Closing">
    <p:bg>
      <p:bgPr>
        <a:solidFill>
          <a:srgbClr val="09142E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"/>
          <p:cNvSpPr txBox="1">
            <a:spLocks noGrp="1"/>
          </p:cNvSpPr>
          <p:nvPr>
            <p:ph type="body" idx="1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sz="8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66" name="Google Shape;466;p37"/>
          <p:cNvSpPr txBox="1">
            <a:spLocks noGrp="1"/>
          </p:cNvSpPr>
          <p:nvPr>
            <p:ph type="body" idx="2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sz="56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67" name="Google Shape;467;p37"/>
          <p:cNvSpPr txBox="1">
            <a:spLocks noGrp="1"/>
          </p:cNvSpPr>
          <p:nvPr>
            <p:ph type="body" idx="3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sz="5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468" name="Google Shape;468;p3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7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7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"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pic>
        <p:nvPicPr>
          <p:cNvPr id="472" name="Google Shape;472;p37" descr="img 3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7" descr="Image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7" descr="Image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7" descr="Image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37"/>
          <p:cNvCxnSpPr/>
          <p:nvPr/>
        </p:nvCxnSpPr>
        <p:spPr>
          <a:xfrm rot="10800000" flipH="1">
            <a:off x="7306906" y="10695622"/>
            <a:ext cx="2" cy="829307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7" name="Google Shape;477;p37"/>
          <p:cNvSpPr txBox="1">
            <a:spLocks noGrp="1"/>
          </p:cNvSpPr>
          <p:nvPr>
            <p:ph type="body" idx="4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body" idx="5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sz="56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79" name="Google Shape;479;p37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80" name="Google Shape;480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9. Dark - Closing (Simple)">
  <p:cSld name="Dark - Closing (Simple)">
    <p:bg>
      <p:bgPr>
        <a:solidFill>
          <a:srgbClr val="09142E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sz="8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484" name="Google Shape;484;p3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8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lang="en" sz="24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pic>
        <p:nvPicPr>
          <p:cNvPr id="487" name="Google Shape;487;p38" descr="Imag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8" descr="Image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8" descr="Image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0" name="Google Shape;490;p38"/>
          <p:cNvCxnSpPr/>
          <p:nvPr/>
        </p:nvCxnSpPr>
        <p:spPr>
          <a:xfrm rot="10800000" flipH="1">
            <a:off x="7306906" y="10695622"/>
            <a:ext cx="2" cy="829307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1" name="Google Shape;491;p38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lang="en" sz="56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/>
          </a:p>
        </p:txBody>
      </p:sp>
      <p:sp>
        <p:nvSpPr>
          <p:cNvPr id="492" name="Google Shape;492;p38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3" name="Google Shape;493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2. Light - Divider (Title)">
  <p:cSld name="Light - Divider (Title)">
    <p:bg>
      <p:bgPr>
        <a:solidFill>
          <a:srgbClr val="FFFFFF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9"/>
          <p:cNvSpPr txBox="1">
            <a:spLocks noGrp="1"/>
          </p:cNvSpPr>
          <p:nvPr>
            <p:ph type="body" idx="1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sz="12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496" name="Google Shape;496;p39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98" name="Google Shape;498;p39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9" name="Google Shape;4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. (extra) Content - 3 Horizontal with Two Bullets">
  <p:cSld name="Content - 3 Horizontal with Two Bulle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0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4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03" name="Google Shape;503;p4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504" name="Google Shape;504;p40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4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lang="en" sz="2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506" name="Google Shape;506;p40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7" name="Google Shape;507;p40"/>
          <p:cNvSpPr txBox="1">
            <a:spLocks noGrp="1"/>
          </p:cNvSpPr>
          <p:nvPr>
            <p:ph type="body" idx="2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8" name="Google Shape;508;p40"/>
          <p:cNvSpPr txBox="1">
            <a:spLocks noGrp="1"/>
          </p:cNvSpPr>
          <p:nvPr>
            <p:ph type="body" idx="3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9" name="Google Shape;509;p40"/>
          <p:cNvSpPr txBox="1">
            <a:spLocks noGrp="1"/>
          </p:cNvSpPr>
          <p:nvPr>
            <p:ph type="body" idx="4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0" name="Google Shape;510;p40"/>
          <p:cNvSpPr txBox="1">
            <a:spLocks noGrp="1"/>
          </p:cNvSpPr>
          <p:nvPr>
            <p:ph type="body" idx="5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1" name="Google Shape;511;p40"/>
          <p:cNvSpPr txBox="1">
            <a:spLocks noGrp="1"/>
          </p:cNvSpPr>
          <p:nvPr>
            <p:ph type="body" idx="6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2" name="Google Shape;512;p40"/>
          <p:cNvSpPr txBox="1">
            <a:spLocks noGrp="1"/>
          </p:cNvSpPr>
          <p:nvPr>
            <p:ph type="body" idx="7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3" name="Google Shape;513;p40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514" name="Google Shape;514;p40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515" name="Google Shape;515;p40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lang="en" sz="48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516" name="Google Shape;516;p40"/>
          <p:cNvSpPr txBox="1">
            <a:spLocks noGrp="1"/>
          </p:cNvSpPr>
          <p:nvPr>
            <p:ph type="body" idx="8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7" name="Google Shape;517;p40"/>
          <p:cNvSpPr txBox="1">
            <a:spLocks noGrp="1"/>
          </p:cNvSpPr>
          <p:nvPr>
            <p:ph type="body" idx="9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8" name="Google Shape;518;p40"/>
          <p:cNvSpPr txBox="1">
            <a:spLocks noGrp="1"/>
          </p:cNvSpPr>
          <p:nvPr>
            <p:ph type="body" idx="13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9" name="Google Shape;519;p4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cxnSp>
        <p:nvCxnSpPr>
          <p:cNvPr id="520" name="Google Shape;520;p40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w="38100" cap="flat" cmpd="sng">
            <a:solidFill>
              <a:srgbClr val="0061B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1" name="Google Shape;521;p40"/>
          <p:cNvSpPr txBox="1">
            <a:spLocks noGrp="1"/>
          </p:cNvSpPr>
          <p:nvPr>
            <p:ph type="body" idx="14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2" name="Google Shape;522;p40"/>
          <p:cNvSpPr txBox="1">
            <a:spLocks noGrp="1"/>
          </p:cNvSpPr>
          <p:nvPr>
            <p:ph type="body" idx="15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3" name="Google Shape;523;p40"/>
          <p:cNvSpPr txBox="1">
            <a:spLocks noGrp="1"/>
          </p:cNvSpPr>
          <p:nvPr>
            <p:ph type="body" idx="16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sz="36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4" name="Google Shape;524;p40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1. (extra) Image - Big Title (Right)">
  <p:cSld name="Image - Big Title (Right)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1"/>
          <p:cNvSpPr>
            <a:spLocks noGrp="1"/>
          </p:cNvSpPr>
          <p:nvPr>
            <p:ph type="pic" idx="2"/>
          </p:nvPr>
        </p:nvSpPr>
        <p:spPr>
          <a:xfrm>
            <a:off x="-1512277" y="955533"/>
            <a:ext cx="13404678" cy="11679778"/>
          </a:xfrm>
          <a:prstGeom prst="roundRect">
            <a:avLst>
              <a:gd name="adj" fmla="val 6128"/>
            </a:avLst>
          </a:prstGeom>
          <a:noFill/>
          <a:ln>
            <a:noFill/>
          </a:ln>
        </p:spPr>
      </p:sp>
      <p:sp>
        <p:nvSpPr>
          <p:cNvPr id="527" name="Google Shape;527;p41"/>
          <p:cNvSpPr txBox="1">
            <a:spLocks noGrp="1"/>
          </p:cNvSpPr>
          <p:nvPr>
            <p:ph type="body" idx="1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sz="85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8" name="Google Shape;528;p41"/>
          <p:cNvSpPr txBox="1">
            <a:spLocks noGrp="1"/>
          </p:cNvSpPr>
          <p:nvPr>
            <p:ph type="body" idx="3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529" name="Google Shape;529;p4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(template)">
  <p:cSld name="1_Title and content (template)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54449b3064_0_194"/>
          <p:cNvSpPr txBox="1">
            <a:spLocks noGrp="1"/>
          </p:cNvSpPr>
          <p:nvPr>
            <p:ph type="subTitle" idx="1"/>
          </p:nvPr>
        </p:nvSpPr>
        <p:spPr>
          <a:xfrm>
            <a:off x="1121632" y="2333603"/>
            <a:ext cx="201399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sz="53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g254449b3064_0_194"/>
          <p:cNvSpPr txBox="1">
            <a:spLocks noGrp="1"/>
          </p:cNvSpPr>
          <p:nvPr>
            <p:ph type="title"/>
          </p:nvPr>
        </p:nvSpPr>
        <p:spPr>
          <a:xfrm>
            <a:off x="1121629" y="1220021"/>
            <a:ext cx="20139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sz="6700" b="1" i="0" u="none" strike="noStrike" cap="none">
                <a:solidFill>
                  <a:srgbClr val="0E67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6" name="Google Shape;516;g254449b3064_0_194"/>
          <p:cNvSpPr txBox="1">
            <a:spLocks noGrp="1"/>
          </p:cNvSpPr>
          <p:nvPr>
            <p:ph type="ftr" idx="11"/>
          </p:nvPr>
        </p:nvSpPr>
        <p:spPr>
          <a:xfrm>
            <a:off x="14785445" y="12730293"/>
            <a:ext cx="54177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g254449b3064_0_194"/>
          <p:cNvSpPr txBox="1">
            <a:spLocks noGrp="1"/>
          </p:cNvSpPr>
          <p:nvPr>
            <p:ph type="sldNum" idx="12"/>
          </p:nvPr>
        </p:nvSpPr>
        <p:spPr>
          <a:xfrm>
            <a:off x="23355656" y="12730293"/>
            <a:ext cx="8865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757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2. Light - Title">
  <p:cSld name="Light - Title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 descr="img 6@4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sz="64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sz="94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sz="48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6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(template) 1">
  <p:cSld name="1_Title and content (template) 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54449b3064_0_199"/>
          <p:cNvSpPr txBox="1">
            <a:spLocks noGrp="1"/>
          </p:cNvSpPr>
          <p:nvPr>
            <p:ph type="subTitle" idx="1"/>
          </p:nvPr>
        </p:nvSpPr>
        <p:spPr>
          <a:xfrm>
            <a:off x="1121632" y="2333603"/>
            <a:ext cx="201399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sz="53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0" name="Google Shape;520;g254449b3064_0_199"/>
          <p:cNvSpPr txBox="1">
            <a:spLocks noGrp="1"/>
          </p:cNvSpPr>
          <p:nvPr>
            <p:ph type="title"/>
          </p:nvPr>
        </p:nvSpPr>
        <p:spPr>
          <a:xfrm>
            <a:off x="1121629" y="1220021"/>
            <a:ext cx="20139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sz="6700" b="1" i="0" u="none" strike="noStrike" cap="none">
                <a:solidFill>
                  <a:srgbClr val="0E67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1" name="Google Shape;521;g254449b3064_0_199"/>
          <p:cNvSpPr txBox="1">
            <a:spLocks noGrp="1"/>
          </p:cNvSpPr>
          <p:nvPr>
            <p:ph type="dt" idx="10"/>
          </p:nvPr>
        </p:nvSpPr>
        <p:spPr>
          <a:xfrm>
            <a:off x="21063707" y="12747829"/>
            <a:ext cx="21441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522" name="Google Shape;522;g254449b3064_0_199"/>
          <p:cNvSpPr txBox="1">
            <a:spLocks noGrp="1"/>
          </p:cNvSpPr>
          <p:nvPr>
            <p:ph type="ftr" idx="11"/>
          </p:nvPr>
        </p:nvSpPr>
        <p:spPr>
          <a:xfrm>
            <a:off x="14785445" y="12730293"/>
            <a:ext cx="54177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g254449b3064_0_199"/>
          <p:cNvSpPr txBox="1">
            <a:spLocks noGrp="1"/>
          </p:cNvSpPr>
          <p:nvPr>
            <p:ph type="sldNum" idx="12"/>
          </p:nvPr>
        </p:nvSpPr>
        <p:spPr>
          <a:xfrm>
            <a:off x="23355656" y="12730293"/>
            <a:ext cx="8865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2539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54449b3064_0_619"/>
          <p:cNvSpPr txBox="1">
            <a:spLocks noGrp="1"/>
          </p:cNvSpPr>
          <p:nvPr>
            <p:ph type="sldNum" idx="12"/>
          </p:nvPr>
        </p:nvSpPr>
        <p:spPr>
          <a:xfrm>
            <a:off x="23322384" y="12755672"/>
            <a:ext cx="9447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26" name="Google Shape;526;g254449b3064_0_619"/>
          <p:cNvSpPr txBox="1">
            <a:spLocks noGrp="1"/>
          </p:cNvSpPr>
          <p:nvPr>
            <p:ph type="dt" idx="10"/>
          </p:nvPr>
        </p:nvSpPr>
        <p:spPr>
          <a:xfrm>
            <a:off x="21063707" y="12755672"/>
            <a:ext cx="21441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527" name="Google Shape;527;g254449b3064_0_619"/>
          <p:cNvSpPr txBox="1">
            <a:spLocks noGrp="1"/>
          </p:cNvSpPr>
          <p:nvPr>
            <p:ph type="ftr" idx="11"/>
          </p:nvPr>
        </p:nvSpPr>
        <p:spPr>
          <a:xfrm>
            <a:off x="14785445" y="12730293"/>
            <a:ext cx="54177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g254449b3064_0_619"/>
          <p:cNvSpPr txBox="1">
            <a:spLocks noGrp="1"/>
          </p:cNvSpPr>
          <p:nvPr>
            <p:ph type="subTitle" idx="1"/>
          </p:nvPr>
        </p:nvSpPr>
        <p:spPr>
          <a:xfrm>
            <a:off x="926320" y="1944304"/>
            <a:ext cx="201417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sz="53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9" name="Google Shape;529;g254449b3064_0_619"/>
          <p:cNvSpPr txBox="1">
            <a:spLocks noGrp="1"/>
          </p:cNvSpPr>
          <p:nvPr>
            <p:ph type="title"/>
          </p:nvPr>
        </p:nvSpPr>
        <p:spPr>
          <a:xfrm>
            <a:off x="926320" y="958331"/>
            <a:ext cx="201417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sz="6700" b="1" i="0" u="none" strike="noStrike" cap="none">
                <a:solidFill>
                  <a:srgbClr val="0E67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g254449b3064_0_619"/>
          <p:cNvSpPr txBox="1">
            <a:spLocks noGrp="1"/>
          </p:cNvSpPr>
          <p:nvPr>
            <p:ph type="body" idx="2"/>
          </p:nvPr>
        </p:nvSpPr>
        <p:spPr>
          <a:xfrm>
            <a:off x="926320" y="3416960"/>
            <a:ext cx="20011200" cy="9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L="457200" marR="0" lvl="0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63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755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54449b3064_0_626"/>
          <p:cNvSpPr txBox="1">
            <a:spLocks noGrp="1"/>
          </p:cNvSpPr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sz="67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Google Shape;533;g254449b3064_0_626"/>
          <p:cNvSpPr txBox="1">
            <a:spLocks noGrp="1"/>
          </p:cNvSpPr>
          <p:nvPr>
            <p:ph type="subTitle" idx="1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sz="53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530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54449b3064_0_629"/>
          <p:cNvSpPr txBox="1">
            <a:spLocks noGrp="1"/>
          </p:cNvSpPr>
          <p:nvPr>
            <p:ph type="body" idx="1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L="457200" marR="0" lvl="0" indent="-5651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▪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ourier New"/>
              <a:buChar char="o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3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6" name="Google Shape;536;g254449b3064_0_629"/>
          <p:cNvSpPr txBox="1">
            <a:spLocks noGrp="1"/>
          </p:cNvSpPr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sz="67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7" name="Google Shape;537;g254449b3064_0_629"/>
          <p:cNvSpPr txBox="1">
            <a:spLocks noGrp="1"/>
          </p:cNvSpPr>
          <p:nvPr>
            <p:ph type="subTitle" idx="2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sz="53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037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54449b3064_0_784"/>
          <p:cNvSpPr txBox="1">
            <a:spLocks noGrp="1"/>
          </p:cNvSpPr>
          <p:nvPr>
            <p:ph type="title"/>
          </p:nvPr>
        </p:nvSpPr>
        <p:spPr>
          <a:xfrm>
            <a:off x="1676400" y="312962"/>
            <a:ext cx="22382400" cy="2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g254449b3064_0_784"/>
          <p:cNvSpPr txBox="1">
            <a:spLocks noGrp="1"/>
          </p:cNvSpPr>
          <p:nvPr>
            <p:ph type="body" idx="1"/>
          </p:nvPr>
        </p:nvSpPr>
        <p:spPr>
          <a:xfrm>
            <a:off x="1676400" y="2502492"/>
            <a:ext cx="22382400" cy="10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584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5600"/>
              <a:buFont typeface="Corbel"/>
              <a:buAutoNum type="arabicPeriod"/>
              <a:defRPr sz="2800"/>
            </a:lvl1pPr>
            <a:lvl2pPr marL="91440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rbel"/>
              <a:buAutoNum type="alphaLcPeriod"/>
              <a:defRPr sz="2800"/>
            </a:lvl2pPr>
            <a:lvl3pPr marL="1371600" lvl="2" indent="-482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Corbel"/>
              <a:buAutoNum type="romanLcPeriod"/>
              <a:defRPr sz="2800"/>
            </a:lvl3pPr>
            <a:lvl4pPr marL="1828800" lvl="3" indent="-431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orbel"/>
              <a:buAutoNum type="arabicPeriod"/>
              <a:defRPr sz="2800"/>
            </a:lvl4pPr>
            <a:lvl5pPr marL="2286000" lvl="4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rbel"/>
              <a:buAutoNum type="alphaLcPeriod"/>
              <a:defRPr sz="2800"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9pPr>
          </a:lstStyle>
          <a:p>
            <a:endParaRPr/>
          </a:p>
        </p:txBody>
      </p:sp>
      <p:sp>
        <p:nvSpPr>
          <p:cNvPr id="541" name="Google Shape;541;g254449b3064_0_784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18798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2" name="Google Shape;542;g254449b3064_0_784"/>
          <p:cNvSpPr txBox="1">
            <a:spLocks noGrp="1"/>
          </p:cNvSpPr>
          <p:nvPr>
            <p:ph type="sldNum" idx="12"/>
          </p:nvPr>
        </p:nvSpPr>
        <p:spPr>
          <a:xfrm>
            <a:off x="11703760" y="12712700"/>
            <a:ext cx="960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583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Title and Content 1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54449b3064_0_947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g254449b3064_0_947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1pPr>
            <a:lvl2pPr marL="91440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2pPr>
            <a:lvl3pPr marL="137160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3pPr>
            <a:lvl4pPr marL="182880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4pPr>
            <a:lvl5pPr marL="228600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5pPr>
            <a:lvl6pPr marL="274320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6pPr>
            <a:lvl7pPr marL="320040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7pPr>
            <a:lvl8pPr marL="365760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8pPr>
            <a:lvl9pPr marL="411480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9pPr>
          </a:lstStyle>
          <a:p>
            <a:endParaRPr/>
          </a:p>
        </p:txBody>
      </p:sp>
      <p:sp>
        <p:nvSpPr>
          <p:cNvPr id="546" name="Google Shape;546;g254449b3064_0_947"/>
          <p:cNvSpPr txBox="1">
            <a:spLocks noGrp="1"/>
          </p:cNvSpPr>
          <p:nvPr>
            <p:ph type="dt" idx="10"/>
          </p:nvPr>
        </p:nvSpPr>
        <p:spPr>
          <a:xfrm>
            <a:off x="10820400" y="1274572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7" name="Google Shape;547;g254449b3064_0_947"/>
          <p:cNvSpPr txBox="1">
            <a:spLocks noGrp="1"/>
          </p:cNvSpPr>
          <p:nvPr>
            <p:ph type="ftr" idx="11"/>
          </p:nvPr>
        </p:nvSpPr>
        <p:spPr>
          <a:xfrm>
            <a:off x="538480" y="12380594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" name="Google Shape;548;g254449b3064_0_947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958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3. Image - Title">
  <p:cSld name="Image - Title">
    <p:bg>
      <p:bgPr>
        <a:solidFill>
          <a:srgbClr val="09142E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7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sz="64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sz="94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3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sz="480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4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6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sz="240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66" name="Google Shape;66;p7" descr="img 6@4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9. Dark - Divider">
  <p:cSld name="Dark - Divider">
    <p:bg>
      <p:bgPr>
        <a:solidFill>
          <a:srgbClr val="09142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 descr="img 3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2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pic>
        <p:nvPicPr>
          <p:cNvPr id="78" name="Google Shape;78;p9" descr="Frame 13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0. Light - Divider">
  <p:cSld name="Light - Divider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0" descr="img 3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 descr="Frame 13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>
            <a:spLocks noGrp="1"/>
          </p:cNvSpPr>
          <p:nvPr>
            <p:ph type="body" idx="1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body" idx="2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88" name="Google Shape;88;p10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1. Image - Divider">
  <p:cSld name="Image - Divider">
    <p:bg>
      <p:bgPr>
        <a:solidFill>
          <a:srgbClr val="09142E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3" name="Google Shape;93;p11" descr="img 3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 descr="Frame 13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sz="960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2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sz="40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98" name="Google Shape;98;p1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9" name="Google Shape;9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. Content - Text only">
  <p:cSld name="Content - Text with Bulle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2" descr="Image"/>
          <p:cNvPicPr preferRelativeResize="0"/>
          <p:nvPr/>
        </p:nvPicPr>
        <p:blipFill rotWithShape="1">
          <a:blip r:embed="rId2">
            <a:alphaModFix amt="25000"/>
          </a:blip>
          <a:srcRect t="12" b="11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name="adj" fmla="val 1881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104" name="Google Shape;104;p12" descr="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12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body" idx="2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sz="3200" b="0" i="0" u="none" strike="noStrike" cap="non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name="adj" fmla="val 1881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endParaRPr sz="2400" b="1" i="0" u="none" strike="noStrike" cap="non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sz="5400" b="1" i="0" u="none" strike="noStrike" cap="non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487718" y="13036990"/>
            <a:ext cx="96528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lang="en" sz="22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{Month 2022}  |  Name of Document</a:t>
            </a:r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lang="en" sz="2200" b="0" i="0" u="none" strike="noStrike" cap="non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sz="1200" b="1" i="0" u="none" strike="noStrike" cap="non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 b="0" i="0" u="none" strike="noStrike" cap="non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12" name="Google Shape;12;p1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oscfuture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0.png"/><Relationship Id="rId5" Type="http://schemas.openxmlformats.org/officeDocument/2006/relationships/hyperlink" Target="https://www.eosc.eu/advisory-groups/aai-architecture" TargetMode="External"/><Relationship Id="rId4" Type="http://schemas.openxmlformats.org/officeDocument/2006/relationships/hyperlink" Target="https://op.europa.eu/s/phe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geant.org/display/AARC/AARC+Documents+Approved+by+AEGI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geant.org/display/AARC/AARC+Documents+Approved+by+AEGI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geant.org/display/AARC/AARC+Documents+Approved+by+AEGIS" TargetMode="External"/><Relationship Id="rId7" Type="http://schemas.openxmlformats.org/officeDocument/2006/relationships/hyperlink" Target="https://wiki.geant.org/display/AARC/AEGI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lists.geant.org/sympa/subscribe/appint" TargetMode="External"/><Relationship Id="rId5" Type="http://schemas.openxmlformats.org/officeDocument/2006/relationships/hyperlink" Target="https://wiki.geant.org/display/AARC/AARC+Architecture" TargetMode="External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hyperlink" Target="https://twitter.com/EGI_eInfra" TargetMode="External"/><Relationship Id="rId7" Type="http://schemas.openxmlformats.org/officeDocument/2006/relationships/hyperlink" Target="https://www.youtube.com/c/EGIFederatio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2.png"/><Relationship Id="rId5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25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4.png"/><Relationship Id="rId11" Type="http://schemas.openxmlformats.org/officeDocument/2006/relationships/image" Target="../media/image25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"/>
          <p:cNvSpPr txBox="1">
            <a:spLocks noGrp="1"/>
          </p:cNvSpPr>
          <p:nvPr>
            <p:ph type="body" idx="2"/>
          </p:nvPr>
        </p:nvSpPr>
        <p:spPr>
          <a:xfrm>
            <a:off x="1096575" y="5893337"/>
            <a:ext cx="230634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250" b="1" dirty="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EGI - Authentication and </a:t>
            </a:r>
            <a:r>
              <a:rPr lang="it-IT" sz="6250" b="1" dirty="0" err="1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Authorisation</a:t>
            </a:r>
            <a:r>
              <a:rPr lang="it-IT" sz="6250" b="1" dirty="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6250" b="1" dirty="0" err="1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Infrastructures</a:t>
            </a:r>
            <a:r>
              <a:rPr lang="it-IT" sz="6250" b="1" dirty="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6250" b="1" dirty="0" err="1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coordination</a:t>
            </a:r>
            <a:r>
              <a:rPr lang="it-IT" sz="6250" b="1" dirty="0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 the ERA and </a:t>
            </a:r>
            <a:r>
              <a:rPr lang="it-IT" sz="6250" b="1" dirty="0" err="1">
                <a:solidFill>
                  <a:srgbClr val="CB6D0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beyond</a:t>
            </a:r>
            <a:endParaRPr sz="6250" b="1" dirty="0">
              <a:solidFill>
                <a:srgbClr val="CB6D0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554" name="Google Shape;554;p1"/>
          <p:cNvSpPr txBox="1">
            <a:spLocks noGrp="1"/>
          </p:cNvSpPr>
          <p:nvPr>
            <p:ph type="body" idx="3"/>
          </p:nvPr>
        </p:nvSpPr>
        <p:spPr>
          <a:xfrm>
            <a:off x="1210140" y="10145701"/>
            <a:ext cx="153822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</a:pPr>
            <a:r>
              <a:rPr lang="it-IT" dirty="0"/>
              <a:t>Valeria Ardizzone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</a:pPr>
            <a:r>
              <a:rPr lang="it-IT" dirty="0"/>
              <a:t>Solution Architect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</a:pPr>
            <a:r>
              <a:rPr lang="it-IT" dirty="0"/>
              <a:t>(EGI Foundation) </a:t>
            </a:r>
            <a:endParaRPr dirty="0"/>
          </a:p>
        </p:txBody>
      </p:sp>
      <p:sp>
        <p:nvSpPr>
          <p:cNvPr id="555" name="Google Shape;555;p1"/>
          <p:cNvSpPr txBox="1">
            <a:spLocks noGrp="1"/>
          </p:cNvSpPr>
          <p:nvPr>
            <p:ph type="body" idx="5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</a:pPr>
            <a:r>
              <a:rPr lang="it-IT"/>
              <a:t>22 June 2023</a:t>
            </a:r>
            <a:endParaRPr/>
          </a:p>
        </p:txBody>
      </p:sp>
      <p:sp>
        <p:nvSpPr>
          <p:cNvPr id="556" name="Google Shape;556;p1"/>
          <p:cNvSpPr txBox="1">
            <a:spLocks noGrp="1"/>
          </p:cNvSpPr>
          <p:nvPr>
            <p:ph type="body" idx="6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</a:pPr>
            <a:r>
              <a:rPr lang="it-IT"/>
              <a:t>e-IRG</a:t>
            </a:r>
            <a:endParaRPr/>
          </a:p>
        </p:txBody>
      </p:sp>
      <p:sp>
        <p:nvSpPr>
          <p:cNvPr id="557" name="Google Shape;557;p1"/>
          <p:cNvSpPr txBox="1">
            <a:spLocks noGrp="1"/>
          </p:cNvSpPr>
          <p:nvPr>
            <p:ph type="body" idx="7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endParaRPr/>
          </a:p>
        </p:txBody>
      </p:sp>
      <p:sp>
        <p:nvSpPr>
          <p:cNvPr id="558" name="Google Shape;558;p1"/>
          <p:cNvSpPr txBox="1">
            <a:spLocks noGrp="1"/>
          </p:cNvSpPr>
          <p:nvPr>
            <p:ph type="body" idx="8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endParaRPr/>
          </a:p>
        </p:txBody>
      </p:sp>
      <p:grpSp>
        <p:nvGrpSpPr>
          <p:cNvPr id="559" name="Google Shape;559;p1"/>
          <p:cNvGrpSpPr/>
          <p:nvPr/>
        </p:nvGrpSpPr>
        <p:grpSpPr>
          <a:xfrm>
            <a:off x="1210146" y="12554280"/>
            <a:ext cx="3888000" cy="754500"/>
            <a:chOff x="0" y="0"/>
            <a:chExt cx="3888000" cy="754500"/>
          </a:xfrm>
        </p:grpSpPr>
        <p:sp>
          <p:nvSpPr>
            <p:cNvPr id="560" name="Google Shape;560;p1"/>
            <p:cNvSpPr/>
            <p:nvPr/>
          </p:nvSpPr>
          <p:spPr>
            <a:xfrm>
              <a:off x="0" y="0"/>
              <a:ext cx="3888000" cy="754500"/>
            </a:xfrm>
            <a:prstGeom prst="roundRect">
              <a:avLst>
                <a:gd name="adj" fmla="val 16667"/>
              </a:avLst>
            </a:prstGeom>
            <a:solidFill>
              <a:srgbClr val="BCC1C5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E5E5E"/>
                </a:buClr>
                <a:buSzPts val="2400"/>
                <a:buFont typeface="DM Sans"/>
                <a:buNone/>
              </a:pPr>
              <a:endParaRPr sz="2400" b="1" i="0" u="none" strike="noStrike" cap="non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561" name="Google Shape;561;p1"/>
            <p:cNvSpPr txBox="1"/>
            <p:nvPr/>
          </p:nvSpPr>
          <p:spPr>
            <a:xfrm>
              <a:off x="359999" y="122732"/>
              <a:ext cx="3168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9142E"/>
                </a:buClr>
                <a:buSzPts val="2800"/>
                <a:buFont typeface="DM Sans"/>
                <a:buNone/>
              </a:pPr>
              <a:r>
                <a:rPr lang="it-IT" sz="2800" b="0" i="0" u="none" strike="noStrike" cap="none">
                  <a:solidFill>
                    <a:srgbClr val="09142E"/>
                  </a:solidFill>
                  <a:latin typeface="DM Sans"/>
                  <a:ea typeface="DM Sans"/>
                  <a:cs typeface="DM Sans"/>
                  <a:sym typeface="DM Sans"/>
                </a:rPr>
                <a:t>TLP:  WHITE Public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g254449b3064_0_4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400" y="3998053"/>
            <a:ext cx="22689606" cy="9581067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g254449b3064_0_478"/>
          <p:cNvSpPr txBox="1">
            <a:spLocks noGrp="1"/>
          </p:cNvSpPr>
          <p:nvPr>
            <p:ph type="title"/>
          </p:nvPr>
        </p:nvSpPr>
        <p:spPr>
          <a:xfrm>
            <a:off x="512067" y="44667"/>
            <a:ext cx="198600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it-IT" sz="7200"/>
              <a:t>EGI </a:t>
            </a:r>
            <a:r>
              <a:rPr lang="it-IT" sz="7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Cloud uptake</a:t>
            </a:r>
            <a:r>
              <a:rPr lang="it-IT" sz="7200"/>
              <a:t> during EGI-ACE </a:t>
            </a:r>
            <a:r>
              <a:rPr lang="it-IT" sz="5300"/>
              <a:t>(CPU-hours)</a:t>
            </a:r>
            <a:endParaRPr sz="5300"/>
          </a:p>
        </p:txBody>
      </p:sp>
      <p:cxnSp>
        <p:nvCxnSpPr>
          <p:cNvPr id="784" name="Google Shape;784;g254449b3064_0_478"/>
          <p:cNvCxnSpPr/>
          <p:nvPr/>
        </p:nvCxnSpPr>
        <p:spPr>
          <a:xfrm flipH="1">
            <a:off x="17693467" y="5598912"/>
            <a:ext cx="127200" cy="597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5" name="Google Shape;785;g254449b3064_0_478"/>
          <p:cNvSpPr txBox="1"/>
          <p:nvPr/>
        </p:nvSpPr>
        <p:spPr>
          <a:xfrm>
            <a:off x="19446933" y="8519933"/>
            <a:ext cx="5004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6" name="Google Shape;786;g254449b3064_0_478"/>
          <p:cNvCxnSpPr/>
          <p:nvPr/>
        </p:nvCxnSpPr>
        <p:spPr>
          <a:xfrm flipH="1">
            <a:off x="11961500" y="5503933"/>
            <a:ext cx="27300" cy="608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7" name="Google Shape;787;g254449b3064_0_478"/>
          <p:cNvSpPr txBox="1">
            <a:spLocks noGrp="1"/>
          </p:cNvSpPr>
          <p:nvPr>
            <p:ph type="sldNum" idx="4294967295"/>
          </p:nvPr>
        </p:nvSpPr>
        <p:spPr>
          <a:xfrm>
            <a:off x="23322384" y="12755672"/>
            <a:ext cx="9447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  <p:pic>
        <p:nvPicPr>
          <p:cNvPr id="788" name="Google Shape;788;g254449b3064_0_4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80227" y="8294832"/>
            <a:ext cx="2782040" cy="155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254449b3064_0_4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73933" y="8133800"/>
            <a:ext cx="3793399" cy="10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254449b3064_0_478"/>
          <p:cNvSpPr txBox="1"/>
          <p:nvPr/>
        </p:nvSpPr>
        <p:spPr>
          <a:xfrm>
            <a:off x="8690667" y="1686600"/>
            <a:ext cx="127791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it-IT" sz="3700" b="1" i="0" u="none" strike="noStrike" cap="none">
                <a:solidFill>
                  <a:srgbClr val="EF8200"/>
                </a:solidFill>
                <a:latin typeface="Arial"/>
                <a:ea typeface="Arial"/>
                <a:cs typeface="Arial"/>
                <a:sym typeface="Arial"/>
              </a:rPr>
              <a:t>102 Million CPU-hours delivered for EGI-ACE users</a:t>
            </a: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●"/>
            </a:pPr>
            <a:r>
              <a:rPr lang="it-IT"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Access: </a:t>
            </a:r>
            <a:r>
              <a:rPr lang="it-IT"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72 Mill CPUh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●"/>
            </a:pPr>
            <a:r>
              <a:rPr lang="it-IT"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 funds:  25 Mill CPUh 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7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Char char="●"/>
            </a:pPr>
            <a:r>
              <a:rPr lang="it-IT"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Pay-for-use: 5 Mill CPUh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254449b3064_0_478"/>
          <p:cNvSpPr txBox="1"/>
          <p:nvPr/>
        </p:nvSpPr>
        <p:spPr>
          <a:xfrm>
            <a:off x="21942400" y="5349400"/>
            <a:ext cx="2438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EGI-ACE users</a:t>
            </a:r>
            <a:endParaRPr sz="24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g254449b3064_0_478"/>
          <p:cNvSpPr/>
          <p:nvPr/>
        </p:nvSpPr>
        <p:spPr>
          <a:xfrm>
            <a:off x="15390533" y="3209299"/>
            <a:ext cx="522300" cy="10671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g254449b3064_0_478"/>
          <p:cNvSpPr txBox="1"/>
          <p:nvPr/>
        </p:nvSpPr>
        <p:spPr>
          <a:xfrm>
            <a:off x="15898533" y="3111317"/>
            <a:ext cx="5312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it-IT" sz="3700" b="1" i="0" u="none" strike="noStrike" cap="none">
                <a:solidFill>
                  <a:srgbClr val="AC5B23"/>
                </a:solidFill>
                <a:latin typeface="Arial"/>
                <a:ea typeface="Arial"/>
                <a:cs typeface="Arial"/>
                <a:sym typeface="Arial"/>
              </a:rPr>
              <a:t>+40% on top of VA</a:t>
            </a:r>
            <a:endParaRPr sz="3700" b="1" i="0" u="none" strike="noStrike" cap="none">
              <a:solidFill>
                <a:srgbClr val="AC5B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4" name="Google Shape;794;g254449b3064_0_4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36667" y="1483403"/>
            <a:ext cx="5711481" cy="36389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5" name="Google Shape;795;g254449b3064_0_47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95251" y="4838867"/>
            <a:ext cx="3033218" cy="22522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6" name="Google Shape;796;g254449b3064_0_47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8843" y="4479656"/>
            <a:ext cx="3033225" cy="22522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g254449b3064_0_4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005325" y="1966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54449b3064_0_2024"/>
          <p:cNvSpPr txBox="1">
            <a:spLocks noGrp="1"/>
          </p:cNvSpPr>
          <p:nvPr>
            <p:ph type="sldNum" idx="12"/>
          </p:nvPr>
        </p:nvSpPr>
        <p:spPr>
          <a:xfrm>
            <a:off x="23322384" y="12755672"/>
            <a:ext cx="944700" cy="732000"/>
          </a:xfrm>
          <a:prstGeom prst="rect">
            <a:avLst/>
          </a:prstGeom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  <p:sp>
        <p:nvSpPr>
          <p:cNvPr id="804" name="Google Shape;804;g254449b3064_0_2024"/>
          <p:cNvSpPr txBox="1">
            <a:spLocks noGrp="1"/>
          </p:cNvSpPr>
          <p:nvPr>
            <p:ph type="title"/>
          </p:nvPr>
        </p:nvSpPr>
        <p:spPr>
          <a:xfrm>
            <a:off x="2121150" y="541225"/>
            <a:ext cx="20141700" cy="911100"/>
          </a:xfrm>
          <a:prstGeom prst="rect">
            <a:avLst/>
          </a:prstGeom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EGI-ACE impact</a:t>
            </a:r>
            <a:endParaRPr dirty="0"/>
          </a:p>
        </p:txBody>
      </p:sp>
      <p:pic>
        <p:nvPicPr>
          <p:cNvPr id="805" name="Google Shape;805;g254449b3064_0_20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7725" y="2782125"/>
            <a:ext cx="17881101" cy="93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97;g254449b3064_0_478">
            <a:extLst>
              <a:ext uri="{FF2B5EF4-FFF2-40B4-BE49-F238E27FC236}">
                <a16:creationId xmlns:a16="http://schemas.microsoft.com/office/drawing/2014/main" id="{7B01BDE2-256D-2501-1B77-C3B6A0A3E45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05325" y="1966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g254449b3064_0_4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1000" y="8004872"/>
            <a:ext cx="3500667" cy="1400251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g254449b3064_0_497"/>
          <p:cNvSpPr txBox="1">
            <a:spLocks noGrp="1"/>
          </p:cNvSpPr>
          <p:nvPr>
            <p:ph type="body" idx="1"/>
          </p:nvPr>
        </p:nvSpPr>
        <p:spPr>
          <a:xfrm>
            <a:off x="674267" y="2025667"/>
            <a:ext cx="6066300" cy="15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it-IT" b="1"/>
              <a:t>with non-European e-Infrastructures</a:t>
            </a:r>
            <a:endParaRPr/>
          </a:p>
        </p:txBody>
      </p:sp>
      <p:sp>
        <p:nvSpPr>
          <p:cNvPr id="813" name="Google Shape;813;g254449b3064_0_497"/>
          <p:cNvSpPr txBox="1">
            <a:spLocks noGrp="1"/>
          </p:cNvSpPr>
          <p:nvPr>
            <p:ph type="title"/>
          </p:nvPr>
        </p:nvSpPr>
        <p:spPr>
          <a:xfrm>
            <a:off x="8706339" y="446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it-IT" sz="7700"/>
              <a:t>Collaborations</a:t>
            </a:r>
            <a:endParaRPr sz="7700"/>
          </a:p>
        </p:txBody>
      </p:sp>
      <p:sp>
        <p:nvSpPr>
          <p:cNvPr id="814" name="Google Shape;814;g254449b3064_0_497"/>
          <p:cNvSpPr txBox="1">
            <a:spLocks noGrp="1"/>
          </p:cNvSpPr>
          <p:nvPr>
            <p:ph type="body" idx="1"/>
          </p:nvPr>
        </p:nvSpPr>
        <p:spPr>
          <a:xfrm>
            <a:off x="8782333" y="2228867"/>
            <a:ext cx="5343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it-IT" sz="5900" b="1"/>
              <a:t>with </a:t>
            </a:r>
            <a:r>
              <a:rPr lang="it-IT" sz="59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ESFRIs</a:t>
            </a:r>
            <a:endParaRPr sz="5900" b="1"/>
          </a:p>
        </p:txBody>
      </p:sp>
      <p:sp>
        <p:nvSpPr>
          <p:cNvPr id="815" name="Google Shape;815;g254449b3064_0_497"/>
          <p:cNvSpPr txBox="1">
            <a:spLocks noGrp="1"/>
          </p:cNvSpPr>
          <p:nvPr>
            <p:ph type="body" idx="1"/>
          </p:nvPr>
        </p:nvSpPr>
        <p:spPr>
          <a:xfrm>
            <a:off x="16435400" y="2266733"/>
            <a:ext cx="7985700" cy="11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r>
              <a:rPr lang="it-IT" b="1"/>
              <a:t>with industry</a:t>
            </a:r>
            <a:br>
              <a:rPr lang="it-IT" b="1"/>
            </a:br>
            <a:r>
              <a:rPr lang="it-IT" sz="4000" b="1"/>
              <a:t>(EGI Digital Innovation Hub)</a:t>
            </a: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5300"/>
              <a:buNone/>
            </a:pPr>
            <a:endParaRPr b="1"/>
          </a:p>
        </p:txBody>
      </p:sp>
      <p:pic>
        <p:nvPicPr>
          <p:cNvPr id="816" name="Google Shape;816;g254449b3064_0_4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5928" y="12343528"/>
            <a:ext cx="5090646" cy="82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g254449b3064_0_4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08933" y="3542181"/>
            <a:ext cx="5090669" cy="1809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g254449b3064_0_4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73528" y="5711240"/>
            <a:ext cx="5090671" cy="87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254449b3064_0_49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44240" y="6890032"/>
            <a:ext cx="2916527" cy="114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254449b3064_0_4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3427" y="9163456"/>
            <a:ext cx="4195694" cy="206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254449b3064_0_49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15997" y="10992947"/>
            <a:ext cx="4110585" cy="114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254449b3064_0_49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065456" y="4411568"/>
            <a:ext cx="3128533" cy="9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254449b3064_0_49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1653208" y="4259469"/>
            <a:ext cx="1516714" cy="1188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254449b3064_0_497"/>
          <p:cNvPicPr preferRelativeResize="0"/>
          <p:nvPr/>
        </p:nvPicPr>
        <p:blipFill rotWithShape="1">
          <a:blip r:embed="rId12">
            <a:alphaModFix/>
          </a:blip>
          <a:srcRect b="19581"/>
          <a:stretch/>
        </p:blipFill>
        <p:spPr>
          <a:xfrm>
            <a:off x="17771555" y="5272205"/>
            <a:ext cx="1716371" cy="138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254449b3064_0_49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192339" y="5619560"/>
            <a:ext cx="2438266" cy="21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254449b3064_0_49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171099" y="6978067"/>
            <a:ext cx="917274" cy="138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254449b3064_0_49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439048" y="7642667"/>
            <a:ext cx="3944947" cy="9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g254449b3064_0_49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574864" y="8809197"/>
            <a:ext cx="2109801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g254449b3064_0_49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833861" y="8903352"/>
            <a:ext cx="3155399" cy="52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254449b3064_0_49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1356611" y="11155421"/>
            <a:ext cx="2109813" cy="118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254449b3064_0_49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0835573" y="9989208"/>
            <a:ext cx="3151896" cy="63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g254449b3064_0_49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7051989" y="9947536"/>
            <a:ext cx="3155404" cy="63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g254449b3064_0_49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7410568" y="10955499"/>
            <a:ext cx="2438288" cy="105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g254449b3064_0_49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7410595" y="12378928"/>
            <a:ext cx="2438267" cy="10951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5" name="Google Shape;835;g254449b3064_0_497"/>
          <p:cNvCxnSpPr/>
          <p:nvPr/>
        </p:nvCxnSpPr>
        <p:spPr>
          <a:xfrm>
            <a:off x="7374667" y="2055200"/>
            <a:ext cx="0" cy="11000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36" name="Google Shape;836;g254449b3064_0_497"/>
          <p:cNvCxnSpPr/>
          <p:nvPr/>
        </p:nvCxnSpPr>
        <p:spPr>
          <a:xfrm>
            <a:off x="16167867" y="2055200"/>
            <a:ext cx="0" cy="110001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37" name="Google Shape;837;g254449b3064_0_49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39301" y="8287269"/>
            <a:ext cx="2324341" cy="176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g254449b3064_0_49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144840" y="6241864"/>
            <a:ext cx="3268734" cy="185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g254449b3064_0_497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144848" y="8358331"/>
            <a:ext cx="3500666" cy="1396336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g254449b3064_0_497"/>
          <p:cNvSpPr txBox="1">
            <a:spLocks noGrp="1"/>
          </p:cNvSpPr>
          <p:nvPr>
            <p:ph type="sldNum" idx="4294967295"/>
          </p:nvPr>
        </p:nvSpPr>
        <p:spPr>
          <a:xfrm>
            <a:off x="23355656" y="12730293"/>
            <a:ext cx="8865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  <p:pic>
        <p:nvPicPr>
          <p:cNvPr id="841" name="Google Shape;841;g254449b3064_0_497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78648" y="6241867"/>
            <a:ext cx="1852601" cy="185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g254449b3064_0_49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1005325" y="1966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54449b3064_0_1856"/>
          <p:cNvSpPr txBox="1">
            <a:spLocks noGrp="1"/>
          </p:cNvSpPr>
          <p:nvPr>
            <p:ph type="title"/>
          </p:nvPr>
        </p:nvSpPr>
        <p:spPr>
          <a:xfrm>
            <a:off x="2733875" y="290025"/>
            <a:ext cx="15659100" cy="18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orbel"/>
              <a:buNone/>
            </a:pPr>
            <a:r>
              <a:rPr lang="it-IT" b="1" dirty="0"/>
              <a:t>EOSC Future project and the EOSC-A AAI Task Force</a:t>
            </a:r>
            <a:endParaRPr b="1" dirty="0"/>
          </a:p>
        </p:txBody>
      </p:sp>
      <p:sp>
        <p:nvSpPr>
          <p:cNvPr id="848" name="Google Shape;848;g254449b3064_0_1856"/>
          <p:cNvSpPr txBox="1">
            <a:spLocks noGrp="1"/>
          </p:cNvSpPr>
          <p:nvPr>
            <p:ph type="body" idx="1"/>
          </p:nvPr>
        </p:nvSpPr>
        <p:spPr>
          <a:xfrm>
            <a:off x="1476750" y="2402700"/>
            <a:ext cx="21982800" cy="10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5600"/>
              <a:buNone/>
            </a:pPr>
            <a:r>
              <a:rPr lang="it-IT" sz="4500" b="1" u="sng" dirty="0">
                <a:solidFill>
                  <a:schemeClr val="hlink"/>
                </a:solidFill>
                <a:hlinkClick r:id="rId3"/>
              </a:rPr>
              <a:t>EOSC Future</a:t>
            </a:r>
            <a:r>
              <a:rPr lang="it-IT" sz="4500" b="1" u="sng" dirty="0">
                <a:solidFill>
                  <a:schemeClr val="hlink"/>
                </a:solidFill>
              </a:rPr>
              <a:t> T7.3 </a:t>
            </a:r>
            <a:endParaRPr sz="4500" b="1" u="sng" dirty="0"/>
          </a:p>
          <a:p>
            <a:pPr marL="914400" lvl="0" indent="-92075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7300"/>
              <a:buChar char="●"/>
            </a:pPr>
            <a:r>
              <a:rPr lang="it-IT" sz="4500" b="1" dirty="0"/>
              <a:t>focus on the </a:t>
            </a:r>
            <a:r>
              <a:rPr lang="it-IT" sz="4500" b="1" dirty="0" err="1"/>
              <a:t>implementation</a:t>
            </a:r>
            <a:r>
              <a:rPr lang="it-IT" sz="4500" b="1" dirty="0"/>
              <a:t> </a:t>
            </a:r>
            <a:r>
              <a:rPr lang="it-IT" sz="4500" b="1" dirty="0" err="1"/>
              <a:t>aspects</a:t>
            </a:r>
            <a:r>
              <a:rPr lang="it-IT" sz="4500" dirty="0"/>
              <a:t> of the EOSC AAI </a:t>
            </a:r>
            <a:r>
              <a:rPr lang="it-IT" sz="4500" dirty="0" err="1"/>
              <a:t>based</a:t>
            </a:r>
            <a:r>
              <a:rPr lang="it-IT" sz="4500" dirty="0"/>
              <a:t> on the HLR and the </a:t>
            </a:r>
            <a:r>
              <a:rPr lang="it-IT" sz="4500" u="sng" dirty="0">
                <a:solidFill>
                  <a:schemeClr val="hlink"/>
                </a:solidFill>
                <a:hlinkClick r:id="rId4"/>
              </a:rPr>
              <a:t>EOSC Authentication and Authorization Infrastructure (AAI) report</a:t>
            </a:r>
            <a:r>
              <a:rPr lang="it-IT" sz="4500" dirty="0"/>
              <a:t> </a:t>
            </a:r>
            <a:r>
              <a:rPr lang="it-IT" sz="4500" dirty="0" err="1"/>
              <a:t>published</a:t>
            </a:r>
            <a:r>
              <a:rPr lang="it-IT" sz="4500" dirty="0"/>
              <a:t> back in </a:t>
            </a:r>
            <a:r>
              <a:rPr lang="it-IT" sz="4500" dirty="0" err="1"/>
              <a:t>January</a:t>
            </a:r>
            <a:r>
              <a:rPr lang="it-IT" sz="4500" dirty="0"/>
              <a:t> by the AAI Task Force of the EOSC Executive Board Architecture WG. </a:t>
            </a:r>
            <a:endParaRPr sz="4500" dirty="0"/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5600"/>
              <a:buNone/>
            </a:pPr>
            <a:r>
              <a:rPr lang="it-IT" sz="4500" b="1" u="sng" dirty="0">
                <a:solidFill>
                  <a:schemeClr val="hlink"/>
                </a:solidFill>
                <a:hlinkClick r:id="rId5"/>
              </a:rPr>
              <a:t>EOSC-A AAI TF</a:t>
            </a:r>
            <a:r>
              <a:rPr lang="it-IT" sz="4500" b="1" u="sng" dirty="0"/>
              <a:t> </a:t>
            </a:r>
            <a:endParaRPr sz="4500" b="1" u="sng" dirty="0"/>
          </a:p>
          <a:p>
            <a:pPr marL="914400" lvl="0" indent="-92075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7300"/>
              <a:buChar char="●"/>
            </a:pPr>
            <a:r>
              <a:rPr lang="it-IT" sz="4500" b="1" dirty="0"/>
              <a:t>focus on the </a:t>
            </a:r>
            <a:r>
              <a:rPr lang="it-IT" sz="4500" b="1" dirty="0" err="1"/>
              <a:t>requirements</a:t>
            </a:r>
            <a:r>
              <a:rPr lang="it-IT" sz="4500" b="1" dirty="0"/>
              <a:t> and the </a:t>
            </a:r>
            <a:r>
              <a:rPr lang="it-IT" sz="4500" b="1" dirty="0" err="1"/>
              <a:t>further</a:t>
            </a:r>
            <a:r>
              <a:rPr lang="it-IT" sz="4500" b="1" dirty="0"/>
              <a:t> </a:t>
            </a:r>
            <a:r>
              <a:rPr lang="it-IT" sz="4500" b="1" dirty="0" err="1"/>
              <a:t>evolution</a:t>
            </a:r>
            <a:r>
              <a:rPr lang="it-IT" sz="4500" dirty="0"/>
              <a:t> of the EOSC AAI.</a:t>
            </a:r>
            <a:endParaRPr sz="4500" dirty="0"/>
          </a:p>
        </p:txBody>
      </p:sp>
      <p:pic>
        <p:nvPicPr>
          <p:cNvPr id="849" name="Google Shape;849;g254449b3064_0_18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92975" y="290024"/>
            <a:ext cx="4671750" cy="31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31031B-2682-54E2-7F4B-80E1AA21CD80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g254449b3064_0_20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825" y="1464700"/>
            <a:ext cx="1384935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g254449b3064_0_2007"/>
          <p:cNvSpPr txBox="1"/>
          <p:nvPr/>
        </p:nvSpPr>
        <p:spPr>
          <a:xfrm>
            <a:off x="5782125" y="6665350"/>
            <a:ext cx="116394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100"/>
              <a:t>Project coordinator: ATHENA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100"/>
              <a:t>Technical coordinators: EGI and GEANT</a:t>
            </a:r>
            <a:endParaRPr sz="4100"/>
          </a:p>
        </p:txBody>
      </p:sp>
      <p:pic>
        <p:nvPicPr>
          <p:cNvPr id="856" name="Google Shape;856;g254449b3064_0_20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64875" y="130324"/>
            <a:ext cx="4671750" cy="310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g254449b3064_0_2007"/>
          <p:cNvSpPr txBox="1"/>
          <p:nvPr/>
        </p:nvSpPr>
        <p:spPr>
          <a:xfrm>
            <a:off x="1702100" y="8534750"/>
            <a:ext cx="21202800" cy="384307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 dirty="0"/>
              <a:t>Two </a:t>
            </a:r>
            <a:r>
              <a:rPr lang="it-IT" sz="4400" b="1" dirty="0" err="1"/>
              <a:t>parallel</a:t>
            </a:r>
            <a:r>
              <a:rPr lang="it-IT" sz="4400" b="1" dirty="0"/>
              <a:t> </a:t>
            </a:r>
            <a:r>
              <a:rPr lang="it-IT" sz="4400" b="1" dirty="0" err="1"/>
              <a:t>areas</a:t>
            </a:r>
            <a:r>
              <a:rPr lang="it-IT" sz="4400" b="1" dirty="0"/>
              <a:t> of work</a:t>
            </a:r>
            <a:endParaRPr sz="4400" b="1" dirty="0"/>
          </a:p>
          <a:p>
            <a:pPr marL="457200" lvl="0" indent="-4572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it-IT" sz="3200" b="1" dirty="0"/>
              <a:t>Area 1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about</a:t>
            </a:r>
            <a:r>
              <a:rPr lang="it-IT" sz="3200" dirty="0"/>
              <a:t> the EOSC Core and </a:t>
            </a:r>
            <a:r>
              <a:rPr lang="it-IT" sz="3200" dirty="0" err="1"/>
              <a:t>its</a:t>
            </a:r>
            <a:r>
              <a:rPr lang="it-IT" sz="3200" dirty="0"/>
              <a:t> </a:t>
            </a:r>
            <a:r>
              <a:rPr lang="it-IT" sz="3200" dirty="0" err="1"/>
              <a:t>requirements</a:t>
            </a:r>
            <a:r>
              <a:rPr lang="it-IT" sz="3200" dirty="0"/>
              <a:t> from the EOSC AAI (</a:t>
            </a:r>
            <a:r>
              <a:rPr lang="it-IT" sz="3200" b="1" dirty="0"/>
              <a:t>the</a:t>
            </a:r>
            <a:r>
              <a:rPr lang="it-IT" sz="3200" dirty="0"/>
              <a:t> </a:t>
            </a:r>
            <a:r>
              <a:rPr lang="it-IT" sz="3200" b="1" dirty="0"/>
              <a:t>micro </a:t>
            </a:r>
            <a:r>
              <a:rPr lang="it-IT" sz="3200" b="1" dirty="0" err="1"/>
              <a:t>level</a:t>
            </a:r>
            <a:r>
              <a:rPr lang="it-IT" sz="3200" dirty="0"/>
              <a:t>).</a:t>
            </a:r>
            <a:endParaRPr sz="3200" b="1" dirty="0"/>
          </a:p>
          <a:p>
            <a:pPr marL="457200" lvl="0" indent="-457200" algn="l" rtl="0">
              <a:lnSpc>
                <a:spcPct val="115000"/>
              </a:lnSpc>
              <a:spcBef>
                <a:spcPts val="4000"/>
              </a:spcBef>
              <a:spcAft>
                <a:spcPts val="4000"/>
              </a:spcAft>
              <a:buClr>
                <a:schemeClr val="dk1"/>
              </a:buClr>
              <a:buSzPts val="3600"/>
              <a:buChar char="●"/>
            </a:pPr>
            <a:r>
              <a:rPr lang="it-IT" sz="3200" b="1" dirty="0"/>
              <a:t>Area 2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about</a:t>
            </a:r>
            <a:r>
              <a:rPr lang="it-IT" sz="3200" dirty="0"/>
              <a:t> </a:t>
            </a:r>
            <a:r>
              <a:rPr lang="it-IT" sz="3200" dirty="0" err="1"/>
              <a:t>implementing</a:t>
            </a:r>
            <a:r>
              <a:rPr lang="it-IT" sz="3200" dirty="0"/>
              <a:t> the EOSC AAI </a:t>
            </a:r>
            <a:r>
              <a:rPr lang="it-IT" sz="3200" dirty="0" err="1"/>
              <a:t>at</a:t>
            </a:r>
            <a:r>
              <a:rPr lang="it-IT" sz="3200" dirty="0"/>
              <a:t> the </a:t>
            </a:r>
            <a:r>
              <a:rPr lang="it-IT" sz="3200" b="1" dirty="0"/>
              <a:t>macro </a:t>
            </a:r>
            <a:r>
              <a:rPr lang="it-IT" sz="3200" b="1" dirty="0" err="1"/>
              <a:t>level</a:t>
            </a:r>
            <a:r>
              <a:rPr lang="it-IT" sz="3200" dirty="0"/>
              <a:t>, and </a:t>
            </a:r>
            <a:r>
              <a:rPr lang="it-IT" sz="3200" dirty="0" err="1"/>
              <a:t>we</a:t>
            </a:r>
            <a:r>
              <a:rPr lang="it-IT" sz="3200" dirty="0"/>
              <a:t> </a:t>
            </a:r>
            <a:r>
              <a:rPr lang="it-IT" sz="3200" dirty="0" err="1"/>
              <a:t>will</a:t>
            </a:r>
            <a:r>
              <a:rPr lang="it-IT" sz="3200" dirty="0"/>
              <a:t> be working on the cross-</a:t>
            </a:r>
            <a:r>
              <a:rPr lang="it-IT" sz="3200" dirty="0" err="1"/>
              <a:t>infrastructure</a:t>
            </a:r>
            <a:r>
              <a:rPr lang="it-IT" sz="3200" dirty="0"/>
              <a:t>/domain </a:t>
            </a:r>
            <a:r>
              <a:rPr lang="it-IT" sz="3200" dirty="0" err="1"/>
              <a:t>aspects</a:t>
            </a:r>
            <a:r>
              <a:rPr lang="it-IT" sz="3200" dirty="0"/>
              <a:t>.</a:t>
            </a:r>
            <a:endParaRPr sz="32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2BB42E-0892-B23D-59CA-7FB8F973F00C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254449b3064_0_2041"/>
          <p:cNvSpPr txBox="1">
            <a:spLocks noGrp="1"/>
          </p:cNvSpPr>
          <p:nvPr>
            <p:ph type="title"/>
          </p:nvPr>
        </p:nvSpPr>
        <p:spPr>
          <a:xfrm>
            <a:off x="2374525" y="210200"/>
            <a:ext cx="209397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-IT" b="1"/>
              <a:t>Area 1: EOSC Core</a:t>
            </a:r>
            <a:endParaRPr b="1"/>
          </a:p>
        </p:txBody>
      </p:sp>
      <p:pic>
        <p:nvPicPr>
          <p:cNvPr id="864" name="Google Shape;864;g254449b3064_0_20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0544" y="2383400"/>
            <a:ext cx="10500657" cy="959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g254449b3064_0_20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91475" y="2545700"/>
            <a:ext cx="10345748" cy="92702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41187E-DED6-1ECB-6F9D-C68F7F881652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g254449b3064_0_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50" y="2246600"/>
            <a:ext cx="13329797" cy="818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g254449b3064_0_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97225" y="2396050"/>
            <a:ext cx="10286775" cy="9851924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g254449b3064_0_2048"/>
          <p:cNvSpPr txBox="1">
            <a:spLocks noGrp="1"/>
          </p:cNvSpPr>
          <p:nvPr>
            <p:ph type="title"/>
          </p:nvPr>
        </p:nvSpPr>
        <p:spPr>
          <a:xfrm>
            <a:off x="2374525" y="210200"/>
            <a:ext cx="209397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-IT" b="1"/>
              <a:t>Area 1: EOSC Core</a:t>
            </a:r>
            <a:endParaRPr b="1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C7B437-5F9B-60E3-CF75-544349BAD490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54449b3064_0_790"/>
          <p:cNvSpPr txBox="1">
            <a:spLocks noGrp="1"/>
          </p:cNvSpPr>
          <p:nvPr>
            <p:ph type="title"/>
          </p:nvPr>
        </p:nvSpPr>
        <p:spPr>
          <a:xfrm>
            <a:off x="2223050" y="510650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</a:pPr>
            <a:r>
              <a:rPr lang="it-IT" b="1" dirty="0"/>
              <a:t>EOSC AAI Baseline Architecture </a:t>
            </a:r>
            <a:endParaRPr b="1" dirty="0"/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5600"/>
              <a:buNone/>
            </a:pPr>
            <a:r>
              <a:rPr lang="it-IT" sz="5600" b="1" dirty="0" err="1">
                <a:solidFill>
                  <a:schemeClr val="dk1"/>
                </a:solidFill>
              </a:rPr>
              <a:t>Based</a:t>
            </a:r>
            <a:r>
              <a:rPr lang="it-IT" sz="5600" b="1" dirty="0">
                <a:solidFill>
                  <a:schemeClr val="dk1"/>
                </a:solidFill>
              </a:rPr>
              <a:t> on the </a:t>
            </a:r>
            <a:r>
              <a:rPr lang="it-IT" sz="56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AARC Interoperability Guidelines</a:t>
            </a:r>
            <a:endParaRPr b="1" dirty="0"/>
          </a:p>
        </p:txBody>
      </p:sp>
      <p:pic>
        <p:nvPicPr>
          <p:cNvPr id="879" name="Google Shape;879;g254449b3064_0_7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5364" y="4337176"/>
            <a:ext cx="6428886" cy="712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g254449b3064_0_7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6400" y="3246426"/>
            <a:ext cx="12308801" cy="98197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65CA3B-CC87-CCB9-EB02-866C93CDFC12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54449b3064_0_796"/>
          <p:cNvSpPr txBox="1">
            <a:spLocks noGrp="1"/>
          </p:cNvSpPr>
          <p:nvPr>
            <p:ph type="title"/>
          </p:nvPr>
        </p:nvSpPr>
        <p:spPr>
          <a:xfrm>
            <a:off x="2223050" y="490675"/>
            <a:ext cx="210312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900"/>
              <a:buNone/>
            </a:pPr>
            <a:r>
              <a:rPr lang="it-IT" b="1"/>
              <a:t>EOSC AAI Baseline Architecture (Contd.)</a:t>
            </a:r>
            <a:endParaRPr b="1"/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5600"/>
              <a:buNone/>
            </a:pPr>
            <a:r>
              <a:rPr lang="it-IT" sz="5600" b="1">
                <a:solidFill>
                  <a:schemeClr val="dk1"/>
                </a:solidFill>
              </a:rPr>
              <a:t>Based on the </a:t>
            </a:r>
            <a:r>
              <a:rPr lang="it-IT" sz="5600" b="1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AARC Interoperability Guidelines</a:t>
            </a:r>
            <a:endParaRPr b="1"/>
          </a:p>
        </p:txBody>
      </p:sp>
      <p:pic>
        <p:nvPicPr>
          <p:cNvPr id="886" name="Google Shape;886;g254449b3064_0_7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5364" y="4337176"/>
            <a:ext cx="6428886" cy="712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g254449b3064_0_7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450" y="3381660"/>
            <a:ext cx="12001354" cy="669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905FFB-9E2D-FB18-0217-FBDC5AF7DB80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54449b3064_0_1705"/>
          <p:cNvSpPr txBox="1">
            <a:spLocks noGrp="1"/>
          </p:cNvSpPr>
          <p:nvPr>
            <p:ph type="title"/>
          </p:nvPr>
        </p:nvSpPr>
        <p:spPr>
          <a:xfrm>
            <a:off x="2560600" y="502175"/>
            <a:ext cx="182082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64814"/>
              <a:buNone/>
            </a:pPr>
            <a:r>
              <a:rPr lang="it-IT" b="1"/>
              <a:t>EOSC AAI Baseline Architecture (Contd.)</a:t>
            </a:r>
            <a:endParaRPr b="1"/>
          </a:p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ct val="100000"/>
              <a:buNone/>
            </a:pPr>
            <a:r>
              <a:rPr lang="it-IT" sz="5600" b="1">
                <a:solidFill>
                  <a:schemeClr val="dk1"/>
                </a:solidFill>
              </a:rPr>
              <a:t>Based on the </a:t>
            </a:r>
            <a:r>
              <a:rPr lang="it-IT" sz="5600" b="1" u="sng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AARC Interoperability Guidelines</a:t>
            </a:r>
            <a:endParaRPr b="1"/>
          </a:p>
        </p:txBody>
      </p:sp>
      <p:pic>
        <p:nvPicPr>
          <p:cNvPr id="893" name="Google Shape;893;g254449b3064_0_17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03989" y="3378851"/>
            <a:ext cx="6428886" cy="712156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g254449b3064_0_1705"/>
          <p:cNvSpPr txBox="1">
            <a:spLocks noGrp="1"/>
          </p:cNvSpPr>
          <p:nvPr>
            <p:ph type="body" idx="1"/>
          </p:nvPr>
        </p:nvSpPr>
        <p:spPr>
          <a:xfrm>
            <a:off x="663925" y="2912550"/>
            <a:ext cx="16850700" cy="87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1018"/>
              <a:buNone/>
            </a:pPr>
            <a:r>
              <a:rPr lang="it-IT" sz="3290" b="1"/>
              <a:t>How can I participate?</a:t>
            </a:r>
            <a:endParaRPr sz="3290" b="1"/>
          </a:p>
          <a:p>
            <a:pPr marL="914400" lvl="0" indent="-80518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5480"/>
              <a:buChar char="●"/>
            </a:pPr>
            <a:r>
              <a:rPr lang="it-IT" sz="2890" b="1"/>
              <a:t>For AAI Architects and Implementers</a:t>
            </a:r>
            <a:endParaRPr sz="2890" b="1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it-IT" sz="4000"/>
              <a:t>The work on the AARC BPA is done in the </a:t>
            </a:r>
            <a:r>
              <a:rPr lang="it-IT" sz="4000" u="sng">
                <a:solidFill>
                  <a:schemeClr val="hlink"/>
                </a:solidFill>
                <a:hlinkClick r:id="rId5"/>
              </a:rPr>
              <a:t>Architecture WG.</a:t>
            </a:r>
            <a:r>
              <a:rPr lang="it-IT" sz="4000"/>
              <a:t> Anyone can participate in the Architecture WG. Join the mailing list for more information: </a:t>
            </a:r>
            <a:r>
              <a:rPr lang="it-IT" sz="4000" u="sng">
                <a:solidFill>
                  <a:schemeClr val="hlink"/>
                </a:solidFill>
                <a:hlinkClick r:id="rId6"/>
              </a:rPr>
              <a:t>https://lists.geant.org/sympa/subscribe/appint</a:t>
            </a:r>
            <a:r>
              <a:rPr lang="it-IT" sz="4000"/>
              <a:t> </a:t>
            </a:r>
            <a:endParaRPr sz="4000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4000"/>
          </a:p>
          <a:p>
            <a:pPr marL="914400" lvl="0" indent="-8051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480"/>
              <a:buChar char="●"/>
            </a:pPr>
            <a:r>
              <a:rPr lang="it-IT" sz="2890" b="1"/>
              <a:t>For organizations implementing the AARC BPA</a:t>
            </a:r>
            <a:endParaRPr sz="2890" b="1"/>
          </a:p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it-IT" sz="4000"/>
              <a:t>AEGIS is the governing body for the AARC BPA. You can find more information at </a:t>
            </a:r>
            <a:r>
              <a:rPr lang="it-IT" sz="4000" u="sng">
                <a:solidFill>
                  <a:schemeClr val="hlink"/>
                </a:solidFill>
                <a:hlinkClick r:id="rId7"/>
              </a:rPr>
              <a:t>https://wiki.geant.org/display/AARC/AEGIS</a:t>
            </a:r>
            <a:r>
              <a:rPr lang="it-IT" sz="2890"/>
              <a:t>  </a:t>
            </a:r>
            <a:endParaRPr sz="289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9AA8CB-B06A-8E6B-42D2-4644566A8FDC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12EE62E9-C0C6-850F-A568-B1FD8427B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82" y="1091577"/>
            <a:ext cx="20139900" cy="984900"/>
          </a:xfrm>
        </p:spPr>
        <p:txBody>
          <a:bodyPr/>
          <a:lstStyle/>
          <a:p>
            <a:r>
              <a:rPr lang="it-IT" dirty="0" err="1"/>
              <a:t>Overview</a:t>
            </a:r>
            <a:r>
              <a:rPr lang="it-IT" dirty="0"/>
              <a:t> of actions for the </a:t>
            </a:r>
            <a:r>
              <a:rPr lang="it-IT" dirty="0" err="1"/>
              <a:t>period</a:t>
            </a:r>
            <a:r>
              <a:rPr lang="it-IT" dirty="0"/>
              <a:t> 2022-2024</a:t>
            </a:r>
          </a:p>
        </p:txBody>
      </p:sp>
      <p:sp>
        <p:nvSpPr>
          <p:cNvPr id="583" name="Google Shape;583;g254449b3064_0_34"/>
          <p:cNvSpPr txBox="1">
            <a:spLocks noGrp="1"/>
          </p:cNvSpPr>
          <p:nvPr>
            <p:ph type="title"/>
          </p:nvPr>
        </p:nvSpPr>
        <p:spPr>
          <a:xfrm>
            <a:off x="542695" y="382688"/>
            <a:ext cx="20139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</a:pP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Area policy agenda</a:t>
            </a:r>
            <a:endParaRPr dirty="0"/>
          </a:p>
        </p:txBody>
      </p:sp>
      <p:sp>
        <p:nvSpPr>
          <p:cNvPr id="585" name="Google Shape;585;g254449b3064_0_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89A0071-D926-2FA2-C954-59A4CE78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82" y="2366683"/>
            <a:ext cx="14474789" cy="7111626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6A4B5952-5046-CC9D-7941-C4E4BFE90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82" y="9478309"/>
            <a:ext cx="3413779" cy="9547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6A1A9B-BF34-B080-DF85-B39921E81730}"/>
              </a:ext>
            </a:extLst>
          </p:cNvPr>
          <p:cNvSpPr txBox="1"/>
          <p:nvPr/>
        </p:nvSpPr>
        <p:spPr>
          <a:xfrm>
            <a:off x="2581834" y="10676965"/>
            <a:ext cx="207738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Deploy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the core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components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and services of EOSC and federate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existing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data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infrastructures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in Europe, working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towards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the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interoperability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of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research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Deploy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Open Science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principles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and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identify</a:t>
            </a:r>
            <a:r>
              <a:rPr lang="it-IT" sz="3600" b="1" dirty="0">
                <a:solidFill>
                  <a:schemeClr val="bg2"/>
                </a:solidFill>
                <a:effectLst/>
                <a:latin typeface="Times"/>
              </a:rPr>
              <a:t> Open Science best </a:t>
            </a:r>
            <a:r>
              <a:rPr lang="it-IT" sz="3600" b="1" dirty="0" err="1">
                <a:solidFill>
                  <a:schemeClr val="bg2"/>
                </a:solidFill>
                <a:effectLst/>
                <a:latin typeface="Times"/>
              </a:rPr>
              <a:t>practices</a:t>
            </a:r>
            <a:endParaRPr lang="it-IT" sz="3600" b="1" dirty="0">
              <a:solidFill>
                <a:schemeClr val="bg2"/>
              </a:solidFill>
              <a:effectLst/>
              <a:latin typeface="Time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b="1" dirty="0">
              <a:solidFill>
                <a:schemeClr val="bg2"/>
              </a:solidFill>
              <a:effectLst/>
              <a:latin typeface="Time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54449b3064_0_953"/>
          <p:cNvSpPr txBox="1">
            <a:spLocks noGrp="1"/>
          </p:cNvSpPr>
          <p:nvPr>
            <p:ph type="title"/>
          </p:nvPr>
        </p:nvSpPr>
        <p:spPr>
          <a:xfrm>
            <a:off x="3252975" y="482225"/>
            <a:ext cx="14680800" cy="1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it-IT" b="1"/>
              <a:t>Area 2: The EOSC AAI Federation</a:t>
            </a:r>
            <a:endParaRPr b="1"/>
          </a:p>
        </p:txBody>
      </p:sp>
      <p:sp>
        <p:nvSpPr>
          <p:cNvPr id="901" name="Google Shape;901;g254449b3064_0_953"/>
          <p:cNvSpPr txBox="1"/>
          <p:nvPr/>
        </p:nvSpPr>
        <p:spPr>
          <a:xfrm>
            <a:off x="16511500" y="2945763"/>
            <a:ext cx="7248600" cy="9420000"/>
          </a:xfrm>
          <a:prstGeom prst="rect">
            <a:avLst/>
          </a:prstGeom>
          <a:solidFill>
            <a:srgbClr val="F3F3F3">
              <a:alpha val="67060"/>
            </a:srgbClr>
          </a:solidFill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914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6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rbel"/>
              <a:buChar char="●"/>
            </a:pPr>
            <a:r>
              <a:rPr lang="it-IT" sz="2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Community AAIs and Infrastructure Proxies connect once with the EOSC AAI Federation (register metadata, URN namespaces, policies etc)</a:t>
            </a:r>
            <a:endParaRPr sz="28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6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rbel"/>
              <a:buChar char="●"/>
            </a:pPr>
            <a:r>
              <a:rPr lang="it-IT" sz="2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Technical interoperability conformance tested and monitored by the EOSC AAI FEderation. </a:t>
            </a:r>
            <a:endParaRPr sz="28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6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rbel"/>
              <a:buChar char="●"/>
            </a:pPr>
            <a:r>
              <a:rPr lang="it-IT" sz="2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GDPR and Security Policy conformance </a:t>
            </a:r>
            <a:br>
              <a:rPr lang="it-IT" sz="2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it-IT" sz="2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(Policy Notices, Acceptable Use Policy etc) assessed by the EOSC AAI Federation.</a:t>
            </a:r>
            <a:br>
              <a:rPr lang="it-IT" sz="2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28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635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rbel"/>
              <a:buChar char="●"/>
            </a:pPr>
            <a:r>
              <a:rPr lang="it-IT" sz="28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Community AAIs and  Infrastructure Proxies discovery and establish trust with the rest of the Community AAIs and Infrastructure Proxies through the EOSC AAI Federation</a:t>
            </a:r>
            <a:endParaRPr sz="28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02" name="Google Shape;902;g254449b3064_0_953"/>
          <p:cNvPicPr preferRelativeResize="0"/>
          <p:nvPr/>
        </p:nvPicPr>
        <p:blipFill rotWithShape="1">
          <a:blip r:embed="rId3">
            <a:alphaModFix/>
          </a:blip>
          <a:srcRect t="9079" b="5509"/>
          <a:stretch/>
        </p:blipFill>
        <p:spPr>
          <a:xfrm>
            <a:off x="499125" y="2508300"/>
            <a:ext cx="15797449" cy="1029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g254449b3064_0_9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89825" y="0"/>
            <a:ext cx="3570275" cy="237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D8AB12-E1C9-49C4-7CE4-C9C49D93812F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54449b3064_0_633"/>
          <p:cNvSpPr txBox="1">
            <a:spLocks noGrp="1"/>
          </p:cNvSpPr>
          <p:nvPr>
            <p:ph type="title"/>
          </p:nvPr>
        </p:nvSpPr>
        <p:spPr>
          <a:xfrm>
            <a:off x="2674650" y="392800"/>
            <a:ext cx="21108900" cy="2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-IT"/>
              <a:t>The EOSC AAI Federation</a:t>
            </a:r>
            <a:endParaRPr/>
          </a:p>
        </p:txBody>
      </p:sp>
      <p:sp>
        <p:nvSpPr>
          <p:cNvPr id="909" name="Google Shape;909;g254449b3064_0_633"/>
          <p:cNvSpPr txBox="1"/>
          <p:nvPr/>
        </p:nvSpPr>
        <p:spPr>
          <a:xfrm>
            <a:off x="16985825" y="2531075"/>
            <a:ext cx="7248600" cy="10425600"/>
          </a:xfrm>
          <a:prstGeom prst="rect">
            <a:avLst/>
          </a:prstGeom>
          <a:solidFill>
            <a:srgbClr val="F3F3F3">
              <a:alpha val="67060"/>
            </a:srgbClr>
          </a:solidFill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9144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ESCAPE IAM (ESCAPE)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Lifesciences AAI (EOSC-Life)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UmbrellaID AAI (PaNOSC / ExPANDS)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CESSDA AAI (SSHOC)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EGI CheckIn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EUDAT B2ACCESS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GEANT SP Proxy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GEANT eduTEAMS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914400" marR="0" lvl="0" indent="-71120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4000"/>
              <a:buFont typeface="Corbel"/>
              <a:buChar char="●"/>
            </a:pPr>
            <a:r>
              <a:rPr lang="it-IT"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Infrastructure Proxy for EOSC Core Services</a:t>
            </a:r>
            <a:endParaRPr sz="4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10" name="Google Shape;910;g254449b3064_0_6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2176562"/>
            <a:ext cx="13925881" cy="10625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g254449b3064_0_6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8274" y="392800"/>
            <a:ext cx="3025175" cy="201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g254449b3064_0_633"/>
          <p:cNvSpPr/>
          <p:nvPr/>
        </p:nvSpPr>
        <p:spPr>
          <a:xfrm>
            <a:off x="21028275" y="7836825"/>
            <a:ext cx="1497300" cy="1018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61B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g254449b3064_0_633"/>
          <p:cNvSpPr/>
          <p:nvPr/>
        </p:nvSpPr>
        <p:spPr>
          <a:xfrm>
            <a:off x="17877475" y="7896725"/>
            <a:ext cx="2934900" cy="858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527D31-84D2-903A-483D-8B2FBCC0E3BA}"/>
              </a:ext>
            </a:extLst>
          </p:cNvPr>
          <p:cNvSpPr txBox="1"/>
          <p:nvPr/>
        </p:nvSpPr>
        <p:spPr>
          <a:xfrm>
            <a:off x="358588" y="13087421"/>
            <a:ext cx="55581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Credits Task leader 7.3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6"/>
          <p:cNvSpPr txBox="1">
            <a:spLocks noGrp="1"/>
          </p:cNvSpPr>
          <p:nvPr>
            <p:ph type="body" idx="1"/>
          </p:nvPr>
        </p:nvSpPr>
        <p:spPr>
          <a:xfrm>
            <a:off x="2438050" y="5092234"/>
            <a:ext cx="123189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</a:pPr>
            <a:r>
              <a:rPr lang="en"/>
              <a:t>contact@egi.eu</a:t>
            </a:r>
            <a:endParaRPr/>
          </a:p>
        </p:txBody>
      </p:sp>
      <p:sp>
        <p:nvSpPr>
          <p:cNvPr id="599" name="Google Shape;599;p46"/>
          <p:cNvSpPr txBox="1">
            <a:spLocks noGrp="1"/>
          </p:cNvSpPr>
          <p:nvPr>
            <p:ph type="body" idx="2"/>
          </p:nvPr>
        </p:nvSpPr>
        <p:spPr>
          <a:xfrm>
            <a:off x="1185055" y="7827184"/>
            <a:ext cx="12317100" cy="12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</a:pPr>
            <a:r>
              <a:rPr lang="en" dirty="0"/>
              <a:t>Let's talk. Or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</a:pPr>
            <a:r>
              <a:rPr lang="en" dirty="0"/>
              <a:t>meet in person</a:t>
            </a:r>
            <a:endParaRPr dirty="0"/>
          </a:p>
        </p:txBody>
      </p:sp>
      <p:sp>
        <p:nvSpPr>
          <p:cNvPr id="600" name="Google Shape;600;p46"/>
          <p:cNvSpPr txBox="1">
            <a:spLocks noGrp="1"/>
          </p:cNvSpPr>
          <p:nvPr>
            <p:ph type="body" idx="1"/>
          </p:nvPr>
        </p:nvSpPr>
        <p:spPr>
          <a:xfrm>
            <a:off x="1185056" y="9264484"/>
            <a:ext cx="13433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</a:pPr>
            <a:r>
              <a:rPr lang="en"/>
              <a:t>Get in touch with us</a:t>
            </a:r>
            <a:endParaRPr/>
          </a:p>
        </p:txBody>
      </p:sp>
      <p:sp>
        <p:nvSpPr>
          <p:cNvPr id="601" name="Google Shape;601;p46"/>
          <p:cNvSpPr txBox="1">
            <a:spLocks noGrp="1"/>
          </p:cNvSpPr>
          <p:nvPr>
            <p:ph type="body" idx="2"/>
          </p:nvPr>
        </p:nvSpPr>
        <p:spPr>
          <a:xfrm>
            <a:off x="1185055" y="4376604"/>
            <a:ext cx="134334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</a:pPr>
            <a:r>
              <a:rPr lang="en"/>
              <a:t>Contact us</a:t>
            </a:r>
            <a:endParaRPr/>
          </a:p>
        </p:txBody>
      </p:sp>
      <p:pic>
        <p:nvPicPr>
          <p:cNvPr id="602" name="Google Shape;602;p46" descr="Imag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6" descr="Image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6" descr="Image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8;p9">
            <a:extLst>
              <a:ext uri="{FF2B5EF4-FFF2-40B4-BE49-F238E27FC236}">
                <a16:creationId xmlns:a16="http://schemas.microsoft.com/office/drawing/2014/main" id="{B4C2BC5D-AAEA-AB13-7ACF-B3102F2011E8}"/>
              </a:ext>
            </a:extLst>
          </p:cNvPr>
          <p:cNvSpPr txBox="1">
            <a:spLocks/>
          </p:cNvSpPr>
          <p:nvPr/>
        </p:nvSpPr>
        <p:spPr>
          <a:xfrm>
            <a:off x="2717450" y="6251318"/>
            <a:ext cx="123189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sz="8000" b="0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50977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sz="36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ctr">
              <a:buSzPts val="3600"/>
            </a:pPr>
            <a:r>
              <a:rPr lang="it-IT" dirty="0" err="1"/>
              <a:t>check-in@egi.eu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g254449b3064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3869" y="343760"/>
            <a:ext cx="7286604" cy="409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254449b3064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7987" y="1392267"/>
            <a:ext cx="18171533" cy="12217601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254449b3064_0_19"/>
          <p:cNvSpPr/>
          <p:nvPr/>
        </p:nvSpPr>
        <p:spPr>
          <a:xfrm>
            <a:off x="20748736" y="-11"/>
            <a:ext cx="3635100" cy="19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g254449b3064_0_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304" y="9900773"/>
            <a:ext cx="4801637" cy="1608563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254449b3064_0_19"/>
          <p:cNvSpPr txBox="1"/>
          <p:nvPr/>
        </p:nvSpPr>
        <p:spPr>
          <a:xfrm>
            <a:off x="6536" y="9044413"/>
            <a:ext cx="3167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it-IT" sz="3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2017-2019</a:t>
            </a:r>
            <a:endParaRPr sz="3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g254449b3064_0_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7835" y="5197341"/>
            <a:ext cx="6314871" cy="178143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g254449b3064_0_19"/>
          <p:cNvSpPr txBox="1"/>
          <p:nvPr/>
        </p:nvSpPr>
        <p:spPr>
          <a:xfrm>
            <a:off x="6055512" y="4225123"/>
            <a:ext cx="3167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2018-2021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g254449b3064_0_19"/>
          <p:cNvSpPr txBox="1"/>
          <p:nvPr/>
        </p:nvSpPr>
        <p:spPr>
          <a:xfrm>
            <a:off x="10723496" y="-83968"/>
            <a:ext cx="31671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it-IT" sz="4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2021-2023</a:t>
            </a:r>
            <a:endParaRPr sz="4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g254449b3064_0_19"/>
          <p:cNvSpPr txBox="1"/>
          <p:nvPr/>
        </p:nvSpPr>
        <p:spPr>
          <a:xfrm>
            <a:off x="847163" y="11324221"/>
            <a:ext cx="94455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Science Demonstrators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Pilots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Interoperability Architecture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Governance Framework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g254449b3064_0_19"/>
          <p:cNvSpPr txBox="1"/>
          <p:nvPr/>
        </p:nvSpPr>
        <p:spPr>
          <a:xfrm>
            <a:off x="7079843" y="6840240"/>
            <a:ext cx="7609500" cy="42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EOSC Portal and Marketplace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Services Management System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Rules of Participation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Services in the Hub portfolio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Services in the EOSC Portfolio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Innovation Hub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 models 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Interoperability Guidelines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39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●"/>
            </a:pPr>
            <a:r>
              <a:rPr lang="it-IT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courses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g254449b3064_0_19"/>
          <p:cNvSpPr txBox="1">
            <a:spLocks noGrp="1"/>
          </p:cNvSpPr>
          <p:nvPr>
            <p:ph type="sldNum" idx="12"/>
          </p:nvPr>
        </p:nvSpPr>
        <p:spPr>
          <a:xfrm>
            <a:off x="23355656" y="12730293"/>
            <a:ext cx="8865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12EE62E9-C0C6-850F-A568-B1FD8427B7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83" name="Google Shape;583;g254449b3064_0_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</a:pPr>
            <a:r>
              <a:rPr lang="it-IT"/>
              <a:t>EGI-ACE mission</a:t>
            </a:r>
            <a:endParaRPr/>
          </a:p>
        </p:txBody>
      </p:sp>
      <p:sp>
        <p:nvSpPr>
          <p:cNvPr id="585" name="Google Shape;585;g254449b3064_0_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sp>
        <p:nvSpPr>
          <p:cNvPr id="584" name="Google Shape;584;g254449b3064_0_34"/>
          <p:cNvSpPr/>
          <p:nvPr/>
        </p:nvSpPr>
        <p:spPr>
          <a:xfrm>
            <a:off x="1505200" y="3742400"/>
            <a:ext cx="21373500" cy="4979100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None/>
            </a:pPr>
            <a:r>
              <a:rPr lang="it-IT" sz="59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Implement the </a:t>
            </a:r>
            <a:r>
              <a:rPr lang="it-IT" sz="5900" b="1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Compute Platform of the EOSC</a:t>
            </a:r>
            <a:r>
              <a:rPr lang="it-IT" sz="59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and contribute to the </a:t>
            </a:r>
            <a:r>
              <a:rPr lang="it-IT" sz="5900" b="1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EOSC Data Commons </a:t>
            </a:r>
            <a:r>
              <a:rPr lang="it-IT" sz="59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by delivering integrated computing, platforms, data spaces and tools as an integrated solution that is </a:t>
            </a:r>
            <a:r>
              <a:rPr lang="it-IT" sz="5900" b="1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aligned with</a:t>
            </a:r>
            <a:r>
              <a:rPr lang="it-IT" sz="5900" b="0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 major European cloud federation projects and HPC initiatives.</a:t>
            </a:r>
            <a:endParaRPr sz="6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g254449b3064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5325" y="1966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647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54449b3064_0_41"/>
          <p:cNvSpPr txBox="1">
            <a:spLocks noGrp="1"/>
          </p:cNvSpPr>
          <p:nvPr>
            <p:ph type="title"/>
          </p:nvPr>
        </p:nvSpPr>
        <p:spPr>
          <a:xfrm>
            <a:off x="2499229" y="541221"/>
            <a:ext cx="20139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it-IT"/>
              <a:t>An EGI flagship project</a:t>
            </a:r>
            <a:endParaRPr/>
          </a:p>
        </p:txBody>
      </p:sp>
      <p:sp>
        <p:nvSpPr>
          <p:cNvPr id="593" name="Google Shape;593;g254449b3064_0_41"/>
          <p:cNvSpPr txBox="1"/>
          <p:nvPr/>
        </p:nvSpPr>
        <p:spPr>
          <a:xfrm>
            <a:off x="11947467" y="2547533"/>
            <a:ext cx="12294300" cy="10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it-IT"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Consortium: </a:t>
            </a:r>
            <a:endParaRPr sz="4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Char char="●"/>
            </a:pPr>
            <a:r>
              <a:rPr lang="it-IT"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 Partners, </a:t>
            </a:r>
            <a:r>
              <a:rPr lang="it-IT"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24 third parties</a:t>
            </a:r>
            <a:endParaRPr sz="4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Char char="●"/>
            </a:pPr>
            <a:r>
              <a:rPr lang="it-IT"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council members + Research Infrastructures 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it-IT" sz="4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Budget: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3900" marR="0" lvl="0" indent="-5270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Calibri"/>
              <a:buChar char="●"/>
            </a:pPr>
            <a:r>
              <a:rPr lang="it-IT" sz="4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 M EC + 4 M in-kind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it-IT"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Scope:</a:t>
            </a:r>
            <a:endParaRPr sz="4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marR="0" lvl="0" indent="-84455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AutoNum type="arabicPeriod"/>
            </a:pPr>
            <a:r>
              <a:rPr lang="it-IT"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 delivery</a:t>
            </a:r>
            <a:br>
              <a:rPr lang="it-IT"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(Virtual Access to 38 installations) 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marR="0" lvl="0" indent="-863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AutoNum type="arabicPeriod"/>
            </a:pPr>
            <a:r>
              <a:rPr lang="it-IT"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Co-development of ‘thematic services’</a:t>
            </a:r>
            <a:endParaRPr sz="5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200" marR="0" lvl="0" indent="-863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AutoNum type="arabicPeriod"/>
            </a:pPr>
            <a:r>
              <a:rPr lang="it-IT" sz="5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Broadening </a:t>
            </a:r>
            <a:endParaRPr sz="5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254449b3064_0_41"/>
          <p:cNvSpPr txBox="1">
            <a:spLocks noGrp="1"/>
          </p:cNvSpPr>
          <p:nvPr>
            <p:ph type="sldNum" idx="12"/>
          </p:nvPr>
        </p:nvSpPr>
        <p:spPr>
          <a:xfrm>
            <a:off x="23355656" y="12730293"/>
            <a:ext cx="8865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  <p:pic>
        <p:nvPicPr>
          <p:cNvPr id="595" name="Google Shape;595;g254449b3064_0_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0000" y="2887200"/>
            <a:ext cx="10422404" cy="1042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254449b3064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05325" y="1966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54449b3064_0_207"/>
          <p:cNvSpPr txBox="1">
            <a:spLocks noGrp="1"/>
          </p:cNvSpPr>
          <p:nvPr>
            <p:ph type="title"/>
          </p:nvPr>
        </p:nvSpPr>
        <p:spPr>
          <a:xfrm>
            <a:off x="3257879" y="813621"/>
            <a:ext cx="20139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it-IT"/>
              <a:t>Portfolio of user facing services in EOSC</a:t>
            </a:r>
            <a:endParaRPr/>
          </a:p>
        </p:txBody>
      </p:sp>
      <p:sp>
        <p:nvSpPr>
          <p:cNvPr id="603" name="Google Shape;603;g254449b3064_0_207"/>
          <p:cNvSpPr txBox="1">
            <a:spLocks noGrp="1"/>
          </p:cNvSpPr>
          <p:nvPr>
            <p:ph type="sldNum" idx="12"/>
          </p:nvPr>
        </p:nvSpPr>
        <p:spPr>
          <a:xfrm>
            <a:off x="62281749" y="33947449"/>
            <a:ext cx="2364000" cy="2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sp>
        <p:nvSpPr>
          <p:cNvPr id="604" name="Google Shape;604;g254449b3064_0_207"/>
          <p:cNvSpPr/>
          <p:nvPr/>
        </p:nvSpPr>
        <p:spPr>
          <a:xfrm>
            <a:off x="5067987" y="7327616"/>
            <a:ext cx="4710300" cy="105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254449b3064_0_207"/>
          <p:cNvSpPr/>
          <p:nvPr/>
        </p:nvSpPr>
        <p:spPr>
          <a:xfrm>
            <a:off x="15784288" y="7328152"/>
            <a:ext cx="4710300" cy="105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254449b3064_0_207"/>
          <p:cNvSpPr/>
          <p:nvPr/>
        </p:nvSpPr>
        <p:spPr>
          <a:xfrm>
            <a:off x="10426139" y="7328152"/>
            <a:ext cx="4710300" cy="105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254449b3064_0_207"/>
          <p:cNvSpPr txBox="1"/>
          <p:nvPr/>
        </p:nvSpPr>
        <p:spPr>
          <a:xfrm>
            <a:off x="132731" y="3043000"/>
            <a:ext cx="25008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Spaces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Analytics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and thematic data analytics and processing tools 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254449b3064_0_207"/>
          <p:cNvSpPr txBox="1"/>
          <p:nvPr/>
        </p:nvSpPr>
        <p:spPr>
          <a:xfrm>
            <a:off x="92731" y="5047501"/>
            <a:ext cx="2580900" cy="17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generic added-value platform level services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254449b3064_0_207"/>
          <p:cNvSpPr txBox="1"/>
          <p:nvPr/>
        </p:nvSpPr>
        <p:spPr>
          <a:xfrm>
            <a:off x="132733" y="6902133"/>
            <a:ext cx="25008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Federated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Federation-wide management of data and computing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254449b3064_0_207"/>
          <p:cNvSpPr txBox="1"/>
          <p:nvPr/>
        </p:nvSpPr>
        <p:spPr>
          <a:xfrm>
            <a:off x="103933" y="9506101"/>
            <a:ext cx="2558400" cy="18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Federated 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 and storage facilities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g254449b3064_0_207"/>
          <p:cNvSpPr/>
          <p:nvPr/>
        </p:nvSpPr>
        <p:spPr>
          <a:xfrm>
            <a:off x="5067987" y="5375293"/>
            <a:ext cx="3552000" cy="1046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Interactive Computing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254449b3064_0_207"/>
          <p:cNvSpPr/>
          <p:nvPr/>
        </p:nvSpPr>
        <p:spPr>
          <a:xfrm>
            <a:off x="12889533" y="5375293"/>
            <a:ext cx="3552000" cy="1046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Distributed AI training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g254449b3064_0_207"/>
          <p:cNvSpPr/>
          <p:nvPr/>
        </p:nvSpPr>
        <p:spPr>
          <a:xfrm>
            <a:off x="16800304" y="5375293"/>
            <a:ext cx="3552000" cy="1046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Workload Management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g254449b3064_0_207"/>
          <p:cNvSpPr/>
          <p:nvPr/>
        </p:nvSpPr>
        <p:spPr>
          <a:xfrm>
            <a:off x="8978760" y="5375293"/>
            <a:ext cx="3552000" cy="1046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Cluster deployment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5" name="Google Shape;615;g254449b3064_0_207"/>
          <p:cNvGrpSpPr/>
          <p:nvPr/>
        </p:nvGrpSpPr>
        <p:grpSpPr>
          <a:xfrm>
            <a:off x="17242806" y="9405649"/>
            <a:ext cx="3109772" cy="2006748"/>
            <a:chOff x="7054511" y="3309931"/>
            <a:chExt cx="1166150" cy="752521"/>
          </a:xfrm>
        </p:grpSpPr>
        <p:sp>
          <p:nvSpPr>
            <p:cNvPr id="616" name="Google Shape;616;g254449b3064_0_207"/>
            <p:cNvSpPr/>
            <p:nvPr/>
          </p:nvSpPr>
          <p:spPr>
            <a:xfrm>
              <a:off x="7252261" y="3309931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20000"/>
              </a:srgbClr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254449b3064_0_207"/>
            <p:cNvSpPr/>
            <p:nvPr/>
          </p:nvSpPr>
          <p:spPr>
            <a:xfrm>
              <a:off x="7153386" y="3389192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43920"/>
              </a:srgbClr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254449b3064_0_207"/>
            <p:cNvSpPr/>
            <p:nvPr/>
          </p:nvSpPr>
          <p:spPr>
            <a:xfrm>
              <a:off x="7054511" y="3468452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HPC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g254449b3064_0_207"/>
          <p:cNvGrpSpPr/>
          <p:nvPr/>
        </p:nvGrpSpPr>
        <p:grpSpPr>
          <a:xfrm>
            <a:off x="9117805" y="9412785"/>
            <a:ext cx="3055510" cy="1992473"/>
            <a:chOff x="4462071" y="3297744"/>
            <a:chExt cx="1145802" cy="747168"/>
          </a:xfrm>
        </p:grpSpPr>
        <p:sp>
          <p:nvSpPr>
            <p:cNvPr id="620" name="Google Shape;620;g254449b3064_0_207"/>
            <p:cNvSpPr/>
            <p:nvPr/>
          </p:nvSpPr>
          <p:spPr>
            <a:xfrm>
              <a:off x="4639473" y="3297744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20000"/>
              </a:srgbClr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g254449b3064_0_207"/>
            <p:cNvSpPr/>
            <p:nvPr/>
          </p:nvSpPr>
          <p:spPr>
            <a:xfrm>
              <a:off x="4540598" y="3377005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43920"/>
              </a:srgbClr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254449b3064_0_207"/>
            <p:cNvSpPr/>
            <p:nvPr/>
          </p:nvSpPr>
          <p:spPr>
            <a:xfrm>
              <a:off x="4462071" y="3450912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Clouds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3" name="Google Shape;623;g254449b3064_0_207"/>
          <p:cNvGrpSpPr/>
          <p:nvPr/>
        </p:nvGrpSpPr>
        <p:grpSpPr>
          <a:xfrm>
            <a:off x="13167516" y="9415400"/>
            <a:ext cx="3081084" cy="1987244"/>
            <a:chOff x="5712127" y="3285441"/>
            <a:chExt cx="1155392" cy="745207"/>
          </a:xfrm>
        </p:grpSpPr>
        <p:sp>
          <p:nvSpPr>
            <p:cNvPr id="624" name="Google Shape;624;g254449b3064_0_207"/>
            <p:cNvSpPr/>
            <p:nvPr/>
          </p:nvSpPr>
          <p:spPr>
            <a:xfrm>
              <a:off x="5899119" y="3285441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20000"/>
              </a:srgbClr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254449b3064_0_207"/>
            <p:cNvSpPr/>
            <p:nvPr/>
          </p:nvSpPr>
          <p:spPr>
            <a:xfrm>
              <a:off x="5800244" y="3364702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43920"/>
              </a:srgbClr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254449b3064_0_207"/>
            <p:cNvSpPr/>
            <p:nvPr/>
          </p:nvSpPr>
          <p:spPr>
            <a:xfrm>
              <a:off x="5712127" y="3436648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HTC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7" name="Google Shape;627;g254449b3064_0_207"/>
          <p:cNvGrpSpPr/>
          <p:nvPr/>
        </p:nvGrpSpPr>
        <p:grpSpPr>
          <a:xfrm>
            <a:off x="5068091" y="9420901"/>
            <a:ext cx="3055510" cy="1976238"/>
            <a:chOff x="3119687" y="3284950"/>
            <a:chExt cx="1145802" cy="741080"/>
          </a:xfrm>
        </p:grpSpPr>
        <p:sp>
          <p:nvSpPr>
            <p:cNvPr id="628" name="Google Shape;628;g254449b3064_0_207"/>
            <p:cNvSpPr/>
            <p:nvPr/>
          </p:nvSpPr>
          <p:spPr>
            <a:xfrm>
              <a:off x="3297089" y="3284950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20000"/>
              </a:srgbClr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g254449b3064_0_207"/>
            <p:cNvSpPr/>
            <p:nvPr/>
          </p:nvSpPr>
          <p:spPr>
            <a:xfrm>
              <a:off x="3198214" y="3364211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43920"/>
              </a:srgbClr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g254449b3064_0_207"/>
            <p:cNvSpPr/>
            <p:nvPr/>
          </p:nvSpPr>
          <p:spPr>
            <a:xfrm>
              <a:off x="3119687" y="3432030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Clouds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31" name="Google Shape;631;g254449b3064_0_207"/>
          <p:cNvCxnSpPr>
            <a:stCxn id="618" idx="2"/>
            <a:endCxn id="626" idx="2"/>
          </p:cNvCxnSpPr>
          <p:nvPr/>
        </p:nvCxnSpPr>
        <p:spPr>
          <a:xfrm rot="5400000" flipH="1">
            <a:off x="16491472" y="9369847"/>
            <a:ext cx="9900" cy="4075200"/>
          </a:xfrm>
          <a:prstGeom prst="bentConnector3">
            <a:avLst>
              <a:gd name="adj1" fmla="val -6614583"/>
            </a:avLst>
          </a:prstGeom>
          <a:noFill/>
          <a:ln w="127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2" name="Google Shape;632;g254449b3064_0_207"/>
          <p:cNvCxnSpPr>
            <a:stCxn id="622" idx="2"/>
            <a:endCxn id="626" idx="2"/>
          </p:cNvCxnSpPr>
          <p:nvPr/>
        </p:nvCxnSpPr>
        <p:spPr>
          <a:xfrm rot="-5400000">
            <a:off x="12432521" y="9379057"/>
            <a:ext cx="2700" cy="4049700"/>
          </a:xfrm>
          <a:prstGeom prst="bentConnector3">
            <a:avLst>
              <a:gd name="adj1" fmla="val -26458333"/>
            </a:avLst>
          </a:prstGeom>
          <a:noFill/>
          <a:ln w="127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3" name="Google Shape;633;g254449b3064_0_207"/>
          <p:cNvCxnSpPr>
            <a:stCxn id="630" idx="2"/>
            <a:endCxn id="622" idx="2"/>
          </p:cNvCxnSpPr>
          <p:nvPr/>
        </p:nvCxnSpPr>
        <p:spPr>
          <a:xfrm rot="-5400000" flipH="1">
            <a:off x="8380107" y="9376340"/>
            <a:ext cx="8100" cy="4049700"/>
          </a:xfrm>
          <a:prstGeom prst="bentConnector3">
            <a:avLst>
              <a:gd name="adj1" fmla="val 8038967"/>
            </a:avLst>
          </a:prstGeom>
          <a:noFill/>
          <a:ln w="127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34" name="Google Shape;634;g254449b3064_0_207"/>
          <p:cNvGrpSpPr/>
          <p:nvPr/>
        </p:nvGrpSpPr>
        <p:grpSpPr>
          <a:xfrm>
            <a:off x="10870804" y="7427172"/>
            <a:ext cx="6217160" cy="868651"/>
            <a:chOff x="4282104" y="2840926"/>
            <a:chExt cx="2331406" cy="325740"/>
          </a:xfrm>
        </p:grpSpPr>
        <p:pic>
          <p:nvPicPr>
            <p:cNvPr id="635" name="Google Shape;635;g254449b3064_0_20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82104" y="2840926"/>
              <a:ext cx="366457" cy="325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g254449b3064_0_207"/>
            <p:cNvSpPr txBox="1"/>
            <p:nvPr/>
          </p:nvSpPr>
          <p:spPr>
            <a:xfrm>
              <a:off x="4587010" y="2883138"/>
              <a:ext cx="2026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75" rIns="243800" bIns="1218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Identity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g254449b3064_0_207"/>
          <p:cNvGrpSpPr/>
          <p:nvPr/>
        </p:nvGrpSpPr>
        <p:grpSpPr>
          <a:xfrm>
            <a:off x="5435917" y="7442204"/>
            <a:ext cx="4342212" cy="826992"/>
            <a:chOff x="3041867" y="2350767"/>
            <a:chExt cx="1628309" cy="310118"/>
          </a:xfrm>
        </p:grpSpPr>
        <p:pic>
          <p:nvPicPr>
            <p:cNvPr id="638" name="Google Shape;638;g254449b3064_0_20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41867" y="2350767"/>
              <a:ext cx="348883" cy="310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9" name="Google Shape;639;g254449b3064_0_207"/>
            <p:cNvSpPr txBox="1"/>
            <p:nvPr/>
          </p:nvSpPr>
          <p:spPr>
            <a:xfrm>
              <a:off x="3352276" y="2386110"/>
              <a:ext cx="1317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75" rIns="243800" bIns="1218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Compute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g254449b3064_0_207"/>
          <p:cNvGrpSpPr/>
          <p:nvPr/>
        </p:nvGrpSpPr>
        <p:grpSpPr>
          <a:xfrm>
            <a:off x="16562137" y="7494171"/>
            <a:ext cx="3497748" cy="723055"/>
            <a:chOff x="6258791" y="2329809"/>
            <a:chExt cx="1311639" cy="271142"/>
          </a:xfrm>
        </p:grpSpPr>
        <p:sp>
          <p:nvSpPr>
            <p:cNvPr id="641" name="Google Shape;641;g254449b3064_0_207"/>
            <p:cNvSpPr txBox="1"/>
            <p:nvPr/>
          </p:nvSpPr>
          <p:spPr>
            <a:xfrm>
              <a:off x="6500930" y="2342270"/>
              <a:ext cx="1069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75" rIns="243800" bIns="1218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Data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2" name="Google Shape;642;g254449b3064_0_20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58791" y="2329809"/>
              <a:ext cx="271142" cy="2711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3" name="Google Shape;643;g254449b3064_0_207"/>
          <p:cNvSpPr/>
          <p:nvPr/>
        </p:nvSpPr>
        <p:spPr>
          <a:xfrm>
            <a:off x="12747075" y="3306867"/>
            <a:ext cx="3633600" cy="1278300"/>
          </a:xfrm>
          <a:prstGeom prst="roundRect">
            <a:avLst>
              <a:gd name="adj" fmla="val 16667"/>
            </a:avLst>
          </a:prstGeom>
          <a:solidFill>
            <a:srgbClr val="31538F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29409"/>
              </a:srgbClr>
            </a:outerShdw>
          </a:effectLst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Fundamental Science</a:t>
            </a: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g254449b3064_0_207"/>
          <p:cNvSpPr/>
          <p:nvPr/>
        </p:nvSpPr>
        <p:spPr>
          <a:xfrm>
            <a:off x="8907541" y="3306867"/>
            <a:ext cx="3633600" cy="1278300"/>
          </a:xfrm>
          <a:prstGeom prst="roundRect">
            <a:avLst>
              <a:gd name="adj" fmla="val 16667"/>
            </a:avLst>
          </a:prstGeom>
          <a:solidFill>
            <a:srgbClr val="31538F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29409"/>
              </a:srgbClr>
            </a:outerShdw>
          </a:effectLst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254449b3064_0_207"/>
          <p:cNvSpPr/>
          <p:nvPr/>
        </p:nvSpPr>
        <p:spPr>
          <a:xfrm>
            <a:off x="5067997" y="3306867"/>
            <a:ext cx="3633600" cy="1278300"/>
          </a:xfrm>
          <a:prstGeom prst="roundRect">
            <a:avLst>
              <a:gd name="adj" fmla="val 16667"/>
            </a:avLst>
          </a:prstGeom>
          <a:solidFill>
            <a:srgbClr val="31538F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29409"/>
              </a:srgbClr>
            </a:outerShdw>
          </a:effectLst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Deal 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6" name="Google Shape;646;g254449b3064_0_207"/>
          <p:cNvCxnSpPr/>
          <p:nvPr/>
        </p:nvCxnSpPr>
        <p:spPr>
          <a:xfrm>
            <a:off x="205867" y="9280200"/>
            <a:ext cx="2066250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7" name="Google Shape;647;g254449b3064_0_207"/>
          <p:cNvCxnSpPr/>
          <p:nvPr/>
        </p:nvCxnSpPr>
        <p:spPr>
          <a:xfrm rot="10800000" flipH="1">
            <a:off x="205867" y="4931333"/>
            <a:ext cx="20662500" cy="264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8" name="Google Shape;648;g254449b3064_0_207"/>
          <p:cNvSpPr txBox="1"/>
          <p:nvPr/>
        </p:nvSpPr>
        <p:spPr>
          <a:xfrm>
            <a:off x="21759464" y="8886581"/>
            <a:ext cx="25584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</a:t>
            </a:r>
            <a:endParaRPr sz="3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users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g254449b3064_0_207"/>
          <p:cNvSpPr/>
          <p:nvPr/>
        </p:nvSpPr>
        <p:spPr>
          <a:xfrm>
            <a:off x="20452640" y="6163893"/>
            <a:ext cx="1494300" cy="127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g254449b3064_0_207"/>
          <p:cNvSpPr/>
          <p:nvPr/>
        </p:nvSpPr>
        <p:spPr>
          <a:xfrm>
            <a:off x="20452640" y="9532248"/>
            <a:ext cx="1494300" cy="127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g254449b3064_0_207"/>
          <p:cNvSpPr/>
          <p:nvPr/>
        </p:nvSpPr>
        <p:spPr>
          <a:xfrm>
            <a:off x="2713936" y="3306851"/>
            <a:ext cx="1891200" cy="8096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7878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254449b3064_0_207"/>
          <p:cNvSpPr txBox="1"/>
          <p:nvPr/>
        </p:nvSpPr>
        <p:spPr>
          <a:xfrm rot="-5400000">
            <a:off x="-296242" y="6501283"/>
            <a:ext cx="7911300" cy="17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Service Management = </a:t>
            </a:r>
            <a:b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Tools + Processes + Policies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g254449b3064_0_207"/>
          <p:cNvSpPr/>
          <p:nvPr/>
        </p:nvSpPr>
        <p:spPr>
          <a:xfrm>
            <a:off x="16600192" y="3306867"/>
            <a:ext cx="3633600" cy="1278300"/>
          </a:xfrm>
          <a:prstGeom prst="roundRect">
            <a:avLst>
              <a:gd name="adj" fmla="val 16667"/>
            </a:avLst>
          </a:prstGeom>
          <a:solidFill>
            <a:srgbClr val="31538F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29409"/>
              </a:srgbClr>
            </a:outerShdw>
          </a:effectLst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Humanities </a:t>
            </a: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g254449b3064_0_207"/>
          <p:cNvSpPr txBox="1"/>
          <p:nvPr/>
        </p:nvSpPr>
        <p:spPr>
          <a:xfrm>
            <a:off x="21759464" y="4636515"/>
            <a:ext cx="25584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endParaRPr sz="3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users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254449b3064_0_207"/>
          <p:cNvPicPr preferRelativeResize="0"/>
          <p:nvPr/>
        </p:nvPicPr>
        <p:blipFill rotWithShape="1">
          <a:blip r:embed="rId6">
            <a:alphaModFix/>
          </a:blip>
          <a:srcRect l="5343" r="7351"/>
          <a:stretch/>
        </p:blipFill>
        <p:spPr>
          <a:xfrm>
            <a:off x="21947067" y="2988200"/>
            <a:ext cx="2183201" cy="1834202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254449b3064_0_207"/>
          <p:cNvSpPr/>
          <p:nvPr/>
        </p:nvSpPr>
        <p:spPr>
          <a:xfrm>
            <a:off x="20452640" y="3192336"/>
            <a:ext cx="1494300" cy="127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Google Shape;657;g254449b3064_0_207"/>
          <p:cNvPicPr preferRelativeResize="0"/>
          <p:nvPr/>
        </p:nvPicPr>
        <p:blipFill rotWithShape="1">
          <a:blip r:embed="rId6">
            <a:alphaModFix/>
          </a:blip>
          <a:srcRect l="5343" r="7351"/>
          <a:stretch/>
        </p:blipFill>
        <p:spPr>
          <a:xfrm>
            <a:off x="21947067" y="7308533"/>
            <a:ext cx="2183201" cy="183420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254449b3064_0_207"/>
          <p:cNvSpPr/>
          <p:nvPr/>
        </p:nvSpPr>
        <p:spPr>
          <a:xfrm>
            <a:off x="5043200" y="9360533"/>
            <a:ext cx="15451200" cy="3008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it-IT" sz="5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 services</a:t>
            </a:r>
            <a:endParaRPr sz="5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254449b3064_0_207"/>
          <p:cNvSpPr/>
          <p:nvPr/>
        </p:nvSpPr>
        <p:spPr>
          <a:xfrm>
            <a:off x="5055733" y="5250733"/>
            <a:ext cx="15451200" cy="363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it-IT" sz="5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 services</a:t>
            </a:r>
            <a:endParaRPr sz="5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254449b3064_0_207"/>
          <p:cNvSpPr/>
          <p:nvPr/>
        </p:nvSpPr>
        <p:spPr>
          <a:xfrm>
            <a:off x="5033784" y="3270501"/>
            <a:ext cx="15451200" cy="1506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it-IT" sz="5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Thematic application services</a:t>
            </a:r>
            <a:endParaRPr sz="5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" name="Google Shape;661;g254449b3064_0_2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05325" y="1966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54449b3064_0_270"/>
          <p:cNvSpPr txBox="1">
            <a:spLocks noGrp="1"/>
          </p:cNvSpPr>
          <p:nvPr>
            <p:ph type="title"/>
          </p:nvPr>
        </p:nvSpPr>
        <p:spPr>
          <a:xfrm>
            <a:off x="2544154" y="696721"/>
            <a:ext cx="20139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it-IT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Portfolio of user facing services in EOSC</a:t>
            </a:r>
            <a:endParaRPr/>
          </a:p>
        </p:txBody>
      </p:sp>
      <p:sp>
        <p:nvSpPr>
          <p:cNvPr id="668" name="Google Shape;668;g254449b3064_0_270"/>
          <p:cNvSpPr txBox="1">
            <a:spLocks noGrp="1"/>
          </p:cNvSpPr>
          <p:nvPr>
            <p:ph type="sldNum" idx="12"/>
          </p:nvPr>
        </p:nvSpPr>
        <p:spPr>
          <a:xfrm>
            <a:off x="62281749" y="33947449"/>
            <a:ext cx="2364000" cy="20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sp>
        <p:nvSpPr>
          <p:cNvPr id="669" name="Google Shape;669;g254449b3064_0_270"/>
          <p:cNvSpPr/>
          <p:nvPr/>
        </p:nvSpPr>
        <p:spPr>
          <a:xfrm>
            <a:off x="5067987" y="7327616"/>
            <a:ext cx="4710300" cy="105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254449b3064_0_270"/>
          <p:cNvSpPr/>
          <p:nvPr/>
        </p:nvSpPr>
        <p:spPr>
          <a:xfrm>
            <a:off x="15784288" y="7328152"/>
            <a:ext cx="4710300" cy="105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254449b3064_0_270"/>
          <p:cNvSpPr/>
          <p:nvPr/>
        </p:nvSpPr>
        <p:spPr>
          <a:xfrm>
            <a:off x="10426139" y="7328152"/>
            <a:ext cx="4710300" cy="105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254449b3064_0_270"/>
          <p:cNvSpPr txBox="1"/>
          <p:nvPr/>
        </p:nvSpPr>
        <p:spPr>
          <a:xfrm>
            <a:off x="132731" y="3043000"/>
            <a:ext cx="25008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Spaces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Analytics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and thematic data analytics and processing tools </a:t>
            </a:r>
            <a:endParaRPr sz="1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254449b3064_0_270"/>
          <p:cNvSpPr txBox="1"/>
          <p:nvPr/>
        </p:nvSpPr>
        <p:spPr>
          <a:xfrm>
            <a:off x="92731" y="5047501"/>
            <a:ext cx="2580900" cy="17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Platforms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generic added-value platform level services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g254449b3064_0_270"/>
          <p:cNvSpPr txBox="1"/>
          <p:nvPr/>
        </p:nvSpPr>
        <p:spPr>
          <a:xfrm>
            <a:off x="132733" y="6902133"/>
            <a:ext cx="25008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Federated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Federation-wide management of data and computing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254449b3064_0_270"/>
          <p:cNvSpPr txBox="1"/>
          <p:nvPr/>
        </p:nvSpPr>
        <p:spPr>
          <a:xfrm>
            <a:off x="103933" y="9506101"/>
            <a:ext cx="2558400" cy="18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Federated 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sz="3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 and storage facilities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g254449b3064_0_270"/>
          <p:cNvSpPr/>
          <p:nvPr/>
        </p:nvSpPr>
        <p:spPr>
          <a:xfrm>
            <a:off x="5067987" y="5375293"/>
            <a:ext cx="3552000" cy="1046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Interactive Computing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g254449b3064_0_270"/>
          <p:cNvSpPr/>
          <p:nvPr/>
        </p:nvSpPr>
        <p:spPr>
          <a:xfrm>
            <a:off x="12889533" y="5375293"/>
            <a:ext cx="3552000" cy="1046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Distributed AI training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254449b3064_0_270"/>
          <p:cNvSpPr/>
          <p:nvPr/>
        </p:nvSpPr>
        <p:spPr>
          <a:xfrm>
            <a:off x="16800304" y="5375293"/>
            <a:ext cx="3552000" cy="1046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Workload Management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254449b3064_0_270"/>
          <p:cNvSpPr/>
          <p:nvPr/>
        </p:nvSpPr>
        <p:spPr>
          <a:xfrm>
            <a:off x="8978760" y="5375293"/>
            <a:ext cx="3552000" cy="1046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rgbClr val="AC5B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Automated Cluster deployment</a:t>
            </a: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0" name="Google Shape;680;g254449b3064_0_270"/>
          <p:cNvGrpSpPr/>
          <p:nvPr/>
        </p:nvGrpSpPr>
        <p:grpSpPr>
          <a:xfrm>
            <a:off x="17242806" y="9405649"/>
            <a:ext cx="3109772" cy="2006748"/>
            <a:chOff x="7054511" y="3309931"/>
            <a:chExt cx="1166150" cy="752521"/>
          </a:xfrm>
        </p:grpSpPr>
        <p:sp>
          <p:nvSpPr>
            <p:cNvPr id="681" name="Google Shape;681;g254449b3064_0_270"/>
            <p:cNvSpPr/>
            <p:nvPr/>
          </p:nvSpPr>
          <p:spPr>
            <a:xfrm>
              <a:off x="7252261" y="3309931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20000"/>
              </a:srgbClr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g254449b3064_0_270"/>
            <p:cNvSpPr/>
            <p:nvPr/>
          </p:nvSpPr>
          <p:spPr>
            <a:xfrm>
              <a:off x="7153386" y="3389192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43920"/>
              </a:srgbClr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g254449b3064_0_270"/>
            <p:cNvSpPr/>
            <p:nvPr/>
          </p:nvSpPr>
          <p:spPr>
            <a:xfrm>
              <a:off x="7054511" y="3468452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HPC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4" name="Google Shape;684;g254449b3064_0_270"/>
          <p:cNvGrpSpPr/>
          <p:nvPr/>
        </p:nvGrpSpPr>
        <p:grpSpPr>
          <a:xfrm>
            <a:off x="9117805" y="9412785"/>
            <a:ext cx="3055510" cy="1992473"/>
            <a:chOff x="4462071" y="3297744"/>
            <a:chExt cx="1145802" cy="747168"/>
          </a:xfrm>
        </p:grpSpPr>
        <p:sp>
          <p:nvSpPr>
            <p:cNvPr id="685" name="Google Shape;685;g254449b3064_0_270"/>
            <p:cNvSpPr/>
            <p:nvPr/>
          </p:nvSpPr>
          <p:spPr>
            <a:xfrm>
              <a:off x="4639473" y="3297744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20000"/>
              </a:srgbClr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g254449b3064_0_270"/>
            <p:cNvSpPr/>
            <p:nvPr/>
          </p:nvSpPr>
          <p:spPr>
            <a:xfrm>
              <a:off x="4540598" y="3377005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43920"/>
              </a:srgbClr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g254449b3064_0_270"/>
            <p:cNvSpPr/>
            <p:nvPr/>
          </p:nvSpPr>
          <p:spPr>
            <a:xfrm>
              <a:off x="4462071" y="3450912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Clouds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8" name="Google Shape;688;g254449b3064_0_270"/>
          <p:cNvGrpSpPr/>
          <p:nvPr/>
        </p:nvGrpSpPr>
        <p:grpSpPr>
          <a:xfrm>
            <a:off x="13167516" y="9415400"/>
            <a:ext cx="3081084" cy="1987244"/>
            <a:chOff x="5712127" y="3285441"/>
            <a:chExt cx="1155392" cy="745207"/>
          </a:xfrm>
        </p:grpSpPr>
        <p:sp>
          <p:nvSpPr>
            <p:cNvPr id="689" name="Google Shape;689;g254449b3064_0_270"/>
            <p:cNvSpPr/>
            <p:nvPr/>
          </p:nvSpPr>
          <p:spPr>
            <a:xfrm>
              <a:off x="5899119" y="3285441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20000"/>
              </a:srgbClr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g254449b3064_0_270"/>
            <p:cNvSpPr/>
            <p:nvPr/>
          </p:nvSpPr>
          <p:spPr>
            <a:xfrm>
              <a:off x="5800244" y="3364702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43920"/>
              </a:srgbClr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g254449b3064_0_270"/>
            <p:cNvSpPr/>
            <p:nvPr/>
          </p:nvSpPr>
          <p:spPr>
            <a:xfrm>
              <a:off x="5712127" y="3436648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HTC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2" name="Google Shape;692;g254449b3064_0_270"/>
          <p:cNvGrpSpPr/>
          <p:nvPr/>
        </p:nvGrpSpPr>
        <p:grpSpPr>
          <a:xfrm>
            <a:off x="5068091" y="9420901"/>
            <a:ext cx="3055510" cy="1976238"/>
            <a:chOff x="3119687" y="3284950"/>
            <a:chExt cx="1145802" cy="741080"/>
          </a:xfrm>
        </p:grpSpPr>
        <p:sp>
          <p:nvSpPr>
            <p:cNvPr id="693" name="Google Shape;693;g254449b3064_0_270"/>
            <p:cNvSpPr/>
            <p:nvPr/>
          </p:nvSpPr>
          <p:spPr>
            <a:xfrm>
              <a:off x="3297089" y="3284950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20000"/>
              </a:srgbClr>
            </a:solidFill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g254449b3064_0_270"/>
            <p:cNvSpPr/>
            <p:nvPr/>
          </p:nvSpPr>
          <p:spPr>
            <a:xfrm>
              <a:off x="3198214" y="3364211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rgbClr val="4472C4">
                <a:alpha val="43920"/>
              </a:srgbClr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g254449b3064_0_270"/>
            <p:cNvSpPr/>
            <p:nvPr/>
          </p:nvSpPr>
          <p:spPr>
            <a:xfrm>
              <a:off x="3119687" y="3432030"/>
              <a:ext cx="968400" cy="594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121875" rIns="243800" bIns="121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Research Clouds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96" name="Google Shape;696;g254449b3064_0_270"/>
          <p:cNvCxnSpPr>
            <a:stCxn id="683" idx="2"/>
            <a:endCxn id="691" idx="2"/>
          </p:cNvCxnSpPr>
          <p:nvPr/>
        </p:nvCxnSpPr>
        <p:spPr>
          <a:xfrm rot="5400000" flipH="1">
            <a:off x="16491472" y="9369847"/>
            <a:ext cx="9900" cy="4075200"/>
          </a:xfrm>
          <a:prstGeom prst="bentConnector3">
            <a:avLst>
              <a:gd name="adj1" fmla="val -6614583"/>
            </a:avLst>
          </a:prstGeom>
          <a:noFill/>
          <a:ln w="127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7" name="Google Shape;697;g254449b3064_0_270"/>
          <p:cNvCxnSpPr>
            <a:stCxn id="687" idx="2"/>
            <a:endCxn id="691" idx="2"/>
          </p:cNvCxnSpPr>
          <p:nvPr/>
        </p:nvCxnSpPr>
        <p:spPr>
          <a:xfrm rot="-5400000">
            <a:off x="12432521" y="9379057"/>
            <a:ext cx="2700" cy="4049700"/>
          </a:xfrm>
          <a:prstGeom prst="bentConnector3">
            <a:avLst>
              <a:gd name="adj1" fmla="val -26458333"/>
            </a:avLst>
          </a:prstGeom>
          <a:noFill/>
          <a:ln w="127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8" name="Google Shape;698;g254449b3064_0_270"/>
          <p:cNvCxnSpPr>
            <a:stCxn id="695" idx="2"/>
            <a:endCxn id="687" idx="2"/>
          </p:cNvCxnSpPr>
          <p:nvPr/>
        </p:nvCxnSpPr>
        <p:spPr>
          <a:xfrm rot="-5400000" flipH="1">
            <a:off x="8380107" y="9376340"/>
            <a:ext cx="8100" cy="4049700"/>
          </a:xfrm>
          <a:prstGeom prst="bentConnector3">
            <a:avLst>
              <a:gd name="adj1" fmla="val 8038967"/>
            </a:avLst>
          </a:prstGeom>
          <a:noFill/>
          <a:ln w="127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99" name="Google Shape;699;g254449b3064_0_270"/>
          <p:cNvGrpSpPr/>
          <p:nvPr/>
        </p:nvGrpSpPr>
        <p:grpSpPr>
          <a:xfrm>
            <a:off x="10870804" y="7427172"/>
            <a:ext cx="6217160" cy="868651"/>
            <a:chOff x="4282104" y="2840926"/>
            <a:chExt cx="2331406" cy="325740"/>
          </a:xfrm>
        </p:grpSpPr>
        <p:pic>
          <p:nvPicPr>
            <p:cNvPr id="700" name="Google Shape;700;g254449b3064_0_27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82104" y="2840926"/>
              <a:ext cx="366457" cy="325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1" name="Google Shape;701;g254449b3064_0_270"/>
            <p:cNvSpPr txBox="1"/>
            <p:nvPr/>
          </p:nvSpPr>
          <p:spPr>
            <a:xfrm>
              <a:off x="4587010" y="2883138"/>
              <a:ext cx="2026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75" rIns="243800" bIns="1218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Identity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2" name="Google Shape;702;g254449b3064_0_270"/>
          <p:cNvGrpSpPr/>
          <p:nvPr/>
        </p:nvGrpSpPr>
        <p:grpSpPr>
          <a:xfrm>
            <a:off x="5435917" y="7442204"/>
            <a:ext cx="4342212" cy="826992"/>
            <a:chOff x="3041867" y="2350767"/>
            <a:chExt cx="1628309" cy="310118"/>
          </a:xfrm>
        </p:grpSpPr>
        <p:pic>
          <p:nvPicPr>
            <p:cNvPr id="703" name="Google Shape;703;g254449b3064_0_2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41867" y="2350767"/>
              <a:ext cx="348883" cy="3101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g254449b3064_0_270"/>
            <p:cNvSpPr txBox="1"/>
            <p:nvPr/>
          </p:nvSpPr>
          <p:spPr>
            <a:xfrm>
              <a:off x="3352276" y="2386110"/>
              <a:ext cx="1317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75" rIns="243800" bIns="1218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Compute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5" name="Google Shape;705;g254449b3064_0_270"/>
          <p:cNvGrpSpPr/>
          <p:nvPr/>
        </p:nvGrpSpPr>
        <p:grpSpPr>
          <a:xfrm>
            <a:off x="16562137" y="7494171"/>
            <a:ext cx="3497748" cy="723055"/>
            <a:chOff x="6258791" y="2329809"/>
            <a:chExt cx="1311639" cy="271142"/>
          </a:xfrm>
        </p:grpSpPr>
        <p:sp>
          <p:nvSpPr>
            <p:cNvPr id="706" name="Google Shape;706;g254449b3064_0_270"/>
            <p:cNvSpPr txBox="1"/>
            <p:nvPr/>
          </p:nvSpPr>
          <p:spPr>
            <a:xfrm>
              <a:off x="6500930" y="2342270"/>
              <a:ext cx="1069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3800" tIns="121875" rIns="243800" bIns="1218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lang="it-IT" sz="2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Federated Data</a:t>
              </a:r>
              <a:endPara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7" name="Google Shape;707;g254449b3064_0_27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58791" y="2329809"/>
              <a:ext cx="271142" cy="2711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8" name="Google Shape;708;g254449b3064_0_270"/>
          <p:cNvSpPr/>
          <p:nvPr/>
        </p:nvSpPr>
        <p:spPr>
          <a:xfrm>
            <a:off x="12747075" y="3306867"/>
            <a:ext cx="3633600" cy="1278300"/>
          </a:xfrm>
          <a:prstGeom prst="roundRect">
            <a:avLst>
              <a:gd name="adj" fmla="val 16667"/>
            </a:avLst>
          </a:prstGeom>
          <a:solidFill>
            <a:srgbClr val="31538F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29409"/>
              </a:srgbClr>
            </a:outerShdw>
          </a:effectLst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Fundamental Science</a:t>
            </a: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254449b3064_0_270"/>
          <p:cNvSpPr/>
          <p:nvPr/>
        </p:nvSpPr>
        <p:spPr>
          <a:xfrm>
            <a:off x="8907541" y="3306867"/>
            <a:ext cx="3633600" cy="1278300"/>
          </a:xfrm>
          <a:prstGeom prst="roundRect">
            <a:avLst>
              <a:gd name="adj" fmla="val 16667"/>
            </a:avLst>
          </a:prstGeom>
          <a:solidFill>
            <a:srgbClr val="31538F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29409"/>
              </a:srgbClr>
            </a:outerShdw>
          </a:effectLst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254449b3064_0_270"/>
          <p:cNvSpPr/>
          <p:nvPr/>
        </p:nvSpPr>
        <p:spPr>
          <a:xfrm>
            <a:off x="5067997" y="3306867"/>
            <a:ext cx="3633600" cy="1278300"/>
          </a:xfrm>
          <a:prstGeom prst="roundRect">
            <a:avLst>
              <a:gd name="adj" fmla="val 16667"/>
            </a:avLst>
          </a:prstGeom>
          <a:solidFill>
            <a:srgbClr val="31538F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29409"/>
              </a:srgbClr>
            </a:outerShdw>
          </a:effectLst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Deal 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1" name="Google Shape;711;g254449b3064_0_270"/>
          <p:cNvCxnSpPr/>
          <p:nvPr/>
        </p:nvCxnSpPr>
        <p:spPr>
          <a:xfrm>
            <a:off x="205867" y="9280200"/>
            <a:ext cx="20662500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12" name="Google Shape;712;g254449b3064_0_270"/>
          <p:cNvCxnSpPr/>
          <p:nvPr/>
        </p:nvCxnSpPr>
        <p:spPr>
          <a:xfrm rot="10800000" flipH="1">
            <a:off x="205867" y="4931333"/>
            <a:ext cx="20662500" cy="2640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3" name="Google Shape;713;g254449b3064_0_270"/>
          <p:cNvSpPr txBox="1"/>
          <p:nvPr/>
        </p:nvSpPr>
        <p:spPr>
          <a:xfrm>
            <a:off x="21759464" y="8886581"/>
            <a:ext cx="25584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</a:t>
            </a:r>
            <a:endParaRPr sz="3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users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g254449b3064_0_270"/>
          <p:cNvSpPr/>
          <p:nvPr/>
        </p:nvSpPr>
        <p:spPr>
          <a:xfrm>
            <a:off x="20452640" y="6163893"/>
            <a:ext cx="1494300" cy="127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g254449b3064_0_270"/>
          <p:cNvSpPr/>
          <p:nvPr/>
        </p:nvSpPr>
        <p:spPr>
          <a:xfrm>
            <a:off x="20452640" y="9532248"/>
            <a:ext cx="1494300" cy="127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g254449b3064_0_270"/>
          <p:cNvSpPr/>
          <p:nvPr/>
        </p:nvSpPr>
        <p:spPr>
          <a:xfrm>
            <a:off x="2713936" y="3306851"/>
            <a:ext cx="1891200" cy="8096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rgbClr val="7878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g254449b3064_0_270"/>
          <p:cNvSpPr txBox="1"/>
          <p:nvPr/>
        </p:nvSpPr>
        <p:spPr>
          <a:xfrm rot="-5400000">
            <a:off x="-296242" y="6501283"/>
            <a:ext cx="7911300" cy="17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Service Management = </a:t>
            </a: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Tools + Processes + Policies</a:t>
            </a: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g254449b3064_0_270"/>
          <p:cNvSpPr/>
          <p:nvPr/>
        </p:nvSpPr>
        <p:spPr>
          <a:xfrm>
            <a:off x="16600192" y="3306867"/>
            <a:ext cx="3633600" cy="1278300"/>
          </a:xfrm>
          <a:prstGeom prst="roundRect">
            <a:avLst>
              <a:gd name="adj" fmla="val 16667"/>
            </a:avLst>
          </a:prstGeom>
          <a:solidFill>
            <a:srgbClr val="31538F"/>
          </a:solidFill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29409"/>
              </a:srgbClr>
            </a:outerShdw>
          </a:effectLst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Humanities </a:t>
            </a:r>
            <a:endParaRPr sz="2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g254449b3064_0_270"/>
          <p:cNvSpPr txBox="1"/>
          <p:nvPr/>
        </p:nvSpPr>
        <p:spPr>
          <a:xfrm>
            <a:off x="21759464" y="4636515"/>
            <a:ext cx="25584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Scientific</a:t>
            </a:r>
            <a:endParaRPr sz="3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users</a:t>
            </a:r>
            <a:endParaRPr sz="2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g254449b3064_0_270"/>
          <p:cNvPicPr preferRelativeResize="0"/>
          <p:nvPr/>
        </p:nvPicPr>
        <p:blipFill rotWithShape="1">
          <a:blip r:embed="rId6">
            <a:alphaModFix/>
          </a:blip>
          <a:srcRect l="5343" r="7351"/>
          <a:stretch/>
        </p:blipFill>
        <p:spPr>
          <a:xfrm>
            <a:off x="21947067" y="2988200"/>
            <a:ext cx="2183201" cy="1834202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g254449b3064_0_270"/>
          <p:cNvSpPr/>
          <p:nvPr/>
        </p:nvSpPr>
        <p:spPr>
          <a:xfrm>
            <a:off x="20452640" y="3192336"/>
            <a:ext cx="1494300" cy="127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g254449b3064_0_270"/>
          <p:cNvPicPr preferRelativeResize="0"/>
          <p:nvPr/>
        </p:nvPicPr>
        <p:blipFill rotWithShape="1">
          <a:blip r:embed="rId6">
            <a:alphaModFix/>
          </a:blip>
          <a:srcRect l="5343" r="7351"/>
          <a:stretch/>
        </p:blipFill>
        <p:spPr>
          <a:xfrm>
            <a:off x="21947067" y="7308533"/>
            <a:ext cx="2183201" cy="183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g254449b3064_0_2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59232" y="7869155"/>
            <a:ext cx="1292600" cy="121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g254449b3064_0_2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46787" y="4776933"/>
            <a:ext cx="755619" cy="107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g254449b3064_0_270"/>
          <p:cNvPicPr preferRelativeResize="0"/>
          <p:nvPr/>
        </p:nvPicPr>
        <p:blipFill rotWithShape="1">
          <a:blip r:embed="rId9">
            <a:alphaModFix/>
          </a:blip>
          <a:srcRect l="20979" t="13408" r="22774" b="12512"/>
          <a:stretch/>
        </p:blipFill>
        <p:spPr>
          <a:xfrm>
            <a:off x="7689328" y="4756133"/>
            <a:ext cx="930600" cy="122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g254449b3064_0_27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46800" y="11233584"/>
            <a:ext cx="2183200" cy="21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254449b3064_0_27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369437" y="11233584"/>
            <a:ext cx="2183200" cy="21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254449b3064_0_270"/>
          <p:cNvPicPr preferRelativeResize="0"/>
          <p:nvPr/>
        </p:nvPicPr>
        <p:blipFill rotWithShape="1">
          <a:blip r:embed="rId12">
            <a:alphaModFix/>
          </a:blip>
          <a:srcRect l="11824" t="17897" r="12423" b="10795"/>
          <a:stretch/>
        </p:blipFill>
        <p:spPr>
          <a:xfrm>
            <a:off x="19573533" y="4766168"/>
            <a:ext cx="1292600" cy="12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254449b3064_0_27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82432" y="11233584"/>
            <a:ext cx="2183200" cy="21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54449b3064_0_27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1200" y="8075899"/>
            <a:ext cx="1063667" cy="106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254449b3064_0_27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679800" y="4766168"/>
            <a:ext cx="930600" cy="9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54449b3064_0_270"/>
          <p:cNvPicPr preferRelativeResize="0"/>
          <p:nvPr/>
        </p:nvPicPr>
        <p:blipFill rotWithShape="1">
          <a:blip r:embed="rId16">
            <a:alphaModFix/>
          </a:blip>
          <a:srcRect l="24277" t="24767" r="24308" b="24737"/>
          <a:stretch/>
        </p:blipFill>
        <p:spPr>
          <a:xfrm>
            <a:off x="19052099" y="6711885"/>
            <a:ext cx="930600" cy="91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254449b3064_0_270"/>
          <p:cNvPicPr preferRelativeResize="0"/>
          <p:nvPr/>
        </p:nvPicPr>
        <p:blipFill rotWithShape="1">
          <a:blip r:embed="rId17">
            <a:alphaModFix/>
          </a:blip>
          <a:srcRect l="21831" t="21601" r="22105" b="21596"/>
          <a:stretch/>
        </p:blipFill>
        <p:spPr>
          <a:xfrm>
            <a:off x="17773333" y="8158523"/>
            <a:ext cx="1063666" cy="10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54449b3064_0_27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118067" y="11233584"/>
            <a:ext cx="2183200" cy="21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254449b3064_0_27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9681000" y="8164267"/>
            <a:ext cx="1077734" cy="107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254449b3064_0_27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6679781" y="6808968"/>
            <a:ext cx="1950582" cy="96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g254449b3064_0_270"/>
          <p:cNvPicPr preferRelativeResize="0"/>
          <p:nvPr/>
        </p:nvPicPr>
        <p:blipFill rotWithShape="1">
          <a:blip r:embed="rId21">
            <a:alphaModFix/>
          </a:blip>
          <a:srcRect r="83589"/>
          <a:stretch/>
        </p:blipFill>
        <p:spPr>
          <a:xfrm>
            <a:off x="8894301" y="5829776"/>
            <a:ext cx="1077734" cy="100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g254449b3064_0_27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664699" y="5036901"/>
            <a:ext cx="1063664" cy="106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g254449b3064_0_270"/>
          <p:cNvPicPr preferRelativeResize="0"/>
          <p:nvPr/>
        </p:nvPicPr>
        <p:blipFill rotWithShape="1">
          <a:blip r:embed="rId23">
            <a:alphaModFix/>
          </a:blip>
          <a:srcRect b="21525"/>
          <a:stretch/>
        </p:blipFill>
        <p:spPr>
          <a:xfrm>
            <a:off x="6551648" y="6527803"/>
            <a:ext cx="1385420" cy="10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g254449b3064_0_270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3498624" y="6129432"/>
            <a:ext cx="2026908" cy="86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g254449b3064_0_27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8297720" y="4636533"/>
            <a:ext cx="1145945" cy="868667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g254449b3064_0_270"/>
          <p:cNvSpPr/>
          <p:nvPr/>
        </p:nvSpPr>
        <p:spPr>
          <a:xfrm>
            <a:off x="7478109" y="2880019"/>
            <a:ext cx="10272000" cy="603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 + 36 = 53 thematic services</a:t>
            </a:r>
            <a:endParaRPr sz="27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3" name="Google Shape;743;g254449b3064_0_270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1005325" y="1966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"/>
          <p:cNvSpPr txBox="1">
            <a:spLocks noGrp="1"/>
          </p:cNvSpPr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it-IT"/>
              <a:t>Check-in</a:t>
            </a:r>
            <a:endParaRPr/>
          </a:p>
        </p:txBody>
      </p:sp>
      <p:sp>
        <p:nvSpPr>
          <p:cNvPr id="749" name="Google Shape;749;p3"/>
          <p:cNvSpPr txBox="1">
            <a:spLocks noGrp="1"/>
          </p:cNvSpPr>
          <p:nvPr>
            <p:ph type="body" idx="1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rPr lang="it-IT"/>
              <a:t>Architecture components</a:t>
            </a:r>
            <a:endParaRPr/>
          </a:p>
        </p:txBody>
      </p:sp>
      <p:sp>
        <p:nvSpPr>
          <p:cNvPr id="750" name="Google Shape;750;p3"/>
          <p:cNvSpPr txBox="1">
            <a:spLocks noGrp="1"/>
          </p:cNvSpPr>
          <p:nvPr>
            <p:ph type="body" idx="2"/>
          </p:nvPr>
        </p:nvSpPr>
        <p:spPr>
          <a:xfrm>
            <a:off x="12192000" y="1963775"/>
            <a:ext cx="10180800" cy="8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●"/>
            </a:pPr>
            <a:r>
              <a:rPr lang="it-IT" sz="2200"/>
              <a:t>Check-in IdP/SP Proxy</a:t>
            </a:r>
            <a:endParaRPr sz="220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Acts as a Service Provider (SP) for external Identity Providers (IdPs)</a:t>
            </a:r>
            <a:endParaRPr sz="2000" b="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Acts as an Identity Provider (IdP) for Service Providers (SPs)</a:t>
            </a:r>
            <a:endParaRPr sz="2000" b="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Supports popular authentication and authorization standards like SAML 2.0, OpenID Connect 1.0, and OAuth 2.0</a:t>
            </a:r>
            <a:endParaRPr sz="2000" b="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●"/>
            </a:pPr>
            <a:r>
              <a:rPr lang="it-IT" sz="2200"/>
              <a:t>Central Discovery Service (WAYF) for users to select their preferred IdP</a:t>
            </a:r>
            <a:endParaRPr sz="220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●"/>
            </a:pPr>
            <a:r>
              <a:rPr lang="it-IT" sz="2200"/>
              <a:t>User Enrolment and Group/VO Management based on COmanage Registry and Perun</a:t>
            </a:r>
            <a:endParaRPr sz="220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Web interface for VO enrollment and membership management</a:t>
            </a:r>
            <a:endParaRPr sz="2000" b="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API for VO/group membership management</a:t>
            </a:r>
            <a:endParaRPr sz="2000" b="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VO/group information querying through LDAP</a:t>
            </a:r>
            <a:endParaRPr sz="2000" b="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●"/>
            </a:pPr>
            <a:r>
              <a:rPr lang="it-IT" sz="2200"/>
              <a:t>MasterPortal</a:t>
            </a:r>
            <a:endParaRPr sz="220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Acts as a caching intermediary service between end-services and RCauth Online CA</a:t>
            </a:r>
            <a:endParaRPr sz="2000" b="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Provides proxy certificates for end-services like science gateways or VO Portals</a:t>
            </a:r>
            <a:endParaRPr sz="2000" b="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Supports SSH key authentication for retrieving proxy certificates at the command line</a:t>
            </a:r>
            <a:endParaRPr sz="2000" b="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Char char="●"/>
            </a:pPr>
            <a:r>
              <a:rPr lang="it-IT" sz="2200"/>
              <a:t>Federation Registry</a:t>
            </a:r>
            <a:endParaRPr sz="220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Web interface for managing EGI Check-in service connections based on OIDC or SAML</a:t>
            </a:r>
            <a:endParaRPr sz="2000" b="0"/>
          </a:p>
          <a:p>
            <a:pPr marL="10668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it-IT" sz="2000" b="0"/>
              <a:t>Covers service lifecycle from registration to deregistration</a:t>
            </a:r>
            <a:endParaRPr sz="2000" b="0"/>
          </a:p>
        </p:txBody>
      </p:sp>
      <p:sp>
        <p:nvSpPr>
          <p:cNvPr id="751" name="Google Shape;751;p3"/>
          <p:cNvSpPr txBox="1">
            <a:spLocks noGrp="1"/>
          </p:cNvSpPr>
          <p:nvPr>
            <p:ph type="sldNum" idx="12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it-IT"/>
              <a:t>8</a:t>
            </a:fld>
            <a:endParaRPr/>
          </a:p>
        </p:txBody>
      </p:sp>
      <p:grpSp>
        <p:nvGrpSpPr>
          <p:cNvPr id="752" name="Google Shape;752;p3"/>
          <p:cNvGrpSpPr/>
          <p:nvPr/>
        </p:nvGrpSpPr>
        <p:grpSpPr>
          <a:xfrm>
            <a:off x="204568" y="2289175"/>
            <a:ext cx="11864419" cy="10911854"/>
            <a:chOff x="10848425" y="914725"/>
            <a:chExt cx="12746476" cy="11886551"/>
          </a:xfrm>
        </p:grpSpPr>
        <p:pic>
          <p:nvPicPr>
            <p:cNvPr id="753" name="Google Shape;753;p3"/>
            <p:cNvPicPr preferRelativeResize="0"/>
            <p:nvPr/>
          </p:nvPicPr>
          <p:blipFill rotWithShape="1">
            <a:blip r:embed="rId3">
              <a:alphaModFix/>
            </a:blip>
            <a:srcRect l="10706" t="5464"/>
            <a:stretch/>
          </p:blipFill>
          <p:spPr>
            <a:xfrm>
              <a:off x="10848425" y="914725"/>
              <a:ext cx="12746476" cy="11886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4" name="Google Shape;754;p3"/>
            <p:cNvSpPr/>
            <p:nvPr/>
          </p:nvSpPr>
          <p:spPr>
            <a:xfrm>
              <a:off x="18932675" y="6858000"/>
              <a:ext cx="814200" cy="6615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API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20891950" y="6858000"/>
              <a:ext cx="814200" cy="6615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API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g254449b3064_0_459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525" y="8509061"/>
            <a:ext cx="6245139" cy="4278334"/>
          </a:xfrm>
          <a:prstGeom prst="rect">
            <a:avLst/>
          </a:prstGeom>
          <a:noFill/>
          <a:ln w="952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2" name="Google Shape;762;g254449b3064_0_459"/>
          <p:cNvSpPr txBox="1">
            <a:spLocks noGrp="1"/>
          </p:cNvSpPr>
          <p:nvPr>
            <p:ph type="title"/>
          </p:nvPr>
        </p:nvSpPr>
        <p:spPr>
          <a:xfrm>
            <a:off x="2257482" y="738706"/>
            <a:ext cx="201417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700"/>
              <a:buNone/>
            </a:pPr>
            <a:r>
              <a:rPr lang="it-IT"/>
              <a:t>Resource infrastructure expansion</a:t>
            </a:r>
            <a:endParaRPr/>
          </a:p>
        </p:txBody>
      </p:sp>
      <p:sp>
        <p:nvSpPr>
          <p:cNvPr id="763" name="Google Shape;763;g254449b3064_0_459"/>
          <p:cNvSpPr txBox="1">
            <a:spLocks noGrp="1"/>
          </p:cNvSpPr>
          <p:nvPr>
            <p:ph type="body" idx="2"/>
          </p:nvPr>
        </p:nvSpPr>
        <p:spPr>
          <a:xfrm>
            <a:off x="1804520" y="2402283"/>
            <a:ext cx="20011200" cy="9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it-IT" sz="4300" b="1">
                <a:solidFill>
                  <a:schemeClr val="dk1"/>
                </a:solidFill>
              </a:rPr>
              <a:t>Distributed</a:t>
            </a:r>
            <a:r>
              <a:rPr lang="it-IT" sz="4300">
                <a:solidFill>
                  <a:schemeClr val="dk1"/>
                </a:solidFill>
              </a:rPr>
              <a:t> compute and storage facilities deliver CPUs, GPUs and Storage</a:t>
            </a:r>
            <a:endParaRPr/>
          </a:p>
          <a:p>
            <a:pPr marL="96520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it-IT" sz="4000" b="1">
                <a:solidFill>
                  <a:schemeClr val="dk1"/>
                </a:solidFill>
              </a:rPr>
              <a:t>29 Cloud</a:t>
            </a:r>
            <a:r>
              <a:rPr lang="it-IT" sz="4000">
                <a:solidFill>
                  <a:schemeClr val="dk1"/>
                </a:solidFill>
              </a:rPr>
              <a:t> providers: 15 funded with VA, 23 supporting EGI-ACE SLAs </a:t>
            </a:r>
            <a:endParaRPr sz="3500"/>
          </a:p>
          <a:p>
            <a:pPr marL="96520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it-IT" sz="4000" b="1">
                <a:solidFill>
                  <a:schemeClr val="dk1"/>
                </a:solidFill>
              </a:rPr>
              <a:t>200+ HTC</a:t>
            </a:r>
            <a:r>
              <a:rPr lang="it-IT" sz="4000">
                <a:solidFill>
                  <a:schemeClr val="dk1"/>
                </a:solidFill>
              </a:rPr>
              <a:t> providers: 1 funded with VA, 58 supporting EGI-ACE SLAs</a:t>
            </a:r>
            <a:endParaRPr sz="3500"/>
          </a:p>
          <a:p>
            <a:pPr marL="965200" lvl="0" indent="-495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it-IT" sz="4000" b="1">
                <a:solidFill>
                  <a:schemeClr val="dk1"/>
                </a:solidFill>
              </a:rPr>
              <a:t>4 pilot HPC</a:t>
            </a:r>
            <a:r>
              <a:rPr lang="it-IT" sz="4000">
                <a:solidFill>
                  <a:schemeClr val="dk1"/>
                </a:solidFill>
              </a:rPr>
              <a:t> centres, all supporting EGI-ACE</a:t>
            </a:r>
            <a:endParaRPr sz="4000"/>
          </a:p>
        </p:txBody>
      </p:sp>
      <p:pic>
        <p:nvPicPr>
          <p:cNvPr id="764" name="Google Shape;764;g254449b3064_0_459" descr="Logo,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8712" y="6003861"/>
            <a:ext cx="2806520" cy="153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g254449b3064_0_459" descr="Logo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7523" y="5864419"/>
            <a:ext cx="2784000" cy="181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g254449b3064_0_459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3813" y="5869171"/>
            <a:ext cx="2784000" cy="180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g254449b3064_0_459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290104" y="5928533"/>
            <a:ext cx="2784000" cy="168665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g254449b3064_0_459"/>
          <p:cNvSpPr txBox="1"/>
          <p:nvPr/>
        </p:nvSpPr>
        <p:spPr>
          <a:xfrm>
            <a:off x="19215992" y="6197347"/>
            <a:ext cx="2932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it-IT" sz="4000" b="1" i="1" u="none" strike="noStrike" cap="none">
                <a:solidFill>
                  <a:srgbClr val="0062AA"/>
                </a:solidFill>
                <a:latin typeface="Arial"/>
                <a:ea typeface="Arial"/>
                <a:cs typeface="Arial"/>
                <a:sym typeface="Arial"/>
              </a:rPr>
              <a:t>HPC (Pilot)</a:t>
            </a:r>
            <a:endParaRPr sz="5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9" name="Google Shape;769;g254449b3064_0_4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17533" y="8493597"/>
            <a:ext cx="9221611" cy="427833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g254449b3064_0_4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296000" y="8493597"/>
            <a:ext cx="6402833" cy="427833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g254449b3064_0_459" descr="A picture containing background patter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979499" y="8681816"/>
            <a:ext cx="1434534" cy="93228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g254449b3064_0_459"/>
          <p:cNvSpPr/>
          <p:nvPr/>
        </p:nvSpPr>
        <p:spPr>
          <a:xfrm>
            <a:off x="17555533" y="7920867"/>
            <a:ext cx="1842210" cy="1814994"/>
          </a:xfrm>
          <a:prstGeom prst="irregularSeal1">
            <a:avLst/>
          </a:prstGeom>
          <a:solidFill>
            <a:srgbClr val="EA9999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g254449b3064_0_459"/>
          <p:cNvSpPr txBox="1"/>
          <p:nvPr/>
        </p:nvSpPr>
        <p:spPr>
          <a:xfrm rot="-935120">
            <a:off x="17644849" y="8047516"/>
            <a:ext cx="2885288" cy="106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it-IT"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sz="3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254449b3064_0_459"/>
          <p:cNvSpPr txBox="1"/>
          <p:nvPr/>
        </p:nvSpPr>
        <p:spPr>
          <a:xfrm>
            <a:off x="21824133" y="9482533"/>
            <a:ext cx="24384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it-IT" sz="3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HPC</a:t>
            </a:r>
            <a:endParaRPr sz="3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254449b3064_0_459"/>
          <p:cNvSpPr txBox="1">
            <a:spLocks noGrp="1"/>
          </p:cNvSpPr>
          <p:nvPr>
            <p:ph type="sldNum" idx="12"/>
          </p:nvPr>
        </p:nvSpPr>
        <p:spPr>
          <a:xfrm>
            <a:off x="23322384" y="12755672"/>
            <a:ext cx="944700" cy="7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121875" rIns="243800" bIns="1218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  <p:pic>
        <p:nvPicPr>
          <p:cNvPr id="776" name="Google Shape;776;g254449b3064_0_4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005325" y="196675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1147</Words>
  <Application>Microsoft Macintosh PowerPoint</Application>
  <PresentationFormat>Personalizzato</PresentationFormat>
  <Paragraphs>246</Paragraphs>
  <Slides>22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Calibri</vt:lpstr>
      <vt:lpstr>Times</vt:lpstr>
      <vt:lpstr>Courier New</vt:lpstr>
      <vt:lpstr>Helvetica Neue</vt:lpstr>
      <vt:lpstr>Corbel</vt:lpstr>
      <vt:lpstr>Noto Sans Symbols</vt:lpstr>
      <vt:lpstr>Arial</vt:lpstr>
      <vt:lpstr>DM Sans</vt:lpstr>
      <vt:lpstr>EGI Theme</vt:lpstr>
      <vt:lpstr>Presentazione standard di PowerPoint</vt:lpstr>
      <vt:lpstr>European Research Area policy agenda</vt:lpstr>
      <vt:lpstr>Presentazione standard di PowerPoint</vt:lpstr>
      <vt:lpstr>EGI-ACE mission</vt:lpstr>
      <vt:lpstr>An EGI flagship project</vt:lpstr>
      <vt:lpstr>Portfolio of user facing services in EOSC</vt:lpstr>
      <vt:lpstr>Portfolio of user facing services in EOSC</vt:lpstr>
      <vt:lpstr>Check-in</vt:lpstr>
      <vt:lpstr>Resource infrastructure expansion</vt:lpstr>
      <vt:lpstr>EGI Cloud uptake during EGI-ACE (CPU-hours)</vt:lpstr>
      <vt:lpstr>EGI-ACE impact</vt:lpstr>
      <vt:lpstr>Collaborations</vt:lpstr>
      <vt:lpstr>EOSC Future project and the EOSC-A AAI Task Force</vt:lpstr>
      <vt:lpstr>Presentazione standard di PowerPoint</vt:lpstr>
      <vt:lpstr>Area 1: EOSC Core</vt:lpstr>
      <vt:lpstr>Area 1: EOSC Core</vt:lpstr>
      <vt:lpstr>EOSC AAI Baseline Architecture  Based on the AARC Interoperability Guidelines</vt:lpstr>
      <vt:lpstr>EOSC AAI Baseline Architecture (Contd.) Based on the AARC Interoperability Guidelines</vt:lpstr>
      <vt:lpstr>EOSC AAI Baseline Architecture (Contd.) Based on the AARC Interoperability Guidelines</vt:lpstr>
      <vt:lpstr>Area 2: The EOSC AAI Federation</vt:lpstr>
      <vt:lpstr>The EOSC AAI Federation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Valeria Ardizzone</cp:lastModifiedBy>
  <cp:revision>4</cp:revision>
  <dcterms:modified xsi:type="dcterms:W3CDTF">2023-06-22T05:50:13Z</dcterms:modified>
</cp:coreProperties>
</file>