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7" r:id="rId6"/>
    <p:sldMasterId id="2147483668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</p:sldIdLst>
  <p:sldSz cy="5143500" cx="9144000"/>
  <p:notesSz cx="6858000" cy="9144000"/>
  <p:embeddedFontLst>
    <p:embeddedFont>
      <p:font typeface="Ubuntu"/>
      <p:regular r:id="rId33"/>
      <p:bold r:id="rId34"/>
      <p:italic r:id="rId35"/>
      <p:boldItalic r:id="rId36"/>
    </p:embeddedFont>
    <p:embeddedFont>
      <p:font typeface="Roboto"/>
      <p:regular r:id="rId37"/>
      <p:bold r:id="rId38"/>
      <p:italic r:id="rId39"/>
      <p:boldItalic r:id="rId40"/>
    </p:embeddedFont>
    <p:embeddedFont>
      <p:font typeface="Nunito"/>
      <p:regular r:id="rId41"/>
      <p:bold r:id="rId42"/>
      <p:italic r:id="rId43"/>
      <p:boldItalic r:id="rId44"/>
    </p:embeddedFont>
    <p:embeddedFont>
      <p:font typeface="Titillium Web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9" roundtripDataSignature="AMtx7mgy41FkCuG30s2e44d0paAqCB5g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473943F-7DFB-442B-807B-1B00C96D3EA9}">
  <a:tblStyle styleId="{4473943F-7DFB-442B-807B-1B00C96D3EA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42" Type="http://schemas.openxmlformats.org/officeDocument/2006/relationships/font" Target="fonts/Nunito-bold.fntdata"/><Relationship Id="rId41" Type="http://schemas.openxmlformats.org/officeDocument/2006/relationships/font" Target="fonts/Nunito-regular.fntdata"/><Relationship Id="rId44" Type="http://schemas.openxmlformats.org/officeDocument/2006/relationships/font" Target="fonts/Nunito-boldItalic.fntdata"/><Relationship Id="rId43" Type="http://schemas.openxmlformats.org/officeDocument/2006/relationships/font" Target="fonts/Nunito-italic.fntdata"/><Relationship Id="rId46" Type="http://schemas.openxmlformats.org/officeDocument/2006/relationships/font" Target="fonts/TitilliumWeb-bold.fntdata"/><Relationship Id="rId45" Type="http://schemas.openxmlformats.org/officeDocument/2006/relationships/font" Target="fonts/TitilliumWeb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font" Target="fonts/TitilliumWeb-boldItalic.fntdata"/><Relationship Id="rId47" Type="http://schemas.openxmlformats.org/officeDocument/2006/relationships/font" Target="fonts/TitilliumWeb-italic.fntdata"/><Relationship Id="rId49" Type="http://customschemas.google.com/relationships/presentationmetadata" Target="meta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font" Target="fonts/Ubuntu-regular.fntdata"/><Relationship Id="rId32" Type="http://schemas.openxmlformats.org/officeDocument/2006/relationships/slide" Target="slides/slide24.xml"/><Relationship Id="rId35" Type="http://schemas.openxmlformats.org/officeDocument/2006/relationships/font" Target="fonts/Ubuntu-italic.fntdata"/><Relationship Id="rId34" Type="http://schemas.openxmlformats.org/officeDocument/2006/relationships/font" Target="fonts/Ubuntu-bold.fntdata"/><Relationship Id="rId37" Type="http://schemas.openxmlformats.org/officeDocument/2006/relationships/font" Target="fonts/Roboto-regular.fntdata"/><Relationship Id="rId36" Type="http://schemas.openxmlformats.org/officeDocument/2006/relationships/font" Target="fonts/Ubuntu-boldItalic.fntdata"/><Relationship Id="rId39" Type="http://schemas.openxmlformats.org/officeDocument/2006/relationships/font" Target="fonts/Roboto-italic.fntdata"/><Relationship Id="rId38" Type="http://schemas.openxmlformats.org/officeDocument/2006/relationships/font" Target="fonts/Roboto-bold.fntdata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3" name="Google Shape;15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49af66afa7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2" name="Google Shape;302;g249af66afa7_0_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49af66afa7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5" name="Google Shape;315;g249af66afa7_0_1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49af66afa7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5" name="Google Shape;325;g249af66afa7_0_1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49af66afa7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2" name="Google Shape;342;g249af66afa7_0_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49af66afa7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1" name="Google Shape;351;g249af66afa7_0_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49af66afa7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1" name="Google Shape;361;g249af66afa7_0_1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49af66afa7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1" name="Google Shape;371;g249af66afa7_0_1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4bcd3c9b6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1" name="Google Shape;381;g24bcd3c9b6e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49af66afa7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1" name="Google Shape;391;g249af66afa7_0_1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49af66afa7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0" name="Google Shape;400;g249af66afa7_0_1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00"/>
              <a:buNone/>
            </a:pPr>
            <a:r>
              <a:rPr lang="en-GB"/>
              <a:t>INCD is a digital infrastructure that has as main objectives …</a:t>
            </a:r>
            <a:endParaRPr/>
          </a:p>
        </p:txBody>
      </p:sp>
      <p:sp>
        <p:nvSpPr>
          <p:cNvPr id="163" name="Google Shape;163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9" name="Google Shape;40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4e2184f433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9" name="Google Shape;419;g24e2184f433_0_1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4e2184f433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2" name="Google Shape;432;g24e2184f433_0_1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4e2184f433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1" name="Google Shape;461;g24e2184f433_0_1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4e2184f433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5" name="Google Shape;485;g24e2184f433_0_2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4e2184f433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6" name="Google Shape;176;g24e2184f433_0_2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4bcd3c9b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7" name="Google Shape;227;g24bcd3c9b6e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ff927364de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9" name="Google Shape;249;gff927364de_0_4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49af66afa7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7" name="Google Shape;257;g249af66afa7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49af66afa7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7" name="Google Shape;267;g249af66afa7_0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9" name="Google Shape;27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49af66afa7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3" name="Google Shape;293;g249af66afa7_0_2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1" name="Google Shape;11;p5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56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 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f927364de_0_707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52" name="Google Shape;52;gff927364de_0_70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gff927364de_0_707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9"/>
          <p:cNvSpPr txBox="1"/>
          <p:nvPr>
            <p:ph type="title"/>
          </p:nvPr>
        </p:nvSpPr>
        <p:spPr>
          <a:xfrm>
            <a:off x="1151906" y="255025"/>
            <a:ext cx="7554394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" name="Google Shape;56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59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-header">
  <p:cSld name="TITLE_ONLY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ff927364de_0_711"/>
          <p:cNvSpPr/>
          <p:nvPr/>
        </p:nvSpPr>
        <p:spPr>
          <a:xfrm>
            <a:off x="0" y="0"/>
            <a:ext cx="9144000" cy="106560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gff927364de_0_711"/>
          <p:cNvSpPr txBox="1"/>
          <p:nvPr>
            <p:ph type="title"/>
          </p:nvPr>
        </p:nvSpPr>
        <p:spPr>
          <a:xfrm>
            <a:off x="785850" y="107100"/>
            <a:ext cx="8358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gff927364de_0_711"/>
          <p:cNvSpPr/>
          <p:nvPr/>
        </p:nvSpPr>
        <p:spPr>
          <a:xfrm>
            <a:off x="579438" y="198438"/>
            <a:ext cx="54000" cy="67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gff927364de_0_7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6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1"/>
          <p:cNvSpPr txBox="1"/>
          <p:nvPr>
            <p:ph type="title"/>
          </p:nvPr>
        </p:nvSpPr>
        <p:spPr>
          <a:xfrm>
            <a:off x="1140031" y="175600"/>
            <a:ext cx="733257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71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2"/>
          <p:cNvSpPr txBox="1"/>
          <p:nvPr>
            <p:ph type="title"/>
          </p:nvPr>
        </p:nvSpPr>
        <p:spPr>
          <a:xfrm>
            <a:off x="490251" y="450150"/>
            <a:ext cx="79821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1" name="Google Shape;71;p72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7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5" name="Google Shape;75;p7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6" name="Google Shape;76;p7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" name="Google Shape;77;p73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8" name="Google Shape;78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1879" y="264203"/>
            <a:ext cx="500427" cy="48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1" name="Google Shape;81;p74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4" name="Google Shape;84;p7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75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1"/>
          <p:cNvSpPr txBox="1"/>
          <p:nvPr>
            <p:ph type="title"/>
          </p:nvPr>
        </p:nvSpPr>
        <p:spPr>
          <a:xfrm>
            <a:off x="1285852" y="53561"/>
            <a:ext cx="7400948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61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61"/>
          <p:cNvSpPr txBox="1"/>
          <p:nvPr>
            <p:ph idx="11" type="ftr"/>
          </p:nvPr>
        </p:nvSpPr>
        <p:spPr>
          <a:xfrm>
            <a:off x="428596" y="4768470"/>
            <a:ext cx="7643866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7"/>
          <p:cNvSpPr txBox="1"/>
          <p:nvPr>
            <p:ph type="title"/>
          </p:nvPr>
        </p:nvSpPr>
        <p:spPr>
          <a:xfrm>
            <a:off x="311700" y="445025"/>
            <a:ext cx="839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67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2"/>
          <p:cNvSpPr txBox="1"/>
          <p:nvPr>
            <p:ph type="title"/>
          </p:nvPr>
        </p:nvSpPr>
        <p:spPr>
          <a:xfrm>
            <a:off x="311700" y="445025"/>
            <a:ext cx="839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62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00" name="Google Shape;100;p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1" name="Google Shape;101;p3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2"/>
          <p:cNvSpPr txBox="1"/>
          <p:nvPr>
            <p:ph idx="11" type="ftr"/>
          </p:nvPr>
        </p:nvSpPr>
        <p:spPr>
          <a:xfrm>
            <a:off x="428596" y="4768470"/>
            <a:ext cx="7643866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6"/>
          <p:cNvSpPr txBox="1"/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983"/>
              </a:buClr>
              <a:buSzPts val="4000"/>
              <a:buFont typeface="Calibri"/>
              <a:buNone/>
              <a:defRPr b="1">
                <a:solidFill>
                  <a:srgbClr val="17298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86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98989"/>
              </a:buClr>
              <a:buSzPts val="3200"/>
              <a:buNone/>
              <a:defRPr>
                <a:solidFill>
                  <a:srgbClr val="898989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7" name="Google Shape;107;p86"/>
          <p:cNvSpPr txBox="1"/>
          <p:nvPr/>
        </p:nvSpPr>
        <p:spPr>
          <a:xfrm>
            <a:off x="1428728" y="-53595"/>
            <a:ext cx="7181872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GB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Portuguese Distributed Computing Infrastructure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86"/>
          <p:cNvSpPr txBox="1"/>
          <p:nvPr/>
        </p:nvSpPr>
        <p:spPr>
          <a:xfrm>
            <a:off x="428596" y="4808344"/>
            <a:ext cx="378621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FINAL / PUBLIC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86"/>
          <p:cNvSpPr txBox="1"/>
          <p:nvPr/>
        </p:nvSpPr>
        <p:spPr>
          <a:xfrm>
            <a:off x="3643306" y="4808344"/>
            <a:ext cx="507209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AUTOR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86"/>
          <p:cNvSpPr txBox="1"/>
          <p:nvPr/>
        </p:nvSpPr>
        <p:spPr>
          <a:xfrm>
            <a:off x="1381674" y="4232684"/>
            <a:ext cx="64294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http://www.incd.pt</a:t>
            </a:r>
            <a:endParaRPr b="1" i="0" sz="18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7"/>
          <p:cNvSpPr txBox="1"/>
          <p:nvPr>
            <p:ph type="title"/>
          </p:nvPr>
        </p:nvSpPr>
        <p:spPr>
          <a:xfrm>
            <a:off x="1285852" y="53561"/>
            <a:ext cx="7400948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87"/>
          <p:cNvSpPr txBox="1"/>
          <p:nvPr>
            <p:ph idx="11" type="ftr"/>
          </p:nvPr>
        </p:nvSpPr>
        <p:spPr>
          <a:xfrm>
            <a:off x="428596" y="4768470"/>
            <a:ext cx="7643866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8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88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7" name="Google Shape;117;p88"/>
          <p:cNvSpPr txBox="1"/>
          <p:nvPr>
            <p:ph idx="11" type="ftr"/>
          </p:nvPr>
        </p:nvSpPr>
        <p:spPr>
          <a:xfrm>
            <a:off x="428596" y="4768470"/>
            <a:ext cx="7643866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9"/>
          <p:cNvSpPr txBox="1"/>
          <p:nvPr>
            <p:ph type="title"/>
          </p:nvPr>
        </p:nvSpPr>
        <p:spPr>
          <a:xfrm>
            <a:off x="1285852" y="53561"/>
            <a:ext cx="7400948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89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1" name="Google Shape;121;p89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2" name="Google Shape;122;p89"/>
          <p:cNvSpPr txBox="1"/>
          <p:nvPr>
            <p:ph idx="11" type="ftr"/>
          </p:nvPr>
        </p:nvSpPr>
        <p:spPr>
          <a:xfrm>
            <a:off x="428596" y="4768470"/>
            <a:ext cx="7643866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0"/>
          <p:cNvSpPr txBox="1"/>
          <p:nvPr>
            <p:ph type="title"/>
          </p:nvPr>
        </p:nvSpPr>
        <p:spPr>
          <a:xfrm>
            <a:off x="1285852" y="53561"/>
            <a:ext cx="7400948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90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6" name="Google Shape;126;p90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7" name="Google Shape;127;p90"/>
          <p:cNvSpPr txBox="1"/>
          <p:nvPr>
            <p:ph idx="3" type="body"/>
          </p:nvPr>
        </p:nvSpPr>
        <p:spPr>
          <a:xfrm>
            <a:off x="4645028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8" name="Google Shape;128;p90"/>
          <p:cNvSpPr txBox="1"/>
          <p:nvPr>
            <p:ph idx="4" type="body"/>
          </p:nvPr>
        </p:nvSpPr>
        <p:spPr>
          <a:xfrm>
            <a:off x="4645028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9" name="Google Shape;129;p90"/>
          <p:cNvSpPr txBox="1"/>
          <p:nvPr>
            <p:ph idx="11" type="ftr"/>
          </p:nvPr>
        </p:nvSpPr>
        <p:spPr>
          <a:xfrm>
            <a:off x="428596" y="4768470"/>
            <a:ext cx="7643866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1"/>
          <p:cNvSpPr txBox="1"/>
          <p:nvPr>
            <p:ph type="title"/>
          </p:nvPr>
        </p:nvSpPr>
        <p:spPr>
          <a:xfrm>
            <a:off x="1285852" y="53561"/>
            <a:ext cx="7400948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91"/>
          <p:cNvSpPr txBox="1"/>
          <p:nvPr>
            <p:ph idx="11" type="ftr"/>
          </p:nvPr>
        </p:nvSpPr>
        <p:spPr>
          <a:xfrm>
            <a:off x="428596" y="4768470"/>
            <a:ext cx="7643866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3"/>
          <p:cNvSpPr txBox="1"/>
          <p:nvPr>
            <p:ph type="title"/>
          </p:nvPr>
        </p:nvSpPr>
        <p:spPr>
          <a:xfrm>
            <a:off x="1214417" y="204787"/>
            <a:ext cx="2251099" cy="871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93"/>
          <p:cNvSpPr txBox="1"/>
          <p:nvPr>
            <p:ph idx="1" type="body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93"/>
          <p:cNvSpPr txBox="1"/>
          <p:nvPr>
            <p:ph idx="2" type="body"/>
          </p:nvPr>
        </p:nvSpPr>
        <p:spPr>
          <a:xfrm>
            <a:off x="457202" y="1076327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7" name="Google Shape;137;p93"/>
          <p:cNvSpPr txBox="1"/>
          <p:nvPr>
            <p:ph idx="11" type="ftr"/>
          </p:nvPr>
        </p:nvSpPr>
        <p:spPr>
          <a:xfrm>
            <a:off x="428596" y="4768470"/>
            <a:ext cx="7643866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-header">
  <p:cSld name="TITLE_ONLY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ff927364de_0_1017"/>
          <p:cNvSpPr/>
          <p:nvPr/>
        </p:nvSpPr>
        <p:spPr>
          <a:xfrm>
            <a:off x="0" y="0"/>
            <a:ext cx="9144000" cy="106560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gff927364de_0_1017"/>
          <p:cNvSpPr txBox="1"/>
          <p:nvPr>
            <p:ph type="title"/>
          </p:nvPr>
        </p:nvSpPr>
        <p:spPr>
          <a:xfrm>
            <a:off x="785850" y="107100"/>
            <a:ext cx="8358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gff927364de_0_1017"/>
          <p:cNvSpPr/>
          <p:nvPr/>
        </p:nvSpPr>
        <p:spPr>
          <a:xfrm>
            <a:off x="579438" y="198438"/>
            <a:ext cx="54000" cy="67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gff927364de_0_10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4"/>
          <p:cNvSpPr txBox="1"/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94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94"/>
          <p:cNvSpPr txBox="1"/>
          <p:nvPr>
            <p:ph idx="1" type="body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2" name="Google Shape;142;p94"/>
          <p:cNvSpPr txBox="1"/>
          <p:nvPr>
            <p:ph idx="11" type="ftr"/>
          </p:nvPr>
        </p:nvSpPr>
        <p:spPr>
          <a:xfrm>
            <a:off x="428596" y="4768470"/>
            <a:ext cx="7643866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5"/>
          <p:cNvSpPr txBox="1"/>
          <p:nvPr>
            <p:ph type="title"/>
          </p:nvPr>
        </p:nvSpPr>
        <p:spPr>
          <a:xfrm>
            <a:off x="1285852" y="53561"/>
            <a:ext cx="7400948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95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95"/>
          <p:cNvSpPr txBox="1"/>
          <p:nvPr>
            <p:ph idx="11" type="ftr"/>
          </p:nvPr>
        </p:nvSpPr>
        <p:spPr>
          <a:xfrm>
            <a:off x="428596" y="4768470"/>
            <a:ext cx="7643866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6"/>
          <p:cNvSpPr txBox="1"/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96"/>
          <p:cNvSpPr txBox="1"/>
          <p:nvPr>
            <p:ph idx="1" type="body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96"/>
          <p:cNvSpPr txBox="1"/>
          <p:nvPr>
            <p:ph idx="11" type="ftr"/>
          </p:nvPr>
        </p:nvSpPr>
        <p:spPr>
          <a:xfrm>
            <a:off x="428596" y="4768470"/>
            <a:ext cx="7643866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97"/>
          <p:cNvSpPr txBox="1"/>
          <p:nvPr>
            <p:ph type="title"/>
          </p:nvPr>
        </p:nvSpPr>
        <p:spPr>
          <a:xfrm>
            <a:off x="311701" y="555600"/>
            <a:ext cx="81609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4" name="Google Shape;24;p9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97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8"/>
          <p:cNvSpPr txBox="1"/>
          <p:nvPr>
            <p:ph type="title"/>
          </p:nvPr>
        </p:nvSpPr>
        <p:spPr>
          <a:xfrm>
            <a:off x="490251" y="450150"/>
            <a:ext cx="79821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8" name="Google Shape;28;p98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9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2" name="Google Shape;32;p9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" name="Google Shape;33;p9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99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" name="Google Shape;35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1877" y="264203"/>
            <a:ext cx="500427" cy="48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" name="Google Shape;38;p100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1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8"/>
          <p:cNvSpPr txBox="1"/>
          <p:nvPr>
            <p:ph type="title"/>
          </p:nvPr>
        </p:nvSpPr>
        <p:spPr>
          <a:xfrm>
            <a:off x="1285878" y="112954"/>
            <a:ext cx="7400926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58"/>
          <p:cNvSpPr txBox="1"/>
          <p:nvPr>
            <p:ph idx="1" type="body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58"/>
          <p:cNvSpPr txBox="1"/>
          <p:nvPr>
            <p:ph idx="11" type="ftr"/>
          </p:nvPr>
        </p:nvSpPr>
        <p:spPr>
          <a:xfrm>
            <a:off x="428629" y="4768461"/>
            <a:ext cx="7643813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58"/>
          <p:cNvSpPr txBox="1"/>
          <p:nvPr>
            <p:ph idx="12" type="sldNum"/>
          </p:nvPr>
        </p:nvSpPr>
        <p:spPr>
          <a:xfrm>
            <a:off x="8143878" y="4767267"/>
            <a:ext cx="542926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11" Type="http://schemas.openxmlformats.org/officeDocument/2006/relationships/theme" Target="../theme/theme4.xml"/><Relationship Id="rId10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libri"/>
              <a:buChar char="■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5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7"/>
          <p:cNvSpPr txBox="1"/>
          <p:nvPr>
            <p:ph type="title"/>
          </p:nvPr>
        </p:nvSpPr>
        <p:spPr>
          <a:xfrm>
            <a:off x="1151906" y="243150"/>
            <a:ext cx="7680394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libri"/>
              <a:buChar char="■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57"/>
          <p:cNvSpPr txBox="1"/>
          <p:nvPr>
            <p:ph idx="12" type="sldNum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0"/>
          <p:cNvSpPr txBox="1"/>
          <p:nvPr>
            <p:ph type="title"/>
          </p:nvPr>
        </p:nvSpPr>
        <p:spPr>
          <a:xfrm>
            <a:off x="1285852" y="53561"/>
            <a:ext cx="7400948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60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60"/>
          <p:cNvSpPr txBox="1"/>
          <p:nvPr>
            <p:ph idx="11" type="ftr"/>
          </p:nvPr>
        </p:nvSpPr>
        <p:spPr>
          <a:xfrm>
            <a:off x="428596" y="4768470"/>
            <a:ext cx="7643866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ocre-project.eu/services/cloud-suppliers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35.png"/><Relationship Id="rId6" Type="http://schemas.openxmlformats.org/officeDocument/2006/relationships/image" Target="../media/image43.png"/><Relationship Id="rId7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5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6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59.png"/><Relationship Id="rId5" Type="http://schemas.openxmlformats.org/officeDocument/2006/relationships/image" Target="../media/image51.png"/><Relationship Id="rId6" Type="http://schemas.openxmlformats.org/officeDocument/2006/relationships/image" Target="../media/image48.png"/><Relationship Id="rId7" Type="http://schemas.openxmlformats.org/officeDocument/2006/relationships/image" Target="../media/image56.png"/><Relationship Id="rId8" Type="http://schemas.openxmlformats.org/officeDocument/2006/relationships/image" Target="../media/image5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54.png"/><Relationship Id="rId5" Type="http://schemas.openxmlformats.org/officeDocument/2006/relationships/image" Target="../media/image34.png"/><Relationship Id="rId6" Type="http://schemas.openxmlformats.org/officeDocument/2006/relationships/image" Target="../media/image50.png"/><Relationship Id="rId7" Type="http://schemas.openxmlformats.org/officeDocument/2006/relationships/image" Target="../media/image5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58.png"/><Relationship Id="rId9" Type="http://schemas.openxmlformats.org/officeDocument/2006/relationships/image" Target="../media/image55.png"/><Relationship Id="rId5" Type="http://schemas.openxmlformats.org/officeDocument/2006/relationships/image" Target="../media/image69.png"/><Relationship Id="rId6" Type="http://schemas.openxmlformats.org/officeDocument/2006/relationships/image" Target="../media/image64.png"/><Relationship Id="rId7" Type="http://schemas.openxmlformats.org/officeDocument/2006/relationships/hyperlink" Target="https://sqaaas.eosc-synergy.eu/" TargetMode="External"/><Relationship Id="rId8" Type="http://schemas.openxmlformats.org/officeDocument/2006/relationships/image" Target="../media/image6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33.png"/><Relationship Id="rId5" Type="http://schemas.openxmlformats.org/officeDocument/2006/relationships/image" Target="../media/image67.png"/><Relationship Id="rId6" Type="http://schemas.openxmlformats.org/officeDocument/2006/relationships/image" Target="../media/image66.png"/><Relationship Id="rId7" Type="http://schemas.openxmlformats.org/officeDocument/2006/relationships/image" Target="../media/image65.png"/><Relationship Id="rId8" Type="http://schemas.openxmlformats.org/officeDocument/2006/relationships/image" Target="../media/image50.png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image" Target="../media/image29.png"/><Relationship Id="rId22" Type="http://schemas.openxmlformats.org/officeDocument/2006/relationships/image" Target="../media/image26.png"/><Relationship Id="rId21" Type="http://schemas.openxmlformats.org/officeDocument/2006/relationships/image" Target="../media/image28.png"/><Relationship Id="rId24" Type="http://schemas.openxmlformats.org/officeDocument/2006/relationships/image" Target="../media/image15.png"/><Relationship Id="rId23" Type="http://schemas.openxmlformats.org/officeDocument/2006/relationships/image" Target="../media/image57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44.png"/><Relationship Id="rId9" Type="http://schemas.openxmlformats.org/officeDocument/2006/relationships/image" Target="../media/image14.png"/><Relationship Id="rId25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3.png"/><Relationship Id="rId7" Type="http://schemas.openxmlformats.org/officeDocument/2006/relationships/image" Target="../media/image10.png"/><Relationship Id="rId8" Type="http://schemas.openxmlformats.org/officeDocument/2006/relationships/image" Target="../media/image62.png"/><Relationship Id="rId11" Type="http://schemas.openxmlformats.org/officeDocument/2006/relationships/image" Target="../media/image12.jpg"/><Relationship Id="rId10" Type="http://schemas.openxmlformats.org/officeDocument/2006/relationships/image" Target="../media/image73.png"/><Relationship Id="rId13" Type="http://schemas.openxmlformats.org/officeDocument/2006/relationships/image" Target="../media/image9.jpg"/><Relationship Id="rId12" Type="http://schemas.openxmlformats.org/officeDocument/2006/relationships/image" Target="../media/image41.png"/><Relationship Id="rId15" Type="http://schemas.openxmlformats.org/officeDocument/2006/relationships/image" Target="../media/image72.png"/><Relationship Id="rId14" Type="http://schemas.openxmlformats.org/officeDocument/2006/relationships/image" Target="../media/image6.jpg"/><Relationship Id="rId17" Type="http://schemas.openxmlformats.org/officeDocument/2006/relationships/image" Target="../media/image38.png"/><Relationship Id="rId16" Type="http://schemas.openxmlformats.org/officeDocument/2006/relationships/image" Target="../media/image13.png"/><Relationship Id="rId19" Type="http://schemas.openxmlformats.org/officeDocument/2006/relationships/image" Target="../media/image18.png"/><Relationship Id="rId18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3.png"/><Relationship Id="rId5" Type="http://schemas.openxmlformats.org/officeDocument/2006/relationships/image" Target="../media/image16.png"/><Relationship Id="rId6" Type="http://schemas.openxmlformats.org/officeDocument/2006/relationships/image" Target="../media/image25.jpg"/><Relationship Id="rId7" Type="http://schemas.openxmlformats.org/officeDocument/2006/relationships/image" Target="../media/image19.jpg"/><Relationship Id="rId8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7.png"/><Relationship Id="rId12" Type="http://schemas.openxmlformats.org/officeDocument/2006/relationships/image" Target="../media/image3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40.png"/><Relationship Id="rId5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image" Target="../media/image3.png"/><Relationship Id="rId7" Type="http://schemas.openxmlformats.org/officeDocument/2006/relationships/image" Target="../media/image39.png"/><Relationship Id="rId8" Type="http://schemas.openxmlformats.org/officeDocument/2006/relationships/image" Target="../media/image4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7602" y="4072426"/>
            <a:ext cx="2163901" cy="12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"/>
          <p:cNvSpPr/>
          <p:nvPr/>
        </p:nvSpPr>
        <p:spPr>
          <a:xfrm>
            <a:off x="0" y="0"/>
            <a:ext cx="9150600" cy="42210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"/>
          <p:cNvSpPr txBox="1"/>
          <p:nvPr/>
        </p:nvSpPr>
        <p:spPr>
          <a:xfrm>
            <a:off x="714348" y="2580352"/>
            <a:ext cx="7643866" cy="1176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b="1" i="0" lang="en-GB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Advancing the Portuguese Scientific Community with INCD and Google Cloud</a:t>
            </a:r>
            <a:endParaRPr b="1" i="0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09312" y="912016"/>
            <a:ext cx="1525375" cy="150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76150" y="4557213"/>
            <a:ext cx="1768751" cy="24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49af66afa7_0_59"/>
          <p:cNvSpPr/>
          <p:nvPr/>
        </p:nvSpPr>
        <p:spPr>
          <a:xfrm>
            <a:off x="0" y="-18450"/>
            <a:ext cx="9144000" cy="34506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249af66afa7_0_59"/>
          <p:cNvSpPr txBox="1"/>
          <p:nvPr>
            <p:ph type="title"/>
          </p:nvPr>
        </p:nvSpPr>
        <p:spPr>
          <a:xfrm>
            <a:off x="1339275" y="53575"/>
            <a:ext cx="73122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400">
                <a:solidFill>
                  <a:schemeClr val="lt1"/>
                </a:solidFill>
              </a:rPr>
              <a:t>The EOSC-Future call for commercial cloud distribution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249af66afa7_0_59"/>
          <p:cNvSpPr txBox="1"/>
          <p:nvPr>
            <p:ph idx="1" type="body"/>
          </p:nvPr>
        </p:nvSpPr>
        <p:spPr>
          <a:xfrm>
            <a:off x="166775" y="1067225"/>
            <a:ext cx="8800800" cy="21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400">
              <a:solidFill>
                <a:srgbClr val="FD715B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b="1" lang="en-GB" sz="1600">
                <a:solidFill>
                  <a:srgbClr val="FD715B"/>
                </a:solidFill>
                <a:latin typeface="Ubuntu"/>
                <a:ea typeface="Ubuntu"/>
                <a:cs typeface="Ubuntu"/>
                <a:sym typeface="Ubuntu"/>
              </a:rPr>
              <a:t>GET MATCHED UP WITH A COMMERCIAL CLOUD PROVIDER!</a:t>
            </a:r>
            <a:endParaRPr b="1" sz="1600">
              <a:solidFill>
                <a:srgbClr val="FD715B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500">
              <a:solidFill>
                <a:srgbClr val="FD715B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●"/>
            </a:pPr>
            <a:r>
              <a:rPr lang="en-GB" sz="1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To apply to this call get matched with a commercial cloud service provider in your region. </a:t>
            </a:r>
            <a:endParaRPr sz="1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●"/>
            </a:pPr>
            <a:r>
              <a:rPr lang="en-GB" sz="1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Specifically, from the list of </a:t>
            </a:r>
            <a:r>
              <a:rPr lang="en-GB" sz="1400" u="sng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OCRE framework contract holders</a:t>
            </a:r>
            <a:r>
              <a:rPr lang="en-GB" sz="1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1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307" name="Google Shape;307;g249af66afa7_0_59"/>
          <p:cNvSpPr txBox="1"/>
          <p:nvPr>
            <p:ph idx="12" type="sldNum"/>
          </p:nvPr>
        </p:nvSpPr>
        <p:spPr>
          <a:xfrm>
            <a:off x="8143878" y="6356357"/>
            <a:ext cx="5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8" name="Google Shape;308;g249af66afa7_0_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9" name="Google Shape;309;g249af66afa7_0_59"/>
          <p:cNvCxnSpPr/>
          <p:nvPr/>
        </p:nvCxnSpPr>
        <p:spPr>
          <a:xfrm flipH="1" rot="10800000">
            <a:off x="265302" y="1781775"/>
            <a:ext cx="5831400" cy="8400"/>
          </a:xfrm>
          <a:prstGeom prst="straightConnector1">
            <a:avLst/>
          </a:prstGeom>
          <a:noFill/>
          <a:ln cap="flat" cmpd="sng" w="9525">
            <a:solidFill>
              <a:srgbClr val="FD715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10" name="Google Shape;310;g249af66afa7_0_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35675" y="3697400"/>
            <a:ext cx="1219275" cy="12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249af66afa7_0_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2252" y="3562073"/>
            <a:ext cx="2163250" cy="144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249af66afa7_0_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63250" y="4137219"/>
            <a:ext cx="2607857" cy="36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49af66afa7_0_128"/>
          <p:cNvSpPr/>
          <p:nvPr/>
        </p:nvSpPr>
        <p:spPr>
          <a:xfrm>
            <a:off x="0" y="-18450"/>
            <a:ext cx="9144000" cy="51621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249af66afa7_0_128"/>
          <p:cNvSpPr txBox="1"/>
          <p:nvPr>
            <p:ph type="title"/>
          </p:nvPr>
        </p:nvSpPr>
        <p:spPr>
          <a:xfrm>
            <a:off x="1339275" y="53575"/>
            <a:ext cx="73122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400">
                <a:solidFill>
                  <a:schemeClr val="lt1"/>
                </a:solidFill>
              </a:rPr>
              <a:t>Limitations to the adoption of commercial cloud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249af66afa7_0_128"/>
          <p:cNvSpPr txBox="1"/>
          <p:nvPr>
            <p:ph idx="12" type="sldNum"/>
          </p:nvPr>
        </p:nvSpPr>
        <p:spPr>
          <a:xfrm>
            <a:off x="8143878" y="6356357"/>
            <a:ext cx="5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0" name="Google Shape;320;g249af66afa7_0_128"/>
          <p:cNvSpPr txBox="1"/>
          <p:nvPr>
            <p:ph idx="1" type="body"/>
          </p:nvPr>
        </p:nvSpPr>
        <p:spPr>
          <a:xfrm>
            <a:off x="166775" y="990375"/>
            <a:ext cx="4308600" cy="40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-GB" sz="1600">
                <a:solidFill>
                  <a:schemeClr val="lt1"/>
                </a:solidFill>
              </a:rPr>
              <a:t>Researchers don’t have enough economic capacity to buy co</a:t>
            </a:r>
            <a:r>
              <a:rPr lang="en-GB" sz="1500">
                <a:solidFill>
                  <a:schemeClr val="lt1"/>
                </a:solidFill>
              </a:rPr>
              <a:t>mmercial cloud services:</a:t>
            </a:r>
            <a:endParaRPr sz="15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reduced project funding;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reduced funding for purchase of services.</a:t>
            </a:r>
            <a:endParaRPr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GB" sz="1600">
                <a:solidFill>
                  <a:schemeClr val="lt1"/>
                </a:solidFill>
              </a:rPr>
              <a:t>High cost of commercial cloud services:</a:t>
            </a:r>
            <a:endParaRPr sz="1600">
              <a:solidFill>
                <a:schemeClr val="lt1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-GB" sz="1500">
                <a:solidFill>
                  <a:schemeClr val="lt1"/>
                </a:solidFill>
              </a:rPr>
              <a:t>compared to buying hardware;</a:t>
            </a:r>
            <a:endParaRPr sz="1500">
              <a:solidFill>
                <a:schemeClr val="lt1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-GB" sz="1500">
                <a:solidFill>
                  <a:schemeClr val="lt1"/>
                </a:solidFill>
              </a:rPr>
              <a:t>particularly true for sustained use;</a:t>
            </a:r>
            <a:endParaRPr sz="1500">
              <a:solidFill>
                <a:schemeClr val="lt1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-GB" sz="1500">
                <a:solidFill>
                  <a:schemeClr val="lt1"/>
                </a:solidFill>
              </a:rPr>
              <a:t>operational costs are often not seen.</a:t>
            </a:r>
            <a:endParaRPr sz="15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GB" sz="1600">
                <a:solidFill>
                  <a:schemeClr val="lt1"/>
                </a:solidFill>
              </a:rPr>
              <a:t>Gaps in the continuous cash flow necessary to pay for the cloud services:</a:t>
            </a:r>
            <a:endParaRPr sz="1600">
              <a:solidFill>
                <a:schemeClr val="lt1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-GB" sz="1500">
                <a:solidFill>
                  <a:schemeClr val="lt1"/>
                </a:solidFill>
              </a:rPr>
              <a:t>intervals between projects;</a:t>
            </a:r>
            <a:endParaRPr sz="1500">
              <a:solidFill>
                <a:schemeClr val="lt1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-GB" sz="1500">
                <a:solidFill>
                  <a:schemeClr val="lt1"/>
                </a:solidFill>
              </a:rPr>
              <a:t>Intervals between payments.</a:t>
            </a:r>
            <a:endParaRPr sz="15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GB" sz="1600">
                <a:solidFill>
                  <a:schemeClr val="lt1"/>
                </a:solidFill>
              </a:rPr>
              <a:t>Learning curve and support.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GB" sz="1600">
                <a:solidFill>
                  <a:schemeClr val="lt1"/>
                </a:solidFill>
              </a:rPr>
              <a:t>Hidden or unforeseen costs.</a:t>
            </a:r>
            <a:endParaRPr sz="16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GB" sz="1600">
                <a:solidFill>
                  <a:schemeClr val="lt1"/>
                </a:solidFill>
              </a:rPr>
              <a:t>Fear of vendor lock-in.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21" name="Google Shape;321;g249af66afa7_0_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249af66afa7_0_128"/>
          <p:cNvSpPr txBox="1"/>
          <p:nvPr>
            <p:ph idx="1" type="body"/>
          </p:nvPr>
        </p:nvSpPr>
        <p:spPr>
          <a:xfrm>
            <a:off x="4484150" y="990325"/>
            <a:ext cx="4308600" cy="40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GB" sz="1600">
                <a:solidFill>
                  <a:schemeClr val="lt1"/>
                </a:solidFill>
              </a:rPr>
              <a:t>However … : </a:t>
            </a:r>
            <a:endParaRPr sz="16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hardware costs have increased due to semiconductor shortages;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time to delivery issues;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increase in energy costs;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organisations more aware and worried with the operational costs;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energy efficiency and carbon footprint;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lack of IT human resources;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public contracts bureaucracy; 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 sz="1500">
                <a:solidFill>
                  <a:schemeClr val="lt1"/>
                </a:solidFill>
              </a:rPr>
              <a:t>purchases of hardware can be limited by the number of years of depreciation;</a:t>
            </a:r>
            <a:endParaRPr sz="1500">
              <a:solidFill>
                <a:schemeClr val="lt1"/>
              </a:solidFill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-GB" sz="1500">
                <a:solidFill>
                  <a:schemeClr val="lt1"/>
                </a:solidFill>
              </a:rPr>
              <a:t>longer term cloud contracts, non-dedicated resources and spot instances can be attractive.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SzPts val="1800"/>
              <a:buNone/>
            </a:pPr>
            <a:r>
              <a:t/>
            </a:r>
            <a:endParaRPr sz="1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49af66afa7_0_179"/>
          <p:cNvSpPr/>
          <p:nvPr/>
        </p:nvSpPr>
        <p:spPr>
          <a:xfrm>
            <a:off x="0" y="-18450"/>
            <a:ext cx="9144000" cy="51621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249af66afa7_0_179"/>
          <p:cNvSpPr txBox="1"/>
          <p:nvPr>
            <p:ph type="title"/>
          </p:nvPr>
        </p:nvSpPr>
        <p:spPr>
          <a:xfrm>
            <a:off x="1339275" y="53575"/>
            <a:ext cx="73122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400">
                <a:solidFill>
                  <a:schemeClr val="lt1"/>
                </a:solidFill>
              </a:rPr>
              <a:t>Public-cloud / Private-cloud partnership …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249af66afa7_0_179"/>
          <p:cNvSpPr txBox="1"/>
          <p:nvPr>
            <p:ph idx="12" type="sldNum"/>
          </p:nvPr>
        </p:nvSpPr>
        <p:spPr>
          <a:xfrm>
            <a:off x="8143878" y="6356357"/>
            <a:ext cx="5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0" name="Google Shape;330;g249af66afa7_0_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249af66afa7_0_179"/>
          <p:cNvSpPr/>
          <p:nvPr/>
        </p:nvSpPr>
        <p:spPr>
          <a:xfrm>
            <a:off x="845224" y="2496050"/>
            <a:ext cx="6540000" cy="1092900"/>
          </a:xfrm>
          <a:prstGeom prst="roundRect">
            <a:avLst>
              <a:gd fmla="val 16667" name="adj"/>
            </a:avLst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Base Capacity and Capabilities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g249af66afa7_0_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1675" y="2721475"/>
            <a:ext cx="650574" cy="64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249af66afa7_0_179"/>
          <p:cNvSpPr/>
          <p:nvPr/>
        </p:nvSpPr>
        <p:spPr>
          <a:xfrm>
            <a:off x="845224" y="1124450"/>
            <a:ext cx="6540000" cy="1092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Additional Capacity and Capabilities</a:t>
            </a:r>
            <a:endParaRPr b="1" i="0" sz="20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g249af66afa7_0_1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5698" y="1367876"/>
            <a:ext cx="963805" cy="64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249af66afa7_0_179"/>
          <p:cNvSpPr/>
          <p:nvPr/>
        </p:nvSpPr>
        <p:spPr>
          <a:xfrm>
            <a:off x="281749" y="1429250"/>
            <a:ext cx="290400" cy="3150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DB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249af66afa7_0_179"/>
          <p:cNvSpPr txBox="1"/>
          <p:nvPr/>
        </p:nvSpPr>
        <p:spPr>
          <a:xfrm>
            <a:off x="7470475" y="2496050"/>
            <a:ext cx="1502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Safe harbour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Sustained usage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Low cost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User support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249af66afa7_0_179"/>
          <p:cNvSpPr txBox="1"/>
          <p:nvPr/>
        </p:nvSpPr>
        <p:spPr>
          <a:xfrm>
            <a:off x="7470600" y="1124450"/>
            <a:ext cx="1502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Peaks of usage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Specific services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Specific hardware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Resilience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249af66afa7_0_179"/>
          <p:cNvSpPr/>
          <p:nvPr/>
        </p:nvSpPr>
        <p:spPr>
          <a:xfrm>
            <a:off x="845224" y="3867650"/>
            <a:ext cx="6540000" cy="10929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172A83"/>
                </a:solidFill>
                <a:latin typeface="Arial"/>
                <a:ea typeface="Arial"/>
                <a:cs typeface="Arial"/>
                <a:sym typeface="Arial"/>
              </a:rPr>
              <a:t>Research and academic community</a:t>
            </a:r>
            <a:endParaRPr b="1" i="0" sz="2000" u="none" cap="none" strike="noStrike">
              <a:solidFill>
                <a:srgbClr val="172A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249af66afa7_0_179"/>
          <p:cNvSpPr txBox="1"/>
          <p:nvPr/>
        </p:nvSpPr>
        <p:spPr>
          <a:xfrm>
            <a:off x="7470475" y="3867650"/>
            <a:ext cx="1502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 INCD cloud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Burst into GCP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Avoid lock-in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Minimise costs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49af66afa7_0_98"/>
          <p:cNvSpPr/>
          <p:nvPr/>
        </p:nvSpPr>
        <p:spPr>
          <a:xfrm>
            <a:off x="0" y="-18450"/>
            <a:ext cx="9144000" cy="51621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249af66afa7_0_98"/>
          <p:cNvSpPr txBox="1"/>
          <p:nvPr>
            <p:ph type="title"/>
          </p:nvPr>
        </p:nvSpPr>
        <p:spPr>
          <a:xfrm>
            <a:off x="1339275" y="53575"/>
            <a:ext cx="73122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g249af66afa7_0_98"/>
          <p:cNvSpPr txBox="1"/>
          <p:nvPr>
            <p:ph idx="12" type="sldNum"/>
          </p:nvPr>
        </p:nvSpPr>
        <p:spPr>
          <a:xfrm>
            <a:off x="8143878" y="6356357"/>
            <a:ext cx="5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47" name="Google Shape;347;g249af66afa7_0_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249af66afa7_0_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700" y="90488"/>
            <a:ext cx="8610600" cy="496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49af66afa7_0_80"/>
          <p:cNvSpPr/>
          <p:nvPr/>
        </p:nvSpPr>
        <p:spPr>
          <a:xfrm>
            <a:off x="0" y="-18450"/>
            <a:ext cx="9144000" cy="51621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249af66afa7_0_80"/>
          <p:cNvSpPr txBox="1"/>
          <p:nvPr>
            <p:ph type="title"/>
          </p:nvPr>
        </p:nvSpPr>
        <p:spPr>
          <a:xfrm>
            <a:off x="1339275" y="53575"/>
            <a:ext cx="73122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400">
                <a:solidFill>
                  <a:schemeClr val="lt1"/>
                </a:solidFill>
              </a:rPr>
              <a:t>Added value for researchers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g249af66afa7_0_80"/>
          <p:cNvSpPr txBox="1"/>
          <p:nvPr>
            <p:ph idx="12" type="sldNum"/>
          </p:nvPr>
        </p:nvSpPr>
        <p:spPr>
          <a:xfrm>
            <a:off x="8143878" y="6356357"/>
            <a:ext cx="5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6" name="Google Shape;356;g249af66afa7_0_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249af66afa7_0_80"/>
          <p:cNvSpPr txBox="1"/>
          <p:nvPr>
            <p:ph idx="1" type="body"/>
          </p:nvPr>
        </p:nvSpPr>
        <p:spPr>
          <a:xfrm>
            <a:off x="166775" y="1291125"/>
            <a:ext cx="4308600" cy="34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lang="en-GB" sz="1400">
                <a:solidFill>
                  <a:schemeClr val="lt1"/>
                </a:solidFill>
              </a:rPr>
              <a:t>Can </a:t>
            </a:r>
            <a:r>
              <a:rPr b="1" lang="en-GB" sz="1400">
                <a:solidFill>
                  <a:schemeClr val="lt1"/>
                </a:solidFill>
              </a:rPr>
              <a:t>mix and match the usage of INCD and Google cloud services</a:t>
            </a:r>
            <a:r>
              <a:rPr lang="en-GB" sz="1400">
                <a:solidFill>
                  <a:schemeClr val="lt1"/>
                </a:solidFill>
              </a:rPr>
              <a:t> therefore taking advantage of the </a:t>
            </a:r>
            <a:r>
              <a:rPr b="1" lang="en-GB" sz="1400">
                <a:solidFill>
                  <a:schemeClr val="lt1"/>
                </a:solidFill>
              </a:rPr>
              <a:t>best of both providers</a:t>
            </a:r>
            <a:r>
              <a:rPr lang="en-GB" sz="1400">
                <a:solidFill>
                  <a:schemeClr val="lt1"/>
                </a:solidFill>
              </a:rPr>
              <a:t> to achieve higher elasticity, scalability, capacity, or to access services only available at Google.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lang="en-GB" sz="1400">
                <a:solidFill>
                  <a:schemeClr val="lt1"/>
                </a:solidFill>
              </a:rPr>
              <a:t>Users can keep their </a:t>
            </a:r>
            <a:r>
              <a:rPr b="1" lang="en-GB" sz="1400">
                <a:solidFill>
                  <a:schemeClr val="lt1"/>
                </a:solidFill>
              </a:rPr>
              <a:t>base usage at INCD</a:t>
            </a:r>
            <a:r>
              <a:rPr lang="en-GB" sz="1400">
                <a:solidFill>
                  <a:schemeClr val="lt1"/>
                </a:solidFill>
              </a:rPr>
              <a:t>, and use Google Cloud to obtain capacity and capabilities that would otherwise not be available to them. 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lang="en-GB" sz="1400">
                <a:solidFill>
                  <a:schemeClr val="lt1"/>
                </a:solidFill>
              </a:rPr>
              <a:t>For critical applications </a:t>
            </a:r>
            <a:r>
              <a:rPr b="1" lang="en-GB" sz="1400">
                <a:solidFill>
                  <a:schemeClr val="lt1"/>
                </a:solidFill>
              </a:rPr>
              <a:t>higher resilience and robustness</a:t>
            </a:r>
            <a:r>
              <a:rPr lang="en-GB" sz="1400">
                <a:solidFill>
                  <a:schemeClr val="lt1"/>
                </a:solidFill>
              </a:rPr>
              <a:t> can be delivered by taking advantage of the robustness of the commercial cloud.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358" name="Google Shape;358;g249af66afa7_0_80"/>
          <p:cNvSpPr txBox="1"/>
          <p:nvPr>
            <p:ph idx="1" type="body"/>
          </p:nvPr>
        </p:nvSpPr>
        <p:spPr>
          <a:xfrm>
            <a:off x="4636550" y="1291125"/>
            <a:ext cx="4308600" cy="3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4"/>
            </a:pPr>
            <a:r>
              <a:rPr lang="en-GB" sz="1400">
                <a:solidFill>
                  <a:schemeClr val="lt1"/>
                </a:solidFill>
              </a:rPr>
              <a:t>Google cloud can </a:t>
            </a:r>
            <a:r>
              <a:rPr b="1" lang="en-GB" sz="1400">
                <a:solidFill>
                  <a:schemeClr val="lt1"/>
                </a:solidFill>
              </a:rPr>
              <a:t>enable access to resources that are scarce at INCD</a:t>
            </a:r>
            <a:r>
              <a:rPr lang="en-GB" sz="1400">
                <a:solidFill>
                  <a:schemeClr val="lt1"/>
                </a:solidFill>
              </a:rPr>
              <a:t> and for which acquiring dedicated hardware would not be viable.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4"/>
            </a:pPr>
            <a:r>
              <a:rPr lang="en-GB" sz="1400">
                <a:solidFill>
                  <a:schemeClr val="lt1"/>
                </a:solidFill>
              </a:rPr>
              <a:t>Researchers will be able to </a:t>
            </a:r>
            <a:r>
              <a:rPr b="1" lang="en-GB" sz="1400">
                <a:solidFill>
                  <a:schemeClr val="lt1"/>
                </a:solidFill>
              </a:rPr>
              <a:t>access resources through the same usual processes and mechanisms</a:t>
            </a:r>
            <a:r>
              <a:rPr lang="en-GB" sz="1400">
                <a:solidFill>
                  <a:schemeClr val="lt1"/>
                </a:solidFill>
              </a:rPr>
              <a:t> that they are already familiar.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4"/>
            </a:pPr>
            <a:r>
              <a:rPr lang="en-GB" sz="1400">
                <a:solidFill>
                  <a:schemeClr val="lt1"/>
                </a:solidFill>
              </a:rPr>
              <a:t>By accessing the Google cloud via INCD, the researchers will be </a:t>
            </a:r>
            <a:r>
              <a:rPr b="1" lang="en-GB" sz="1400">
                <a:solidFill>
                  <a:schemeClr val="lt1"/>
                </a:solidFill>
              </a:rPr>
              <a:t>less subjected to vendor lock-in</a:t>
            </a:r>
            <a:r>
              <a:rPr lang="en-GB" sz="1400">
                <a:solidFill>
                  <a:schemeClr val="lt1"/>
                </a:solidFill>
              </a:rPr>
              <a:t>.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4"/>
            </a:pPr>
            <a:r>
              <a:rPr lang="en-GB" sz="1400">
                <a:solidFill>
                  <a:schemeClr val="lt1"/>
                </a:solidFill>
              </a:rPr>
              <a:t>Researchers will still be able to </a:t>
            </a:r>
            <a:r>
              <a:rPr b="1" lang="en-GB" sz="1400">
                <a:solidFill>
                  <a:schemeClr val="lt1"/>
                </a:solidFill>
              </a:rPr>
              <a:t>benefit from the INCD services, support and helpdesk for assistance, training and consultancy</a:t>
            </a:r>
            <a:r>
              <a:rPr lang="en-GB" sz="1400">
                <a:solidFill>
                  <a:schemeClr val="lt1"/>
                </a:solidFill>
              </a:rPr>
              <a:t>.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t/>
            </a:r>
            <a:endParaRPr sz="1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49af66afa7_0_138"/>
          <p:cNvSpPr/>
          <p:nvPr/>
        </p:nvSpPr>
        <p:spPr>
          <a:xfrm>
            <a:off x="0" y="-18450"/>
            <a:ext cx="9144000" cy="51621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249af66afa7_0_138"/>
          <p:cNvSpPr txBox="1"/>
          <p:nvPr>
            <p:ph type="title"/>
          </p:nvPr>
        </p:nvSpPr>
        <p:spPr>
          <a:xfrm>
            <a:off x="1339275" y="53575"/>
            <a:ext cx="73122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400">
                <a:solidFill>
                  <a:schemeClr val="lt1"/>
                </a:solidFill>
              </a:rPr>
              <a:t>Added value for INCD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g249af66afa7_0_138"/>
          <p:cNvSpPr txBox="1"/>
          <p:nvPr>
            <p:ph idx="12" type="sldNum"/>
          </p:nvPr>
        </p:nvSpPr>
        <p:spPr>
          <a:xfrm>
            <a:off x="8143878" y="6356357"/>
            <a:ext cx="5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6" name="Google Shape;366;g249af66afa7_0_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g249af66afa7_0_138"/>
          <p:cNvSpPr txBox="1"/>
          <p:nvPr>
            <p:ph idx="1" type="body"/>
          </p:nvPr>
        </p:nvSpPr>
        <p:spPr>
          <a:xfrm>
            <a:off x="166775" y="1291125"/>
            <a:ext cx="4308600" cy="34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lang="en-GB" sz="1400">
                <a:solidFill>
                  <a:schemeClr val="lt1"/>
                </a:solidFill>
              </a:rPr>
              <a:t>INCD will be able to offer a solution for </a:t>
            </a:r>
            <a:r>
              <a:rPr b="1" lang="en-GB" sz="1400">
                <a:solidFill>
                  <a:schemeClr val="lt1"/>
                </a:solidFill>
              </a:rPr>
              <a:t>higher scalability and elasticity</a:t>
            </a:r>
            <a:r>
              <a:rPr lang="en-GB" sz="1400">
                <a:solidFill>
                  <a:schemeClr val="lt1"/>
                </a:solidFill>
              </a:rPr>
              <a:t> on top of what local INCD Cloud already provides.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lang="en-GB" sz="1400">
                <a:solidFill>
                  <a:schemeClr val="lt1"/>
                </a:solidFill>
              </a:rPr>
              <a:t>INCD will be able to provide access to </a:t>
            </a:r>
            <a:r>
              <a:rPr b="1" lang="en-GB" sz="1400">
                <a:solidFill>
                  <a:schemeClr val="lt1"/>
                </a:solidFill>
              </a:rPr>
              <a:t>new services</a:t>
            </a:r>
            <a:r>
              <a:rPr lang="en-GB" sz="1400">
                <a:solidFill>
                  <a:schemeClr val="lt1"/>
                </a:solidFill>
              </a:rPr>
              <a:t> provided by the Google Cloud such as GPU, Vertex AI, TPUs and many others </a:t>
            </a:r>
            <a:r>
              <a:rPr b="1" lang="en-GB" sz="1400">
                <a:solidFill>
                  <a:schemeClr val="lt1"/>
                </a:solidFill>
              </a:rPr>
              <a:t>that INCD does not or cannot offer</a:t>
            </a:r>
            <a:r>
              <a:rPr lang="en-GB" sz="1400">
                <a:solidFill>
                  <a:schemeClr val="lt1"/>
                </a:solidFill>
              </a:rPr>
              <a:t>.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lang="en-GB" sz="1400">
                <a:solidFill>
                  <a:schemeClr val="lt1"/>
                </a:solidFill>
              </a:rPr>
              <a:t>INCD will be able to </a:t>
            </a:r>
            <a:r>
              <a:rPr b="1" lang="en-GB" sz="1400">
                <a:solidFill>
                  <a:schemeClr val="lt1"/>
                </a:solidFill>
              </a:rPr>
              <a:t>f</a:t>
            </a:r>
            <a:r>
              <a:rPr b="1" lang="en-GB" sz="1400">
                <a:solidFill>
                  <a:schemeClr val="lt1"/>
                </a:solidFill>
              </a:rPr>
              <a:t>ree some of the capacity reserved for elasticity</a:t>
            </a:r>
            <a:r>
              <a:rPr lang="en-GB" sz="1400">
                <a:solidFill>
                  <a:schemeClr val="lt1"/>
                </a:solidFill>
              </a:rPr>
              <a:t>.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lang="en-GB" sz="1400">
                <a:solidFill>
                  <a:schemeClr val="lt1"/>
                </a:solidFill>
              </a:rPr>
              <a:t>INCD will </a:t>
            </a:r>
            <a:r>
              <a:rPr b="1" lang="en-GB" sz="1400">
                <a:solidFill>
                  <a:schemeClr val="lt1"/>
                </a:solidFill>
              </a:rPr>
              <a:t>onboard more research projects</a:t>
            </a:r>
            <a:r>
              <a:rPr lang="en-GB" sz="1400">
                <a:solidFill>
                  <a:schemeClr val="lt1"/>
                </a:solidFill>
              </a:rPr>
              <a:t>.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368" name="Google Shape;368;g249af66afa7_0_138"/>
          <p:cNvSpPr txBox="1"/>
          <p:nvPr>
            <p:ph idx="1" type="body"/>
          </p:nvPr>
        </p:nvSpPr>
        <p:spPr>
          <a:xfrm>
            <a:off x="4636550" y="1291125"/>
            <a:ext cx="4308600" cy="3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5"/>
            </a:pPr>
            <a:r>
              <a:rPr lang="en-GB" sz="1400">
                <a:solidFill>
                  <a:schemeClr val="lt1"/>
                </a:solidFill>
              </a:rPr>
              <a:t>INCD will be able to </a:t>
            </a:r>
            <a:r>
              <a:rPr b="1" lang="en-GB" sz="1400">
                <a:solidFill>
                  <a:schemeClr val="lt1"/>
                </a:solidFill>
              </a:rPr>
              <a:t>address new challenging and data-intensive projects</a:t>
            </a:r>
            <a:r>
              <a:rPr lang="en-GB" sz="1400">
                <a:solidFill>
                  <a:schemeClr val="lt1"/>
                </a:solidFill>
              </a:rPr>
              <a:t>.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5"/>
            </a:pPr>
            <a:r>
              <a:rPr b="1" lang="en-GB" sz="1400">
                <a:solidFill>
                  <a:schemeClr val="lt1"/>
                </a:solidFill>
              </a:rPr>
              <a:t>INCD still retains the users and their base usage</a:t>
            </a:r>
            <a:r>
              <a:rPr lang="en-GB" sz="1400">
                <a:solidFill>
                  <a:schemeClr val="lt1"/>
                </a:solidFill>
              </a:rPr>
              <a:t> of the INCD cloud infrastructure.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5"/>
            </a:pPr>
            <a:r>
              <a:rPr lang="en-GB" sz="1400">
                <a:solidFill>
                  <a:schemeClr val="lt1"/>
                </a:solidFill>
              </a:rPr>
              <a:t>INCD will be able to </a:t>
            </a:r>
            <a:r>
              <a:rPr b="1" lang="en-GB" sz="1400">
                <a:solidFill>
                  <a:schemeClr val="lt1"/>
                </a:solidFill>
              </a:rPr>
              <a:t>attract additional researchers interested in using the proposed usage model</a:t>
            </a:r>
            <a:r>
              <a:rPr lang="en-GB" sz="1400">
                <a:solidFill>
                  <a:schemeClr val="lt1"/>
                </a:solidFill>
              </a:rPr>
              <a:t>, particularly the ones that have applications with elasticity issues and/or can take advantage of value added services provided by the Google Cloud.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t/>
            </a:r>
            <a:endParaRPr sz="1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49af66afa7_0_149"/>
          <p:cNvSpPr/>
          <p:nvPr/>
        </p:nvSpPr>
        <p:spPr>
          <a:xfrm>
            <a:off x="0" y="-18450"/>
            <a:ext cx="9144000" cy="51621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249af66afa7_0_149"/>
          <p:cNvSpPr txBox="1"/>
          <p:nvPr>
            <p:ph type="title"/>
          </p:nvPr>
        </p:nvSpPr>
        <p:spPr>
          <a:xfrm>
            <a:off x="1339275" y="53575"/>
            <a:ext cx="73122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400">
                <a:solidFill>
                  <a:schemeClr val="lt1"/>
                </a:solidFill>
              </a:rPr>
              <a:t>Added value for Google Cloud and Sparkle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g249af66afa7_0_149"/>
          <p:cNvSpPr txBox="1"/>
          <p:nvPr>
            <p:ph idx="12" type="sldNum"/>
          </p:nvPr>
        </p:nvSpPr>
        <p:spPr>
          <a:xfrm>
            <a:off x="8143878" y="6356357"/>
            <a:ext cx="5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6" name="Google Shape;376;g249af66afa7_0_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249af66afa7_0_149"/>
          <p:cNvSpPr txBox="1"/>
          <p:nvPr>
            <p:ph idx="1" type="body"/>
          </p:nvPr>
        </p:nvSpPr>
        <p:spPr>
          <a:xfrm>
            <a:off x="166775" y="1519725"/>
            <a:ext cx="4308600" cy="34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lang="en-GB" sz="1400">
                <a:solidFill>
                  <a:schemeClr val="lt1"/>
                </a:solidFill>
              </a:rPr>
              <a:t>Google Cloud and Sparkle will </a:t>
            </a:r>
            <a:r>
              <a:rPr b="1" lang="en-GB" sz="1400">
                <a:solidFill>
                  <a:schemeClr val="lt1"/>
                </a:solidFill>
              </a:rPr>
              <a:t>gain access to the INCD user base</a:t>
            </a:r>
            <a:r>
              <a:rPr lang="en-GB" sz="1400">
                <a:solidFill>
                  <a:schemeClr val="lt1"/>
                </a:solidFill>
              </a:rPr>
              <a:t>.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lang="en-GB" sz="1400">
                <a:solidFill>
                  <a:schemeClr val="lt1"/>
                </a:solidFill>
              </a:rPr>
              <a:t>Google Cloud and Sparkle can more easily </a:t>
            </a:r>
            <a:r>
              <a:rPr b="1" lang="en-GB" sz="1400">
                <a:solidFill>
                  <a:schemeClr val="lt1"/>
                </a:solidFill>
              </a:rPr>
              <a:t>reach the research and academic community </a:t>
            </a:r>
            <a:r>
              <a:rPr lang="en-GB" sz="1400">
                <a:solidFill>
                  <a:schemeClr val="lt1"/>
                </a:solidFill>
              </a:rPr>
              <a:t>through INCD.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</a:pPr>
            <a:r>
              <a:rPr lang="en-GB" sz="1400">
                <a:solidFill>
                  <a:schemeClr val="lt1"/>
                </a:solidFill>
              </a:rPr>
              <a:t>Google Cloud and Sparkle will </a:t>
            </a:r>
            <a:r>
              <a:rPr b="1" lang="en-GB" sz="1400">
                <a:solidFill>
                  <a:schemeClr val="lt1"/>
                </a:solidFill>
              </a:rPr>
              <a:t>benefit from the INCD access mechanisms</a:t>
            </a:r>
            <a:r>
              <a:rPr lang="en-GB" sz="1400">
                <a:solidFill>
                  <a:schemeClr val="lt1"/>
                </a:solidFill>
              </a:rPr>
              <a:t>, distribution capabilities, experience in EOSC and user support.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378" name="Google Shape;378;g249af66afa7_0_149"/>
          <p:cNvSpPr txBox="1"/>
          <p:nvPr>
            <p:ph idx="1" type="body"/>
          </p:nvPr>
        </p:nvSpPr>
        <p:spPr>
          <a:xfrm>
            <a:off x="4636550" y="1519725"/>
            <a:ext cx="4308600" cy="3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4"/>
            </a:pPr>
            <a:r>
              <a:rPr lang="en-GB" sz="1400">
                <a:solidFill>
                  <a:schemeClr val="lt1"/>
                </a:solidFill>
              </a:rPr>
              <a:t>Google Cloud and Sparkle will </a:t>
            </a:r>
            <a:r>
              <a:rPr b="1" lang="en-GB" sz="1400">
                <a:solidFill>
                  <a:schemeClr val="lt1"/>
                </a:solidFill>
              </a:rPr>
              <a:t>receive the INCD cloud bursting loads</a:t>
            </a:r>
            <a:r>
              <a:rPr lang="en-GB" sz="1400">
                <a:solidFill>
                  <a:schemeClr val="lt1"/>
                </a:solidFill>
              </a:rPr>
              <a:t>.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4"/>
            </a:pPr>
            <a:r>
              <a:rPr lang="en-GB" sz="1400">
                <a:solidFill>
                  <a:schemeClr val="lt1"/>
                </a:solidFill>
              </a:rPr>
              <a:t>Google Cloud and Sparkle will </a:t>
            </a:r>
            <a:r>
              <a:rPr b="1" lang="en-GB" sz="1400">
                <a:solidFill>
                  <a:schemeClr val="lt1"/>
                </a:solidFill>
              </a:rPr>
              <a:t>benefit from higher awareness about its services</a:t>
            </a:r>
            <a:r>
              <a:rPr lang="en-GB" sz="1400">
                <a:solidFill>
                  <a:schemeClr val="lt1"/>
                </a:solidFill>
              </a:rPr>
              <a:t> in the R&amp;E community.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4"/>
            </a:pPr>
            <a:r>
              <a:rPr lang="en-GB" sz="1400">
                <a:solidFill>
                  <a:schemeClr val="lt1"/>
                </a:solidFill>
              </a:rPr>
              <a:t>Google Cloud and Sparkle will </a:t>
            </a:r>
            <a:r>
              <a:rPr b="1" lang="en-GB" sz="1400">
                <a:solidFill>
                  <a:schemeClr val="lt1"/>
                </a:solidFill>
              </a:rPr>
              <a:t>benefit from a usage model that is more compelling for the research and academic community</a:t>
            </a:r>
            <a:r>
              <a:rPr lang="en-GB" sz="1400">
                <a:solidFill>
                  <a:schemeClr val="lt1"/>
                </a:solidFill>
              </a:rPr>
              <a:t>.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t/>
            </a:r>
            <a:endParaRPr sz="1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4bcd3c9b6e_0_22"/>
          <p:cNvSpPr/>
          <p:nvPr/>
        </p:nvSpPr>
        <p:spPr>
          <a:xfrm>
            <a:off x="0" y="-18450"/>
            <a:ext cx="9144000" cy="51621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24bcd3c9b6e_0_22"/>
          <p:cNvSpPr txBox="1"/>
          <p:nvPr>
            <p:ph type="title"/>
          </p:nvPr>
        </p:nvSpPr>
        <p:spPr>
          <a:xfrm>
            <a:off x="1339275" y="53575"/>
            <a:ext cx="73122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400">
                <a:solidFill>
                  <a:schemeClr val="lt1"/>
                </a:solidFill>
              </a:rPr>
              <a:t>Approach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g24bcd3c9b6e_0_22"/>
          <p:cNvSpPr txBox="1"/>
          <p:nvPr>
            <p:ph idx="12" type="sldNum"/>
          </p:nvPr>
        </p:nvSpPr>
        <p:spPr>
          <a:xfrm>
            <a:off x="8143878" y="6356357"/>
            <a:ext cx="5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86" name="Google Shape;386;g24bcd3c9b6e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24bcd3c9b6e_0_22"/>
          <p:cNvSpPr txBox="1"/>
          <p:nvPr>
            <p:ph idx="1" type="body"/>
          </p:nvPr>
        </p:nvSpPr>
        <p:spPr>
          <a:xfrm>
            <a:off x="166775" y="1023450"/>
            <a:ext cx="4308600" cy="39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GB" sz="1600">
                <a:solidFill>
                  <a:schemeClr val="lt1"/>
                </a:solidFill>
              </a:rPr>
              <a:t>Training phase for INCD staff</a:t>
            </a:r>
            <a:endParaRPr sz="1600">
              <a:solidFill>
                <a:schemeClr val="lt1"/>
              </a:solidFill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-GB" sz="1500">
                <a:solidFill>
                  <a:schemeClr val="lt1"/>
                </a:solidFill>
              </a:rPr>
              <a:t>Ongoing in partnership with Google</a:t>
            </a:r>
            <a:endParaRPr sz="15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GB" sz="1600">
                <a:solidFill>
                  <a:schemeClr val="lt1"/>
                </a:solidFill>
              </a:rPr>
              <a:t>Understand the several options of use</a:t>
            </a:r>
            <a:endParaRPr sz="16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E</a:t>
            </a:r>
            <a:r>
              <a:rPr lang="en-GB" sz="1400">
                <a:solidFill>
                  <a:schemeClr val="lt1"/>
                </a:solidFill>
              </a:rPr>
              <a:t>xploit lower cost solutions</a:t>
            </a:r>
            <a:endParaRPr sz="1400"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GB" sz="1600">
                <a:solidFill>
                  <a:schemeClr val="lt1"/>
                </a:solidFill>
              </a:rPr>
              <a:t>Integration </a:t>
            </a:r>
            <a:endParaRPr sz="16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Make things more transparent for the end users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Enable users to access Google cloud from the INCD services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Provide integration of INCD services with Google cloud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388" name="Google Shape;388;g24bcd3c9b6e_0_22"/>
          <p:cNvSpPr txBox="1"/>
          <p:nvPr>
            <p:ph idx="1" type="body"/>
          </p:nvPr>
        </p:nvSpPr>
        <p:spPr>
          <a:xfrm>
            <a:off x="4484150" y="1023450"/>
            <a:ext cx="4308600" cy="38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GB" sz="1600">
                <a:solidFill>
                  <a:schemeClr val="lt1"/>
                </a:solidFill>
              </a:rPr>
              <a:t>Pay for usage and exploit shared capacity</a:t>
            </a:r>
            <a:endParaRPr sz="16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Execution of workloads in containers rather than VMs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Serverless execution e.g. function as a service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Asynchronous execution of requests e.g. tasks</a:t>
            </a:r>
            <a:endParaRPr>
              <a:solidFill>
                <a:schemeClr val="lt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</a:pPr>
            <a:r>
              <a:rPr lang="en-GB" sz="1600">
                <a:solidFill>
                  <a:schemeClr val="lt1"/>
                </a:solidFill>
              </a:rPr>
              <a:t>First two use cases</a:t>
            </a:r>
            <a:endParaRPr sz="16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Computing farm tasks workloads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>
                <a:solidFill>
                  <a:schemeClr val="lt1"/>
                </a:solidFill>
              </a:rPr>
              <a:t>Kubernetes elastic workloads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t/>
            </a:r>
            <a:endParaRPr sz="1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49af66afa7_0_107"/>
          <p:cNvSpPr/>
          <p:nvPr/>
        </p:nvSpPr>
        <p:spPr>
          <a:xfrm>
            <a:off x="0" y="-18450"/>
            <a:ext cx="9144000" cy="51621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g249af66afa7_0_107"/>
          <p:cNvSpPr txBox="1"/>
          <p:nvPr>
            <p:ph type="title"/>
          </p:nvPr>
        </p:nvSpPr>
        <p:spPr>
          <a:xfrm>
            <a:off x="1339275" y="53575"/>
            <a:ext cx="73122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400">
                <a:solidFill>
                  <a:schemeClr val="lt1"/>
                </a:solidFill>
              </a:rPr>
              <a:t>Implementation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g249af66afa7_0_107"/>
          <p:cNvSpPr txBox="1"/>
          <p:nvPr>
            <p:ph idx="12" type="sldNum"/>
          </p:nvPr>
        </p:nvSpPr>
        <p:spPr>
          <a:xfrm>
            <a:off x="8143878" y="6356357"/>
            <a:ext cx="5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96" name="Google Shape;396;g249af66afa7_0_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249af66afa7_0_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638" y="1504950"/>
            <a:ext cx="8086725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49af66afa7_0_116"/>
          <p:cNvSpPr/>
          <p:nvPr/>
        </p:nvSpPr>
        <p:spPr>
          <a:xfrm>
            <a:off x="0" y="-18450"/>
            <a:ext cx="9144000" cy="51621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249af66afa7_0_116"/>
          <p:cNvSpPr txBox="1"/>
          <p:nvPr>
            <p:ph type="title"/>
          </p:nvPr>
        </p:nvSpPr>
        <p:spPr>
          <a:xfrm>
            <a:off x="1339275" y="53575"/>
            <a:ext cx="73122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400">
                <a:solidFill>
                  <a:schemeClr val="lt1"/>
                </a:solidFill>
              </a:rPr>
              <a:t>Future model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g249af66afa7_0_116"/>
          <p:cNvSpPr txBox="1"/>
          <p:nvPr>
            <p:ph idx="12" type="sldNum"/>
          </p:nvPr>
        </p:nvSpPr>
        <p:spPr>
          <a:xfrm>
            <a:off x="8143878" y="6356357"/>
            <a:ext cx="5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05" name="Google Shape;405;g249af66afa7_0_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249af66afa7_0_116"/>
          <p:cNvSpPr txBox="1"/>
          <p:nvPr>
            <p:ph idx="1" type="body"/>
          </p:nvPr>
        </p:nvSpPr>
        <p:spPr>
          <a:xfrm>
            <a:off x="166775" y="1146725"/>
            <a:ext cx="8814900" cy="3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Char char="●"/>
            </a:pPr>
            <a:r>
              <a:rPr b="1" lang="en-GB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The aggregation solution set-up for this project will remain operational after it finishes</a:t>
            </a:r>
            <a:endParaRPr b="1" sz="1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Ubuntu"/>
              <a:buChar char="○"/>
            </a:pPr>
            <a:r>
              <a:rPr lang="en-GB" sz="1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enabling the INCD researchers to continue using the Google Cloud services by paying their usage costs.</a:t>
            </a:r>
            <a:endParaRPr sz="1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Char char="●"/>
            </a:pPr>
            <a:r>
              <a:rPr b="1" lang="en-GB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This approach paves a way for a joint future</a:t>
            </a:r>
            <a:endParaRPr b="1" sz="1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Ubuntu"/>
              <a:buChar char="○"/>
            </a:pPr>
            <a:r>
              <a:rPr lang="en-GB" sz="1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researchers will be able to use the INCD cloud services for their day-to-day needs as usual</a:t>
            </a:r>
            <a:endParaRPr sz="1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Ubuntu"/>
              <a:buChar char="○"/>
            </a:pPr>
            <a:r>
              <a:rPr lang="en-GB" sz="1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and complement with Google Cloud for added capacity and capabilities</a:t>
            </a:r>
            <a:endParaRPr sz="1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Char char="●"/>
            </a:pPr>
            <a:r>
              <a:rPr b="1" lang="en-GB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The proposed business model offers </a:t>
            </a:r>
            <a:endParaRPr b="1" sz="1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Ubuntu"/>
              <a:buChar char="○"/>
            </a:pPr>
            <a:r>
              <a:rPr lang="en-GB" sz="1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 cost effective and compelling way to leverage both the INCD and Google Cloud services </a:t>
            </a:r>
            <a:endParaRPr sz="1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300"/>
              <a:buFont typeface="Ubuntu"/>
              <a:buChar char="○"/>
            </a:pPr>
            <a:r>
              <a:rPr lang="en-GB" sz="1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 partnership that will be advantageous for all stakeholders.</a:t>
            </a:r>
            <a:endParaRPr sz="1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650" y="3105000"/>
            <a:ext cx="8785751" cy="18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4"/>
          <p:cNvSpPr/>
          <p:nvPr/>
        </p:nvSpPr>
        <p:spPr>
          <a:xfrm>
            <a:off x="0" y="-18450"/>
            <a:ext cx="9150600" cy="30282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"/>
          <p:cNvSpPr txBox="1"/>
          <p:nvPr>
            <p:ph type="title"/>
          </p:nvPr>
        </p:nvSpPr>
        <p:spPr>
          <a:xfrm>
            <a:off x="1339276" y="53579"/>
            <a:ext cx="7347529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 sz="2400">
                <a:solidFill>
                  <a:schemeClr val="lt1"/>
                </a:solidFill>
              </a:rPr>
              <a:t>National Distributed Computing Infrastructure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4"/>
          <p:cNvSpPr txBox="1"/>
          <p:nvPr>
            <p:ph idx="12" type="sldNum"/>
          </p:nvPr>
        </p:nvSpPr>
        <p:spPr>
          <a:xfrm>
            <a:off x="8143878" y="4868490"/>
            <a:ext cx="542926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"/>
          <p:cNvSpPr/>
          <p:nvPr/>
        </p:nvSpPr>
        <p:spPr>
          <a:xfrm>
            <a:off x="428599" y="1017973"/>
            <a:ext cx="8279469" cy="375050"/>
          </a:xfrm>
          <a:prstGeom prst="roundRect">
            <a:avLst>
              <a:gd fmla="val 16667" name="adj"/>
            </a:avLst>
          </a:prstGeom>
          <a:solidFill>
            <a:srgbClr val="42A3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Services: 	scientific computing, data processing and other data oriented services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4"/>
          <p:cNvSpPr/>
          <p:nvPr/>
        </p:nvSpPr>
        <p:spPr>
          <a:xfrm>
            <a:off x="428594" y="1446601"/>
            <a:ext cx="8284500" cy="375000"/>
          </a:xfrm>
          <a:prstGeom prst="roundRect">
            <a:avLst>
              <a:gd fmla="val 16667" name="adj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Target: 	scientific and academic community, infrastructures, R&amp;I projects, SMEs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4"/>
          <p:cNvSpPr/>
          <p:nvPr/>
        </p:nvSpPr>
        <p:spPr>
          <a:xfrm>
            <a:off x="428595" y="1875232"/>
            <a:ext cx="8284464" cy="375050"/>
          </a:xfrm>
          <a:prstGeom prst="roundRect">
            <a:avLst>
              <a:gd fmla="val 16667" name="adj"/>
            </a:avLst>
          </a:prstGeom>
          <a:solidFill>
            <a:srgbClr val="42A3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Promote: shared resources,  advanced computing and data services for research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4"/>
          <p:cNvSpPr/>
          <p:nvPr/>
        </p:nvSpPr>
        <p:spPr>
          <a:xfrm>
            <a:off x="428595" y="2303860"/>
            <a:ext cx="8279470" cy="375050"/>
          </a:xfrm>
          <a:prstGeom prst="roundRect">
            <a:avLst>
              <a:gd fmla="val 16667" name="adj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Interface: international digital infrastructures and initiatives (</a:t>
            </a:r>
            <a:r>
              <a:rPr b="0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EGI, IBERGRID, WLCG, EOSC</a:t>
            </a: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"/>
          <p:cNvSpPr/>
          <p:nvPr/>
        </p:nvSpPr>
        <p:spPr>
          <a:xfrm>
            <a:off x="0" y="-18450"/>
            <a:ext cx="9150600" cy="42393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2"/>
          <p:cNvSpPr txBox="1"/>
          <p:nvPr/>
        </p:nvSpPr>
        <p:spPr>
          <a:xfrm>
            <a:off x="0" y="2892490"/>
            <a:ext cx="9144000" cy="559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b="1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9312" y="912016"/>
            <a:ext cx="1525375" cy="1507308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"/>
          <p:cNvSpPr txBox="1"/>
          <p:nvPr/>
        </p:nvSpPr>
        <p:spPr>
          <a:xfrm>
            <a:off x="9332" y="1383068"/>
            <a:ext cx="9144000" cy="5652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b="1" i="0" lang="en-GB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https://www.incd.pt					helpdesk@incd.pt</a:t>
            </a:r>
            <a:endParaRPr b="1" i="0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602" y="4072426"/>
            <a:ext cx="2163901" cy="12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76150" y="4557213"/>
            <a:ext cx="1768751" cy="24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4e2184f433_0_158"/>
          <p:cNvSpPr/>
          <p:nvPr/>
        </p:nvSpPr>
        <p:spPr>
          <a:xfrm>
            <a:off x="0" y="0"/>
            <a:ext cx="4731000" cy="51435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24e2184f433_0_158"/>
          <p:cNvSpPr txBox="1"/>
          <p:nvPr/>
        </p:nvSpPr>
        <p:spPr>
          <a:xfrm>
            <a:off x="1339276" y="53575"/>
            <a:ext cx="3158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GB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Advanced Computing Network - RNCA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g24e2184f433_0_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NCA" id="424" name="Google Shape;424;g24e2184f433_0_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1213" y="4689199"/>
            <a:ext cx="1032825" cy="380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24e2184f433_0_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92175" y="225775"/>
            <a:ext cx="3175894" cy="7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24e2184f433_0_1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92175" y="2392650"/>
            <a:ext cx="1184900" cy="11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24e2184f433_0_1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92175" y="3778375"/>
            <a:ext cx="2280703" cy="11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24e2184f433_0_1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92175" y="1152500"/>
            <a:ext cx="2043744" cy="1096388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g24e2184f433_0_158"/>
          <p:cNvSpPr/>
          <p:nvPr/>
        </p:nvSpPr>
        <p:spPr>
          <a:xfrm>
            <a:off x="457200" y="1376025"/>
            <a:ext cx="3962400" cy="23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RNCA aims to guarantee the conditions for the production of new knowledge and active participation in international R&amp;D networks and programmes. </a:t>
            </a:r>
            <a:endParaRPr b="1" i="0" sz="15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-GB" sz="15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INCD is the cloud provider in RNCA.</a:t>
            </a:r>
            <a:endParaRPr b="1" sz="15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Calls supported by the operational centers.</a:t>
            </a:r>
            <a:endParaRPr b="1" i="0" sz="15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itillium Web"/>
              <a:buChar char="●"/>
            </a:pPr>
            <a:r>
              <a:rPr b="1" i="0" lang="en-GB" sz="13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1st CPCA</a:t>
            </a:r>
            <a:endParaRPr b="1" i="0" sz="13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itillium Web"/>
              <a:buChar char="●"/>
            </a:pPr>
            <a:r>
              <a:rPr b="1" i="0" lang="en-GB" sz="13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2nd CPCA</a:t>
            </a:r>
            <a:endParaRPr b="1" i="0" sz="13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itillium Web"/>
              <a:buChar char="●"/>
            </a:pPr>
            <a:r>
              <a:rPr b="1" i="0" lang="en-GB" sz="13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Data science and AI in the public administration</a:t>
            </a:r>
            <a:endParaRPr b="1" i="0" sz="13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Titillium Web"/>
              <a:buChar char="●"/>
            </a:pPr>
            <a:r>
              <a:rPr b="1" i="0" lang="en-GB" sz="13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Working towards the 3rd CPCA</a:t>
            </a:r>
            <a:endParaRPr b="1" i="0" sz="13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4e2184f433_0_170"/>
          <p:cNvSpPr/>
          <p:nvPr/>
        </p:nvSpPr>
        <p:spPr>
          <a:xfrm>
            <a:off x="0" y="-18450"/>
            <a:ext cx="4835400" cy="51621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24e2184f433_0_170"/>
          <p:cNvSpPr txBox="1"/>
          <p:nvPr>
            <p:ph type="title"/>
          </p:nvPr>
        </p:nvSpPr>
        <p:spPr>
          <a:xfrm>
            <a:off x="1339275" y="53575"/>
            <a:ext cx="33987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400">
                <a:solidFill>
                  <a:schemeClr val="lt1"/>
                </a:solidFill>
              </a:rPr>
              <a:t>EOSC-Synergy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g24e2184f433_0_170"/>
          <p:cNvSpPr txBox="1"/>
          <p:nvPr>
            <p:ph idx="1" type="body"/>
          </p:nvPr>
        </p:nvSpPr>
        <p:spPr>
          <a:xfrm>
            <a:off x="457200" y="954600"/>
            <a:ext cx="4308600" cy="41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r>
              <a:rPr b="1" lang="en-GB" sz="1500">
                <a:solidFill>
                  <a:schemeClr val="lt1"/>
                </a:solidFill>
              </a:rPr>
              <a:t>European Open Science Cloud (EOSC) project.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r>
              <a:rPr b="1" lang="en-GB" sz="1500">
                <a:solidFill>
                  <a:schemeClr val="lt1"/>
                </a:solidFill>
              </a:rPr>
              <a:t>EOSC-Synergy (2019-2022) expanding national e-infrastructures and services in EOSC. Strong focus on quality, infrastructure, and thematic services. 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500">
              <a:solidFill>
                <a:schemeClr val="lt1"/>
              </a:solidFill>
            </a:endParaRPr>
          </a:p>
          <a:p>
            <a:pPr indent="-317474" lvl="0" marL="34287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GB" sz="1400">
                <a:solidFill>
                  <a:schemeClr val="lt1"/>
                </a:solidFill>
              </a:rPr>
              <a:t>Providing cloud services </a:t>
            </a:r>
            <a:endParaRPr sz="1400">
              <a:solidFill>
                <a:schemeClr val="lt1"/>
              </a:solidFill>
            </a:endParaRPr>
          </a:p>
          <a:p>
            <a:pPr indent="-317474" lvl="0" marL="34287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GB" sz="1400">
                <a:solidFill>
                  <a:schemeClr val="lt1"/>
                </a:solidFill>
              </a:rPr>
              <a:t>Thematic services integration </a:t>
            </a:r>
            <a:endParaRPr sz="1400">
              <a:solidFill>
                <a:schemeClr val="lt1"/>
              </a:solidFill>
            </a:endParaRPr>
          </a:p>
          <a:p>
            <a:pPr indent="-317474" lvl="0" marL="34287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GB" sz="1400">
                <a:solidFill>
                  <a:schemeClr val="lt1"/>
                </a:solidFill>
              </a:rPr>
              <a:t>Support training activities </a:t>
            </a:r>
            <a:endParaRPr sz="1400">
              <a:solidFill>
                <a:schemeClr val="lt1"/>
              </a:solidFill>
            </a:endParaRPr>
          </a:p>
          <a:p>
            <a:pPr indent="-317474" lvl="0" marL="34287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GB" sz="1400">
                <a:solidFill>
                  <a:schemeClr val="lt1"/>
                </a:solidFill>
              </a:rPr>
              <a:t>Data repositories </a:t>
            </a:r>
            <a:endParaRPr sz="1400">
              <a:solidFill>
                <a:schemeClr val="lt1"/>
              </a:solidFill>
            </a:endParaRPr>
          </a:p>
          <a:p>
            <a:pPr indent="-317474" lvl="0" marL="34287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GB" sz="1400">
                <a:solidFill>
                  <a:schemeClr val="lt1"/>
                </a:solidFill>
              </a:rPr>
              <a:t>Computing services integration </a:t>
            </a:r>
            <a:endParaRPr sz="1400">
              <a:solidFill>
                <a:schemeClr val="lt1"/>
              </a:solidFill>
            </a:endParaRPr>
          </a:p>
          <a:p>
            <a:pPr indent="-279374" lvl="0" marL="34287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GB" sz="1400">
                <a:solidFill>
                  <a:schemeClr val="lt1"/>
                </a:solidFill>
              </a:rPr>
              <a:t>Software and services quality assurance 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437" name="Google Shape;437;g24e2184f433_0_170"/>
          <p:cNvSpPr txBox="1"/>
          <p:nvPr>
            <p:ph idx="12" type="sldNum"/>
          </p:nvPr>
        </p:nvSpPr>
        <p:spPr>
          <a:xfrm>
            <a:off x="8143878" y="6356357"/>
            <a:ext cx="5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38" name="Google Shape;438;g24e2184f433_0_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9" name="Google Shape;439;g24e2184f433_0_170"/>
          <p:cNvGrpSpPr/>
          <p:nvPr/>
        </p:nvGrpSpPr>
        <p:grpSpPr>
          <a:xfrm>
            <a:off x="5532412" y="387082"/>
            <a:ext cx="2362094" cy="2327727"/>
            <a:chOff x="2604900" y="605090"/>
            <a:chExt cx="3934200" cy="3933300"/>
          </a:xfrm>
        </p:grpSpPr>
        <p:sp>
          <p:nvSpPr>
            <p:cNvPr id="440" name="Google Shape;440;g24e2184f433_0_170"/>
            <p:cNvSpPr/>
            <p:nvPr/>
          </p:nvSpPr>
          <p:spPr>
            <a:xfrm>
              <a:off x="2604900" y="605090"/>
              <a:ext cx="3934200" cy="3933300"/>
            </a:xfrm>
            <a:prstGeom prst="ellipse">
              <a:avLst/>
            </a:prstGeom>
            <a:solidFill>
              <a:srgbClr val="DD282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t/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g24e2184f433_0_170"/>
            <p:cNvSpPr txBox="1"/>
            <p:nvPr/>
          </p:nvSpPr>
          <p:spPr>
            <a:xfrm>
              <a:off x="3608400" y="687876"/>
              <a:ext cx="1927200" cy="68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n-GB" sz="13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Quality</a:t>
              </a:r>
              <a:endParaRPr b="1" i="0" sz="13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42" name="Google Shape;442;g24e2184f433_0_170"/>
          <p:cNvSpPr/>
          <p:nvPr/>
        </p:nvSpPr>
        <p:spPr>
          <a:xfrm>
            <a:off x="8100186" y="381000"/>
            <a:ext cx="614700" cy="329400"/>
          </a:xfrm>
          <a:prstGeom prst="wedgeRectCallout">
            <a:avLst>
              <a:gd fmla="val -277166" name="adj1"/>
              <a:gd fmla="val 252470" name="adj2"/>
            </a:avLst>
          </a:prstGeom>
          <a:solidFill>
            <a:srgbClr val="C8D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-GB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Software</a:t>
            </a:r>
            <a:endParaRPr b="1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GB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Quality Assurance</a:t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3" name="Google Shape;443;g24e2184f433_0_170"/>
          <p:cNvGrpSpPr/>
          <p:nvPr/>
        </p:nvGrpSpPr>
        <p:grpSpPr>
          <a:xfrm>
            <a:off x="5729148" y="808917"/>
            <a:ext cx="1933948" cy="1905892"/>
            <a:chOff x="2961450" y="1317890"/>
            <a:chExt cx="3221100" cy="3220500"/>
          </a:xfrm>
        </p:grpSpPr>
        <p:sp>
          <p:nvSpPr>
            <p:cNvPr id="444" name="Google Shape;444;g24e2184f433_0_170"/>
            <p:cNvSpPr/>
            <p:nvPr/>
          </p:nvSpPr>
          <p:spPr>
            <a:xfrm>
              <a:off x="2961450" y="1317890"/>
              <a:ext cx="3221100" cy="3220500"/>
            </a:xfrm>
            <a:prstGeom prst="ellipse">
              <a:avLst/>
            </a:prstGeom>
            <a:solidFill>
              <a:srgbClr val="C8D40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t/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g24e2184f433_0_170"/>
            <p:cNvSpPr txBox="1"/>
            <p:nvPr/>
          </p:nvSpPr>
          <p:spPr>
            <a:xfrm>
              <a:off x="3631516" y="1528209"/>
              <a:ext cx="18693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GB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Software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GB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Code in any format</a:t>
              </a:r>
              <a:endParaRPr b="1" i="0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46" name="Google Shape;446;g24e2184f433_0_170"/>
          <p:cNvGrpSpPr/>
          <p:nvPr/>
        </p:nvGrpSpPr>
        <p:grpSpPr>
          <a:xfrm>
            <a:off x="5993475" y="1329642"/>
            <a:ext cx="1405296" cy="1385167"/>
            <a:chOff x="3401700" y="2197790"/>
            <a:chExt cx="2340600" cy="2340600"/>
          </a:xfrm>
        </p:grpSpPr>
        <p:sp>
          <p:nvSpPr>
            <p:cNvPr id="447" name="Google Shape;447;g24e2184f433_0_170"/>
            <p:cNvSpPr/>
            <p:nvPr/>
          </p:nvSpPr>
          <p:spPr>
            <a:xfrm>
              <a:off x="3401700" y="2197790"/>
              <a:ext cx="2340600" cy="2340600"/>
            </a:xfrm>
            <a:prstGeom prst="ellipse">
              <a:avLst/>
            </a:prstGeom>
            <a:solidFill>
              <a:srgbClr val="39BDD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t/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g24e2184f433_0_170"/>
            <p:cNvSpPr txBox="1"/>
            <p:nvPr/>
          </p:nvSpPr>
          <p:spPr>
            <a:xfrm>
              <a:off x="3711510" y="2405061"/>
              <a:ext cx="1727100" cy="53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Services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GB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Long running instances of code</a:t>
              </a:r>
              <a:endParaRPr b="0" i="0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49" name="Google Shape;449;g24e2184f433_0_170"/>
          <p:cNvSpPr/>
          <p:nvPr/>
        </p:nvSpPr>
        <p:spPr>
          <a:xfrm>
            <a:off x="8087195" y="1059259"/>
            <a:ext cx="614700" cy="329400"/>
          </a:xfrm>
          <a:prstGeom prst="wedgeRectCallout">
            <a:avLst>
              <a:gd fmla="val -273645" name="adj1"/>
              <a:gd fmla="val 230712" name="adj2"/>
            </a:avLst>
          </a:prstGeom>
          <a:solidFill>
            <a:srgbClr val="39BDDF"/>
          </a:solidFill>
          <a:ln>
            <a:noFill/>
          </a:ln>
        </p:spPr>
        <p:txBody>
          <a:bodyPr anchorCtr="0" anchor="ctr" bIns="91425" lIns="72000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-GB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Services</a:t>
            </a:r>
            <a:endParaRPr b="1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GB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Quality Assurance</a:t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0" name="Google Shape;450;g24e2184f433_0_170"/>
          <p:cNvGrpSpPr/>
          <p:nvPr/>
        </p:nvGrpSpPr>
        <p:grpSpPr>
          <a:xfrm>
            <a:off x="6252754" y="1840602"/>
            <a:ext cx="886731" cy="874207"/>
            <a:chOff x="3833550" y="3061190"/>
            <a:chExt cx="1476900" cy="1477200"/>
          </a:xfrm>
        </p:grpSpPr>
        <p:sp>
          <p:nvSpPr>
            <p:cNvPr id="451" name="Google Shape;451;g24e2184f433_0_170"/>
            <p:cNvSpPr/>
            <p:nvPr/>
          </p:nvSpPr>
          <p:spPr>
            <a:xfrm>
              <a:off x="3833550" y="3061190"/>
              <a:ext cx="1476900" cy="1477200"/>
            </a:xfrm>
            <a:prstGeom prst="ellipse">
              <a:avLst/>
            </a:prstGeom>
            <a:solidFill>
              <a:srgbClr val="FFDB0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t/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g24e2184f433_0_170"/>
            <p:cNvSpPr txBox="1"/>
            <p:nvPr/>
          </p:nvSpPr>
          <p:spPr>
            <a:xfrm>
              <a:off x="3957000" y="3499463"/>
              <a:ext cx="1230000" cy="64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Data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Raw material</a:t>
              </a:r>
              <a:endParaRPr b="1" i="0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-GB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Produced and consumed via software </a:t>
              </a:r>
              <a:endParaRPr b="0" i="0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53" name="Google Shape;453;g24e2184f433_0_170"/>
          <p:cNvSpPr/>
          <p:nvPr/>
        </p:nvSpPr>
        <p:spPr>
          <a:xfrm>
            <a:off x="8087195" y="1769717"/>
            <a:ext cx="614700" cy="329400"/>
          </a:xfrm>
          <a:prstGeom prst="wedgeRectCallout">
            <a:avLst>
              <a:gd fmla="val -275053" name="adj1"/>
              <a:gd fmla="val 212149" name="adj2"/>
            </a:avLst>
          </a:prstGeom>
          <a:solidFill>
            <a:srgbClr val="FFDB00"/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GB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FAIR </a:t>
            </a:r>
            <a:r>
              <a:rPr b="1" i="0" lang="en-GB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r>
              <a:rPr b="0" i="0" lang="en-GB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Principles Compliance</a:t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g24e2184f433_0_1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1475" y="3083202"/>
            <a:ext cx="3848924" cy="1262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IT - SCC - Über uns - Aktuelles" id="455" name="Google Shape;455;g24e2184f433_0_1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03333" y="53567"/>
            <a:ext cx="1008993" cy="53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24e2184f433_0_1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0800" y="4674029"/>
            <a:ext cx="847325" cy="32482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24e2184f433_0_170"/>
          <p:cNvSpPr txBox="1"/>
          <p:nvPr/>
        </p:nvSpPr>
        <p:spPr>
          <a:xfrm>
            <a:off x="4855550" y="4550475"/>
            <a:ext cx="2480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162A82"/>
                </a:solidFill>
              </a:rPr>
              <a:t>This project has received funding from the European Union’s Horizon 2020 research and innovation programme under grant agreement No 857647.</a:t>
            </a:r>
            <a:endParaRPr sz="800">
              <a:solidFill>
                <a:srgbClr val="162A82"/>
              </a:solidFill>
            </a:endParaRPr>
          </a:p>
        </p:txBody>
      </p:sp>
      <p:pic>
        <p:nvPicPr>
          <p:cNvPr id="458" name="Google Shape;458;g24e2184f433_0_1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56097" y="4674025"/>
            <a:ext cx="487238" cy="32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4e2184f433_0_198"/>
          <p:cNvSpPr/>
          <p:nvPr/>
        </p:nvSpPr>
        <p:spPr>
          <a:xfrm>
            <a:off x="0" y="-18450"/>
            <a:ext cx="9150600" cy="10653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64" name="Google Shape;464;g24e2184f433_0_198"/>
          <p:cNvGraphicFramePr/>
          <p:nvPr/>
        </p:nvGraphicFramePr>
        <p:xfrm>
          <a:off x="6699950" y="23106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{4473943F-7DFB-442B-807B-1B00C96D3EA9}</a:tableStyleId>
              </a:tblPr>
              <a:tblGrid>
                <a:gridCol w="441950"/>
                <a:gridCol w="441950"/>
                <a:gridCol w="441950"/>
                <a:gridCol w="441950"/>
              </a:tblGrid>
              <a:tr h="149600">
                <a:tc grid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en-GB" sz="700" u="none" cap="none" strike="noStrike"/>
                        <a:t>Software Classification</a:t>
                      </a:r>
                      <a:endParaRPr sz="700" u="none" cap="none" strike="noStrike"/>
                    </a:p>
                  </a:txBody>
                  <a:tcPr marT="63500" marB="63500" marR="63500" marL="63500">
                    <a:solidFill>
                      <a:srgbClr val="CFE2F3"/>
                    </a:solidFill>
                  </a:tcPr>
                </a:tc>
                <a:tc hMerge="1"/>
                <a:tc hMerge="1"/>
                <a:tc hMerge="1"/>
              </a:tr>
              <a:tr h="149600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en-GB" sz="700" u="none" cap="none" strike="noStrike"/>
                        <a:t>Quality Criteria</a:t>
                      </a:r>
                      <a:endParaRPr sz="700" u="none" cap="none" strike="noStrike"/>
                    </a:p>
                  </a:txBody>
                  <a:tcPr marT="63500" marB="63500" marR="63500" marL="63500">
                    <a:solidFill>
                      <a:srgbClr val="F3F3F3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en-GB" sz="700" u="none" cap="none" strike="noStrike"/>
                        <a:t>Quality Badges</a:t>
                      </a:r>
                      <a:endParaRPr sz="700" u="none" cap="none" strike="noStrike"/>
                    </a:p>
                  </a:txBody>
                  <a:tcPr marT="63500" marB="63500" marR="63500" marL="63500">
                    <a:solidFill>
                      <a:srgbClr val="F3F3F3"/>
                    </a:solidFill>
                  </a:tcPr>
                </a:tc>
                <a:tc hMerge="1"/>
                <a:tc hMerge="1"/>
              </a:tr>
              <a:tr h="1496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en-GB" sz="700" u="none" cap="none" strike="noStrike"/>
                        <a:t>Gold</a:t>
                      </a:r>
                      <a:endParaRPr sz="700" u="none" cap="none" strike="noStrike"/>
                    </a:p>
                  </a:txBody>
                  <a:tcPr marT="63500" marB="63500" marR="63500" marL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en-GB" sz="700" u="none" cap="none" strike="noStrike"/>
                        <a:t>Silver</a:t>
                      </a:r>
                      <a:endParaRPr sz="700" u="none" cap="none" strike="noStrike"/>
                    </a:p>
                  </a:txBody>
                  <a:tcPr marT="63500" marB="63500" marR="63500" marL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en-GB" sz="700" u="none" cap="none" strike="noStrike"/>
                        <a:t>Bronze</a:t>
                      </a:r>
                      <a:endParaRPr sz="700" u="none" cap="none" strike="noStrike"/>
                    </a:p>
                  </a:txBody>
                  <a:tcPr marT="63500" marB="63500" marR="63500" marL="63500">
                    <a:solidFill>
                      <a:srgbClr val="C9DAF8"/>
                    </a:solidFill>
                  </a:tcPr>
                </a:tc>
              </a:tr>
              <a:tr h="18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en-GB" sz="700" u="none" cap="none" strike="noStrike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QC.Acc</a:t>
                      </a:r>
                      <a:endParaRPr b="1" sz="700" u="none" cap="none" strike="noStrike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T="36000" marB="36000" marR="36000" marL="360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</a:tr>
              <a:tr h="18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en-GB" sz="700" u="none" cap="none" strike="noStrike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QC.Lic</a:t>
                      </a:r>
                      <a:endParaRPr b="1" sz="700" u="none" cap="none" strike="noStrike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T="36000" marB="36000" marR="36000" marL="360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</a:tr>
              <a:tr h="18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en-GB" sz="700" u="none" cap="none" strike="noStrike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QC.Sty</a:t>
                      </a:r>
                      <a:endParaRPr b="1" sz="700" u="none" cap="none" strike="noStrike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T="36000" marB="36000" marR="36000" marL="360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/>
                </a:tc>
              </a:tr>
              <a:tr h="18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en-GB" sz="700" u="none" cap="none" strike="noStrike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QC.Met</a:t>
                      </a:r>
                      <a:endParaRPr b="1" sz="700" u="none" cap="none" strike="noStrike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T="36000" marB="36000" marR="36000" marL="360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</a:tr>
              <a:tr h="18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en-GB" sz="700" u="none" cap="none" strike="noStrike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QC.Uni</a:t>
                      </a:r>
                      <a:endParaRPr b="1" sz="700" u="none" cap="none" strike="noStrike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T="36000" marB="36000" marR="36000" marL="360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/>
                </a:tc>
              </a:tr>
              <a:tr h="18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en-GB" sz="700" u="none" cap="none" strike="noStrike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QC.Doc</a:t>
                      </a:r>
                      <a:endParaRPr b="1" sz="700" u="none" cap="none" strike="noStrike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T="36000" marB="36000" marR="36000" marL="360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</a:tr>
              <a:tr h="18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en-GB" sz="700" u="none" cap="none" strike="noStrike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QC.Sec</a:t>
                      </a:r>
                      <a:endParaRPr b="1" sz="700" u="none" cap="none" strike="noStrike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T="36000" marB="36000" marR="36000" marL="360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/>
                </a:tc>
              </a:tr>
              <a:tr h="18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en-GB" sz="700" u="none" cap="none" strike="noStrike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QC.Wor</a:t>
                      </a:r>
                      <a:endParaRPr b="1" sz="700" u="none" cap="none" strike="noStrike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T="36000" marB="36000" marR="36000" marL="360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/>
                </a:tc>
              </a:tr>
              <a:tr h="18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en-GB" sz="700" u="none" cap="none" strike="noStrike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QC.Ver</a:t>
                      </a:r>
                      <a:endParaRPr b="1" sz="700" u="none" cap="none" strike="noStrike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T="36000" marB="36000" marR="36000" marL="360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/>
                </a:tc>
              </a:tr>
              <a:tr h="18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en-GB" sz="700" u="none" cap="none" strike="noStrike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QC.Man</a:t>
                      </a:r>
                      <a:endParaRPr b="1" sz="700" u="none" cap="none" strike="noStrike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T="36000" marB="36000" marR="36000" marL="360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/>
                </a:tc>
              </a:tr>
              <a:tr h="18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b="1" lang="en-GB" sz="700" u="none" cap="none" strike="noStrike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QC.Del</a:t>
                      </a:r>
                      <a:endParaRPr b="1" sz="700" u="none" cap="none" strike="noStrike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T="36000" marB="36000" marR="36000" marL="360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t/>
                      </a:r>
                      <a:endParaRPr sz="700" u="none" cap="none" strike="noStrike"/>
                    </a:p>
                  </a:txBody>
                  <a:tcPr marT="36000" marB="36000" marR="36000" marL="36000"/>
                </a:tc>
              </a:tr>
            </a:tbl>
          </a:graphicData>
        </a:graphic>
      </p:graphicFrame>
      <p:sp>
        <p:nvSpPr>
          <p:cNvPr id="465" name="Google Shape;465;g24e2184f433_0_198"/>
          <p:cNvSpPr txBox="1"/>
          <p:nvPr>
            <p:ph type="title"/>
          </p:nvPr>
        </p:nvSpPr>
        <p:spPr>
          <a:xfrm>
            <a:off x="311700" y="445025"/>
            <a:ext cx="839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466" name="Google Shape;466;g24e2184f433_0_198"/>
          <p:cNvSpPr txBox="1"/>
          <p:nvPr/>
        </p:nvSpPr>
        <p:spPr>
          <a:xfrm>
            <a:off x="1339276" y="53579"/>
            <a:ext cx="7347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i="0" lang="en-GB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EOSC-Synergy - SQAaaS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g24e2184f433_0_1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24e2184f433_0_1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0725" y="3340875"/>
            <a:ext cx="4014126" cy="157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24e2184f433_0_1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77050" y="1566453"/>
            <a:ext cx="2562226" cy="632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4e2184f433_0_1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50800" y="1162050"/>
            <a:ext cx="2927327" cy="1648863"/>
          </a:xfrm>
          <a:prstGeom prst="rect">
            <a:avLst/>
          </a:prstGeom>
          <a:noFill/>
          <a:ln cap="flat" cmpd="sng" w="9525">
            <a:solidFill>
              <a:srgbClr val="39BDD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1" name="Google Shape;471;g24e2184f433_0_198"/>
          <p:cNvSpPr/>
          <p:nvPr/>
        </p:nvSpPr>
        <p:spPr>
          <a:xfrm>
            <a:off x="5763150" y="1597635"/>
            <a:ext cx="285300" cy="983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9BDD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24e2184f433_0_198"/>
          <p:cNvSpPr txBox="1"/>
          <p:nvPr/>
        </p:nvSpPr>
        <p:spPr>
          <a:xfrm>
            <a:off x="30300" y="2874425"/>
            <a:ext cx="176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DD282E"/>
                </a:solidFill>
                <a:latin typeface="Nunito"/>
                <a:ea typeface="Nunito"/>
                <a:cs typeface="Nunito"/>
                <a:sym typeface="Nunito"/>
              </a:rPr>
              <a:t>Quality Baselines</a:t>
            </a:r>
            <a:endParaRPr b="1" i="0" sz="1400" u="none" cap="none" strike="noStrike">
              <a:solidFill>
                <a:srgbClr val="DD282E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DD282E"/>
                </a:solidFill>
                <a:latin typeface="Nunito"/>
                <a:ea typeface="Nunito"/>
                <a:cs typeface="Nunito"/>
                <a:sym typeface="Nunito"/>
              </a:rPr>
              <a:t>Good Practices</a:t>
            </a:r>
            <a:endParaRPr b="1" i="0" sz="1400" u="none" cap="none" strike="noStrike">
              <a:solidFill>
                <a:srgbClr val="DD282E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3" name="Google Shape;473;g24e2184f433_0_198"/>
          <p:cNvSpPr txBox="1"/>
          <p:nvPr/>
        </p:nvSpPr>
        <p:spPr>
          <a:xfrm>
            <a:off x="3059962" y="2875800"/>
            <a:ext cx="216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DD282E"/>
                </a:solidFill>
                <a:latin typeface="Nunito"/>
                <a:ea typeface="Nunito"/>
                <a:cs typeface="Nunito"/>
                <a:sym typeface="Nunito"/>
              </a:rPr>
              <a:t>SQAaaS Platform</a:t>
            </a:r>
            <a:endParaRPr b="1" i="0" sz="1400" u="none" cap="none" strike="noStrike">
              <a:solidFill>
                <a:srgbClr val="DD282E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4" name="Google Shape;474;g24e2184f433_0_198"/>
          <p:cNvSpPr txBox="1"/>
          <p:nvPr/>
        </p:nvSpPr>
        <p:spPr>
          <a:xfrm>
            <a:off x="6735400" y="1088450"/>
            <a:ext cx="164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DD282E"/>
                </a:solidFill>
                <a:latin typeface="Nunito"/>
                <a:ea typeface="Nunito"/>
                <a:cs typeface="Nunito"/>
                <a:sym typeface="Nunito"/>
              </a:rPr>
              <a:t>Quality Badges</a:t>
            </a:r>
            <a:endParaRPr b="1" i="0" sz="1400" u="none" cap="none" strike="noStrike">
              <a:solidFill>
                <a:srgbClr val="DD282E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5" name="Google Shape;475;g24e2184f433_0_198"/>
          <p:cNvSpPr txBox="1"/>
          <p:nvPr/>
        </p:nvSpPr>
        <p:spPr>
          <a:xfrm>
            <a:off x="4892601" y="314088"/>
            <a:ext cx="313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sng" cap="none" strike="noStrike">
                <a:solidFill>
                  <a:srgbClr val="39BDDF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https://sqaaas.eosc-synergy.eu/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24e2184f433_0_198"/>
          <p:cNvSpPr/>
          <p:nvPr/>
        </p:nvSpPr>
        <p:spPr>
          <a:xfrm>
            <a:off x="1991250" y="1597635"/>
            <a:ext cx="285300" cy="983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9BDD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g24e2184f433_0_19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7503" y="1166086"/>
            <a:ext cx="1265650" cy="1479900"/>
          </a:xfrm>
          <a:prstGeom prst="rect">
            <a:avLst/>
          </a:prstGeom>
          <a:noFill/>
          <a:ln cap="flat" cmpd="sng" w="9525">
            <a:solidFill>
              <a:srgbClr val="00AF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78" name="Google Shape;478;g24e2184f433_0_19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7400" y="1352650"/>
            <a:ext cx="1265650" cy="1473038"/>
          </a:xfrm>
          <a:prstGeom prst="rect">
            <a:avLst/>
          </a:prstGeom>
          <a:noFill/>
          <a:ln cap="flat" cmpd="sng" w="9525">
            <a:solidFill>
              <a:srgbClr val="00AFD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9" name="Google Shape;479;g24e2184f433_0_198"/>
          <p:cNvSpPr txBox="1"/>
          <p:nvPr/>
        </p:nvSpPr>
        <p:spPr>
          <a:xfrm>
            <a:off x="172950" y="3655475"/>
            <a:ext cx="17679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-GB" sz="1350" u="none" cap="none" strike="noStrike">
                <a:solidFill>
                  <a:srgbClr val="799DBA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IBERGRID partners</a:t>
            </a:r>
            <a:endParaRPr b="0" i="0" sz="1350" u="none" cap="none" strike="noStrike">
              <a:solidFill>
                <a:srgbClr val="799DBA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79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9DBA"/>
              </a:buClr>
              <a:buSzPts val="1250"/>
              <a:buFont typeface="Arial"/>
              <a:buChar char="●"/>
            </a:pPr>
            <a:r>
              <a:rPr b="0" i="0" lang="en-GB" sz="1250" u="none" cap="none" strike="noStrike">
                <a:solidFill>
                  <a:srgbClr val="799DBA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LIP</a:t>
            </a:r>
            <a:endParaRPr b="0" i="0" sz="1250" u="none" cap="none" strike="noStrike">
              <a:solidFill>
                <a:srgbClr val="799DBA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79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9DBA"/>
              </a:buClr>
              <a:buSzPts val="1250"/>
              <a:buFont typeface="Arial"/>
              <a:buChar char="●"/>
            </a:pPr>
            <a:r>
              <a:rPr b="0" i="0" lang="en-GB" sz="1250" u="none" cap="none" strike="noStrike">
                <a:solidFill>
                  <a:srgbClr val="799DBA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IFCA/CSIC</a:t>
            </a:r>
            <a:endParaRPr b="0" i="0" sz="1250" u="none" cap="none" strike="noStrike">
              <a:solidFill>
                <a:srgbClr val="799DBA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079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9DBA"/>
              </a:buClr>
              <a:buSzPts val="1250"/>
              <a:buFont typeface="Arial"/>
              <a:buChar char="●"/>
            </a:pPr>
            <a:r>
              <a:rPr b="0" i="0" lang="en-GB" sz="1250" u="none" cap="none" strike="noStrike">
                <a:solidFill>
                  <a:srgbClr val="799DBA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UPV</a:t>
            </a:r>
            <a:endParaRPr b="0" i="0" sz="1250" u="none" cap="none" strike="noStrike">
              <a:solidFill>
                <a:srgbClr val="799DBA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24e2184f433_0_198"/>
          <p:cNvSpPr txBox="1"/>
          <p:nvPr/>
        </p:nvSpPr>
        <p:spPr>
          <a:xfrm>
            <a:off x="7141900" y="2884900"/>
            <a:ext cx="14178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Accessibility</a:t>
            </a:r>
            <a:endParaRPr b="0" i="0" sz="1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Licensing</a:t>
            </a:r>
            <a:endParaRPr b="0" i="0" sz="1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Code style</a:t>
            </a:r>
            <a:endParaRPr b="0" i="0" sz="1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Metadata</a:t>
            </a:r>
            <a:endParaRPr b="0" i="0" sz="1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Unit tests</a:t>
            </a:r>
            <a:endParaRPr b="0" i="0" sz="1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Documentation</a:t>
            </a:r>
            <a:endParaRPr b="0" i="0" sz="1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Security</a:t>
            </a:r>
            <a:endParaRPr b="0" i="0" sz="1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Workflows</a:t>
            </a:r>
            <a:endParaRPr b="0" i="0" sz="1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Versioning</a:t>
            </a:r>
            <a:endParaRPr b="0" i="0" sz="1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Code management</a:t>
            </a:r>
            <a:endParaRPr b="0" i="0" sz="1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Delivery</a:t>
            </a:r>
            <a:endParaRPr b="0" i="0" sz="1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1" name="Google Shape;481;g24e2184f433_0_198"/>
          <p:cNvCxnSpPr/>
          <p:nvPr/>
        </p:nvCxnSpPr>
        <p:spPr>
          <a:xfrm flipH="1" rot="10800000">
            <a:off x="2044825" y="2796550"/>
            <a:ext cx="519000" cy="547500"/>
          </a:xfrm>
          <a:prstGeom prst="straightConnector1">
            <a:avLst/>
          </a:prstGeom>
          <a:noFill/>
          <a:ln cap="flat" cmpd="sng" w="9525">
            <a:solidFill>
              <a:srgbClr val="00AFD8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82" name="Google Shape;482;g24e2184f433_0_198"/>
          <p:cNvCxnSpPr/>
          <p:nvPr/>
        </p:nvCxnSpPr>
        <p:spPr>
          <a:xfrm rot="10800000">
            <a:off x="5489425" y="2825200"/>
            <a:ext cx="547500" cy="528300"/>
          </a:xfrm>
          <a:prstGeom prst="straightConnector1">
            <a:avLst/>
          </a:prstGeom>
          <a:noFill/>
          <a:ln cap="flat" cmpd="sng" w="9525">
            <a:solidFill>
              <a:srgbClr val="00AFD8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4e2184f433_0_221"/>
          <p:cNvSpPr/>
          <p:nvPr/>
        </p:nvSpPr>
        <p:spPr>
          <a:xfrm>
            <a:off x="0" y="-18450"/>
            <a:ext cx="4835400" cy="51621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24e2184f433_0_221"/>
          <p:cNvSpPr txBox="1"/>
          <p:nvPr>
            <p:ph type="title"/>
          </p:nvPr>
        </p:nvSpPr>
        <p:spPr>
          <a:xfrm>
            <a:off x="1151906" y="255025"/>
            <a:ext cx="755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489" name="Google Shape;489;g24e2184f433_0_221"/>
          <p:cNvSpPr txBox="1"/>
          <p:nvPr/>
        </p:nvSpPr>
        <p:spPr>
          <a:xfrm>
            <a:off x="1339276" y="53575"/>
            <a:ext cx="3468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i="0" lang="en-GB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C-Scale: Copernicus - eoSC AnaLytics Engine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g24e2184f433_0_2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491" name="Google Shape;491;g24e2184f433_0_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95325" y="109350"/>
            <a:ext cx="1185450" cy="39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g24e2184f433_0_2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09275" y="759775"/>
            <a:ext cx="2789374" cy="2272401"/>
          </a:xfrm>
          <a:prstGeom prst="rect">
            <a:avLst/>
          </a:prstGeom>
          <a:noFill/>
          <a:ln cap="flat" cmpd="sng" w="9525">
            <a:solidFill>
              <a:srgbClr val="17298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3" name="Google Shape;493;g24e2184f433_0_221"/>
          <p:cNvSpPr txBox="1"/>
          <p:nvPr>
            <p:ph idx="1" type="body"/>
          </p:nvPr>
        </p:nvSpPr>
        <p:spPr>
          <a:xfrm>
            <a:off x="457200" y="1030800"/>
            <a:ext cx="4308600" cy="41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r>
              <a:rPr b="1" lang="en-GB" sz="1500">
                <a:solidFill>
                  <a:schemeClr val="lt1"/>
                </a:solidFill>
              </a:rPr>
              <a:t>European Open Science Cloud (EOSC) project.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r>
              <a:rPr b="1" lang="en-GB" sz="1500">
                <a:solidFill>
                  <a:schemeClr val="lt1"/>
                </a:solidFill>
              </a:rPr>
              <a:t>C-Scale (2021-2023) federate European Earth Observation infrastructure services such as Copernicus DIAS and others. Support Copernicus research and operations with large and easily accessible European computing environments. 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r>
              <a:rPr b="1" lang="en-GB" sz="1500">
                <a:solidFill>
                  <a:schemeClr val="lt1"/>
                </a:solidFill>
              </a:rPr>
              <a:t>INCD participation: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500">
              <a:solidFill>
                <a:schemeClr val="lt1"/>
              </a:solidFill>
            </a:endParaRPr>
          </a:p>
          <a:p>
            <a:pPr indent="-317474" lvl="0" marL="34287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en-GB" sz="1400">
                <a:solidFill>
                  <a:schemeClr val="lt1"/>
                </a:solidFill>
              </a:rPr>
              <a:t>Providing cloud services.</a:t>
            </a:r>
            <a:endParaRPr b="1" sz="1400">
              <a:solidFill>
                <a:schemeClr val="lt1"/>
              </a:solidFill>
            </a:endParaRPr>
          </a:p>
          <a:p>
            <a:pPr indent="-317474" lvl="0" marL="34287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en-GB" sz="1400">
                <a:solidFill>
                  <a:schemeClr val="lt1"/>
                </a:solidFill>
              </a:rPr>
              <a:t>Support to thematic services integration.</a:t>
            </a:r>
            <a:endParaRPr b="1" sz="1400">
              <a:solidFill>
                <a:schemeClr val="lt1"/>
              </a:solidFill>
            </a:endParaRPr>
          </a:p>
          <a:p>
            <a:pPr indent="-317474" lvl="0" marL="34287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lang="en-GB" sz="1400">
                <a:solidFill>
                  <a:schemeClr val="lt1"/>
                </a:solidFill>
              </a:rPr>
              <a:t>Data access and federation.</a:t>
            </a:r>
            <a:endParaRPr b="1" sz="1400">
              <a:solidFill>
                <a:schemeClr val="lt1"/>
              </a:solidFill>
            </a:endParaRPr>
          </a:p>
        </p:txBody>
      </p:sp>
      <p:pic>
        <p:nvPicPr>
          <p:cNvPr id="494" name="Google Shape;494;g24e2184f433_0_2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60567" y="3215034"/>
            <a:ext cx="4244575" cy="175336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C7FFC7">
                <a:alpha val="48240"/>
              </a:srgbClr>
            </a:outerShdw>
          </a:effectLst>
        </p:spPr>
      </p:pic>
      <p:sp>
        <p:nvSpPr>
          <p:cNvPr id="495" name="Google Shape;495;g24e2184f433_0_221"/>
          <p:cNvSpPr txBox="1"/>
          <p:nvPr/>
        </p:nvSpPr>
        <p:spPr>
          <a:xfrm>
            <a:off x="57300" y="4726442"/>
            <a:ext cx="4567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</a:rPr>
              <a:t>This project has received funding from the European Union’s Horizon 2020 research and innovation programme under grant agreement No 101017529.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496" name="Google Shape;496;g24e2184f433_0_2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15675" y="74188"/>
            <a:ext cx="577125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24e2184f433_0_2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70400" y="142629"/>
            <a:ext cx="847325" cy="32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lated image" id="178" name="Google Shape;178;g24e2184f433_0_2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97775" y="102225"/>
            <a:ext cx="1304100" cy="963763"/>
          </a:xfrm>
          <a:prstGeom prst="rect">
            <a:avLst/>
          </a:prstGeom>
          <a:noFill/>
          <a:ln cap="flat" cmpd="sng" w="9525">
            <a:solidFill>
              <a:srgbClr val="0073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s://wibergrid.lip.pt/site/wp-content/uploads/2018/04/atlas-e1524610228276.jpeg" id="179" name="Google Shape;179;g24e2184f433_0_2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5250" y="64275"/>
            <a:ext cx="1428900" cy="957355"/>
          </a:xfrm>
          <a:prstGeom prst="rect">
            <a:avLst/>
          </a:prstGeom>
          <a:noFill/>
          <a:ln cap="flat" cmpd="sng" w="9525">
            <a:solidFill>
              <a:srgbClr val="42A3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0" name="Google Shape;180;g24e2184f433_0_2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66725" y="537950"/>
            <a:ext cx="1428900" cy="988039"/>
          </a:xfrm>
          <a:prstGeom prst="rect">
            <a:avLst/>
          </a:prstGeom>
          <a:noFill/>
          <a:ln cap="flat" cmpd="sng" w="9525">
            <a:solidFill>
              <a:srgbClr val="42A3D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1" name="Google Shape;181;g24e2184f433_0_235"/>
          <p:cNvSpPr txBox="1"/>
          <p:nvPr/>
        </p:nvSpPr>
        <p:spPr>
          <a:xfrm>
            <a:off x="4525175" y="-30726"/>
            <a:ext cx="1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ATLAS CERN LHC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Particle Physics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24e2184f433_0_235"/>
          <p:cNvSpPr txBox="1"/>
          <p:nvPr/>
        </p:nvSpPr>
        <p:spPr>
          <a:xfrm>
            <a:off x="5110550" y="451188"/>
            <a:ext cx="1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CMS CERN LHC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Particle Physics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24e2184f433_0_235"/>
          <p:cNvSpPr/>
          <p:nvPr/>
        </p:nvSpPr>
        <p:spPr>
          <a:xfrm>
            <a:off x="5990678" y="1502660"/>
            <a:ext cx="2083800" cy="70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42A3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24e2184f433_0_235"/>
          <p:cNvSpPr/>
          <p:nvPr/>
        </p:nvSpPr>
        <p:spPr>
          <a:xfrm>
            <a:off x="0" y="-18450"/>
            <a:ext cx="4572000" cy="51621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4e2184f433_0_235"/>
          <p:cNvSpPr txBox="1"/>
          <p:nvPr>
            <p:ph idx="12" type="sldNum"/>
          </p:nvPr>
        </p:nvSpPr>
        <p:spPr>
          <a:xfrm>
            <a:off x="8143878" y="6356357"/>
            <a:ext cx="5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6" name="Google Shape;186;g24e2184f433_0_2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24e2184f433_0_2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60950" y="30025"/>
            <a:ext cx="1190848" cy="871700"/>
          </a:xfrm>
          <a:prstGeom prst="rect">
            <a:avLst/>
          </a:prstGeom>
          <a:noFill/>
          <a:ln cap="flat" cmpd="sng" w="9525">
            <a:solidFill>
              <a:srgbClr val="39BDD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8" name="Google Shape;188;g24e2184f433_0_2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52269" y="2389650"/>
            <a:ext cx="1630282" cy="871701"/>
          </a:xfrm>
          <a:prstGeom prst="rect">
            <a:avLst/>
          </a:prstGeom>
          <a:noFill/>
          <a:ln cap="flat" cmpd="sng" w="9525">
            <a:solidFill>
              <a:srgbClr val="39BDD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9" name="Google Shape;189;g24e2184f433_0_23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17325" y="2810850"/>
            <a:ext cx="1250350" cy="1387900"/>
          </a:xfrm>
          <a:prstGeom prst="rect">
            <a:avLst/>
          </a:prstGeom>
          <a:noFill/>
          <a:ln cap="flat" cmpd="sng" w="9525">
            <a:solidFill>
              <a:srgbClr val="39BDD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" name="Google Shape;190;g24e2184f433_0_23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437460" y="4056475"/>
            <a:ext cx="1226416" cy="839651"/>
          </a:xfrm>
          <a:prstGeom prst="rect">
            <a:avLst/>
          </a:prstGeom>
          <a:noFill/>
          <a:ln cap="flat" cmpd="sng" w="9525">
            <a:solidFill>
              <a:srgbClr val="39BDD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s://about.west-life.eu/upload/8HqNAitmmY.jpg" id="191" name="Google Shape;191;g24e2184f433_0_23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783400" y="3414374"/>
            <a:ext cx="1531375" cy="944900"/>
          </a:xfrm>
          <a:prstGeom prst="rect">
            <a:avLst/>
          </a:prstGeom>
          <a:noFill/>
          <a:ln cap="flat" cmpd="sng" w="9525">
            <a:solidFill>
              <a:srgbClr val="42A3D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2" name="Google Shape;192;g24e2184f433_0_235"/>
          <p:cNvSpPr txBox="1"/>
          <p:nvPr/>
        </p:nvSpPr>
        <p:spPr>
          <a:xfrm>
            <a:off x="4789900" y="3414375"/>
            <a:ext cx="1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WeNMR 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structural biology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24e2184f433_0_235"/>
          <p:cNvSpPr txBox="1"/>
          <p:nvPr/>
        </p:nvSpPr>
        <p:spPr>
          <a:xfrm>
            <a:off x="4601375" y="2844950"/>
            <a:ext cx="1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CoastNET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Coastal monitoring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24e2184f433_0_235"/>
          <p:cNvSpPr txBox="1"/>
          <p:nvPr/>
        </p:nvSpPr>
        <p:spPr>
          <a:xfrm>
            <a:off x="6459400" y="9400"/>
            <a:ext cx="1250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SARS-CoV-19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Life Sciences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24e2184f433_0_235"/>
          <p:cNvSpPr txBox="1"/>
          <p:nvPr/>
        </p:nvSpPr>
        <p:spPr>
          <a:xfrm>
            <a:off x="7373325" y="4093700"/>
            <a:ext cx="168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Water monitoring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Earth Observation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24e2184f433_0_235"/>
          <p:cNvSpPr txBox="1"/>
          <p:nvPr/>
        </p:nvSpPr>
        <p:spPr>
          <a:xfrm>
            <a:off x="7767503" y="3240128"/>
            <a:ext cx="1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INSAFLU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Life Sciences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wibergrid.lip.pt/site/wp-content/uploads/2018/05/Scipion-noVNC-300x222.png" id="197" name="Google Shape;197;g24e2184f433_0_23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970375" y="4060002"/>
            <a:ext cx="1393375" cy="1031098"/>
          </a:xfrm>
          <a:prstGeom prst="rect">
            <a:avLst/>
          </a:prstGeom>
          <a:solidFill>
            <a:srgbClr val="007300"/>
          </a:solidFill>
          <a:ln cap="flat" cmpd="sng" w="9525">
            <a:solidFill>
              <a:srgbClr val="00AD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8" name="Google Shape;198;g24e2184f433_0_235"/>
          <p:cNvSpPr txBox="1"/>
          <p:nvPr/>
        </p:nvSpPr>
        <p:spPr>
          <a:xfrm>
            <a:off x="6122775" y="4446100"/>
            <a:ext cx="125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INSTRUCT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Life Sciences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biomed vo egi" id="199" name="Google Shape;199;g24e2184f433_0_23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481850" y="4198746"/>
            <a:ext cx="1250350" cy="839654"/>
          </a:xfrm>
          <a:prstGeom prst="rect">
            <a:avLst/>
          </a:prstGeom>
          <a:noFill/>
          <a:ln cap="flat" cmpd="sng" w="9525">
            <a:solidFill>
              <a:srgbClr val="42A3D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0" name="Google Shape;200;g24e2184f433_0_235"/>
          <p:cNvSpPr txBox="1"/>
          <p:nvPr/>
        </p:nvSpPr>
        <p:spPr>
          <a:xfrm>
            <a:off x="4481800" y="4512300"/>
            <a:ext cx="130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BIOMED VO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Life Sciences/Genetics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compchem vo" id="201" name="Google Shape;201;g24e2184f433_0_23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328525" y="3267300"/>
            <a:ext cx="1351275" cy="810425"/>
          </a:xfrm>
          <a:prstGeom prst="rect">
            <a:avLst/>
          </a:prstGeom>
          <a:noFill/>
          <a:ln cap="flat" cmpd="sng" w="9525">
            <a:solidFill>
              <a:srgbClr val="42A3D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2" name="Google Shape;202;g24e2184f433_0_235"/>
          <p:cNvSpPr txBox="1"/>
          <p:nvPr/>
        </p:nvSpPr>
        <p:spPr>
          <a:xfrm>
            <a:off x="6252325" y="3836025"/>
            <a:ext cx="1686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Computational Chemistry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24e2184f433_0_235"/>
          <p:cNvSpPr txBox="1"/>
          <p:nvPr/>
        </p:nvSpPr>
        <p:spPr>
          <a:xfrm>
            <a:off x="7591425" y="123900"/>
            <a:ext cx="1250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AUGER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Astroparticle Physics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Cosmic Rays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g24e2184f433_0_23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460825" y="1493888"/>
            <a:ext cx="1304100" cy="721653"/>
          </a:xfrm>
          <a:prstGeom prst="rect">
            <a:avLst/>
          </a:prstGeom>
          <a:noFill/>
          <a:ln cap="flat" cmpd="sng" w="9525">
            <a:solidFill>
              <a:srgbClr val="42A3D8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05" name="Google Shape;205;g24e2184f433_0_235"/>
          <p:cNvSpPr txBox="1"/>
          <p:nvPr/>
        </p:nvSpPr>
        <p:spPr>
          <a:xfrm>
            <a:off x="4384625" y="1463888"/>
            <a:ext cx="1531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Chromatin &amp; Epigenetics, Clinical Pharmacology, Cancer Signaling, Computational Biology </a:t>
            </a:r>
            <a:endParaRPr b="0" i="0" sz="1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g24e2184f433_0_23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778528" y="1593554"/>
            <a:ext cx="655049" cy="586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24e2184f433_0_23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017650" y="1533513"/>
            <a:ext cx="760878" cy="646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24e2184f433_0_23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349187" y="1596434"/>
            <a:ext cx="618213" cy="58356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24e2184f433_0_235"/>
          <p:cNvSpPr txBox="1"/>
          <p:nvPr/>
        </p:nvSpPr>
        <p:spPr>
          <a:xfrm>
            <a:off x="6017652" y="1501913"/>
            <a:ext cx="2056800" cy="5541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Materials Science</a:t>
            </a:r>
            <a:endParaRPr b="0" i="0" sz="10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g24e2184f433_0_23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478300" y="960775"/>
            <a:ext cx="1595314" cy="758425"/>
          </a:xfrm>
          <a:prstGeom prst="rect">
            <a:avLst/>
          </a:prstGeom>
          <a:noFill/>
          <a:ln cap="flat" cmpd="sng" w="9525">
            <a:solidFill>
              <a:srgbClr val="39BDD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1" name="Google Shape;211;g24e2184f433_0_23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7078357" y="2179725"/>
            <a:ext cx="1949745" cy="871700"/>
          </a:xfrm>
          <a:prstGeom prst="rect">
            <a:avLst/>
          </a:prstGeom>
          <a:noFill/>
          <a:ln cap="flat" cmpd="sng" w="9525">
            <a:solidFill>
              <a:srgbClr val="0E945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2" name="Google Shape;212;g24e2184f433_0_235"/>
          <p:cNvSpPr txBox="1"/>
          <p:nvPr/>
        </p:nvSpPr>
        <p:spPr>
          <a:xfrm>
            <a:off x="7044550" y="2330225"/>
            <a:ext cx="168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GBIF 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Portuguese biodiversity node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g24e2184f433_0_23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8300225" y="1599274"/>
            <a:ext cx="767525" cy="678289"/>
          </a:xfrm>
          <a:prstGeom prst="rect">
            <a:avLst/>
          </a:prstGeom>
          <a:noFill/>
          <a:ln cap="flat" cmpd="sng" w="9525">
            <a:solidFill>
              <a:srgbClr val="0066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14" name="Google Shape;214;g24e2184f433_0_235"/>
          <p:cNvSpPr txBox="1"/>
          <p:nvPr/>
        </p:nvSpPr>
        <p:spPr>
          <a:xfrm>
            <a:off x="8300225" y="1599275"/>
            <a:ext cx="767400" cy="2463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Toxicology</a:t>
            </a:r>
            <a:endParaRPr b="1" i="0" sz="10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g24e2184f433_0_23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509903" y="861425"/>
            <a:ext cx="975060" cy="678300"/>
          </a:xfrm>
          <a:prstGeom prst="rect">
            <a:avLst/>
          </a:prstGeom>
          <a:noFill/>
          <a:ln cap="flat" cmpd="sng" w="9525">
            <a:solidFill>
              <a:srgbClr val="42A3D8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16" name="Google Shape;216;g24e2184f433_0_235"/>
          <p:cNvSpPr txBox="1"/>
          <p:nvPr/>
        </p:nvSpPr>
        <p:spPr>
          <a:xfrm>
            <a:off x="6509937" y="861425"/>
            <a:ext cx="975000" cy="4002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anchorCtr="0" anchor="t" bIns="45700" lIns="36000" spcFirstLastPara="1" rIns="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Sickle Cell Anemia</a:t>
            </a:r>
            <a:endParaRPr b="0" i="0" sz="10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Life Sciences</a:t>
            </a:r>
            <a:endParaRPr b="0" i="0" sz="10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g24e2184f433_0_23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 rot="5400000">
            <a:off x="8319608" y="4321087"/>
            <a:ext cx="492075" cy="1079200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18" name="Google Shape;218;g24e2184f433_0_235"/>
          <p:cNvSpPr txBox="1"/>
          <p:nvPr/>
        </p:nvSpPr>
        <p:spPr>
          <a:xfrm>
            <a:off x="7993950" y="4614650"/>
            <a:ext cx="1111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Protein formation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Protein folding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g24e2184f433_0_23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059463" y="3039576"/>
            <a:ext cx="1053550" cy="646475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20" name="Google Shape;220;g24e2184f433_0_235"/>
          <p:cNvSpPr txBox="1"/>
          <p:nvPr/>
        </p:nvSpPr>
        <p:spPr>
          <a:xfrm>
            <a:off x="6040288" y="3077639"/>
            <a:ext cx="1079100" cy="5541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t" bIns="91425" lIns="91425" spcFirstLastPara="1" rIns="91425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E5004C"/>
                </a:solidFill>
                <a:latin typeface="Calibri"/>
                <a:ea typeface="Calibri"/>
                <a:cs typeface="Calibri"/>
                <a:sym typeface="Calibri"/>
              </a:rPr>
              <a:t>Nanoscale confinement of DNA strands</a:t>
            </a:r>
            <a:endParaRPr b="0" i="0" sz="1000" u="none" cap="none" strike="noStrike">
              <a:solidFill>
                <a:srgbClr val="E500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encrypted-tbn3.gstatic.com/images?q=tbn:ANd9GcQQVJFPLKM4P7FoAg1znUnlBVp46cyAwjIX_02s54Ugtzgw4HSM" id="221" name="Google Shape;221;g24e2184f433_0_23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5802663" y="2272300"/>
            <a:ext cx="1190850" cy="666868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2" name="Google Shape;222;g24e2184f433_0_235"/>
          <p:cNvSpPr txBox="1"/>
          <p:nvPr/>
        </p:nvSpPr>
        <p:spPr>
          <a:xfrm>
            <a:off x="5802663" y="2272300"/>
            <a:ext cx="1190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36000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SNO+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Astroparticle Physics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Neutrinos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24e2184f433_0_235"/>
          <p:cNvSpPr txBox="1"/>
          <p:nvPr/>
        </p:nvSpPr>
        <p:spPr>
          <a:xfrm>
            <a:off x="1489738" y="-15625"/>
            <a:ext cx="2753700" cy="52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Biomolecular SIMulations Research Group (BioSIM) / UCIBIO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Business Research Unit (BRU) / ISCTE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Concepção e Desenvolvimento de Sistemas de Informação (CDSI) / ISCTE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Centro de Estudos de Doenças Crónicas (CEDOC) / UNL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Centro de Engenharia e Tecnologia Naval e Oceânica (CENTEC) / U.Lisboa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Centro de Ecologia Evolução e Alterações Ambientais (cE3c) / U.Lisboa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Centro de Ecologia Funcional (CEF) / U.C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Centro de Física do Porto (CFP)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Centro de Investigação em Biomedicina (CBMR) / UALG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Centro Interdisciplinar de Investigação Marinha e Ambiental (CIIMAR) / U.Porto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Fundação Champalimaud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Instituto de Biossistemas e Ciências Integrativas (BioISI) / U.Lisboa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Centro de Neurociências e Biologia Celular (CNBC) / U.Coimbra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Departamento de Informática / FCUL / U.Lisboa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Departamento de Informática / FCT-UNL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Departamento de Engenharia Civil / U.Aveiro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Departamento de Física / IST / U.Lisboa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Departamento de Física / FCUL / U.Lisboa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Departamento de Física / U.Minho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Departamento de Engenharia Informática / U.Coimbra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Departamento de Informática / U.Porto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Departamento de Química / U.Aveiro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Faculdade de Ciências Sociais e Humanas / UNL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Faculdade de Letras / U.Porto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Faculdade de Medicina / U.Lisboa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Fundação para a Ciência e a Tecnologia - Unidade FCCN (FCT-FCCN)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Nova School of Science and Technology (FCT/UNL)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Institute for Bioengineering and Biosciences (IBB) / U.Lisboa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Instituto de Biologia Experimental e Tecnológica (IBET/ITQB) 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Instituto de Geografia e Ordenamento do Território (IGOT) / U.Lisboa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Instituto de Ciência e Inovação em Engenharia (INEGI)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Instituto de Engenharia de Sistemas e Computadores - Investigação e Desenvolvimento (INESC-ID)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Instituto Nacional de Saúde Doutor Ricardo Jorge (INSA)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Instituto de Ciências Sociais da Universidade de Lisboa (ICS) / U.Lisboa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Instituto de Saúde Ambiental (ISAMB) / U.Lisboa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Instituto Tecnologico e Nuclear (ITN) / U.Lisboa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Instituto de Plasmas e Fusão Nuclear (IPFN) / U.Lisboa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Instituto Superior de Agronomia (ISA)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Instituto Superior de Engenharia de Coimbra (ISEC)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Instituto Superior de Engenharia de Lisboa (ISEL)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Instituto Universitário de Ciências Psicológicas, Sociais e da Vida (ISPA)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Júnior Empresas do Instituto Superior Técnico (JUNITEC)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Computer Science and Engineering Research Centre (LASIGE) / U.Lisboa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Laboratório de Instrumentação e Física Experimental de Partículas (LIP)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Laboratório Nacional de Engenharia Civil (LNEC)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Nova School of Business and Economics (Nova SBE) / UNL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Rede de Química e Tecnologia (REQUIMTE) / UCIBIO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Sociedade Portuguesa de Botânica (SPBOTANICA)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Universidade Aberta (U.Aberta)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Applied Molecular Biosciences Unit / UCIBIO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Portuguese node of the Global Biodiversity Network (GBIF)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Portuguese Coastal Monitoring Network (CoastNET)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GB"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Portuguese Biological Data Network (BIODATA.PT)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24e2184f433_0_235"/>
          <p:cNvSpPr txBox="1"/>
          <p:nvPr>
            <p:ph type="title"/>
          </p:nvPr>
        </p:nvSpPr>
        <p:spPr>
          <a:xfrm>
            <a:off x="146875" y="1526000"/>
            <a:ext cx="1304100" cy="220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200">
                <a:solidFill>
                  <a:schemeClr val="lt1"/>
                </a:solidFill>
              </a:rPr>
              <a:t>Users from 53 </a:t>
            </a:r>
            <a:endParaRPr b="1" sz="2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200">
                <a:solidFill>
                  <a:schemeClr val="lt1"/>
                </a:solidFill>
              </a:rPr>
              <a:t>research units and entities in 2022</a:t>
            </a:r>
            <a:endParaRPr b="1"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4bcd3c9b6e_0_0"/>
          <p:cNvSpPr/>
          <p:nvPr/>
        </p:nvSpPr>
        <p:spPr>
          <a:xfrm>
            <a:off x="0" y="-18450"/>
            <a:ext cx="9150600" cy="51621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24bcd3c9b6e_0_0"/>
          <p:cNvSpPr txBox="1"/>
          <p:nvPr>
            <p:ph type="title"/>
          </p:nvPr>
        </p:nvSpPr>
        <p:spPr>
          <a:xfrm>
            <a:off x="1339276" y="53579"/>
            <a:ext cx="7347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400">
                <a:solidFill>
                  <a:schemeClr val="lt1"/>
                </a:solidFill>
              </a:rPr>
              <a:t>Federation in </a:t>
            </a:r>
            <a:r>
              <a:rPr b="1" i="0" lang="en-GB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IBERGRID and EGI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g24bcd3c9b6e_0_0"/>
          <p:cNvSpPr txBox="1"/>
          <p:nvPr>
            <p:ph idx="1" type="body"/>
          </p:nvPr>
        </p:nvSpPr>
        <p:spPr>
          <a:xfrm>
            <a:off x="240050" y="963375"/>
            <a:ext cx="4186500" cy="8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b="1" lang="en-GB" sz="1600">
                <a:solidFill>
                  <a:schemeClr val="lt1"/>
                </a:solidFill>
              </a:rPr>
              <a:t>INCD is the main Portuguese infrastructure in EGI and IBERGRID</a:t>
            </a:r>
            <a:endParaRPr sz="1600">
              <a:solidFill>
                <a:schemeClr val="lt1"/>
              </a:solidFill>
            </a:endParaRPr>
          </a:p>
          <a:p>
            <a:pPr indent="-190474" lvl="0" marL="342874" marR="0" rtl="0" algn="ctr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g24bcd3c9b6e_0_0"/>
          <p:cNvSpPr txBox="1"/>
          <p:nvPr>
            <p:ph idx="12" type="sldNum"/>
          </p:nvPr>
        </p:nvSpPr>
        <p:spPr>
          <a:xfrm>
            <a:off x="8143878" y="6356357"/>
            <a:ext cx="5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g24bcd3c9b6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4825" y="1972400"/>
            <a:ext cx="3438975" cy="36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24bcd3c9b6e_0_0"/>
          <p:cNvSpPr/>
          <p:nvPr/>
        </p:nvSpPr>
        <p:spPr>
          <a:xfrm>
            <a:off x="144874" y="3279625"/>
            <a:ext cx="4467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IBERGRID - 1.1 million instantiated VMs since 2015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(INCD provided 25% of the elapsed time)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g24bcd3c9b6e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5575" y="573500"/>
            <a:ext cx="1121900" cy="11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24bcd3c9b6e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2925" y="2717151"/>
            <a:ext cx="2916300" cy="184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24bcd3c9b6e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78050" y="4610568"/>
            <a:ext cx="609600" cy="40381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238" name="Google Shape;238;g24bcd3c9b6e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88902" y="4611111"/>
            <a:ext cx="535827" cy="40381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39" name="Google Shape;239;g24bcd3c9b6e_0_0"/>
          <p:cNvSpPr txBox="1"/>
          <p:nvPr/>
        </p:nvSpPr>
        <p:spPr>
          <a:xfrm>
            <a:off x="5604868" y="2208661"/>
            <a:ext cx="3303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cloud+grid+data</a:t>
            </a:r>
            <a:endParaRPr b="0" i="0" sz="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g24bcd3c9b6e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75525" y="3829848"/>
            <a:ext cx="1592150" cy="31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24bcd3c9b6e_0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24bcd3c9b6e_0_0"/>
          <p:cNvSpPr/>
          <p:nvPr/>
        </p:nvSpPr>
        <p:spPr>
          <a:xfrm>
            <a:off x="5738400" y="3118725"/>
            <a:ext cx="535800" cy="10554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g24bcd3c9b6e_0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44875" y="3704375"/>
            <a:ext cx="4186498" cy="133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24bcd3c9b6e_0_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112400" y="-18450"/>
            <a:ext cx="2472176" cy="231767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24bcd3c9b6e_0_0"/>
          <p:cNvSpPr/>
          <p:nvPr/>
        </p:nvSpPr>
        <p:spPr>
          <a:xfrm>
            <a:off x="240049" y="1628245"/>
            <a:ext cx="405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IBERGRID - 311 million jobs since 2006 (INCD </a:t>
            </a:r>
            <a:r>
              <a:rPr lang="en-GB" sz="1200">
                <a:solidFill>
                  <a:schemeClr val="lt1"/>
                </a:solidFill>
              </a:rPr>
              <a:t>~</a:t>
            </a: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>
                <a:solidFill>
                  <a:schemeClr val="lt1"/>
                </a:solidFill>
              </a:rPr>
              <a:t>10</a:t>
            </a: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%)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g24bcd3c9b6e_0_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44875" y="1879604"/>
            <a:ext cx="4186499" cy="1419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ff927364de_0_457"/>
          <p:cNvSpPr/>
          <p:nvPr/>
        </p:nvSpPr>
        <p:spPr>
          <a:xfrm>
            <a:off x="0" y="-18450"/>
            <a:ext cx="9150600" cy="42393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ff927364de_0_457"/>
          <p:cNvSpPr txBox="1"/>
          <p:nvPr/>
        </p:nvSpPr>
        <p:spPr>
          <a:xfrm>
            <a:off x="714348" y="2732752"/>
            <a:ext cx="7644000" cy="11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Call for European research e-infrastructures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Distribution of commercial cloud services under OCRE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gff927364de_0_4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9312" y="912016"/>
            <a:ext cx="1525375" cy="150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ff927364de_0_4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6324" y="4325223"/>
            <a:ext cx="1876598" cy="7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49af66afa7_0_22"/>
          <p:cNvSpPr/>
          <p:nvPr/>
        </p:nvSpPr>
        <p:spPr>
          <a:xfrm>
            <a:off x="0" y="-18450"/>
            <a:ext cx="9144000" cy="51621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249af66afa7_0_22"/>
          <p:cNvSpPr txBox="1"/>
          <p:nvPr>
            <p:ph idx="12" type="sldNum"/>
          </p:nvPr>
        </p:nvSpPr>
        <p:spPr>
          <a:xfrm>
            <a:off x="8143878" y="6356357"/>
            <a:ext cx="5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61" name="Google Shape;261;g249af66afa7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249af66afa7_0_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60025" y="83625"/>
            <a:ext cx="7258127" cy="499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249af66afa7_0_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150" y="1889275"/>
            <a:ext cx="1718874" cy="114590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249af66afa7_0_22"/>
          <p:cNvSpPr txBox="1"/>
          <p:nvPr/>
        </p:nvSpPr>
        <p:spPr>
          <a:xfrm>
            <a:off x="41088" y="2882775"/>
            <a:ext cx="1719000" cy="11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GB" sz="1300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Advancing European research through Open Science</a:t>
            </a:r>
            <a:endParaRPr b="1" i="0" sz="1300" u="none" cap="none" strike="noStrike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49af66afa7_0_48"/>
          <p:cNvSpPr/>
          <p:nvPr/>
        </p:nvSpPr>
        <p:spPr>
          <a:xfrm>
            <a:off x="0" y="-18450"/>
            <a:ext cx="9144000" cy="51621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249af66afa7_0_48"/>
          <p:cNvSpPr txBox="1"/>
          <p:nvPr>
            <p:ph type="title"/>
          </p:nvPr>
        </p:nvSpPr>
        <p:spPr>
          <a:xfrm>
            <a:off x="1339275" y="53575"/>
            <a:ext cx="73122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400">
                <a:solidFill>
                  <a:schemeClr val="lt1"/>
                </a:solidFill>
              </a:rPr>
              <a:t>The EOSC-Future call for commercial cloud distribution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g249af66afa7_0_48"/>
          <p:cNvSpPr txBox="1"/>
          <p:nvPr>
            <p:ph idx="1" type="body"/>
          </p:nvPr>
        </p:nvSpPr>
        <p:spPr>
          <a:xfrm>
            <a:off x="166775" y="1299125"/>
            <a:ext cx="4308600" cy="3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1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Digital service aggregators</a:t>
            </a:r>
            <a:r>
              <a:rPr lang="en-GB" sz="1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(e.g. non-profit entities, NRENs, RIs and e-Infrastructures, HPC centres, etc.) </a:t>
            </a:r>
            <a:endParaRPr sz="1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16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+</a:t>
            </a:r>
            <a:endParaRPr b="1" sz="16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1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OCRE cloud service providers </a:t>
            </a:r>
            <a:r>
              <a:rPr lang="en-GB" sz="1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in the same region collaborating on dynamic and creative proposals.</a:t>
            </a:r>
            <a:endParaRPr sz="1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buntu"/>
              <a:buAutoNum type="arabicPeriod"/>
            </a:pPr>
            <a:r>
              <a:rPr lang="en-GB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Proposals had to demonstrate </a:t>
            </a:r>
            <a:r>
              <a:rPr b="1" lang="en-GB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 concrete approach to distributing state-of-the-art digital services</a:t>
            </a:r>
            <a:r>
              <a:rPr lang="en-GB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(e.g. compute, storage, machine learning, analytics, AI) </a:t>
            </a:r>
            <a:r>
              <a:rPr b="1" lang="en-GB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via the European Open Science Cloud</a:t>
            </a:r>
            <a:r>
              <a:rPr lang="en-GB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. </a:t>
            </a:r>
            <a:endParaRPr sz="1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buntu"/>
              <a:buAutoNum type="arabicPeriod"/>
            </a:pPr>
            <a:r>
              <a:rPr lang="en-GB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Aiming at mechanisms to potentially drive strategy and relevance for many of the research infrastructures moving forward.</a:t>
            </a:r>
            <a:endParaRPr sz="1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</p:txBody>
      </p:sp>
      <p:pic>
        <p:nvPicPr>
          <p:cNvPr id="272" name="Google Shape;272;g249af66afa7_0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249af66afa7_0_48"/>
          <p:cNvSpPr/>
          <p:nvPr/>
        </p:nvSpPr>
        <p:spPr>
          <a:xfrm>
            <a:off x="4572000" y="3457825"/>
            <a:ext cx="4373100" cy="1314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249af66afa7_0_48"/>
          <p:cNvSpPr txBox="1"/>
          <p:nvPr>
            <p:ph idx="1" type="body"/>
          </p:nvPr>
        </p:nvSpPr>
        <p:spPr>
          <a:xfrm>
            <a:off x="4636550" y="1299125"/>
            <a:ext cx="4308600" cy="31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1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The award:</a:t>
            </a:r>
            <a:endParaRPr b="1" sz="1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buntu"/>
              <a:buAutoNum type="arabicPeriod"/>
            </a:pPr>
            <a:r>
              <a:rPr b="1" lang="en-GB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up to €400 000</a:t>
            </a:r>
            <a:r>
              <a:rPr lang="en-GB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(+ VAT) in pre-procured IaaS/PaaS/SaaS from the OCRE cloud provider</a:t>
            </a:r>
            <a:endParaRPr sz="1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buntu"/>
              <a:buAutoNum type="arabicPeriod"/>
            </a:pPr>
            <a:r>
              <a:rPr lang="en-GB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The call was part of a €4.8M adoption funding programme supported by the EU, through the EOSC Future project (the 1st call distributed €2M)</a:t>
            </a:r>
            <a:endParaRPr sz="1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75" name="Google Shape;275;g249af66afa7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8076" y="3670400"/>
            <a:ext cx="868472" cy="85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249af66afa7_0_48"/>
          <p:cNvSpPr txBox="1"/>
          <p:nvPr/>
        </p:nvSpPr>
        <p:spPr>
          <a:xfrm>
            <a:off x="5828575" y="3712100"/>
            <a:ext cx="3069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Was already in OCRE.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Could act</a:t>
            </a:r>
            <a:r>
              <a:rPr b="1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as</a:t>
            </a:r>
            <a:r>
              <a:rPr b="1"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GB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service aggregator</a:t>
            </a:r>
            <a:r>
              <a:rPr b="1"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!</a:t>
            </a:r>
            <a:endParaRPr b="1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"/>
          <p:cNvSpPr/>
          <p:nvPr/>
        </p:nvSpPr>
        <p:spPr>
          <a:xfrm>
            <a:off x="0" y="-18450"/>
            <a:ext cx="6625800" cy="51621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1"/>
          <p:cNvSpPr txBox="1"/>
          <p:nvPr>
            <p:ph type="title"/>
          </p:nvPr>
        </p:nvSpPr>
        <p:spPr>
          <a:xfrm>
            <a:off x="1339275" y="53575"/>
            <a:ext cx="51399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400">
                <a:solidFill>
                  <a:schemeClr val="lt1"/>
                </a:solidFill>
              </a:rPr>
              <a:t>EOSC - European Open Science Cloud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1"/>
          <p:cNvSpPr txBox="1"/>
          <p:nvPr>
            <p:ph idx="1" type="body"/>
          </p:nvPr>
        </p:nvSpPr>
        <p:spPr>
          <a:xfrm>
            <a:off x="457200" y="1107000"/>
            <a:ext cx="5139900" cy="37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r>
              <a:rPr b="1" lang="en-GB">
                <a:solidFill>
                  <a:schemeClr val="lt1"/>
                </a:solidFill>
              </a:rPr>
              <a:t>EOSC will give European researchers access to a wide web of FAIR data and related services.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-330176" lvl="0" marL="342876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b="1" lang="en-GB" sz="1600">
                <a:solidFill>
                  <a:schemeClr val="lt1"/>
                </a:solidFill>
              </a:rPr>
              <a:t>INCD participation in EOSC related projects</a:t>
            </a:r>
            <a:endParaRPr b="1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3028" lvl="1" marL="742899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>
                <a:solidFill>
                  <a:schemeClr val="lt1"/>
                </a:solidFill>
              </a:rPr>
              <a:t>EOSC-hub (2018-2021 unfunded via INCD partners)</a:t>
            </a:r>
            <a:endParaRPr>
              <a:solidFill>
                <a:schemeClr val="lt1"/>
              </a:solidFill>
            </a:endParaRPr>
          </a:p>
          <a:p>
            <a:pPr indent="-273030" lvl="1" marL="742899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EOSC-synergy (2019-2022)</a:t>
            </a:r>
            <a:endParaRPr sz="1200">
              <a:solidFill>
                <a:schemeClr val="lt1"/>
              </a:solidFill>
            </a:endParaRPr>
          </a:p>
          <a:p>
            <a:pPr indent="-273030" lvl="1" marL="742899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EGI-ACE (2021-2023)</a:t>
            </a:r>
            <a:endParaRPr sz="1200">
              <a:solidFill>
                <a:schemeClr val="lt1"/>
              </a:solidFill>
            </a:endParaRPr>
          </a:p>
          <a:p>
            <a:pPr indent="-273028" lvl="1" marL="742899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C-Scale (2021-20</a:t>
            </a:r>
            <a:r>
              <a:rPr lang="en-GB">
                <a:solidFill>
                  <a:schemeClr val="lt1"/>
                </a:solidFill>
              </a:rPr>
              <a:t>23)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628" lvl="1" marL="742899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GB">
                <a:solidFill>
                  <a:schemeClr val="lt1"/>
                </a:solidFill>
              </a:rPr>
              <a:t>iMagine (2022-2025 started last September)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84" name="Google Shape;284;p11"/>
          <p:cNvSpPr txBox="1"/>
          <p:nvPr>
            <p:ph idx="12" type="sldNum"/>
          </p:nvPr>
        </p:nvSpPr>
        <p:spPr>
          <a:xfrm>
            <a:off x="8143878" y="6356357"/>
            <a:ext cx="54292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IT - SCC - Über uns - Aktuelles" id="285" name="Google Shape;28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4408" y="1590792"/>
            <a:ext cx="1008993" cy="536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egi.eu/wp-content/uploads/2021/01/logo-egi-ace-standard-web-rectangular-fc-Highres-300x173.png" id="286" name="Google Shape;28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9292" y="2412588"/>
            <a:ext cx="739246" cy="426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287" name="Google Shape;28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73414" y="3124199"/>
            <a:ext cx="1071000" cy="3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04407" y="3687051"/>
            <a:ext cx="1203149" cy="8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44161" y="678100"/>
            <a:ext cx="1329475" cy="8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49af66afa7_0_208"/>
          <p:cNvSpPr/>
          <p:nvPr/>
        </p:nvSpPr>
        <p:spPr>
          <a:xfrm>
            <a:off x="0" y="-18450"/>
            <a:ext cx="9144000" cy="5162100"/>
          </a:xfrm>
          <a:prstGeom prst="rect">
            <a:avLst/>
          </a:prstGeom>
          <a:solidFill>
            <a:srgbClr val="172A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249af66afa7_0_208"/>
          <p:cNvSpPr txBox="1"/>
          <p:nvPr>
            <p:ph type="title"/>
          </p:nvPr>
        </p:nvSpPr>
        <p:spPr>
          <a:xfrm>
            <a:off x="1339275" y="53575"/>
            <a:ext cx="51399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2400">
                <a:solidFill>
                  <a:schemeClr val="lt1"/>
                </a:solidFill>
              </a:rPr>
              <a:t>Aggregator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249af66afa7_0_208"/>
          <p:cNvSpPr txBox="1"/>
          <p:nvPr>
            <p:ph idx="1" type="body"/>
          </p:nvPr>
        </p:nvSpPr>
        <p:spPr>
          <a:xfrm>
            <a:off x="324425" y="1030800"/>
            <a:ext cx="8443800" cy="37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875" lvl="0" marL="342875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1" lang="en-GB">
                <a:solidFill>
                  <a:schemeClr val="lt1"/>
                </a:solidFill>
              </a:rPr>
              <a:t>INCD has the processes to manage requests from researchers to use cloud computing.</a:t>
            </a:r>
            <a:endParaRPr b="1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-273028" lvl="1" marL="742899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>
                <a:solidFill>
                  <a:schemeClr val="lt1"/>
                </a:solidFill>
              </a:rPr>
              <a:t>National calls for advanced computing projects </a:t>
            </a:r>
            <a:endParaRPr sz="1800">
              <a:solidFill>
                <a:schemeClr val="lt1"/>
              </a:solidFill>
            </a:endParaRPr>
          </a:p>
          <a:p>
            <a:pPr indent="-3302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</a:pPr>
            <a:r>
              <a:rPr lang="en-GB" sz="1600">
                <a:solidFill>
                  <a:schemeClr val="lt1"/>
                </a:solidFill>
              </a:rPr>
              <a:t>organised periodically with FCT</a:t>
            </a:r>
            <a:endParaRPr sz="1600">
              <a:solidFill>
                <a:schemeClr val="lt1"/>
              </a:solidFill>
            </a:endParaRPr>
          </a:p>
          <a:p>
            <a:pPr indent="-273028" lvl="1" marL="742899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>
                <a:solidFill>
                  <a:schemeClr val="lt1"/>
                </a:solidFill>
              </a:rPr>
              <a:t>Direct submission of requests to INCD </a:t>
            </a:r>
            <a:endParaRPr sz="1800">
              <a:solidFill>
                <a:schemeClr val="lt1"/>
              </a:solidFill>
            </a:endParaRPr>
          </a:p>
          <a:p>
            <a:pPr indent="-3302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</a:pPr>
            <a:r>
              <a:rPr lang="en-GB" sz="1600">
                <a:solidFill>
                  <a:schemeClr val="lt1"/>
                </a:solidFill>
              </a:rPr>
              <a:t>permanently open</a:t>
            </a:r>
            <a:endParaRPr sz="1600">
              <a:solidFill>
                <a:schemeClr val="lt1"/>
              </a:solidFill>
            </a:endParaRPr>
          </a:p>
          <a:p>
            <a:pPr indent="-273028" lvl="1" marL="742899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>
                <a:solidFill>
                  <a:schemeClr val="lt1"/>
                </a:solidFill>
              </a:rPr>
              <a:t>Requests via EGI and IBERGRID international federations</a:t>
            </a:r>
            <a:endParaRPr sz="1800">
              <a:solidFill>
                <a:schemeClr val="lt1"/>
              </a:solidFill>
            </a:endParaRPr>
          </a:p>
          <a:p>
            <a:pPr indent="-3302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</a:pPr>
            <a:r>
              <a:rPr lang="en-GB" sz="1600">
                <a:solidFill>
                  <a:schemeClr val="lt1"/>
                </a:solidFill>
              </a:rPr>
              <a:t>permanently open</a:t>
            </a:r>
            <a:endParaRPr sz="1600">
              <a:solidFill>
                <a:schemeClr val="lt1"/>
              </a:solidFill>
            </a:endParaRPr>
          </a:p>
          <a:p>
            <a:pPr indent="-273028" lvl="1" marL="742899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1800">
                <a:solidFill>
                  <a:schemeClr val="lt1"/>
                </a:solidFill>
              </a:rPr>
              <a:t>Requests via EOSC marketplace</a:t>
            </a:r>
            <a:endParaRPr sz="1800">
              <a:solidFill>
                <a:schemeClr val="lt1"/>
              </a:solidFill>
            </a:endParaRPr>
          </a:p>
          <a:p>
            <a:pPr indent="-3302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</a:pPr>
            <a:r>
              <a:rPr lang="en-GB" sz="1600">
                <a:solidFill>
                  <a:schemeClr val="lt1"/>
                </a:solidFill>
              </a:rPr>
              <a:t>permanently open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98" name="Google Shape;298;g249af66afa7_0_208"/>
          <p:cNvSpPr txBox="1"/>
          <p:nvPr>
            <p:ph idx="12" type="sldNum"/>
          </p:nvPr>
        </p:nvSpPr>
        <p:spPr>
          <a:xfrm>
            <a:off x="8143878" y="6356357"/>
            <a:ext cx="5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g249af66afa7_0_2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9" y="102988"/>
            <a:ext cx="767515" cy="75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Paulo Cabrita</dc:creator>
</cp:coreProperties>
</file>