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Lst>
  <p:sldSz cy="6858000" cx="12192000"/>
  <p:notesSz cx="6858000" cy="9144000"/>
  <p:embeddedFontLst>
    <p:embeddedFont>
      <p:font typeface="Raleway"/>
      <p:regular r:id="rId64"/>
      <p:bold r:id="rId65"/>
      <p:italic r:id="rId66"/>
      <p:boldItalic r:id="rId67"/>
    </p:embeddedFont>
    <p:embeddedFont>
      <p:font typeface="Roboto"/>
      <p:regular r:id="rId68"/>
      <p:bold r:id="rId69"/>
      <p:italic r:id="rId70"/>
      <p:boldItalic r:id="rId71"/>
    </p:embeddedFont>
    <p:embeddedFont>
      <p:font typeface="Source Sans Pro SemiBold"/>
      <p:regular r:id="rId72"/>
      <p:bold r:id="rId73"/>
      <p:italic r:id="rId74"/>
      <p:boldItalic r:id="rId75"/>
    </p:embeddedFont>
    <p:embeddedFont>
      <p:font typeface="Corbel"/>
      <p:regular r:id="rId76"/>
      <p:bold r:id="rId77"/>
      <p:italic r:id="rId78"/>
      <p:boldItalic r:id="rId79"/>
    </p:embeddedFont>
    <p:embeddedFont>
      <p:font typeface="Helvetica Neue"/>
      <p:regular r:id="rId80"/>
      <p:bold r:id="rId81"/>
      <p:italic r:id="rId82"/>
      <p:boldItalic r:id="rId83"/>
    </p:embeddedFont>
    <p:embeddedFont>
      <p:font typeface="Helvetica Neue Light"/>
      <p:regular r:id="rId84"/>
      <p:bold r:id="rId85"/>
      <p:italic r:id="rId86"/>
      <p:boldItalic r:id="rId87"/>
    </p:embeddedFont>
    <p:embeddedFont>
      <p:font typeface="Source Sans Pro"/>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92" roundtripDataSignature="AMtx7mhs+vk5STJvHpIGp+RkcHoJtJb72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HelveticaNeueLight-regular.fntdata"/><Relationship Id="rId83" Type="http://schemas.openxmlformats.org/officeDocument/2006/relationships/font" Target="fonts/HelveticaNeue-boldItalic.fntdata"/><Relationship Id="rId42" Type="http://schemas.openxmlformats.org/officeDocument/2006/relationships/slide" Target="slides/slide38.xml"/><Relationship Id="rId86" Type="http://schemas.openxmlformats.org/officeDocument/2006/relationships/font" Target="fonts/HelveticaNeueLight-italic.fntdata"/><Relationship Id="rId41" Type="http://schemas.openxmlformats.org/officeDocument/2006/relationships/slide" Target="slides/slide37.xml"/><Relationship Id="rId85" Type="http://schemas.openxmlformats.org/officeDocument/2006/relationships/font" Target="fonts/HelveticaNeueLight-bold.fntdata"/><Relationship Id="rId44" Type="http://schemas.openxmlformats.org/officeDocument/2006/relationships/slide" Target="slides/slide40.xml"/><Relationship Id="rId88" Type="http://schemas.openxmlformats.org/officeDocument/2006/relationships/font" Target="fonts/SourceSansPro-regular.fntdata"/><Relationship Id="rId43" Type="http://schemas.openxmlformats.org/officeDocument/2006/relationships/slide" Target="slides/slide39.xml"/><Relationship Id="rId87" Type="http://schemas.openxmlformats.org/officeDocument/2006/relationships/font" Target="fonts/HelveticaNeueLight-boldItalic.fntdata"/><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font" Target="fonts/SourceSansPro-bold.fntdata"/><Relationship Id="rId80" Type="http://schemas.openxmlformats.org/officeDocument/2006/relationships/font" Target="fonts/HelveticaNeue-regular.fntdata"/><Relationship Id="rId82" Type="http://schemas.openxmlformats.org/officeDocument/2006/relationships/font" Target="fonts/HelveticaNeue-italic.fntdata"/><Relationship Id="rId81" Type="http://schemas.openxmlformats.org/officeDocument/2006/relationships/font" Target="fonts/HelveticaNeue-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SourceSansProSemiBold-bold.fntdata"/><Relationship Id="rId72" Type="http://schemas.openxmlformats.org/officeDocument/2006/relationships/font" Target="fonts/SourceSansProSemiBold-regular.fntdata"/><Relationship Id="rId31" Type="http://schemas.openxmlformats.org/officeDocument/2006/relationships/slide" Target="slides/slide27.xml"/><Relationship Id="rId75" Type="http://schemas.openxmlformats.org/officeDocument/2006/relationships/font" Target="fonts/SourceSansProSemiBold-boldItalic.fntdata"/><Relationship Id="rId30" Type="http://schemas.openxmlformats.org/officeDocument/2006/relationships/slide" Target="slides/slide26.xml"/><Relationship Id="rId74" Type="http://schemas.openxmlformats.org/officeDocument/2006/relationships/font" Target="fonts/SourceSansProSemiBold-italic.fntdata"/><Relationship Id="rId33" Type="http://schemas.openxmlformats.org/officeDocument/2006/relationships/slide" Target="slides/slide29.xml"/><Relationship Id="rId77" Type="http://schemas.openxmlformats.org/officeDocument/2006/relationships/font" Target="fonts/Corbel-bold.fntdata"/><Relationship Id="rId32" Type="http://schemas.openxmlformats.org/officeDocument/2006/relationships/slide" Target="slides/slide28.xml"/><Relationship Id="rId76" Type="http://schemas.openxmlformats.org/officeDocument/2006/relationships/font" Target="fonts/Corbel-regular.fntdata"/><Relationship Id="rId35" Type="http://schemas.openxmlformats.org/officeDocument/2006/relationships/slide" Target="slides/slide31.xml"/><Relationship Id="rId79" Type="http://schemas.openxmlformats.org/officeDocument/2006/relationships/font" Target="fonts/Corbel-boldItalic.fntdata"/><Relationship Id="rId34" Type="http://schemas.openxmlformats.org/officeDocument/2006/relationships/slide" Target="slides/slide30.xml"/><Relationship Id="rId78" Type="http://schemas.openxmlformats.org/officeDocument/2006/relationships/font" Target="fonts/Corbel-italic.fntdata"/><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font" Target="fonts/Raleway-regular.fntdata"/><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font" Target="fonts/Raleway-italic.fntdata"/><Relationship Id="rId21" Type="http://schemas.openxmlformats.org/officeDocument/2006/relationships/slide" Target="slides/slide17.xml"/><Relationship Id="rId65" Type="http://schemas.openxmlformats.org/officeDocument/2006/relationships/font" Target="fonts/Raleway-bold.fntdata"/><Relationship Id="rId24" Type="http://schemas.openxmlformats.org/officeDocument/2006/relationships/slide" Target="slides/slide20.xml"/><Relationship Id="rId68" Type="http://schemas.openxmlformats.org/officeDocument/2006/relationships/font" Target="fonts/Roboto-regular.fntdata"/><Relationship Id="rId23" Type="http://schemas.openxmlformats.org/officeDocument/2006/relationships/slide" Target="slides/slide19.xml"/><Relationship Id="rId67" Type="http://schemas.openxmlformats.org/officeDocument/2006/relationships/font" Target="fonts/Raleway-boldItalic.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Roboto-bold.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91" Type="http://schemas.openxmlformats.org/officeDocument/2006/relationships/font" Target="fonts/SourceSansPro-boldItalic.fntdata"/><Relationship Id="rId90" Type="http://schemas.openxmlformats.org/officeDocument/2006/relationships/font" Target="fonts/SourceSansPro-italic.fntdata"/><Relationship Id="rId92" Type="http://customschemas.google.com/relationships/presentationmetadata" Target="metadata"/><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 name="Google Shape;11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f4223d3851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f4223d3851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f4223d3851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gf4223d3851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33f1daa9c2_1_114: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133f1daa9c2_1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26" name="Google Shape;326;g133f1daa9c2_1_114:notes"/>
          <p:cNvSpPr txBox="1"/>
          <p:nvPr>
            <p:ph idx="12" type="sldNum"/>
          </p:nvPr>
        </p:nvSpPr>
        <p:spPr>
          <a:xfrm>
            <a:off x="3885010" y="8684684"/>
            <a:ext cx="2971800" cy="4572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GB"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33f1daa9c2_1_125: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133f1daa9c2_1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38" name="Google Shape;338;g133f1daa9c2_1_125:notes"/>
          <p:cNvSpPr txBox="1"/>
          <p:nvPr>
            <p:ph idx="12" type="sldNum"/>
          </p:nvPr>
        </p:nvSpPr>
        <p:spPr>
          <a:xfrm>
            <a:off x="3885010" y="8684684"/>
            <a:ext cx="2971800" cy="4572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GB"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33f1daa9c2_1_137: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133f1daa9c2_1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51" name="Google Shape;351;g133f1daa9c2_1_137:notes"/>
          <p:cNvSpPr txBox="1"/>
          <p:nvPr>
            <p:ph idx="12" type="sldNum"/>
          </p:nvPr>
        </p:nvSpPr>
        <p:spPr>
          <a:xfrm>
            <a:off x="3885010" y="8684684"/>
            <a:ext cx="2971800" cy="4572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GB"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33f1daa9c2_1_3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62" name="Google Shape;362;g133f1daa9c2_1_378: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33f1daa9c2_1_3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73" name="Google Shape;373;g133f1daa9c2_1_388: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33f1daa9c2_1_3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84" name="Google Shape;384;g133f1daa9c2_1_398: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33f1daa9c2_1_408: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133f1daa9c2_1_4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96" name="Google Shape;396;g133f1daa9c2_1_408:notes"/>
          <p:cNvSpPr txBox="1"/>
          <p:nvPr>
            <p:ph idx="12" type="sldNum"/>
          </p:nvPr>
        </p:nvSpPr>
        <p:spPr>
          <a:xfrm>
            <a:off x="3885010" y="8684684"/>
            <a:ext cx="2971800" cy="4572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800" u="none" cap="none" strike="noStrike">
                <a:solidFill>
                  <a:srgbClr val="000000"/>
                </a:solidFill>
                <a:latin typeface="Arial"/>
                <a:ea typeface="Arial"/>
                <a:cs typeface="Arial"/>
                <a:sym typeface="Arial"/>
              </a:rPr>
              <a:t>‹#›</a:t>
            </a:fld>
            <a:endParaRPr b="0" i="0" sz="18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33f1daa9c2_1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g133f1daa9c2_1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f4223d3851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gf4223d3851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f4223d385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gf4223d385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f4223d3851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f4223d3851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f4223d3851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1" name="Google Shape;431;gf4223d3851_0_34:notes"/>
          <p:cNvSpPr/>
          <p:nvPr>
            <p:ph idx="2" type="sldImg"/>
          </p:nvPr>
        </p:nvSpPr>
        <p:spPr>
          <a:xfrm>
            <a:off x="381000" y="687388"/>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f4223d3851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f4223d3851_0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f4223d3851_0_4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45" name="Google Shape;445;gf4223d3851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f4223d3851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f4223d3851_0_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f4223d385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f4223d3851_0_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f4223d3851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f4223d3851_0_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f4223d3851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f4223d3851_0_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f4223d3851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f4223d3851_0_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f4223d3851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f4223d3851_0_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f4223d3851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f4223d3851_0_1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33f1daa9c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33f1daa9c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g133f1daa9c2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f4223d3851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f4223d3851_0_1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33f1daa9c2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133f1daa9c2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g133f1daa9c2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33f1daa9c2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133f1daa9c2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g133f1daa9c2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33f1daa9c2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133f1daa9c2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133f1daa9c2_0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33f1daa9c2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33f1daa9c2_0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g133f1daa9c2_0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33f1daa9c2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133f1daa9c2_0_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133f1daa9c2_0_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133f1daa9c2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133f1daa9c2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g133f1daa9c2_0_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3b7178d6c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13b7178d6c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g13b7178d6c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3b7178d6c1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13b7178d6c1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g13b7178d6c1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3b7178d6c1_0_22: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g13b7178d6c1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15" name="Google Shape;615;g13b7178d6c1_0_22:notes"/>
          <p:cNvSpPr txBox="1"/>
          <p:nvPr>
            <p:ph idx="12" type="sldNum"/>
          </p:nvPr>
        </p:nvSpPr>
        <p:spPr>
          <a:xfrm>
            <a:off x="3885010" y="8684684"/>
            <a:ext cx="2971800" cy="4572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13b7178d6c1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13b7178d6c1_0_1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13b7178d6c1_0_258: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g13b7178d6c1_0_25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35" name="Google Shape;635;g13b7178d6c1_0_258:notes"/>
          <p:cNvSpPr txBox="1"/>
          <p:nvPr>
            <p:ph idx="12" type="sldNum"/>
          </p:nvPr>
        </p:nvSpPr>
        <p:spPr>
          <a:xfrm>
            <a:off x="3885010" y="8684684"/>
            <a:ext cx="2971800" cy="4572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f4223d3851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f4223d3851_0_1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f4223d3851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f4223d3851_0_1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f4223d3851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f4223d3851_0_2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f4223d3851_0_4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74" name="Google Shape;674;gf4223d3851_0_400: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 name="Google Shape;19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3b7178d6c1_0_373: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g13b7178d6c1_0_3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82" name="Google Shape;682;g13b7178d6c1_0_373:notes"/>
          <p:cNvSpPr txBox="1"/>
          <p:nvPr>
            <p:ph idx="12" type="sldNum"/>
          </p:nvPr>
        </p:nvSpPr>
        <p:spPr>
          <a:xfrm>
            <a:off x="3885010" y="8684684"/>
            <a:ext cx="2971800" cy="4572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3b7178d6c1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13b7178d6c1_0_4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3b7178d6c1_0_10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13b7178d6c1_0_10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3b7178d6c1_0_1177: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g13b7178d6c1_0_1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marR="0" rtl="0" algn="l">
              <a:lnSpc>
                <a:spcPct val="100000"/>
              </a:lnSpc>
              <a:spcBef>
                <a:spcPts val="0"/>
              </a:spcBef>
              <a:spcAft>
                <a:spcPts val="0"/>
              </a:spcAft>
              <a:buSzPts val="1400"/>
              <a:buNone/>
            </a:pPr>
            <a:r>
              <a:rPr lang="en-GB"/>
              <a:t>Dato anonimo  è dato personale. </a:t>
            </a:r>
            <a:endParaRPr/>
          </a:p>
        </p:txBody>
      </p:sp>
      <p:sp>
        <p:nvSpPr>
          <p:cNvPr id="704" name="Google Shape;704;g13b7178d6c1_0_1177:notes"/>
          <p:cNvSpPr txBox="1"/>
          <p:nvPr>
            <p:ph idx="12" type="sldNum"/>
          </p:nvPr>
        </p:nvSpPr>
        <p:spPr>
          <a:xfrm>
            <a:off x="3885010" y="8684684"/>
            <a:ext cx="2971800" cy="45720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SzPts val="1300"/>
              <a:buNone/>
            </a:pPr>
            <a:fld id="{00000000-1234-1234-1234-123412341234}" type="slidenum">
              <a:rPr b="0" i="0" lang="en-GB"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13b7178d6c1_0_16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13b7178d6c1_0_16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g13b7178d6c1_0_16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13b7178d6c1_0_18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13b7178d6c1_0_18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8" name="Google Shape;758;g13b7178d6c1_0_18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f4223d3851_0_4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65" name="Google Shape;765;gf4223d3851_0_406: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f4223d3851_0_4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8" name="Google Shape;778;gf4223d3851_0_418:notes"/>
          <p:cNvSpPr/>
          <p:nvPr>
            <p:ph idx="2" type="sldImg"/>
          </p:nvPr>
        </p:nvSpPr>
        <p:spPr>
          <a:xfrm>
            <a:off x="1687286" y="686594"/>
            <a:ext cx="3483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f4223d3851_0_124:notes"/>
          <p:cNvSpPr/>
          <p:nvPr>
            <p:ph idx="2" type="sldImg"/>
          </p:nvPr>
        </p:nvSpPr>
        <p:spPr>
          <a:xfrm>
            <a:off x="272143" y="857250"/>
            <a:ext cx="4354200" cy="4286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gf4223d3851_0_124:notes"/>
          <p:cNvSpPr txBox="1"/>
          <p:nvPr>
            <p:ph idx="1" type="body"/>
          </p:nvPr>
        </p:nvSpPr>
        <p:spPr>
          <a:xfrm>
            <a:off x="489857" y="5429250"/>
            <a:ext cx="3918900" cy="514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Aspetti in cui il Data Lake si differenzia dal Data Warehouse: </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b="1" lang="en-GB">
                <a:solidFill>
                  <a:schemeClr val="dk1"/>
                </a:solidFill>
              </a:rPr>
              <a:t>Raccolta dei dati</a:t>
            </a:r>
            <a:r>
              <a:rPr lang="en-GB">
                <a:solidFill>
                  <a:schemeClr val="dk1"/>
                </a:solidFill>
              </a:rPr>
              <a:t>. A differenza del Data Warehouse, il Data Lake non necessita di una strutturazione ex ante del dato. Anzi, trova proprio nella capacità di accogliere dati strutturati, semi-strutturati e destrutturati il suo punto di forza.</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b="1" lang="en-GB">
                <a:solidFill>
                  <a:schemeClr val="dk1"/>
                </a:solidFill>
              </a:rPr>
              <a:t>Elaborazione dei dati.</a:t>
            </a:r>
            <a:r>
              <a:rPr lang="en-GB">
                <a:solidFill>
                  <a:schemeClr val="dk1"/>
                </a:solidFill>
              </a:rPr>
              <a:t> Nel </a:t>
            </a:r>
            <a:r>
              <a:rPr lang="en-GB"/>
              <a:t>Data Warehouse</a:t>
            </a:r>
            <a:r>
              <a:rPr lang="en-GB">
                <a:solidFill>
                  <a:schemeClr val="dk1"/>
                </a:solidFill>
              </a:rPr>
              <a:t> viene definita a priori la struttura del database, i dati vengono scritti nella struttura predefinita e poi letti nel formato desiderato (Schema-on-write). Nel Data Lake, invece, sono acquisiti nel formato nativo e ogni elemento riceve un identificatore e un insieme di metadati a corredo (Schema-on-read).</a:t>
            </a:r>
            <a:endParaRPr>
              <a:solidFill>
                <a:schemeClr val="dk1"/>
              </a:solidFill>
            </a:endParaRPr>
          </a:p>
          <a:p>
            <a:pPr indent="-317500" lvl="0" marL="457200" rtl="0" algn="l">
              <a:lnSpc>
                <a:spcPct val="100000"/>
              </a:lnSpc>
              <a:spcBef>
                <a:spcPts val="0"/>
              </a:spcBef>
              <a:spcAft>
                <a:spcPts val="0"/>
              </a:spcAft>
              <a:buClr>
                <a:schemeClr val="dk1"/>
              </a:buClr>
              <a:buSzPts val="1400"/>
              <a:buChar char="-"/>
            </a:pPr>
            <a:r>
              <a:rPr b="1" lang="en-GB">
                <a:solidFill>
                  <a:schemeClr val="dk1"/>
                </a:solidFill>
              </a:rPr>
              <a:t>Agilità e flessibilità. </a:t>
            </a:r>
            <a:r>
              <a:rPr lang="en-GB">
                <a:solidFill>
                  <a:schemeClr val="dk1"/>
                </a:solidFill>
              </a:rPr>
              <a:t>Essendo un repository altamente strutturato, cambiare la struttura di un </a:t>
            </a:r>
            <a:r>
              <a:rPr lang="en-GB"/>
              <a:t>Data Warehouse</a:t>
            </a:r>
            <a:r>
              <a:rPr lang="en-GB">
                <a:solidFill>
                  <a:schemeClr val="dk1"/>
                </a:solidFill>
              </a:rPr>
              <a:t> può risultare molto dispendioso in termini di tempo. Un Data Lake, all’opposto, consente di configurare e riconfigurare facilmente modelli, query e app live e di procedere al Data Analytics in modo più flessibile.</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1306b2313af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g1306b2313af_4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6" name="Google Shape;796;g1306b2313af_4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33f1daa9c2_1_0:notes"/>
          <p:cNvSpPr txBox="1"/>
          <p:nvPr>
            <p:ph idx="1" type="body"/>
          </p:nvPr>
        </p:nvSpPr>
        <p:spPr>
          <a:xfrm>
            <a:off x="960120" y="3474720"/>
            <a:ext cx="7680900" cy="329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77" name="Google Shape;277;g133f1daa9c2_1_0:notes"/>
          <p:cNvSpPr/>
          <p:nvPr>
            <p:ph idx="2" type="sldImg"/>
          </p:nvPr>
        </p:nvSpPr>
        <p:spPr>
          <a:xfrm>
            <a:off x="2362200" y="549275"/>
            <a:ext cx="48768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5"/>
          <p:cNvSpPr/>
          <p:nvPr>
            <p:ph idx="2" type="pic"/>
          </p:nvPr>
        </p:nvSpPr>
        <p:spPr>
          <a:xfrm>
            <a:off x="5183188" y="987425"/>
            <a:ext cx="6172200" cy="4873625"/>
          </a:xfrm>
          <a:prstGeom prst="rect">
            <a:avLst/>
          </a:prstGeom>
          <a:noFill/>
          <a:ln>
            <a:noFill/>
          </a:ln>
        </p:spPr>
      </p:sp>
      <p:sp>
        <p:nvSpPr>
          <p:cNvPr id="73" name="Google Shape;73;p2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2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89" name="Shape 89"/>
        <p:cNvGrpSpPr/>
        <p:nvPr/>
      </p:nvGrpSpPr>
      <p:grpSpPr>
        <a:xfrm>
          <a:off x="0" y="0"/>
          <a:ext cx="0" cy="0"/>
          <a:chOff x="0" y="0"/>
          <a:chExt cx="0" cy="0"/>
        </a:xfrm>
      </p:grpSpPr>
      <p:sp>
        <p:nvSpPr>
          <p:cNvPr id="90" name="Google Shape;90;gf4223d3851_0_343"/>
          <p:cNvSpPr txBox="1"/>
          <p:nvPr>
            <p:ph idx="1" type="body"/>
          </p:nvPr>
        </p:nvSpPr>
        <p:spPr>
          <a:xfrm>
            <a:off x="514540" y="0"/>
            <a:ext cx="11677500" cy="5829300"/>
          </a:xfrm>
          <a:prstGeom prst="rect">
            <a:avLst/>
          </a:prstGeom>
          <a:noFill/>
          <a:ln>
            <a:noFill/>
          </a:ln>
        </p:spPr>
        <p:txBody>
          <a:bodyPr anchorCtr="0" anchor="ctr" bIns="121900" lIns="121900" spcFirstLastPara="1" rIns="121900" wrap="square" tIns="121900">
            <a:noAutofit/>
          </a:bodyPr>
          <a:lstStyle>
            <a:lvl1pPr indent="-228600" lvl="0" marL="457200" marR="0" rtl="0" algn="ctr">
              <a:lnSpc>
                <a:spcPct val="100000"/>
              </a:lnSpc>
              <a:spcBef>
                <a:spcPts val="0"/>
              </a:spcBef>
              <a:spcAft>
                <a:spcPts val="0"/>
              </a:spcAft>
              <a:buClr>
                <a:schemeClr val="dk1"/>
              </a:buClr>
              <a:buSzPts val="2100"/>
              <a:buNone/>
              <a:defRPr i="0" sz="2100" u="none" cap="none" strike="noStrike">
                <a:solidFill>
                  <a:schemeClr val="dk1"/>
                </a:solidFill>
              </a:defRPr>
            </a:lvl1pPr>
            <a:lvl2pPr indent="-381000" lvl="1" marL="914400" marR="0" rtl="0" algn="l">
              <a:lnSpc>
                <a:spcPct val="100000"/>
              </a:lnSpc>
              <a:spcBef>
                <a:spcPts val="0"/>
              </a:spcBef>
              <a:spcAft>
                <a:spcPts val="0"/>
              </a:spcAft>
              <a:buClr>
                <a:schemeClr val="dk1"/>
              </a:buClr>
              <a:buSzPts val="2400"/>
              <a:buChar char="•"/>
              <a:defRPr i="0" sz="2400" u="none" cap="none" strike="noStrike">
                <a:solidFill>
                  <a:schemeClr val="dk1"/>
                </a:solidFill>
              </a:defRPr>
            </a:lvl2pPr>
            <a:lvl3pPr indent="-361950" lvl="2" marL="1371600" marR="0" rtl="0" algn="l">
              <a:lnSpc>
                <a:spcPct val="100000"/>
              </a:lnSpc>
              <a:spcBef>
                <a:spcPts val="0"/>
              </a:spcBef>
              <a:spcAft>
                <a:spcPts val="0"/>
              </a:spcAft>
              <a:buClr>
                <a:schemeClr val="dk1"/>
              </a:buClr>
              <a:buSzPts val="2100"/>
              <a:buChar char="•"/>
              <a:defRPr i="0" sz="2100" u="none" cap="none" strike="noStrike">
                <a:solidFill>
                  <a:schemeClr val="dk1"/>
                </a:solidFill>
              </a:defRPr>
            </a:lvl3pPr>
            <a:lvl4pPr indent="-349250" lvl="3" marL="1828800" marR="0" rtl="0" algn="l">
              <a:lnSpc>
                <a:spcPct val="100000"/>
              </a:lnSpc>
              <a:spcBef>
                <a:spcPts val="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0"/>
              </a:spcBef>
              <a:spcAft>
                <a:spcPts val="0"/>
              </a:spcAft>
              <a:buClr>
                <a:schemeClr val="dk1"/>
              </a:buClr>
              <a:buSzPts val="1900"/>
              <a:buChar char="•"/>
              <a:defRPr i="0" sz="1900" u="none" cap="none" strike="noStrike">
                <a:solidFill>
                  <a:schemeClr val="dk1"/>
                </a:solidFill>
              </a:defRPr>
            </a:lvl5pPr>
            <a:lvl6pPr indent="-381000" lvl="5" marL="2743200" marR="0" rtl="0" algn="l">
              <a:lnSpc>
                <a:spcPct val="100000"/>
              </a:lnSpc>
              <a:spcBef>
                <a:spcPts val="500"/>
              </a:spcBef>
              <a:spcAft>
                <a:spcPts val="0"/>
              </a:spcAft>
              <a:buClr>
                <a:schemeClr val="dk1"/>
              </a:buClr>
              <a:buSzPts val="2400"/>
              <a:buChar char="•"/>
              <a:defRPr i="0" sz="2400" u="none" cap="none" strike="noStrike">
                <a:solidFill>
                  <a:schemeClr val="dk1"/>
                </a:solidFill>
              </a:defRPr>
            </a:lvl6pPr>
            <a:lvl7pPr indent="-381000" lvl="6" marL="3200400" marR="0" rtl="0" algn="l">
              <a:lnSpc>
                <a:spcPct val="100000"/>
              </a:lnSpc>
              <a:spcBef>
                <a:spcPts val="500"/>
              </a:spcBef>
              <a:spcAft>
                <a:spcPts val="0"/>
              </a:spcAft>
              <a:buClr>
                <a:schemeClr val="dk1"/>
              </a:buClr>
              <a:buSzPts val="2400"/>
              <a:buChar char="•"/>
              <a:defRPr i="0" sz="2400" u="none" cap="none" strike="noStrike">
                <a:solidFill>
                  <a:schemeClr val="dk1"/>
                </a:solidFill>
              </a:defRPr>
            </a:lvl7pPr>
            <a:lvl8pPr indent="-381000" lvl="7" marL="3657600" marR="0" rtl="0" algn="l">
              <a:lnSpc>
                <a:spcPct val="100000"/>
              </a:lnSpc>
              <a:spcBef>
                <a:spcPts val="500"/>
              </a:spcBef>
              <a:spcAft>
                <a:spcPts val="0"/>
              </a:spcAft>
              <a:buClr>
                <a:schemeClr val="dk1"/>
              </a:buClr>
              <a:buSzPts val="2400"/>
              <a:buChar char="•"/>
              <a:defRPr i="0" sz="2400" u="none" cap="none" strike="noStrike">
                <a:solidFill>
                  <a:schemeClr val="dk1"/>
                </a:solidFill>
              </a:defRPr>
            </a:lvl8pPr>
            <a:lvl9pPr indent="-381000" lvl="8" marL="4114800" marR="0" rtl="0" algn="l">
              <a:lnSpc>
                <a:spcPct val="100000"/>
              </a:lnSpc>
              <a:spcBef>
                <a:spcPts val="500"/>
              </a:spcBef>
              <a:spcAft>
                <a:spcPts val="0"/>
              </a:spcAft>
              <a:buClr>
                <a:schemeClr val="dk1"/>
              </a:buClr>
              <a:buSzPts val="2400"/>
              <a:buChar char="•"/>
              <a:defRPr i="0" sz="2400" u="none" cap="none" strike="noStrike">
                <a:solidFill>
                  <a:schemeClr val="dk1"/>
                </a:solidFill>
              </a:defRPr>
            </a:lvl9pPr>
          </a:lstStyle>
          <a:p/>
        </p:txBody>
      </p:sp>
      <p:pic>
        <p:nvPicPr>
          <p:cNvPr id="91" name="Google Shape;91;gf4223d3851_0_343"/>
          <p:cNvPicPr preferRelativeResize="0"/>
          <p:nvPr/>
        </p:nvPicPr>
        <p:blipFill rotWithShape="1">
          <a:blip r:embed="rId2">
            <a:alphaModFix/>
          </a:blip>
          <a:srcRect b="0" l="0" r="66616" t="0"/>
          <a:stretch/>
        </p:blipFill>
        <p:spPr>
          <a:xfrm rot="-5400000">
            <a:off x="-101286" y="445400"/>
            <a:ext cx="717101" cy="307900"/>
          </a:xfrm>
          <a:prstGeom prst="rect">
            <a:avLst/>
          </a:prstGeom>
          <a:noFill/>
          <a:ln>
            <a:noFill/>
          </a:ln>
        </p:spPr>
      </p:pic>
      <p:sp>
        <p:nvSpPr>
          <p:cNvPr id="92" name="Google Shape;92;gf4223d3851_0_343"/>
          <p:cNvSpPr/>
          <p:nvPr/>
        </p:nvSpPr>
        <p:spPr>
          <a:xfrm rot="6277025">
            <a:off x="-1107412" y="1782076"/>
            <a:ext cx="4959623" cy="13937664"/>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 name="Google Shape;93;gf4223d3851_0_343"/>
          <p:cNvSpPr/>
          <p:nvPr/>
        </p:nvSpPr>
        <p:spPr>
          <a:xfrm>
            <a:off x="2654993" y="5606000"/>
            <a:ext cx="17892000" cy="13369800"/>
          </a:xfrm>
          <a:prstGeom prst="ellipse">
            <a:avLst/>
          </a:prstGeom>
          <a:solidFill>
            <a:schemeClr val="accent1">
              <a:alpha val="57250"/>
            </a:schemeClr>
          </a:solidFill>
          <a:ln>
            <a:noFill/>
          </a:ln>
          <a:effectLst>
            <a:reflection blurRad="0" dir="5400000" dist="101600" endA="280" endPos="6539" fadeDir="5400012" kx="0" rotWithShape="0" algn="bl" stA="5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94" name="Shape 94"/>
        <p:cNvGrpSpPr/>
        <p:nvPr/>
      </p:nvGrpSpPr>
      <p:grpSpPr>
        <a:xfrm>
          <a:off x="0" y="0"/>
          <a:ext cx="0" cy="0"/>
          <a:chOff x="0" y="0"/>
          <a:chExt cx="0" cy="0"/>
        </a:xfrm>
      </p:grpSpPr>
      <p:sp>
        <p:nvSpPr>
          <p:cNvPr id="95" name="Google Shape;95;gf4223d3851_0_347"/>
          <p:cNvSpPr txBox="1"/>
          <p:nvPr>
            <p:ph type="title"/>
          </p:nvPr>
        </p:nvSpPr>
        <p:spPr>
          <a:xfrm>
            <a:off x="1151451" y="0"/>
            <a:ext cx="10033200" cy="10560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55899"/>
              </a:buClr>
              <a:buSzPts val="2900"/>
              <a:buNone/>
              <a:defRPr i="0" sz="2900" u="none" cap="none" strike="noStrike">
                <a:solidFill>
                  <a:srgbClr val="055899"/>
                </a:solidFill>
              </a:defRPr>
            </a:lvl1pPr>
            <a:lvl2pPr lvl="1" rtl="0" algn="l">
              <a:lnSpc>
                <a:spcPct val="100000"/>
              </a:lnSpc>
              <a:spcBef>
                <a:spcPts val="0"/>
              </a:spcBef>
              <a:spcAft>
                <a:spcPts val="0"/>
              </a:spcAft>
              <a:buSzPts val="2900"/>
              <a:buNone/>
              <a:defRPr sz="2400"/>
            </a:lvl2pPr>
            <a:lvl3pPr lvl="2" rtl="0" algn="l">
              <a:lnSpc>
                <a:spcPct val="100000"/>
              </a:lnSpc>
              <a:spcBef>
                <a:spcPts val="0"/>
              </a:spcBef>
              <a:spcAft>
                <a:spcPts val="0"/>
              </a:spcAft>
              <a:buSzPts val="2900"/>
              <a:buNone/>
              <a:defRPr sz="2400"/>
            </a:lvl3pPr>
            <a:lvl4pPr lvl="3" rtl="0" algn="l">
              <a:lnSpc>
                <a:spcPct val="100000"/>
              </a:lnSpc>
              <a:spcBef>
                <a:spcPts val="0"/>
              </a:spcBef>
              <a:spcAft>
                <a:spcPts val="0"/>
              </a:spcAft>
              <a:buSzPts val="2900"/>
              <a:buNone/>
              <a:defRPr sz="2400"/>
            </a:lvl4pPr>
            <a:lvl5pPr lvl="4" rtl="0" algn="l">
              <a:lnSpc>
                <a:spcPct val="100000"/>
              </a:lnSpc>
              <a:spcBef>
                <a:spcPts val="0"/>
              </a:spcBef>
              <a:spcAft>
                <a:spcPts val="0"/>
              </a:spcAft>
              <a:buSzPts val="2900"/>
              <a:buNone/>
              <a:defRPr sz="2400"/>
            </a:lvl5pPr>
            <a:lvl6pPr lvl="5" rtl="0" algn="l">
              <a:lnSpc>
                <a:spcPct val="100000"/>
              </a:lnSpc>
              <a:spcBef>
                <a:spcPts val="0"/>
              </a:spcBef>
              <a:spcAft>
                <a:spcPts val="0"/>
              </a:spcAft>
              <a:buSzPts val="2900"/>
              <a:buNone/>
              <a:defRPr sz="2400"/>
            </a:lvl6pPr>
            <a:lvl7pPr lvl="6" rtl="0" algn="l">
              <a:lnSpc>
                <a:spcPct val="100000"/>
              </a:lnSpc>
              <a:spcBef>
                <a:spcPts val="0"/>
              </a:spcBef>
              <a:spcAft>
                <a:spcPts val="0"/>
              </a:spcAft>
              <a:buSzPts val="2900"/>
              <a:buNone/>
              <a:defRPr sz="2400"/>
            </a:lvl7pPr>
            <a:lvl8pPr lvl="7" rtl="0" algn="l">
              <a:lnSpc>
                <a:spcPct val="100000"/>
              </a:lnSpc>
              <a:spcBef>
                <a:spcPts val="0"/>
              </a:spcBef>
              <a:spcAft>
                <a:spcPts val="0"/>
              </a:spcAft>
              <a:buSzPts val="2900"/>
              <a:buNone/>
              <a:defRPr sz="2400"/>
            </a:lvl8pPr>
            <a:lvl9pPr lvl="8" rtl="0" algn="l">
              <a:lnSpc>
                <a:spcPct val="100000"/>
              </a:lnSpc>
              <a:spcBef>
                <a:spcPts val="0"/>
              </a:spcBef>
              <a:spcAft>
                <a:spcPts val="0"/>
              </a:spcAft>
              <a:buSzPts val="2900"/>
              <a:buNone/>
              <a:defRPr sz="2400"/>
            </a:lvl9pPr>
          </a:lstStyle>
          <a:p/>
        </p:txBody>
      </p:sp>
      <p:sp>
        <p:nvSpPr>
          <p:cNvPr id="96" name="Google Shape;96;gf4223d3851_0_347"/>
          <p:cNvSpPr txBox="1"/>
          <p:nvPr>
            <p:ph idx="1" type="body"/>
          </p:nvPr>
        </p:nvSpPr>
        <p:spPr>
          <a:xfrm>
            <a:off x="1149556" y="1233800"/>
            <a:ext cx="10035300" cy="4595700"/>
          </a:xfrm>
          <a:prstGeom prst="rect">
            <a:avLst/>
          </a:prstGeom>
          <a:noFill/>
          <a:ln>
            <a:noFill/>
          </a:ln>
        </p:spPr>
        <p:txBody>
          <a:bodyPr anchorCtr="0" anchor="ctr" bIns="121900" lIns="121900" spcFirstLastPara="1" rIns="121900" wrap="square" tIns="121900">
            <a:noAutofit/>
          </a:bodyPr>
          <a:lstStyle>
            <a:lvl1pPr indent="-228600" lvl="0" marL="457200" marR="0" rtl="0" algn="ctr">
              <a:lnSpc>
                <a:spcPct val="100000"/>
              </a:lnSpc>
              <a:spcBef>
                <a:spcPts val="0"/>
              </a:spcBef>
              <a:spcAft>
                <a:spcPts val="0"/>
              </a:spcAft>
              <a:buClr>
                <a:schemeClr val="dk1"/>
              </a:buClr>
              <a:buSzPts val="1600"/>
              <a:buNone/>
              <a:defRPr i="0" sz="1600" u="none" cap="none" strike="noStrike">
                <a:solidFill>
                  <a:schemeClr val="dk1"/>
                </a:solidFill>
              </a:defRPr>
            </a:lvl1pPr>
            <a:lvl2pPr indent="-381000" lvl="1" marL="914400" marR="0" rtl="0" algn="l">
              <a:lnSpc>
                <a:spcPct val="100000"/>
              </a:lnSpc>
              <a:spcBef>
                <a:spcPts val="0"/>
              </a:spcBef>
              <a:spcAft>
                <a:spcPts val="0"/>
              </a:spcAft>
              <a:buClr>
                <a:schemeClr val="dk1"/>
              </a:buClr>
              <a:buSzPts val="2400"/>
              <a:buChar char="•"/>
              <a:defRPr i="0" sz="2400" u="none" cap="none" strike="noStrike">
                <a:solidFill>
                  <a:schemeClr val="dk1"/>
                </a:solidFill>
              </a:defRPr>
            </a:lvl2pPr>
            <a:lvl3pPr indent="-361950" lvl="2" marL="1371600" marR="0" rtl="0" algn="l">
              <a:lnSpc>
                <a:spcPct val="100000"/>
              </a:lnSpc>
              <a:spcBef>
                <a:spcPts val="0"/>
              </a:spcBef>
              <a:spcAft>
                <a:spcPts val="0"/>
              </a:spcAft>
              <a:buClr>
                <a:schemeClr val="dk1"/>
              </a:buClr>
              <a:buSzPts val="2100"/>
              <a:buChar char="•"/>
              <a:defRPr i="0" sz="2100" u="none" cap="none" strike="noStrike">
                <a:solidFill>
                  <a:schemeClr val="dk1"/>
                </a:solidFill>
              </a:defRPr>
            </a:lvl3pPr>
            <a:lvl4pPr indent="-349250" lvl="3" marL="1828800" marR="0" rtl="0" algn="l">
              <a:lnSpc>
                <a:spcPct val="100000"/>
              </a:lnSpc>
              <a:spcBef>
                <a:spcPts val="0"/>
              </a:spcBef>
              <a:spcAft>
                <a:spcPts val="0"/>
              </a:spcAft>
              <a:buClr>
                <a:schemeClr val="dk1"/>
              </a:buClr>
              <a:buSzPts val="1900"/>
              <a:buChar char="•"/>
              <a:defRPr i="0" sz="1900" u="none" cap="none" strike="noStrike">
                <a:solidFill>
                  <a:schemeClr val="dk1"/>
                </a:solidFill>
              </a:defRPr>
            </a:lvl4pPr>
            <a:lvl5pPr indent="-349250" lvl="4" marL="2286000" marR="0" rtl="0" algn="l">
              <a:lnSpc>
                <a:spcPct val="100000"/>
              </a:lnSpc>
              <a:spcBef>
                <a:spcPts val="0"/>
              </a:spcBef>
              <a:spcAft>
                <a:spcPts val="0"/>
              </a:spcAft>
              <a:buClr>
                <a:schemeClr val="dk1"/>
              </a:buClr>
              <a:buSzPts val="1900"/>
              <a:buChar char="•"/>
              <a:defRPr i="0" sz="1900" u="none" cap="none" strike="noStrike">
                <a:solidFill>
                  <a:schemeClr val="dk1"/>
                </a:solidFill>
              </a:defRPr>
            </a:lvl5pPr>
            <a:lvl6pPr indent="-381000" lvl="5" marL="2743200" marR="0" rtl="0" algn="l">
              <a:lnSpc>
                <a:spcPct val="100000"/>
              </a:lnSpc>
              <a:spcBef>
                <a:spcPts val="500"/>
              </a:spcBef>
              <a:spcAft>
                <a:spcPts val="0"/>
              </a:spcAft>
              <a:buClr>
                <a:schemeClr val="dk1"/>
              </a:buClr>
              <a:buSzPts val="2400"/>
              <a:buChar char="•"/>
              <a:defRPr i="0" sz="2400" u="none" cap="none" strike="noStrike">
                <a:solidFill>
                  <a:schemeClr val="dk1"/>
                </a:solidFill>
              </a:defRPr>
            </a:lvl6pPr>
            <a:lvl7pPr indent="-381000" lvl="6" marL="3200400" marR="0" rtl="0" algn="l">
              <a:lnSpc>
                <a:spcPct val="100000"/>
              </a:lnSpc>
              <a:spcBef>
                <a:spcPts val="500"/>
              </a:spcBef>
              <a:spcAft>
                <a:spcPts val="0"/>
              </a:spcAft>
              <a:buClr>
                <a:schemeClr val="dk1"/>
              </a:buClr>
              <a:buSzPts val="2400"/>
              <a:buChar char="•"/>
              <a:defRPr i="0" sz="2400" u="none" cap="none" strike="noStrike">
                <a:solidFill>
                  <a:schemeClr val="dk1"/>
                </a:solidFill>
              </a:defRPr>
            </a:lvl7pPr>
            <a:lvl8pPr indent="-381000" lvl="7" marL="3657600" marR="0" rtl="0" algn="l">
              <a:lnSpc>
                <a:spcPct val="100000"/>
              </a:lnSpc>
              <a:spcBef>
                <a:spcPts val="500"/>
              </a:spcBef>
              <a:spcAft>
                <a:spcPts val="0"/>
              </a:spcAft>
              <a:buClr>
                <a:schemeClr val="dk1"/>
              </a:buClr>
              <a:buSzPts val="2400"/>
              <a:buChar char="•"/>
              <a:defRPr i="0" sz="2400" u="none" cap="none" strike="noStrike">
                <a:solidFill>
                  <a:schemeClr val="dk1"/>
                </a:solidFill>
              </a:defRPr>
            </a:lvl8pPr>
            <a:lvl9pPr indent="-381000" lvl="8" marL="4114800" marR="0" rtl="0" algn="l">
              <a:lnSpc>
                <a:spcPct val="100000"/>
              </a:lnSpc>
              <a:spcBef>
                <a:spcPts val="500"/>
              </a:spcBef>
              <a:spcAft>
                <a:spcPts val="0"/>
              </a:spcAft>
              <a:buClr>
                <a:schemeClr val="dk1"/>
              </a:buClr>
              <a:buSzPts val="2400"/>
              <a:buChar char="•"/>
              <a:defRPr i="0" sz="2400" u="none" cap="none" strike="noStrike">
                <a:solidFill>
                  <a:schemeClr val="dk1"/>
                </a:solidFill>
              </a:defRPr>
            </a:lvl9pPr>
          </a:lstStyle>
          <a:p/>
        </p:txBody>
      </p:sp>
      <p:pic>
        <p:nvPicPr>
          <p:cNvPr id="97" name="Google Shape;97;gf4223d3851_0_347"/>
          <p:cNvPicPr preferRelativeResize="0"/>
          <p:nvPr/>
        </p:nvPicPr>
        <p:blipFill rotWithShape="1">
          <a:blip r:embed="rId2">
            <a:alphaModFix/>
          </a:blip>
          <a:srcRect b="0" l="0" r="66616" t="0"/>
          <a:stretch/>
        </p:blipFill>
        <p:spPr>
          <a:xfrm rot="-5400000">
            <a:off x="-101286" y="445400"/>
            <a:ext cx="717101" cy="307900"/>
          </a:xfrm>
          <a:prstGeom prst="rect">
            <a:avLst/>
          </a:prstGeom>
          <a:noFill/>
          <a:ln>
            <a:noFill/>
          </a:ln>
        </p:spPr>
      </p:pic>
      <p:sp>
        <p:nvSpPr>
          <p:cNvPr id="98" name="Google Shape;98;gf4223d3851_0_34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9" name="Google Shape;99;gf4223d3851_0_347"/>
          <p:cNvSpPr/>
          <p:nvPr/>
        </p:nvSpPr>
        <p:spPr>
          <a:xfrm flipH="1" rot="-2700000">
            <a:off x="-376753" y="-253423"/>
            <a:ext cx="1828654" cy="1377755"/>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0" name="Google Shape;100;gf4223d3851_0_347"/>
          <p:cNvSpPr/>
          <p:nvPr/>
        </p:nvSpPr>
        <p:spPr>
          <a:xfrm flipH="1" rot="-2700000">
            <a:off x="891672" y="422133"/>
            <a:ext cx="645306" cy="645306"/>
          </a:xfrm>
          <a:prstGeom prst="rect">
            <a:avLst/>
          </a:prstGeom>
          <a:solidFill>
            <a:schemeClr val="accent1">
              <a:alpha val="2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 name="Google Shape;101;gf4223d3851_0_347"/>
          <p:cNvSpPr/>
          <p:nvPr/>
        </p:nvSpPr>
        <p:spPr>
          <a:xfrm flipH="1" rot="-2700000">
            <a:off x="10043564" y="655106"/>
            <a:ext cx="687308" cy="687308"/>
          </a:xfrm>
          <a:prstGeom prst="rect">
            <a:avLst/>
          </a:prstGeom>
          <a:solidFill>
            <a:schemeClr val="accent4">
              <a:alpha val="2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2" name="Google Shape;102;gf4223d3851_0_347"/>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3" name="Google Shape;103;gf4223d3851_0_347"/>
          <p:cNvSpPr/>
          <p:nvPr/>
        </p:nvSpPr>
        <p:spPr>
          <a:xfrm flipH="1">
            <a:off x="7976257" y="6115501"/>
            <a:ext cx="1494600" cy="742500"/>
          </a:xfrm>
          <a:prstGeom prst="triangle">
            <a:avLst>
              <a:gd fmla="val 50000" name="adj"/>
            </a:avLst>
          </a:prstGeom>
          <a:solidFill>
            <a:schemeClr val="accent1">
              <a:alpha val="2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4" name="Google Shape;104;gf4223d3851_0_347"/>
          <p:cNvSpPr/>
          <p:nvPr/>
        </p:nvSpPr>
        <p:spPr>
          <a:xfrm flipH="1">
            <a:off x="7604183" y="6453143"/>
            <a:ext cx="814800" cy="405000"/>
          </a:xfrm>
          <a:prstGeom prst="triangle">
            <a:avLst>
              <a:gd fmla="val 50000" name="adj"/>
            </a:avLst>
          </a:prstGeom>
          <a:solidFill>
            <a:schemeClr val="accent1">
              <a:alpha val="2863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5" name="Google Shape;105;gf4223d3851_0_347"/>
          <p:cNvSpPr/>
          <p:nvPr/>
        </p:nvSpPr>
        <p:spPr>
          <a:xfrm>
            <a:off x="7730671" y="4511709"/>
            <a:ext cx="1376700" cy="1689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6" name="Google Shape;106;gf4223d3851_0_347"/>
          <p:cNvSpPr/>
          <p:nvPr/>
        </p:nvSpPr>
        <p:spPr>
          <a:xfrm>
            <a:off x="9281100" y="5039975"/>
            <a:ext cx="1038600" cy="216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 Colonna 2">
  <p:cSld name="OBJECT_3">
    <p:spTree>
      <p:nvGrpSpPr>
        <p:cNvPr id="107" name="Shape 107"/>
        <p:cNvGrpSpPr/>
        <p:nvPr/>
      </p:nvGrpSpPr>
      <p:grpSpPr>
        <a:xfrm>
          <a:off x="0" y="0"/>
          <a:ext cx="0" cy="0"/>
          <a:chOff x="0" y="0"/>
          <a:chExt cx="0" cy="0"/>
        </a:xfrm>
      </p:grpSpPr>
      <p:sp>
        <p:nvSpPr>
          <p:cNvPr id="108" name="Google Shape;108;g13b7178d6c1_0_1684"/>
          <p:cNvSpPr txBox="1"/>
          <p:nvPr>
            <p:ph type="title"/>
          </p:nvPr>
        </p:nvSpPr>
        <p:spPr>
          <a:xfrm>
            <a:off x="1151451" y="0"/>
            <a:ext cx="10033200" cy="10560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55899"/>
              </a:buClr>
              <a:buSzPts val="2900"/>
              <a:buNone/>
              <a:defRPr i="0" u="none" cap="none" strike="noStrike">
                <a:solidFill>
                  <a:srgbClr val="055899"/>
                </a:solidFill>
              </a:defRPr>
            </a:lvl1pPr>
            <a:lvl2pPr lvl="1" rtl="0" algn="l">
              <a:lnSpc>
                <a:spcPct val="100000"/>
              </a:lnSpc>
              <a:spcBef>
                <a:spcPts val="0"/>
              </a:spcBef>
              <a:spcAft>
                <a:spcPts val="0"/>
              </a:spcAft>
              <a:buClr>
                <a:srgbClr val="055899"/>
              </a:buClr>
              <a:buSzPts val="2900"/>
              <a:buNone/>
              <a:defRPr>
                <a:solidFill>
                  <a:srgbClr val="055899"/>
                </a:solidFill>
              </a:defRPr>
            </a:lvl2pPr>
            <a:lvl3pPr lvl="2" rtl="0" algn="l">
              <a:lnSpc>
                <a:spcPct val="100000"/>
              </a:lnSpc>
              <a:spcBef>
                <a:spcPts val="0"/>
              </a:spcBef>
              <a:spcAft>
                <a:spcPts val="0"/>
              </a:spcAft>
              <a:buClr>
                <a:srgbClr val="055899"/>
              </a:buClr>
              <a:buSzPts val="2900"/>
              <a:buNone/>
              <a:defRPr>
                <a:solidFill>
                  <a:srgbClr val="055899"/>
                </a:solidFill>
              </a:defRPr>
            </a:lvl3pPr>
            <a:lvl4pPr lvl="3" rtl="0" algn="l">
              <a:lnSpc>
                <a:spcPct val="100000"/>
              </a:lnSpc>
              <a:spcBef>
                <a:spcPts val="0"/>
              </a:spcBef>
              <a:spcAft>
                <a:spcPts val="0"/>
              </a:spcAft>
              <a:buClr>
                <a:srgbClr val="055899"/>
              </a:buClr>
              <a:buSzPts val="2900"/>
              <a:buNone/>
              <a:defRPr>
                <a:solidFill>
                  <a:srgbClr val="055899"/>
                </a:solidFill>
              </a:defRPr>
            </a:lvl4pPr>
            <a:lvl5pPr lvl="4" rtl="0" algn="l">
              <a:lnSpc>
                <a:spcPct val="100000"/>
              </a:lnSpc>
              <a:spcBef>
                <a:spcPts val="0"/>
              </a:spcBef>
              <a:spcAft>
                <a:spcPts val="0"/>
              </a:spcAft>
              <a:buClr>
                <a:srgbClr val="055899"/>
              </a:buClr>
              <a:buSzPts val="2900"/>
              <a:buNone/>
              <a:defRPr>
                <a:solidFill>
                  <a:srgbClr val="055899"/>
                </a:solidFill>
              </a:defRPr>
            </a:lvl5pPr>
            <a:lvl6pPr lvl="5" rtl="0" algn="l">
              <a:lnSpc>
                <a:spcPct val="100000"/>
              </a:lnSpc>
              <a:spcBef>
                <a:spcPts val="0"/>
              </a:spcBef>
              <a:spcAft>
                <a:spcPts val="0"/>
              </a:spcAft>
              <a:buClr>
                <a:srgbClr val="055899"/>
              </a:buClr>
              <a:buSzPts val="2900"/>
              <a:buNone/>
              <a:defRPr>
                <a:solidFill>
                  <a:srgbClr val="055899"/>
                </a:solidFill>
              </a:defRPr>
            </a:lvl6pPr>
            <a:lvl7pPr lvl="6" rtl="0" algn="l">
              <a:lnSpc>
                <a:spcPct val="100000"/>
              </a:lnSpc>
              <a:spcBef>
                <a:spcPts val="0"/>
              </a:spcBef>
              <a:spcAft>
                <a:spcPts val="0"/>
              </a:spcAft>
              <a:buClr>
                <a:srgbClr val="055899"/>
              </a:buClr>
              <a:buSzPts val="2900"/>
              <a:buNone/>
              <a:defRPr>
                <a:solidFill>
                  <a:srgbClr val="055899"/>
                </a:solidFill>
              </a:defRPr>
            </a:lvl7pPr>
            <a:lvl8pPr lvl="7" rtl="0" algn="l">
              <a:lnSpc>
                <a:spcPct val="100000"/>
              </a:lnSpc>
              <a:spcBef>
                <a:spcPts val="0"/>
              </a:spcBef>
              <a:spcAft>
                <a:spcPts val="0"/>
              </a:spcAft>
              <a:buClr>
                <a:srgbClr val="055899"/>
              </a:buClr>
              <a:buSzPts val="2900"/>
              <a:buNone/>
              <a:defRPr>
                <a:solidFill>
                  <a:srgbClr val="055899"/>
                </a:solidFill>
              </a:defRPr>
            </a:lvl8pPr>
            <a:lvl9pPr lvl="8" rtl="0" algn="l">
              <a:lnSpc>
                <a:spcPct val="100000"/>
              </a:lnSpc>
              <a:spcBef>
                <a:spcPts val="0"/>
              </a:spcBef>
              <a:spcAft>
                <a:spcPts val="0"/>
              </a:spcAft>
              <a:buClr>
                <a:srgbClr val="055899"/>
              </a:buClr>
              <a:buSzPts val="2900"/>
              <a:buNone/>
              <a:defRPr>
                <a:solidFill>
                  <a:srgbClr val="055899"/>
                </a:solidFill>
              </a:defRPr>
            </a:lvl9pPr>
          </a:lstStyle>
          <a:p/>
        </p:txBody>
      </p:sp>
      <p:sp>
        <p:nvSpPr>
          <p:cNvPr id="109" name="Google Shape;109;g13b7178d6c1_0_1684"/>
          <p:cNvSpPr txBox="1"/>
          <p:nvPr>
            <p:ph idx="1" type="body"/>
          </p:nvPr>
        </p:nvSpPr>
        <p:spPr>
          <a:xfrm>
            <a:off x="1151451" y="1245200"/>
            <a:ext cx="10033200" cy="4584000"/>
          </a:xfrm>
          <a:prstGeom prst="rect">
            <a:avLst/>
          </a:prstGeom>
          <a:noFill/>
          <a:ln>
            <a:noFill/>
          </a:ln>
        </p:spPr>
        <p:txBody>
          <a:bodyPr anchorCtr="0" anchor="t" bIns="121900" lIns="121900" spcFirstLastPara="1" rIns="121900" wrap="square" tIns="121900">
            <a:noAutofit/>
          </a:bodyPr>
          <a:lstStyle>
            <a:lvl1pPr indent="-228600" lvl="0" marL="457200" marR="0" rtl="0" algn="l">
              <a:lnSpc>
                <a:spcPct val="100000"/>
              </a:lnSpc>
              <a:spcBef>
                <a:spcPts val="0"/>
              </a:spcBef>
              <a:spcAft>
                <a:spcPts val="0"/>
              </a:spcAft>
              <a:buClr>
                <a:schemeClr val="dk1"/>
              </a:buClr>
              <a:buSzPts val="2700"/>
              <a:buNone/>
              <a:defRPr i="0" sz="2700" u="none" cap="none" strike="noStrike">
                <a:solidFill>
                  <a:schemeClr val="dk1"/>
                </a:solidFill>
              </a:defRPr>
            </a:lvl1pPr>
            <a:lvl2pPr indent="-228600" lvl="1" marL="914400" marR="0" rtl="0" algn="l">
              <a:lnSpc>
                <a:spcPct val="100000"/>
              </a:lnSpc>
              <a:spcBef>
                <a:spcPts val="0"/>
              </a:spcBef>
              <a:spcAft>
                <a:spcPts val="0"/>
              </a:spcAft>
              <a:buClr>
                <a:schemeClr val="dk1"/>
              </a:buClr>
              <a:buSzPts val="2400"/>
              <a:buNone/>
              <a:defRPr i="0" sz="2400" u="none" cap="none" strike="noStrike">
                <a:solidFill>
                  <a:schemeClr val="dk1"/>
                </a:solidFill>
              </a:defRPr>
            </a:lvl2pPr>
            <a:lvl3pPr indent="-228600" lvl="2" marL="1371600" marR="0" rtl="0" algn="l">
              <a:lnSpc>
                <a:spcPct val="100000"/>
              </a:lnSpc>
              <a:spcBef>
                <a:spcPts val="0"/>
              </a:spcBef>
              <a:spcAft>
                <a:spcPts val="0"/>
              </a:spcAft>
              <a:buClr>
                <a:schemeClr val="dk1"/>
              </a:buClr>
              <a:buSzPts val="2100"/>
              <a:buNone/>
              <a:defRPr i="0" sz="2100" u="none" cap="none" strike="noStrike">
                <a:solidFill>
                  <a:schemeClr val="dk1"/>
                </a:solidFill>
              </a:defRPr>
            </a:lvl3pPr>
            <a:lvl4pPr indent="-228600" lvl="3" marL="1828800" marR="0" rtl="0" algn="l">
              <a:lnSpc>
                <a:spcPct val="100000"/>
              </a:lnSpc>
              <a:spcBef>
                <a:spcPts val="0"/>
              </a:spcBef>
              <a:spcAft>
                <a:spcPts val="0"/>
              </a:spcAft>
              <a:buClr>
                <a:schemeClr val="dk1"/>
              </a:buClr>
              <a:buSzPts val="1900"/>
              <a:buNone/>
              <a:defRPr i="0" sz="1900" u="none" cap="none" strike="noStrike">
                <a:solidFill>
                  <a:schemeClr val="dk1"/>
                </a:solidFill>
              </a:defRPr>
            </a:lvl4pPr>
            <a:lvl5pPr indent="-228600" lvl="4" marL="2286000" marR="0" rtl="0" algn="l">
              <a:lnSpc>
                <a:spcPct val="100000"/>
              </a:lnSpc>
              <a:spcBef>
                <a:spcPts val="0"/>
              </a:spcBef>
              <a:spcAft>
                <a:spcPts val="0"/>
              </a:spcAft>
              <a:buClr>
                <a:schemeClr val="dk1"/>
              </a:buClr>
              <a:buSzPts val="1900"/>
              <a:buNone/>
              <a:defRPr i="0" sz="1900" u="none" cap="none" strike="noStrike">
                <a:solidFill>
                  <a:schemeClr val="dk1"/>
                </a:solidFill>
              </a:defRPr>
            </a:lvl5pPr>
            <a:lvl6pPr indent="-400050" lvl="5" marL="2743200" marR="0" rtl="0" algn="l">
              <a:lnSpc>
                <a:spcPct val="100000"/>
              </a:lnSpc>
              <a:spcBef>
                <a:spcPts val="500"/>
              </a:spcBef>
              <a:spcAft>
                <a:spcPts val="0"/>
              </a:spcAft>
              <a:buClr>
                <a:schemeClr val="dk1"/>
              </a:buClr>
              <a:buSzPts val="2700"/>
              <a:buChar char="•"/>
              <a:defRPr i="0" sz="2700" u="none" cap="none" strike="noStrike">
                <a:solidFill>
                  <a:schemeClr val="dk1"/>
                </a:solidFill>
              </a:defRPr>
            </a:lvl6pPr>
            <a:lvl7pPr indent="-400050" lvl="6" marL="3200400" marR="0" rtl="0" algn="l">
              <a:lnSpc>
                <a:spcPct val="100000"/>
              </a:lnSpc>
              <a:spcBef>
                <a:spcPts val="500"/>
              </a:spcBef>
              <a:spcAft>
                <a:spcPts val="0"/>
              </a:spcAft>
              <a:buClr>
                <a:schemeClr val="dk1"/>
              </a:buClr>
              <a:buSzPts val="2700"/>
              <a:buChar char="•"/>
              <a:defRPr i="0" sz="2700" u="none" cap="none" strike="noStrike">
                <a:solidFill>
                  <a:schemeClr val="dk1"/>
                </a:solidFill>
              </a:defRPr>
            </a:lvl7pPr>
            <a:lvl8pPr indent="-400050" lvl="7" marL="3657600" marR="0" rtl="0" algn="l">
              <a:lnSpc>
                <a:spcPct val="100000"/>
              </a:lnSpc>
              <a:spcBef>
                <a:spcPts val="500"/>
              </a:spcBef>
              <a:spcAft>
                <a:spcPts val="0"/>
              </a:spcAft>
              <a:buClr>
                <a:schemeClr val="dk1"/>
              </a:buClr>
              <a:buSzPts val="2700"/>
              <a:buChar char="•"/>
              <a:defRPr i="0" sz="2700" u="none" cap="none" strike="noStrike">
                <a:solidFill>
                  <a:schemeClr val="dk1"/>
                </a:solidFill>
              </a:defRPr>
            </a:lvl8pPr>
            <a:lvl9pPr indent="-400050" lvl="8" marL="4114800" marR="0" rtl="0" algn="l">
              <a:lnSpc>
                <a:spcPct val="100000"/>
              </a:lnSpc>
              <a:spcBef>
                <a:spcPts val="500"/>
              </a:spcBef>
              <a:spcAft>
                <a:spcPts val="0"/>
              </a:spcAft>
              <a:buClr>
                <a:schemeClr val="dk1"/>
              </a:buClr>
              <a:buSzPts val="2700"/>
              <a:buChar char="•"/>
              <a:defRPr i="0" sz="2700" u="none" cap="none" strike="noStrike">
                <a:solidFill>
                  <a:schemeClr val="dk1"/>
                </a:solidFill>
              </a:defRPr>
            </a:lvl9pPr>
          </a:lstStyle>
          <a:p/>
        </p:txBody>
      </p:sp>
      <p:sp>
        <p:nvSpPr>
          <p:cNvPr id="110" name="Google Shape;110;g13b7178d6c1_0_1684"/>
          <p:cNvSpPr/>
          <p:nvPr/>
        </p:nvSpPr>
        <p:spPr>
          <a:xfrm>
            <a:off x="0" y="0"/>
            <a:ext cx="514500" cy="6858000"/>
          </a:xfrm>
          <a:prstGeom prst="rect">
            <a:avLst/>
          </a:prstGeom>
          <a:solidFill>
            <a:srgbClr val="FB552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BFBFBF"/>
              </a:solidFill>
              <a:latin typeface="Roboto"/>
              <a:ea typeface="Roboto"/>
              <a:cs typeface="Roboto"/>
              <a:sym typeface="Roboto"/>
            </a:endParaRPr>
          </a:p>
        </p:txBody>
      </p:sp>
      <p:pic>
        <p:nvPicPr>
          <p:cNvPr descr="logo1.png" id="111" name="Google Shape;111;g13b7178d6c1_0_1684"/>
          <p:cNvPicPr preferRelativeResize="0"/>
          <p:nvPr/>
        </p:nvPicPr>
        <p:blipFill rotWithShape="1">
          <a:blip r:embed="rId2">
            <a:alphaModFix/>
          </a:blip>
          <a:srcRect b="0" l="0" r="0" t="0"/>
          <a:stretch/>
        </p:blipFill>
        <p:spPr>
          <a:xfrm>
            <a:off x="104644" y="164637"/>
            <a:ext cx="291896" cy="100947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 name="Google Shape;23;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26" name="Google Shape;26;p17"/>
          <p:cNvSpPr/>
          <p:nvPr/>
        </p:nvSpPr>
        <p:spPr>
          <a:xfrm>
            <a:off x="6005924" y="-12187854"/>
            <a:ext cx="15410100" cy="13369800"/>
          </a:xfrm>
          <a:prstGeom prst="ellipse">
            <a:avLst/>
          </a:prstGeom>
          <a:solidFill>
            <a:schemeClr val="accent1">
              <a:alpha val="57250"/>
            </a:schemeClr>
          </a:solidFill>
          <a:ln>
            <a:noFill/>
          </a:ln>
          <a:effectLst>
            <a:reflection blurRad="0" dir="5400000" dist="101600" endA="280" endPos="6539" fadeDir="5400012" kx="0" rotWithShape="0" algn="bl" stA="5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17"/>
          <p:cNvSpPr/>
          <p:nvPr/>
        </p:nvSpPr>
        <p:spPr>
          <a:xfrm>
            <a:off x="-9465432" y="5819379"/>
            <a:ext cx="20018100" cy="13908600"/>
          </a:xfrm>
          <a:prstGeom prst="ellipse">
            <a:avLst/>
          </a:prstGeom>
          <a:solidFill>
            <a:srgbClr val="FFD966">
              <a:alpha val="57250"/>
            </a:srgbClr>
          </a:solidFill>
          <a:ln>
            <a:noFill/>
          </a:ln>
          <a:effectLst>
            <a:reflection blurRad="0" dir="5400000" dist="101600" endA="280" endPos="6539" fadeDir="5400012" kx="0" rotWithShape="0" algn="bl" stA="5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p:cSld name="Content Slide">
    <p:spTree>
      <p:nvGrpSpPr>
        <p:cNvPr id="28" name="Shape 28"/>
        <p:cNvGrpSpPr/>
        <p:nvPr/>
      </p:nvGrpSpPr>
      <p:grpSpPr>
        <a:xfrm>
          <a:off x="0" y="0"/>
          <a:ext cx="0" cy="0"/>
          <a:chOff x="0" y="0"/>
          <a:chExt cx="0" cy="0"/>
        </a:xfrm>
      </p:grpSpPr>
      <p:sp>
        <p:nvSpPr>
          <p:cNvPr id="29" name="Google Shape;29;p18"/>
          <p:cNvSpPr txBox="1"/>
          <p:nvPr>
            <p:ph type="title"/>
          </p:nvPr>
        </p:nvSpPr>
        <p:spPr>
          <a:xfrm>
            <a:off x="654656" y="221607"/>
            <a:ext cx="10882800" cy="840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600"/>
              <a:buFont typeface="Source Sans Pro"/>
              <a:buNone/>
              <a:defRPr b="1" sz="4800">
                <a:solidFill>
                  <a:schemeClr val="dk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8"/>
          <p:cNvSpPr txBox="1"/>
          <p:nvPr>
            <p:ph idx="1" type="body"/>
          </p:nvPr>
        </p:nvSpPr>
        <p:spPr>
          <a:xfrm>
            <a:off x="654656" y="2392543"/>
            <a:ext cx="10882800" cy="3733600"/>
          </a:xfrm>
          <a:prstGeom prst="rect">
            <a:avLst/>
          </a:prstGeom>
          <a:noFill/>
          <a:ln>
            <a:noFill/>
          </a:ln>
        </p:spPr>
        <p:txBody>
          <a:bodyPr anchorCtr="0" anchor="t" bIns="45700" lIns="91425" spcFirstLastPara="1" rIns="91425" wrap="square" tIns="45700">
            <a:noAutofit/>
          </a:bodyPr>
          <a:lstStyle>
            <a:lvl1pPr indent="-370840" lvl="0" marL="457200" algn="l">
              <a:lnSpc>
                <a:spcPct val="100000"/>
              </a:lnSpc>
              <a:spcBef>
                <a:spcPts val="853"/>
              </a:spcBef>
              <a:spcAft>
                <a:spcPts val="0"/>
              </a:spcAft>
              <a:buClr>
                <a:schemeClr val="accent1"/>
              </a:buClr>
              <a:buSzPts val="2240"/>
              <a:buChar char="•"/>
              <a:defRPr/>
            </a:lvl1pPr>
            <a:lvl2pPr indent="-353060" lvl="1" marL="914400" algn="l">
              <a:lnSpc>
                <a:spcPct val="100000"/>
              </a:lnSpc>
              <a:spcBef>
                <a:spcPts val="747"/>
              </a:spcBef>
              <a:spcAft>
                <a:spcPts val="0"/>
              </a:spcAft>
              <a:buClr>
                <a:schemeClr val="accent1"/>
              </a:buClr>
              <a:buSzPts val="1960"/>
              <a:buChar char="–"/>
              <a:defRPr/>
            </a:lvl2pPr>
            <a:lvl3pPr indent="-335280" lvl="2" marL="1371600" algn="l">
              <a:lnSpc>
                <a:spcPct val="100000"/>
              </a:lnSpc>
              <a:spcBef>
                <a:spcPts val="640"/>
              </a:spcBef>
              <a:spcAft>
                <a:spcPts val="0"/>
              </a:spcAft>
              <a:buClr>
                <a:schemeClr val="accent1"/>
              </a:buClr>
              <a:buSzPts val="1680"/>
              <a:buChar char="•"/>
              <a:defRPr/>
            </a:lvl3pPr>
            <a:lvl4pPr indent="-317500" lvl="3" marL="1828800" algn="l">
              <a:lnSpc>
                <a:spcPct val="100000"/>
              </a:lnSpc>
              <a:spcBef>
                <a:spcPts val="533"/>
              </a:spcBef>
              <a:spcAft>
                <a:spcPts val="0"/>
              </a:spcAft>
              <a:buClr>
                <a:schemeClr val="accent1"/>
              </a:buClr>
              <a:buSzPts val="1400"/>
              <a:buChar char="–"/>
              <a:defRPr/>
            </a:lvl4pPr>
            <a:lvl5pPr indent="-317500" lvl="4" marL="2286000" algn="l">
              <a:lnSpc>
                <a:spcPct val="100000"/>
              </a:lnSpc>
              <a:spcBef>
                <a:spcPts val="533"/>
              </a:spcBef>
              <a:spcAft>
                <a:spcPts val="0"/>
              </a:spcAft>
              <a:buClr>
                <a:schemeClr val="accent1"/>
              </a:buClr>
              <a:buSzPts val="1400"/>
              <a:buChar char="•"/>
              <a:defRPr/>
            </a:lvl5pPr>
            <a:lvl6pPr indent="-342900" lvl="5" marL="2743200" algn="l">
              <a:lnSpc>
                <a:spcPct val="100000"/>
              </a:lnSpc>
              <a:spcBef>
                <a:spcPts val="480"/>
              </a:spcBef>
              <a:spcAft>
                <a:spcPts val="0"/>
              </a:spcAft>
              <a:buClr>
                <a:schemeClr val="dk1"/>
              </a:buClr>
              <a:buSzPts val="1800"/>
              <a:buChar char="•"/>
              <a:defRPr/>
            </a:lvl6pPr>
            <a:lvl7pPr indent="-342900" lvl="6" marL="3200400" algn="l">
              <a:lnSpc>
                <a:spcPct val="100000"/>
              </a:lnSpc>
              <a:spcBef>
                <a:spcPts val="480"/>
              </a:spcBef>
              <a:spcAft>
                <a:spcPts val="0"/>
              </a:spcAft>
              <a:buClr>
                <a:schemeClr val="dk1"/>
              </a:buClr>
              <a:buSzPts val="1800"/>
              <a:buChar char="•"/>
              <a:defRPr/>
            </a:lvl7pPr>
            <a:lvl8pPr indent="-342900" lvl="7" marL="3657600" algn="l">
              <a:lnSpc>
                <a:spcPct val="100000"/>
              </a:lnSpc>
              <a:spcBef>
                <a:spcPts val="480"/>
              </a:spcBef>
              <a:spcAft>
                <a:spcPts val="0"/>
              </a:spcAft>
              <a:buClr>
                <a:schemeClr val="dk1"/>
              </a:buClr>
              <a:buSzPts val="1800"/>
              <a:buChar char="•"/>
              <a:defRPr/>
            </a:lvl8pPr>
            <a:lvl9pPr indent="-342900" lvl="8" marL="4114800" algn="l">
              <a:lnSpc>
                <a:spcPct val="100000"/>
              </a:lnSpc>
              <a:spcBef>
                <a:spcPts val="480"/>
              </a:spcBef>
              <a:spcAft>
                <a:spcPts val="0"/>
              </a:spcAft>
              <a:buClr>
                <a:schemeClr val="dk1"/>
              </a:buClr>
              <a:buSzPts val="1800"/>
              <a:buChar char="•"/>
              <a:defRPr/>
            </a:lvl9pPr>
          </a:lstStyle>
          <a:p/>
        </p:txBody>
      </p:sp>
      <p:sp>
        <p:nvSpPr>
          <p:cNvPr id="31" name="Google Shape;31;p18"/>
          <p:cNvSpPr txBox="1"/>
          <p:nvPr>
            <p:ph idx="2" type="body"/>
          </p:nvPr>
        </p:nvSpPr>
        <p:spPr>
          <a:xfrm>
            <a:off x="654656" y="1057839"/>
            <a:ext cx="10882800" cy="717200"/>
          </a:xfrm>
          <a:prstGeom prst="rect">
            <a:avLst/>
          </a:prstGeom>
          <a:noFill/>
          <a:ln>
            <a:noFill/>
          </a:ln>
        </p:spPr>
        <p:txBody>
          <a:bodyPr anchorCtr="0" anchor="t" bIns="45700" lIns="91425" spcFirstLastPara="1" rIns="91425" wrap="square" tIns="45700">
            <a:noAutofit/>
          </a:bodyPr>
          <a:lstStyle>
            <a:lvl1pPr indent="-228600" lvl="0" marL="457200" algn="ctr">
              <a:lnSpc>
                <a:spcPct val="110000"/>
              </a:lnSpc>
              <a:spcBef>
                <a:spcPts val="533"/>
              </a:spcBef>
              <a:spcAft>
                <a:spcPts val="0"/>
              </a:spcAft>
              <a:buClr>
                <a:schemeClr val="dk2"/>
              </a:buClr>
              <a:buSzPts val="1400"/>
              <a:buNone/>
              <a:defRPr b="0" sz="2667">
                <a:solidFill>
                  <a:schemeClr val="dk2"/>
                </a:solidFill>
                <a:latin typeface="Source Sans Pro"/>
                <a:ea typeface="Source Sans Pro"/>
                <a:cs typeface="Source Sans Pro"/>
                <a:sym typeface="Source Sans Pro"/>
              </a:defRPr>
            </a:lvl1pPr>
            <a:lvl2pPr indent="-308610" lvl="1" marL="914400" algn="l">
              <a:lnSpc>
                <a:spcPct val="100000"/>
              </a:lnSpc>
              <a:spcBef>
                <a:spcPts val="480"/>
              </a:spcBef>
              <a:spcAft>
                <a:spcPts val="0"/>
              </a:spcAft>
              <a:buClr>
                <a:schemeClr val="dk1"/>
              </a:buClr>
              <a:buSzPts val="1260"/>
              <a:buChar char="–"/>
              <a:defRPr/>
            </a:lvl2pPr>
            <a:lvl3pPr indent="-308610" lvl="2" marL="1371600" algn="l">
              <a:lnSpc>
                <a:spcPct val="100000"/>
              </a:lnSpc>
              <a:spcBef>
                <a:spcPts val="480"/>
              </a:spcBef>
              <a:spcAft>
                <a:spcPts val="0"/>
              </a:spcAft>
              <a:buClr>
                <a:schemeClr val="dk1"/>
              </a:buClr>
              <a:buSzPts val="1260"/>
              <a:buChar char="•"/>
              <a:defRPr/>
            </a:lvl3pPr>
            <a:lvl4pPr indent="-308610" lvl="3" marL="1828800" algn="l">
              <a:lnSpc>
                <a:spcPct val="100000"/>
              </a:lnSpc>
              <a:spcBef>
                <a:spcPts val="480"/>
              </a:spcBef>
              <a:spcAft>
                <a:spcPts val="0"/>
              </a:spcAft>
              <a:buClr>
                <a:schemeClr val="dk1"/>
              </a:buClr>
              <a:buSzPts val="1260"/>
              <a:buChar char="–"/>
              <a:defRPr/>
            </a:lvl4pPr>
            <a:lvl5pPr indent="-308610" lvl="4" marL="2286000" algn="l">
              <a:lnSpc>
                <a:spcPct val="100000"/>
              </a:lnSpc>
              <a:spcBef>
                <a:spcPts val="480"/>
              </a:spcBef>
              <a:spcAft>
                <a:spcPts val="0"/>
              </a:spcAft>
              <a:buClr>
                <a:schemeClr val="dk1"/>
              </a:buClr>
              <a:buSzPts val="1260"/>
              <a:buChar char="•"/>
              <a:defRPr/>
            </a:lvl5pPr>
            <a:lvl6pPr indent="-342900" lvl="5" marL="2743200" algn="l">
              <a:lnSpc>
                <a:spcPct val="100000"/>
              </a:lnSpc>
              <a:spcBef>
                <a:spcPts val="480"/>
              </a:spcBef>
              <a:spcAft>
                <a:spcPts val="0"/>
              </a:spcAft>
              <a:buClr>
                <a:schemeClr val="dk1"/>
              </a:buClr>
              <a:buSzPts val="1800"/>
              <a:buChar char="•"/>
              <a:defRPr/>
            </a:lvl6pPr>
            <a:lvl7pPr indent="-342900" lvl="6" marL="3200400" algn="l">
              <a:lnSpc>
                <a:spcPct val="100000"/>
              </a:lnSpc>
              <a:spcBef>
                <a:spcPts val="480"/>
              </a:spcBef>
              <a:spcAft>
                <a:spcPts val="0"/>
              </a:spcAft>
              <a:buClr>
                <a:schemeClr val="dk1"/>
              </a:buClr>
              <a:buSzPts val="1800"/>
              <a:buChar char="•"/>
              <a:defRPr/>
            </a:lvl7pPr>
            <a:lvl8pPr indent="-342900" lvl="7" marL="3657600" algn="l">
              <a:lnSpc>
                <a:spcPct val="100000"/>
              </a:lnSpc>
              <a:spcBef>
                <a:spcPts val="480"/>
              </a:spcBef>
              <a:spcAft>
                <a:spcPts val="0"/>
              </a:spcAft>
              <a:buClr>
                <a:schemeClr val="dk1"/>
              </a:buClr>
              <a:buSzPts val="1800"/>
              <a:buChar char="•"/>
              <a:defRPr/>
            </a:lvl8pPr>
            <a:lvl9pPr indent="-342900" lvl="8" marL="4114800" algn="l">
              <a:lnSpc>
                <a:spcPct val="100000"/>
              </a:lnSpc>
              <a:spcBef>
                <a:spcPts val="48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1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2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2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2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6" name="Google Shape;66;p2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image" Target="../media/image52.png"/><Relationship Id="rId5" Type="http://schemas.openxmlformats.org/officeDocument/2006/relationships/image" Target="../media/image49.png"/><Relationship Id="rId6"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image" Target="../media/image13.jpg"/><Relationship Id="rId13" Type="http://schemas.openxmlformats.org/officeDocument/2006/relationships/image" Target="../media/image6.jpg"/><Relationship Id="rId12"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14.png"/><Relationship Id="rId9" Type="http://schemas.openxmlformats.org/officeDocument/2006/relationships/image" Target="../media/image7.jpg"/><Relationship Id="rId15" Type="http://schemas.openxmlformats.org/officeDocument/2006/relationships/image" Target="../media/image15.jpg"/><Relationship Id="rId14" Type="http://schemas.openxmlformats.org/officeDocument/2006/relationships/image" Target="../media/image5.jpg"/><Relationship Id="rId5" Type="http://schemas.openxmlformats.org/officeDocument/2006/relationships/image" Target="../media/image12.jpg"/><Relationship Id="rId6" Type="http://schemas.openxmlformats.org/officeDocument/2006/relationships/image" Target="../media/image3.jpg"/><Relationship Id="rId7" Type="http://schemas.openxmlformats.org/officeDocument/2006/relationships/image" Target="../media/image2.jpg"/><Relationship Id="rId8"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55.jp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5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62.png"/></Relationships>
</file>

<file path=ppt/slides/_rels/slide4.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23.png"/><Relationship Id="rId13" Type="http://schemas.openxmlformats.org/officeDocument/2006/relationships/image" Target="../media/image24.png"/><Relationship Id="rId12"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1.png"/><Relationship Id="rId4" Type="http://schemas.openxmlformats.org/officeDocument/2006/relationships/image" Target="../media/image16.png"/><Relationship Id="rId9" Type="http://schemas.openxmlformats.org/officeDocument/2006/relationships/image" Target="../media/image27.png"/><Relationship Id="rId15" Type="http://schemas.openxmlformats.org/officeDocument/2006/relationships/image" Target="../media/image28.jpg"/><Relationship Id="rId14" Type="http://schemas.openxmlformats.org/officeDocument/2006/relationships/image" Target="../media/image21.jpg"/><Relationship Id="rId16"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29.png"/><Relationship Id="rId8" Type="http://schemas.openxmlformats.org/officeDocument/2006/relationships/image" Target="../media/image2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65.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47.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47.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67.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68.png"/><Relationship Id="rId4" Type="http://schemas.openxmlformats.org/officeDocument/2006/relationships/image" Target="../media/image71.png"/><Relationship Id="rId5"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7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72.png"/><Relationship Id="rId4" Type="http://schemas.openxmlformats.org/officeDocument/2006/relationships/image" Target="../media/image70.png"/><Relationship Id="rId5" Type="http://schemas.openxmlformats.org/officeDocument/2006/relationships/image" Target="../media/image82.png"/><Relationship Id="rId6"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8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0.png"/><Relationship Id="rId4" Type="http://schemas.openxmlformats.org/officeDocument/2006/relationships/image" Target="../media/image77.png"/><Relationship Id="rId5" Type="http://schemas.openxmlformats.org/officeDocument/2006/relationships/image" Target="../media/image7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8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4.png"/><Relationship Id="rId4" Type="http://schemas.openxmlformats.org/officeDocument/2006/relationships/image" Target="../media/image87.jpg"/><Relationship Id="rId5" Type="http://schemas.openxmlformats.org/officeDocument/2006/relationships/hyperlink" Target="mailto:info@datavalley.it" TargetMode="External"/><Relationship Id="rId6" Type="http://schemas.openxmlformats.org/officeDocument/2006/relationships/hyperlink" Target="mailto:silvia.martinelli@datavalley.it" TargetMode="External"/><Relationship Id="rId7" Type="http://schemas.openxmlformats.org/officeDocument/2006/relationships/hyperlink" Target="mailto:paola.aurucci@unito.i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image" Target="../media/image30.jpg"/><Relationship Id="rId9" Type="http://schemas.openxmlformats.org/officeDocument/2006/relationships/image" Target="../media/image36.png"/><Relationship Id="rId5" Type="http://schemas.openxmlformats.org/officeDocument/2006/relationships/image" Target="../media/image35.jpg"/><Relationship Id="rId6" Type="http://schemas.openxmlformats.org/officeDocument/2006/relationships/image" Target="../media/image34.jpg"/><Relationship Id="rId7" Type="http://schemas.openxmlformats.org/officeDocument/2006/relationships/image" Target="../media/image37.jpg"/><Relationship Id="rId8"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1"/>
          <p:cNvSpPr/>
          <p:nvPr/>
        </p:nvSpPr>
        <p:spPr>
          <a:xfrm>
            <a:off x="4896524" y="1"/>
            <a:ext cx="7295477" cy="6853457"/>
          </a:xfrm>
          <a:custGeom>
            <a:rect b="b" l="l" r="r" t="t"/>
            <a:pathLst>
              <a:path extrusionOk="0" h="6853457" w="729547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7" name="Google Shape;117;p1"/>
          <p:cNvPicPr preferRelativeResize="0"/>
          <p:nvPr/>
        </p:nvPicPr>
        <p:blipFill rotWithShape="1">
          <a:blip r:embed="rId3">
            <a:alphaModFix/>
          </a:blip>
          <a:srcRect b="0" l="0" r="0" t="0"/>
          <a:stretch/>
        </p:blipFill>
        <p:spPr>
          <a:xfrm>
            <a:off x="3978260" y="2064899"/>
            <a:ext cx="3917637" cy="27282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f4223d3851_0_28"/>
          <p:cNvSpPr txBox="1"/>
          <p:nvPr/>
        </p:nvSpPr>
        <p:spPr>
          <a:xfrm>
            <a:off x="2266400" y="206829"/>
            <a:ext cx="7659300" cy="738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E-health working table</a:t>
            </a:r>
            <a:endParaRPr b="1" sz="3200">
              <a:solidFill>
                <a:srgbClr val="2F5496"/>
              </a:solidFill>
              <a:latin typeface="Raleway"/>
              <a:ea typeface="Raleway"/>
              <a:cs typeface="Raleway"/>
              <a:sym typeface="Raleway"/>
            </a:endParaRPr>
          </a:p>
        </p:txBody>
      </p:sp>
      <p:sp>
        <p:nvSpPr>
          <p:cNvPr id="304" name="Google Shape;304;gf4223d3851_0_28"/>
          <p:cNvSpPr txBox="1"/>
          <p:nvPr/>
        </p:nvSpPr>
        <p:spPr>
          <a:xfrm>
            <a:off x="1134359" y="904416"/>
            <a:ext cx="9923100" cy="5295000"/>
          </a:xfrm>
          <a:prstGeom prst="rect">
            <a:avLst/>
          </a:prstGeom>
          <a:noFill/>
          <a:ln>
            <a:noFill/>
          </a:ln>
        </p:spPr>
        <p:txBody>
          <a:bodyPr anchorCtr="0" anchor="t" bIns="60925" lIns="121900" spcFirstLastPara="1" rIns="121900" wrap="square" tIns="60925">
            <a:spAutoFit/>
          </a:bodyPr>
          <a:lstStyle/>
          <a:p>
            <a:pPr indent="0" lvl="0" marL="89999" marR="0" rtl="0" algn="l">
              <a:lnSpc>
                <a:spcPct val="150000"/>
              </a:lnSpc>
              <a:spcBef>
                <a:spcPts val="0"/>
              </a:spcBef>
              <a:spcAft>
                <a:spcPts val="0"/>
              </a:spcAft>
              <a:buClr>
                <a:schemeClr val="dk1"/>
              </a:buClr>
              <a:buSzPts val="1100"/>
              <a:buFont typeface="Arial"/>
              <a:buNone/>
            </a:pPr>
            <a:r>
              <a:rPr b="1" lang="en-GB" sz="2100">
                <a:solidFill>
                  <a:srgbClr val="193366"/>
                </a:solidFill>
                <a:latin typeface="Source Sans Pro"/>
                <a:ea typeface="Source Sans Pro"/>
                <a:cs typeface="Source Sans Pro"/>
                <a:sym typeface="Source Sans Pro"/>
              </a:rPr>
              <a:t>Data Valley organized a heterogeneous working table to delve into the dialogue between experts, hospitals, pharmaceutical companies, associations, and others</a:t>
            </a:r>
            <a:r>
              <a:rPr lang="en-GB" sz="2100">
                <a:solidFill>
                  <a:srgbClr val="193366"/>
                </a:solidFill>
                <a:latin typeface="Source Sans Pro"/>
                <a:ea typeface="Source Sans Pro"/>
                <a:cs typeface="Source Sans Pro"/>
                <a:sym typeface="Source Sans Pro"/>
              </a:rPr>
              <a:t> in the field on the topic of leveraging data for research and for the development of new solutions and forms of interaction.</a:t>
            </a:r>
            <a:endParaRPr sz="2100">
              <a:solidFill>
                <a:srgbClr val="193366"/>
              </a:solidFill>
              <a:latin typeface="Source Sans Pro"/>
              <a:ea typeface="Source Sans Pro"/>
              <a:cs typeface="Source Sans Pro"/>
              <a:sym typeface="Source Sans Pro"/>
            </a:endParaRPr>
          </a:p>
          <a:p>
            <a:pPr indent="0" lvl="0" marL="2755900" marR="0" rtl="0" algn="l">
              <a:lnSpc>
                <a:spcPct val="150000"/>
              </a:lnSpc>
              <a:spcBef>
                <a:spcPts val="0"/>
              </a:spcBef>
              <a:spcAft>
                <a:spcPts val="0"/>
              </a:spcAft>
              <a:buClr>
                <a:schemeClr val="dk1"/>
              </a:buClr>
              <a:buSzPts val="1100"/>
              <a:buFont typeface="Arial"/>
              <a:buNone/>
            </a:pPr>
            <a:r>
              <a:rPr b="1" lang="en-GB" sz="2100">
                <a:solidFill>
                  <a:srgbClr val="193366"/>
                </a:solidFill>
                <a:latin typeface="Source Sans Pro"/>
                <a:ea typeface="Source Sans Pro"/>
                <a:cs typeface="Source Sans Pro"/>
                <a:sym typeface="Source Sans Pro"/>
              </a:rPr>
              <a:t>The issues we focused on:</a:t>
            </a:r>
            <a:endParaRPr b="1" sz="2100">
              <a:solidFill>
                <a:srgbClr val="193366"/>
              </a:solidFill>
              <a:latin typeface="Source Sans Pro"/>
              <a:ea typeface="Source Sans Pro"/>
              <a:cs typeface="Source Sans Pro"/>
              <a:sym typeface="Source Sans Pro"/>
            </a:endParaRPr>
          </a:p>
          <a:p>
            <a:pPr indent="0" lvl="0" marL="2755900" marR="0" rtl="0" algn="l">
              <a:lnSpc>
                <a:spcPct val="150000"/>
              </a:lnSpc>
              <a:spcBef>
                <a:spcPts val="0"/>
              </a:spcBef>
              <a:spcAft>
                <a:spcPts val="0"/>
              </a:spcAft>
              <a:buClr>
                <a:schemeClr val="dk1"/>
              </a:buClr>
              <a:buSzPts val="1100"/>
              <a:buFont typeface="Arial"/>
              <a:buNone/>
            </a:pPr>
            <a:r>
              <a:rPr lang="en-GB" sz="2100">
                <a:solidFill>
                  <a:srgbClr val="193366"/>
                </a:solidFill>
                <a:latin typeface="Source Sans Pro"/>
                <a:ea typeface="Source Sans Pro"/>
                <a:cs typeface="Source Sans Pro"/>
                <a:sym typeface="Source Sans Pro"/>
              </a:rPr>
              <a:t>- the sharing of data, personal and non-personal;</a:t>
            </a:r>
            <a:endParaRPr sz="2100">
              <a:solidFill>
                <a:srgbClr val="193366"/>
              </a:solidFill>
              <a:latin typeface="Source Sans Pro"/>
              <a:ea typeface="Source Sans Pro"/>
              <a:cs typeface="Source Sans Pro"/>
              <a:sym typeface="Source Sans Pro"/>
            </a:endParaRPr>
          </a:p>
          <a:p>
            <a:pPr indent="0" lvl="0" marL="2755900" marR="0" rtl="0" algn="l">
              <a:lnSpc>
                <a:spcPct val="150000"/>
              </a:lnSpc>
              <a:spcBef>
                <a:spcPts val="0"/>
              </a:spcBef>
              <a:spcAft>
                <a:spcPts val="0"/>
              </a:spcAft>
              <a:buClr>
                <a:schemeClr val="dk1"/>
              </a:buClr>
              <a:buSzPts val="1100"/>
              <a:buFont typeface="Arial"/>
              <a:buNone/>
            </a:pPr>
            <a:r>
              <a:rPr lang="en-GB" sz="2100">
                <a:solidFill>
                  <a:srgbClr val="193366"/>
                </a:solidFill>
                <a:latin typeface="Source Sans Pro"/>
                <a:ea typeface="Source Sans Pro"/>
                <a:cs typeface="Source Sans Pro"/>
                <a:sym typeface="Source Sans Pro"/>
              </a:rPr>
              <a:t>- anonymization and new techniques used, such as synthetic data;</a:t>
            </a:r>
            <a:endParaRPr sz="2100">
              <a:solidFill>
                <a:srgbClr val="193366"/>
              </a:solidFill>
              <a:latin typeface="Source Sans Pro"/>
              <a:ea typeface="Source Sans Pro"/>
              <a:cs typeface="Source Sans Pro"/>
              <a:sym typeface="Source Sans Pro"/>
            </a:endParaRPr>
          </a:p>
          <a:p>
            <a:pPr indent="0" lvl="0" marL="2755900" marR="0" rtl="0" algn="l">
              <a:lnSpc>
                <a:spcPct val="150000"/>
              </a:lnSpc>
              <a:spcBef>
                <a:spcPts val="0"/>
              </a:spcBef>
              <a:spcAft>
                <a:spcPts val="0"/>
              </a:spcAft>
              <a:buClr>
                <a:schemeClr val="dk1"/>
              </a:buClr>
              <a:buSzPts val="1100"/>
              <a:buFont typeface="Arial"/>
              <a:buNone/>
            </a:pPr>
            <a:r>
              <a:rPr lang="en-GB" sz="2100">
                <a:solidFill>
                  <a:srgbClr val="193366"/>
                </a:solidFill>
                <a:latin typeface="Source Sans Pro"/>
                <a:ea typeface="Source Sans Pro"/>
                <a:cs typeface="Source Sans Pro"/>
                <a:sym typeface="Source Sans Pro"/>
              </a:rPr>
              <a:t> - the forms for sharing (licenses, partnerships, consortia);</a:t>
            </a:r>
            <a:endParaRPr sz="2100">
              <a:solidFill>
                <a:srgbClr val="193366"/>
              </a:solidFill>
              <a:latin typeface="Source Sans Pro"/>
              <a:ea typeface="Source Sans Pro"/>
              <a:cs typeface="Source Sans Pro"/>
              <a:sym typeface="Source Sans Pro"/>
            </a:endParaRPr>
          </a:p>
          <a:p>
            <a:pPr indent="0" lvl="0" marL="2755900" marR="0" rtl="0" algn="l">
              <a:lnSpc>
                <a:spcPct val="150000"/>
              </a:lnSpc>
              <a:spcBef>
                <a:spcPts val="0"/>
              </a:spcBef>
              <a:spcAft>
                <a:spcPts val="0"/>
              </a:spcAft>
              <a:buSzPts val="1100"/>
              <a:buNone/>
            </a:pPr>
            <a:r>
              <a:rPr lang="en-GB" sz="2100">
                <a:solidFill>
                  <a:srgbClr val="193366"/>
                </a:solidFill>
                <a:latin typeface="Source Sans Pro"/>
                <a:ea typeface="Source Sans Pro"/>
                <a:cs typeface="Source Sans Pro"/>
                <a:sym typeface="Source Sans Pro"/>
              </a:rPr>
              <a:t>- the creation of new data-driven products and services in the health sector.</a:t>
            </a:r>
            <a:endParaRPr sz="2100">
              <a:solidFill>
                <a:srgbClr val="193366"/>
              </a:solidFill>
              <a:latin typeface="Source Sans Pro"/>
              <a:ea typeface="Source Sans Pro"/>
              <a:cs typeface="Source Sans Pro"/>
              <a:sym typeface="Source Sans Pro"/>
            </a:endParaRPr>
          </a:p>
        </p:txBody>
      </p:sp>
      <p:pic>
        <p:nvPicPr>
          <p:cNvPr id="305" name="Google Shape;305;gf4223d3851_0_28"/>
          <p:cNvPicPr preferRelativeResize="0"/>
          <p:nvPr/>
        </p:nvPicPr>
        <p:blipFill>
          <a:blip r:embed="rId3">
            <a:alphaModFix/>
          </a:blip>
          <a:stretch>
            <a:fillRect/>
          </a:stretch>
        </p:blipFill>
        <p:spPr>
          <a:xfrm>
            <a:off x="1460817" y="3161667"/>
            <a:ext cx="2197100" cy="218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3"/>
          <p:cNvSpPr txBox="1"/>
          <p:nvPr/>
        </p:nvSpPr>
        <p:spPr>
          <a:xfrm>
            <a:off x="420750" y="324817"/>
            <a:ext cx="71058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lang="en-GB" sz="3200">
                <a:solidFill>
                  <a:srgbClr val="2F5496"/>
                </a:solidFill>
                <a:latin typeface="Raleway"/>
                <a:ea typeface="Raleway"/>
                <a:cs typeface="Raleway"/>
                <a:sym typeface="Raleway"/>
              </a:rPr>
              <a:t>The White Paper on e-health data sharing</a:t>
            </a:r>
            <a:endParaRPr b="1" sz="3200">
              <a:solidFill>
                <a:srgbClr val="2F5496"/>
              </a:solidFill>
              <a:latin typeface="Raleway"/>
              <a:ea typeface="Raleway"/>
              <a:cs typeface="Raleway"/>
              <a:sym typeface="Raleway"/>
            </a:endParaRPr>
          </a:p>
        </p:txBody>
      </p:sp>
      <p:sp>
        <p:nvSpPr>
          <p:cNvPr id="311" name="Google Shape;311;p33"/>
          <p:cNvSpPr/>
          <p:nvPr/>
        </p:nvSpPr>
        <p:spPr>
          <a:xfrm>
            <a:off x="-6882543" y="6010897"/>
            <a:ext cx="16702403" cy="13369710"/>
          </a:xfrm>
          <a:prstGeom prst="ellipse">
            <a:avLst/>
          </a:prstGeom>
          <a:solidFill>
            <a:srgbClr val="FFD966">
              <a:alpha val="76078"/>
            </a:srgbClr>
          </a:solidFill>
          <a:ln>
            <a:noFill/>
          </a:ln>
          <a:effectLst>
            <a:reflection blurRad="0" dir="5400000" dist="101600" endA="275" endPos="6539" kx="0" rotWithShape="0" algn="bl" stA="5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2" name="Google Shape;312;p33"/>
          <p:cNvSpPr/>
          <p:nvPr/>
        </p:nvSpPr>
        <p:spPr>
          <a:xfrm rot="4175440">
            <a:off x="8889939" y="1427522"/>
            <a:ext cx="4959586" cy="13937630"/>
          </a:xfrm>
          <a:prstGeom prst="rect">
            <a:avLst/>
          </a:prstGeom>
          <a:solidFill>
            <a:schemeClr val="accent1">
              <a:alpha val="6117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id="313" name="Google Shape;313;p33"/>
          <p:cNvPicPr preferRelativeResize="0"/>
          <p:nvPr/>
        </p:nvPicPr>
        <p:blipFill rotWithShape="1">
          <a:blip r:embed="rId3">
            <a:alphaModFix/>
          </a:blip>
          <a:srcRect b="0" l="0" r="0" t="0"/>
          <a:stretch/>
        </p:blipFill>
        <p:spPr>
          <a:xfrm>
            <a:off x="5788349" y="1377950"/>
            <a:ext cx="7518400" cy="4102100"/>
          </a:xfrm>
          <a:prstGeom prst="rect">
            <a:avLst/>
          </a:prstGeom>
          <a:noFill/>
          <a:ln>
            <a:noFill/>
          </a:ln>
        </p:spPr>
      </p:pic>
      <p:sp>
        <p:nvSpPr>
          <p:cNvPr id="314" name="Google Shape;314;p33"/>
          <p:cNvSpPr txBox="1"/>
          <p:nvPr/>
        </p:nvSpPr>
        <p:spPr>
          <a:xfrm>
            <a:off x="168813" y="1717414"/>
            <a:ext cx="6724500" cy="3648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lang="en-GB" sz="2100">
                <a:solidFill>
                  <a:srgbClr val="002060"/>
                </a:solidFill>
                <a:latin typeface="Raleway"/>
                <a:ea typeface="Raleway"/>
                <a:cs typeface="Raleway"/>
                <a:sym typeface="Raleway"/>
              </a:rPr>
              <a:t>The regulatory framework and technical barriers can hinder the adoption of efficient technology solutions at the expense of patient care.</a:t>
            </a:r>
            <a:endParaRPr sz="2100">
              <a:solidFill>
                <a:srgbClr val="002060"/>
              </a:solidFill>
              <a:latin typeface="Raleway"/>
              <a:ea typeface="Raleway"/>
              <a:cs typeface="Raleway"/>
              <a:sym typeface="Raleway"/>
            </a:endParaRPr>
          </a:p>
          <a:p>
            <a:pPr indent="0" lvl="0" marL="0" marR="0" rtl="0" algn="just">
              <a:lnSpc>
                <a:spcPct val="100000"/>
              </a:lnSpc>
              <a:spcBef>
                <a:spcPts val="0"/>
              </a:spcBef>
              <a:spcAft>
                <a:spcPts val="0"/>
              </a:spcAft>
              <a:buClr>
                <a:schemeClr val="dk1"/>
              </a:buClr>
              <a:buSzPts val="1100"/>
              <a:buFont typeface="Arial"/>
              <a:buNone/>
            </a:pPr>
            <a:r>
              <a:t/>
            </a:r>
            <a:endParaRPr sz="2100">
              <a:solidFill>
                <a:srgbClr val="002060"/>
              </a:solidFill>
              <a:latin typeface="Raleway"/>
              <a:ea typeface="Raleway"/>
              <a:cs typeface="Raleway"/>
              <a:sym typeface="Raleway"/>
            </a:endParaRPr>
          </a:p>
          <a:p>
            <a:pPr indent="0" lvl="0" marL="0" marR="0" rtl="0" algn="just">
              <a:lnSpc>
                <a:spcPct val="100000"/>
              </a:lnSpc>
              <a:spcBef>
                <a:spcPts val="0"/>
              </a:spcBef>
              <a:spcAft>
                <a:spcPts val="0"/>
              </a:spcAft>
              <a:buClr>
                <a:schemeClr val="dk1"/>
              </a:buClr>
              <a:buSzPts val="1100"/>
              <a:buFont typeface="Arial"/>
              <a:buNone/>
            </a:pPr>
            <a:r>
              <a:rPr lang="en-GB" sz="2100">
                <a:solidFill>
                  <a:srgbClr val="002060"/>
                </a:solidFill>
                <a:latin typeface="Raleway"/>
                <a:ea typeface="Raleway"/>
                <a:cs typeface="Raleway"/>
                <a:sym typeface="Raleway"/>
              </a:rPr>
              <a:t>To address this need, </a:t>
            </a:r>
            <a:r>
              <a:rPr b="1" lang="en-GB" sz="2100">
                <a:solidFill>
                  <a:srgbClr val="002060"/>
                </a:solidFill>
                <a:latin typeface="Raleway"/>
                <a:ea typeface="Raleway"/>
                <a:cs typeface="Raleway"/>
                <a:sym typeface="Raleway"/>
              </a:rPr>
              <a:t>Data Valley organized a heterogeneous working table</a:t>
            </a:r>
            <a:r>
              <a:rPr lang="en-GB" sz="2100">
                <a:solidFill>
                  <a:srgbClr val="002060"/>
                </a:solidFill>
                <a:latin typeface="Raleway"/>
                <a:ea typeface="Raleway"/>
                <a:cs typeface="Raleway"/>
                <a:sym typeface="Raleway"/>
              </a:rPr>
              <a:t> to explore in dialogue between experts, hospital facilities, pharmaceutical companies, associations and other stakeholders the topic of </a:t>
            </a:r>
            <a:r>
              <a:rPr b="1" lang="en-GB" sz="2100">
                <a:solidFill>
                  <a:srgbClr val="002060"/>
                </a:solidFill>
                <a:latin typeface="Raleway"/>
                <a:ea typeface="Raleway"/>
                <a:cs typeface="Raleway"/>
                <a:sym typeface="Raleway"/>
              </a:rPr>
              <a:t>leveraging data for research and for the development of new solutions and forms of interaction.</a:t>
            </a:r>
            <a:endParaRPr b="1" sz="2100">
              <a:solidFill>
                <a:srgbClr val="002060"/>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f4223d3851_0_15"/>
          <p:cNvSpPr txBox="1"/>
          <p:nvPr/>
        </p:nvSpPr>
        <p:spPr>
          <a:xfrm>
            <a:off x="821025" y="126650"/>
            <a:ext cx="10740600" cy="1231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chemeClr val="dk1"/>
              </a:buClr>
              <a:buSzPts val="1100"/>
              <a:buFont typeface="Arial"/>
              <a:buNone/>
            </a:pPr>
            <a:r>
              <a:rPr b="1" lang="en-GB" sz="3200">
                <a:solidFill>
                  <a:srgbClr val="2F5496"/>
                </a:solidFill>
                <a:latin typeface="Raleway"/>
                <a:ea typeface="Raleway"/>
                <a:cs typeface="Raleway"/>
                <a:sym typeface="Raleway"/>
              </a:rPr>
              <a:t>The needs: building a technology standard and legal framework for data sharing</a:t>
            </a:r>
            <a:endParaRPr b="1" sz="3200">
              <a:solidFill>
                <a:srgbClr val="2F5496"/>
              </a:solidFill>
              <a:latin typeface="Raleway"/>
              <a:ea typeface="Raleway"/>
              <a:cs typeface="Raleway"/>
              <a:sym typeface="Raleway"/>
            </a:endParaRPr>
          </a:p>
        </p:txBody>
      </p:sp>
      <p:sp>
        <p:nvSpPr>
          <p:cNvPr id="320" name="Google Shape;320;gf4223d3851_0_15"/>
          <p:cNvSpPr txBox="1"/>
          <p:nvPr/>
        </p:nvSpPr>
        <p:spPr>
          <a:xfrm>
            <a:off x="1268901" y="1592161"/>
            <a:ext cx="8899500" cy="4325100"/>
          </a:xfrm>
          <a:prstGeom prst="rect">
            <a:avLst/>
          </a:prstGeom>
          <a:noFill/>
          <a:ln>
            <a:noFill/>
          </a:ln>
        </p:spPr>
        <p:txBody>
          <a:bodyPr anchorCtr="0" anchor="t" bIns="60925" lIns="121900" spcFirstLastPara="1" rIns="121900" wrap="square" tIns="60925">
            <a:spAutoFit/>
          </a:bodyPr>
          <a:lstStyle/>
          <a:p>
            <a:pPr indent="-266700" lvl="0" marL="381000" marR="0" rtl="0" algn="l">
              <a:lnSpc>
                <a:spcPct val="100000"/>
              </a:lnSpc>
              <a:spcBef>
                <a:spcPts val="0"/>
              </a:spcBef>
              <a:spcAft>
                <a:spcPts val="0"/>
              </a:spcAft>
              <a:buClr>
                <a:schemeClr val="dk1"/>
              </a:buClr>
              <a:buSzPts val="1100"/>
              <a:buFont typeface="Arial"/>
              <a:buNone/>
            </a:pPr>
            <a:r>
              <a:rPr lang="en-GB" sz="2100">
                <a:solidFill>
                  <a:srgbClr val="193366"/>
                </a:solidFill>
                <a:latin typeface="Source Sans Pro"/>
                <a:ea typeface="Source Sans Pro"/>
                <a:cs typeface="Source Sans Pro"/>
                <a:sym typeface="Source Sans Pro"/>
              </a:rPr>
              <a:t>The spread of digital health and data-driven technologies in the biomedical field has the potential to ensure better disease prevention, personalized therapies and more accurate diagnoses of patients.</a:t>
            </a:r>
            <a:endParaRPr sz="2100">
              <a:solidFill>
                <a:srgbClr val="193366"/>
              </a:solidFill>
              <a:latin typeface="Source Sans Pro"/>
              <a:ea typeface="Source Sans Pro"/>
              <a:cs typeface="Source Sans Pro"/>
              <a:sym typeface="Source Sans Pro"/>
            </a:endParaRPr>
          </a:p>
          <a:p>
            <a:pPr indent="-266700" lvl="0" marL="381000" marR="0" rtl="0" algn="l">
              <a:lnSpc>
                <a:spcPct val="100000"/>
              </a:lnSpc>
              <a:spcBef>
                <a:spcPts val="0"/>
              </a:spcBef>
              <a:spcAft>
                <a:spcPts val="0"/>
              </a:spcAft>
              <a:buClr>
                <a:schemeClr val="dk1"/>
              </a:buClr>
              <a:buSzPts val="1100"/>
              <a:buFont typeface="Arial"/>
              <a:buNone/>
            </a:pPr>
            <a:r>
              <a:t/>
            </a:r>
            <a:endParaRPr sz="2100">
              <a:solidFill>
                <a:srgbClr val="193366"/>
              </a:solidFill>
              <a:latin typeface="Source Sans Pro"/>
              <a:ea typeface="Source Sans Pro"/>
              <a:cs typeface="Source Sans Pro"/>
              <a:sym typeface="Source Sans Pro"/>
            </a:endParaRPr>
          </a:p>
          <a:p>
            <a:pPr indent="-266700" lvl="0" marL="381000" marR="0" rtl="0" algn="l">
              <a:lnSpc>
                <a:spcPct val="100000"/>
              </a:lnSpc>
              <a:spcBef>
                <a:spcPts val="0"/>
              </a:spcBef>
              <a:spcAft>
                <a:spcPts val="0"/>
              </a:spcAft>
              <a:buClr>
                <a:schemeClr val="dk1"/>
              </a:buClr>
              <a:buSzPts val="1100"/>
              <a:buFont typeface="Arial"/>
              <a:buNone/>
            </a:pPr>
            <a:r>
              <a:rPr lang="en-GB" sz="2100">
                <a:solidFill>
                  <a:srgbClr val="193366"/>
                </a:solidFill>
                <a:latin typeface="Source Sans Pro"/>
                <a:ea typeface="Source Sans Pro"/>
                <a:cs typeface="Source Sans Pro"/>
                <a:sym typeface="Source Sans Pro"/>
              </a:rPr>
              <a:t>However, creating an efficient system requires the adoption of:</a:t>
            </a:r>
            <a:endParaRPr sz="2100">
              <a:solidFill>
                <a:srgbClr val="193366"/>
              </a:solidFill>
              <a:latin typeface="Source Sans Pro"/>
              <a:ea typeface="Source Sans Pro"/>
              <a:cs typeface="Source Sans Pro"/>
              <a:sym typeface="Source Sans Pro"/>
            </a:endParaRPr>
          </a:p>
          <a:p>
            <a:pPr indent="-361950" lvl="0" marL="457200" marR="0" rtl="0" algn="l">
              <a:lnSpc>
                <a:spcPct val="100000"/>
              </a:lnSpc>
              <a:spcBef>
                <a:spcPts val="0"/>
              </a:spcBef>
              <a:spcAft>
                <a:spcPts val="0"/>
              </a:spcAft>
              <a:buClr>
                <a:srgbClr val="193366"/>
              </a:buClr>
              <a:buSzPts val="2100"/>
              <a:buFont typeface="Source Sans Pro"/>
              <a:buChar char="●"/>
            </a:pPr>
            <a:r>
              <a:rPr lang="en-GB" sz="2100">
                <a:solidFill>
                  <a:srgbClr val="193366"/>
                </a:solidFill>
                <a:latin typeface="Source Sans Pro"/>
                <a:ea typeface="Source Sans Pro"/>
                <a:cs typeface="Source Sans Pro"/>
                <a:sym typeface="Source Sans Pro"/>
              </a:rPr>
              <a:t>a shared technology standard in order to overcome technological barriers that prevent true data sharing between different facilities;</a:t>
            </a:r>
            <a:endParaRPr sz="2100">
              <a:solidFill>
                <a:srgbClr val="193366"/>
              </a:solidFill>
              <a:latin typeface="Source Sans Pro"/>
              <a:ea typeface="Source Sans Pro"/>
              <a:cs typeface="Source Sans Pro"/>
              <a:sym typeface="Source Sans Pro"/>
            </a:endParaRPr>
          </a:p>
          <a:p>
            <a:pPr indent="0" lvl="0" marL="457200" marR="0" rtl="0" algn="l">
              <a:lnSpc>
                <a:spcPct val="100000"/>
              </a:lnSpc>
              <a:spcBef>
                <a:spcPts val="0"/>
              </a:spcBef>
              <a:spcAft>
                <a:spcPts val="0"/>
              </a:spcAft>
              <a:buNone/>
            </a:pPr>
            <a:r>
              <a:t/>
            </a:r>
            <a:endParaRPr sz="2100">
              <a:solidFill>
                <a:srgbClr val="193366"/>
              </a:solidFill>
              <a:latin typeface="Source Sans Pro"/>
              <a:ea typeface="Source Sans Pro"/>
              <a:cs typeface="Source Sans Pro"/>
              <a:sym typeface="Source Sans Pro"/>
            </a:endParaRPr>
          </a:p>
          <a:p>
            <a:pPr indent="0" lvl="0" marL="1828800" marR="0" rtl="0" algn="l">
              <a:lnSpc>
                <a:spcPct val="100000"/>
              </a:lnSpc>
              <a:spcBef>
                <a:spcPts val="0"/>
              </a:spcBef>
              <a:spcAft>
                <a:spcPts val="0"/>
              </a:spcAft>
              <a:buNone/>
            </a:pPr>
            <a:r>
              <a:t/>
            </a:r>
            <a:endParaRPr sz="2100">
              <a:solidFill>
                <a:srgbClr val="193366"/>
              </a:solidFill>
              <a:latin typeface="Source Sans Pro"/>
              <a:ea typeface="Source Sans Pro"/>
              <a:cs typeface="Source Sans Pro"/>
              <a:sym typeface="Source Sans Pro"/>
            </a:endParaRPr>
          </a:p>
          <a:p>
            <a:pPr indent="-361950" lvl="3" marL="1828800" marR="0" rtl="0" algn="l">
              <a:lnSpc>
                <a:spcPct val="100000"/>
              </a:lnSpc>
              <a:spcBef>
                <a:spcPts val="0"/>
              </a:spcBef>
              <a:spcAft>
                <a:spcPts val="0"/>
              </a:spcAft>
              <a:buClr>
                <a:srgbClr val="193366"/>
              </a:buClr>
              <a:buSzPts val="2100"/>
              <a:buFont typeface="Source Sans Pro"/>
              <a:buChar char="●"/>
            </a:pPr>
            <a:r>
              <a:rPr lang="en-GB" sz="2100">
                <a:solidFill>
                  <a:srgbClr val="193366"/>
                </a:solidFill>
                <a:latin typeface="Source Sans Pro"/>
                <a:ea typeface="Source Sans Pro"/>
                <a:cs typeface="Source Sans Pro"/>
                <a:sym typeface="Source Sans Pro"/>
              </a:rPr>
              <a:t>a legal framework to protect citizens' personal data and, at the same time, ensure high quality of processed data.</a:t>
            </a:r>
            <a:endParaRPr sz="2100">
              <a:solidFill>
                <a:srgbClr val="193366"/>
              </a:solidFill>
              <a:latin typeface="Source Sans Pro"/>
              <a:ea typeface="Source Sans Pro"/>
              <a:cs typeface="Source Sans Pro"/>
              <a:sym typeface="Source Sans Pro"/>
            </a:endParaRPr>
          </a:p>
          <a:p>
            <a:pPr indent="-361950" lvl="0" marL="457200" marR="0" rtl="0" algn="l">
              <a:lnSpc>
                <a:spcPct val="100000"/>
              </a:lnSpc>
              <a:spcBef>
                <a:spcPts val="0"/>
              </a:spcBef>
              <a:spcAft>
                <a:spcPts val="0"/>
              </a:spcAft>
              <a:buClr>
                <a:srgbClr val="193366"/>
              </a:buClr>
              <a:buSzPts val="2100"/>
              <a:buFont typeface="Source Sans Pro"/>
              <a:buChar char="●"/>
            </a:pPr>
            <a:r>
              <a:t/>
            </a:r>
            <a:endParaRPr sz="2100">
              <a:solidFill>
                <a:srgbClr val="193366"/>
              </a:solidFill>
              <a:latin typeface="Source Sans Pro"/>
              <a:ea typeface="Source Sans Pro"/>
              <a:cs typeface="Source Sans Pro"/>
              <a:sym typeface="Source Sans Pro"/>
            </a:endParaRPr>
          </a:p>
          <a:p>
            <a:pPr indent="-266700" lvl="0" marL="381000" marR="0" rtl="0" algn="l">
              <a:lnSpc>
                <a:spcPct val="100000"/>
              </a:lnSpc>
              <a:spcBef>
                <a:spcPts val="0"/>
              </a:spcBef>
              <a:spcAft>
                <a:spcPts val="0"/>
              </a:spcAft>
              <a:buClr>
                <a:srgbClr val="000000"/>
              </a:buClr>
              <a:buSzPts val="1900"/>
              <a:buFont typeface="Arial"/>
              <a:buNone/>
            </a:pPr>
            <a:r>
              <a:t/>
            </a:r>
            <a:endParaRPr sz="2100">
              <a:solidFill>
                <a:srgbClr val="193366"/>
              </a:solidFill>
              <a:latin typeface="Source Sans Pro"/>
              <a:ea typeface="Source Sans Pro"/>
              <a:cs typeface="Source Sans Pro"/>
              <a:sym typeface="Source Sans Pro"/>
            </a:endParaRPr>
          </a:p>
        </p:txBody>
      </p:sp>
      <p:pic>
        <p:nvPicPr>
          <p:cNvPr id="321" name="Google Shape;321;gf4223d3851_0_15"/>
          <p:cNvPicPr preferRelativeResize="0"/>
          <p:nvPr/>
        </p:nvPicPr>
        <p:blipFill rotWithShape="1">
          <a:blip r:embed="rId3">
            <a:alphaModFix/>
          </a:blip>
          <a:srcRect b="18260" l="0" r="0" t="0"/>
          <a:stretch/>
        </p:blipFill>
        <p:spPr>
          <a:xfrm>
            <a:off x="1080365" y="4593619"/>
            <a:ext cx="1773961" cy="1450057"/>
          </a:xfrm>
          <a:prstGeom prst="rect">
            <a:avLst/>
          </a:prstGeom>
          <a:noFill/>
          <a:ln>
            <a:noFill/>
          </a:ln>
        </p:spPr>
      </p:pic>
      <p:pic>
        <p:nvPicPr>
          <p:cNvPr id="322" name="Google Shape;322;gf4223d3851_0_15"/>
          <p:cNvPicPr preferRelativeResize="0"/>
          <p:nvPr/>
        </p:nvPicPr>
        <p:blipFill rotWithShape="1">
          <a:blip r:embed="rId4">
            <a:alphaModFix/>
          </a:blip>
          <a:srcRect b="17776" l="0" r="0" t="0"/>
          <a:stretch/>
        </p:blipFill>
        <p:spPr>
          <a:xfrm>
            <a:off x="9456891" y="1726983"/>
            <a:ext cx="2409647" cy="19813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sp>
        <p:nvSpPr>
          <p:cNvPr id="328" name="Google Shape;328;g133f1daa9c2_1_114"/>
          <p:cNvSpPr/>
          <p:nvPr/>
        </p:nvSpPr>
        <p:spPr>
          <a:xfrm>
            <a:off x="0" y="758952"/>
            <a:ext cx="3443700" cy="5330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 name="Google Shape;329;g133f1daa9c2_1_114"/>
          <p:cNvSpPr/>
          <p:nvPr/>
        </p:nvSpPr>
        <p:spPr>
          <a:xfrm>
            <a:off x="11815864" y="758952"/>
            <a:ext cx="384000" cy="5330700"/>
          </a:xfrm>
          <a:prstGeom prst="rect">
            <a:avLst/>
          </a:prstGeom>
          <a:solidFill>
            <a:srgbClr val="C8C8C8">
              <a:alpha val="498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 name="Google Shape;330;g133f1daa9c2_1_114"/>
          <p:cNvSpPr/>
          <p:nvPr/>
        </p:nvSpPr>
        <p:spPr>
          <a:xfrm>
            <a:off x="0" y="0"/>
            <a:ext cx="12192000" cy="68580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Corbel"/>
              <a:ea typeface="Corbel"/>
              <a:cs typeface="Corbel"/>
              <a:sym typeface="Corbel"/>
            </a:endParaRPr>
          </a:p>
        </p:txBody>
      </p:sp>
      <p:sp>
        <p:nvSpPr>
          <p:cNvPr id="331" name="Google Shape;331;g133f1daa9c2_1_114"/>
          <p:cNvSpPr txBox="1"/>
          <p:nvPr/>
        </p:nvSpPr>
        <p:spPr>
          <a:xfrm>
            <a:off x="8280736" y="1405464"/>
            <a:ext cx="3242400" cy="4690500"/>
          </a:xfrm>
          <a:prstGeom prst="rect">
            <a:avLst/>
          </a:prstGeom>
          <a:noFill/>
          <a:ln>
            <a:noFill/>
          </a:ln>
        </p:spPr>
        <p:txBody>
          <a:bodyPr anchorCtr="0" anchor="b" bIns="60925" lIns="121900" spcFirstLastPara="1" rIns="121900" wrap="square" tIns="60925">
            <a:normAutofit/>
          </a:bodyPr>
          <a:lstStyle/>
          <a:p>
            <a:pPr indent="0" lvl="0" marL="0" marR="0" rtl="0" algn="r">
              <a:lnSpc>
                <a:spcPct val="90000"/>
              </a:lnSpc>
              <a:spcBef>
                <a:spcPts val="0"/>
              </a:spcBef>
              <a:spcAft>
                <a:spcPts val="800"/>
              </a:spcAft>
              <a:buNone/>
            </a:pPr>
            <a:r>
              <a:rPr b="1" i="0" lang="en-GB" sz="4800" u="none" cap="none" strike="noStrike">
                <a:solidFill>
                  <a:schemeClr val="accent1"/>
                </a:solidFill>
                <a:latin typeface="Corbel"/>
                <a:ea typeface="Corbel"/>
                <a:cs typeface="Corbel"/>
                <a:sym typeface="Corbel"/>
              </a:rPr>
              <a:t>European Data Strategy </a:t>
            </a:r>
            <a:endParaRPr sz="4800">
              <a:solidFill>
                <a:schemeClr val="accent1"/>
              </a:solidFill>
              <a:latin typeface="Corbel"/>
              <a:ea typeface="Corbel"/>
              <a:cs typeface="Corbel"/>
              <a:sym typeface="Corbel"/>
            </a:endParaRPr>
          </a:p>
        </p:txBody>
      </p:sp>
      <p:sp>
        <p:nvSpPr>
          <p:cNvPr id="332" name="Google Shape;332;g133f1daa9c2_1_114"/>
          <p:cNvSpPr/>
          <p:nvPr/>
        </p:nvSpPr>
        <p:spPr>
          <a:xfrm>
            <a:off x="0" y="761997"/>
            <a:ext cx="1286700" cy="5334000"/>
          </a:xfrm>
          <a:prstGeom prst="rect">
            <a:avLst/>
          </a:prstGeom>
          <a:solidFill>
            <a:srgbClr val="C8C8C8">
              <a:alpha val="49800"/>
            </a:srgbClr>
          </a:solid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t/>
            </a:r>
            <a:endParaRPr sz="2400">
              <a:solidFill>
                <a:schemeClr val="lt1"/>
              </a:solidFill>
              <a:latin typeface="Corbel"/>
              <a:ea typeface="Corbel"/>
              <a:cs typeface="Corbel"/>
              <a:sym typeface="Corbel"/>
            </a:endParaRPr>
          </a:p>
        </p:txBody>
      </p:sp>
      <p:sp>
        <p:nvSpPr>
          <p:cNvPr id="333" name="Google Shape;333;g133f1daa9c2_1_114"/>
          <p:cNvSpPr/>
          <p:nvPr/>
        </p:nvSpPr>
        <p:spPr>
          <a:xfrm>
            <a:off x="1447801" y="1405464"/>
            <a:ext cx="6681900" cy="4690500"/>
          </a:xfrm>
          <a:prstGeom prst="rect">
            <a:avLst/>
          </a:prstGeom>
          <a:noFill/>
          <a:ln>
            <a:noFill/>
          </a:ln>
        </p:spPr>
        <p:txBody>
          <a:bodyPr anchorCtr="0" anchor="t" bIns="60925" lIns="121900" spcFirstLastPara="1" rIns="121900" wrap="square" tIns="60925">
            <a:noAutofit/>
          </a:bodyPr>
          <a:lstStyle/>
          <a:p>
            <a:pPr indent="-6350" lvl="0" marL="0" marR="0" rtl="0" algn="l">
              <a:lnSpc>
                <a:spcPct val="90000"/>
              </a:lnSpc>
              <a:spcBef>
                <a:spcPts val="0"/>
              </a:spcBef>
              <a:spcAft>
                <a:spcPts val="0"/>
              </a:spcAft>
              <a:buClr>
                <a:schemeClr val="accent1"/>
              </a:buClr>
              <a:buSzPts val="2300"/>
              <a:buFont typeface="Noto Sans Symbols"/>
              <a:buChar char="●"/>
            </a:pPr>
            <a:r>
              <a:rPr b="1" i="0" lang="en-GB" sz="2300" u="none" cap="none" strike="noStrike">
                <a:solidFill>
                  <a:srgbClr val="595959"/>
                </a:solidFill>
                <a:latin typeface="Corbel"/>
                <a:ea typeface="Corbel"/>
                <a:cs typeface="Corbel"/>
                <a:sym typeface="Corbel"/>
              </a:rPr>
              <a:t>Making the EU a role model for a society empowered by data.</a:t>
            </a:r>
            <a:endParaRPr sz="2300">
              <a:solidFill>
                <a:srgbClr val="595959"/>
              </a:solidFill>
              <a:latin typeface="Corbel"/>
              <a:ea typeface="Corbel"/>
              <a:cs typeface="Corbel"/>
              <a:sym typeface="Corbel"/>
            </a:endParaRPr>
          </a:p>
          <a:p>
            <a:pPr indent="139700" lvl="0" marL="0" marR="0" rtl="0" algn="l">
              <a:lnSpc>
                <a:spcPct val="90000"/>
              </a:lnSpc>
              <a:spcBef>
                <a:spcPts val="800"/>
              </a:spcBef>
              <a:spcAft>
                <a:spcPts val="0"/>
              </a:spcAft>
              <a:buClr>
                <a:schemeClr val="accent1"/>
              </a:buClr>
              <a:buSzPts val="2300"/>
              <a:buFont typeface="Noto Sans Symbols"/>
              <a:buNone/>
            </a:pPr>
            <a:r>
              <a:t/>
            </a:r>
            <a:endParaRPr b="1" i="0" sz="2300" u="none" cap="none" strike="noStrike">
              <a:solidFill>
                <a:srgbClr val="595959"/>
              </a:solidFill>
              <a:latin typeface="Corbel"/>
              <a:ea typeface="Corbel"/>
              <a:cs typeface="Corbel"/>
              <a:sym typeface="Corbel"/>
            </a:endParaRPr>
          </a:p>
          <a:p>
            <a:pPr indent="-6350" lvl="0" marL="0" marR="0" rtl="0" algn="l">
              <a:lnSpc>
                <a:spcPct val="90000"/>
              </a:lnSpc>
              <a:spcBef>
                <a:spcPts val="800"/>
              </a:spcBef>
              <a:spcAft>
                <a:spcPts val="0"/>
              </a:spcAft>
              <a:buClr>
                <a:schemeClr val="accent1"/>
              </a:buClr>
              <a:buSzPts val="2300"/>
              <a:buFont typeface="Noto Sans Symbols"/>
              <a:buChar char="●"/>
            </a:pPr>
            <a:r>
              <a:rPr b="0" i="0" lang="en-GB" sz="2300" u="none" cap="none" strike="noStrike">
                <a:solidFill>
                  <a:srgbClr val="595959"/>
                </a:solidFill>
                <a:latin typeface="Corbel"/>
                <a:ea typeface="Corbel"/>
                <a:cs typeface="Corbel"/>
                <a:sym typeface="Corbel"/>
              </a:rPr>
              <a:t>The European data strategy aims to make the EU a leader in a data-driven society. </a:t>
            </a:r>
            <a:r>
              <a:rPr b="1" i="0" lang="en-GB" sz="2300" u="none" cap="none" strike="noStrike">
                <a:solidFill>
                  <a:srgbClr val="595959"/>
                </a:solidFill>
                <a:latin typeface="Corbel"/>
                <a:ea typeface="Corbel"/>
                <a:cs typeface="Corbel"/>
                <a:sym typeface="Corbel"/>
              </a:rPr>
              <a:t>Creating a single market for data will allow it to flow freely within the EU and across sectors for the benefit of businesses, researchers and public administrations.</a:t>
            </a:r>
            <a:endParaRPr sz="2300">
              <a:solidFill>
                <a:srgbClr val="595959"/>
              </a:solidFill>
              <a:latin typeface="Corbel"/>
              <a:ea typeface="Corbel"/>
              <a:cs typeface="Corbel"/>
              <a:sym typeface="Corbel"/>
            </a:endParaRPr>
          </a:p>
          <a:p>
            <a:pPr indent="139700" lvl="0" marL="0" marR="0" rtl="0" algn="l">
              <a:lnSpc>
                <a:spcPct val="90000"/>
              </a:lnSpc>
              <a:spcBef>
                <a:spcPts val="800"/>
              </a:spcBef>
              <a:spcAft>
                <a:spcPts val="0"/>
              </a:spcAft>
              <a:buClr>
                <a:schemeClr val="accent1"/>
              </a:buClr>
              <a:buSzPts val="2300"/>
              <a:buFont typeface="Noto Sans Symbols"/>
              <a:buNone/>
            </a:pPr>
            <a:r>
              <a:t/>
            </a:r>
            <a:endParaRPr b="1" i="0" sz="2300" u="none" cap="none" strike="noStrike">
              <a:solidFill>
                <a:srgbClr val="595959"/>
              </a:solidFill>
              <a:latin typeface="Corbel"/>
              <a:ea typeface="Corbel"/>
              <a:cs typeface="Corbel"/>
              <a:sym typeface="Corbel"/>
            </a:endParaRPr>
          </a:p>
          <a:p>
            <a:pPr indent="-6350" lvl="0" marL="0" marR="0" rtl="0" algn="l">
              <a:lnSpc>
                <a:spcPct val="90000"/>
              </a:lnSpc>
              <a:spcBef>
                <a:spcPts val="800"/>
              </a:spcBef>
              <a:spcAft>
                <a:spcPts val="0"/>
              </a:spcAft>
              <a:buClr>
                <a:schemeClr val="accent1"/>
              </a:buClr>
              <a:buSzPts val="2300"/>
              <a:buFont typeface="Noto Sans Symbols"/>
              <a:buChar char="●"/>
            </a:pPr>
            <a:r>
              <a:rPr b="1" i="0" lang="en-GB" sz="2300" u="none" cap="none" strike="noStrike">
                <a:solidFill>
                  <a:srgbClr val="595959"/>
                </a:solidFill>
                <a:latin typeface="Corbel"/>
                <a:ea typeface="Corbel"/>
                <a:cs typeface="Corbel"/>
                <a:sym typeface="Corbel"/>
              </a:rPr>
              <a:t>People, businesses and organisations should be empowered to make better decisions based on insights from non-personal data</a:t>
            </a:r>
            <a:r>
              <a:rPr b="0" i="0" lang="en-GB" sz="2300" u="none" cap="none" strike="noStrike">
                <a:solidFill>
                  <a:srgbClr val="595959"/>
                </a:solidFill>
                <a:latin typeface="Corbel"/>
                <a:ea typeface="Corbel"/>
                <a:cs typeface="Corbel"/>
                <a:sym typeface="Corbel"/>
              </a:rPr>
              <a:t>, which should be available to all.</a:t>
            </a:r>
            <a:endParaRPr sz="2300">
              <a:solidFill>
                <a:srgbClr val="595959"/>
              </a:solidFill>
              <a:latin typeface="Corbel"/>
              <a:ea typeface="Corbel"/>
              <a:cs typeface="Corbel"/>
              <a:sym typeface="Corbel"/>
            </a:endParaRPr>
          </a:p>
          <a:p>
            <a:pPr indent="-88900" lvl="0" marL="381000" marR="0" rtl="0" algn="l">
              <a:lnSpc>
                <a:spcPct val="90000"/>
              </a:lnSpc>
              <a:spcBef>
                <a:spcPts val="800"/>
              </a:spcBef>
              <a:spcAft>
                <a:spcPts val="800"/>
              </a:spcAft>
              <a:buClr>
                <a:schemeClr val="accent1"/>
              </a:buClr>
              <a:buSzPts val="2400"/>
              <a:buFont typeface="Noto Sans Symbols"/>
              <a:buNone/>
            </a:pPr>
            <a:r>
              <a:t/>
            </a:r>
            <a:endParaRPr b="1" i="0" sz="2300" u="none" cap="none" strike="noStrike">
              <a:solidFill>
                <a:srgbClr val="595959"/>
              </a:solidFill>
              <a:latin typeface="Corbel"/>
              <a:ea typeface="Corbel"/>
              <a:cs typeface="Corbel"/>
              <a:sym typeface="Corbel"/>
            </a:endParaRPr>
          </a:p>
        </p:txBody>
      </p:sp>
      <p:sp>
        <p:nvSpPr>
          <p:cNvPr id="334" name="Google Shape;334;g133f1daa9c2_1_114"/>
          <p:cNvSpPr/>
          <p:nvPr/>
        </p:nvSpPr>
        <p:spPr>
          <a:xfrm>
            <a:off x="11683988" y="767824"/>
            <a:ext cx="507900" cy="5328000"/>
          </a:xfrm>
          <a:prstGeom prst="rect">
            <a:avLst/>
          </a:prstGeom>
          <a:solidFill>
            <a:schemeClr val="accen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9" name="Shape 339"/>
        <p:cNvGrpSpPr/>
        <p:nvPr/>
      </p:nvGrpSpPr>
      <p:grpSpPr>
        <a:xfrm>
          <a:off x="0" y="0"/>
          <a:ext cx="0" cy="0"/>
          <a:chOff x="0" y="0"/>
          <a:chExt cx="0" cy="0"/>
        </a:xfrm>
      </p:grpSpPr>
      <p:sp>
        <p:nvSpPr>
          <p:cNvPr id="340" name="Google Shape;340;g133f1daa9c2_1_125"/>
          <p:cNvSpPr/>
          <p:nvPr/>
        </p:nvSpPr>
        <p:spPr>
          <a:xfrm>
            <a:off x="0" y="758952"/>
            <a:ext cx="3443700" cy="5330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 name="Google Shape;341;g133f1daa9c2_1_125"/>
          <p:cNvSpPr/>
          <p:nvPr/>
        </p:nvSpPr>
        <p:spPr>
          <a:xfrm>
            <a:off x="11815864" y="758952"/>
            <a:ext cx="384000" cy="5330700"/>
          </a:xfrm>
          <a:prstGeom prst="rect">
            <a:avLst/>
          </a:prstGeom>
          <a:solidFill>
            <a:srgbClr val="C8C8C8">
              <a:alpha val="498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 name="Google Shape;342;g133f1daa9c2_1_125"/>
          <p:cNvSpPr/>
          <p:nvPr/>
        </p:nvSpPr>
        <p:spPr>
          <a:xfrm>
            <a:off x="0" y="0"/>
            <a:ext cx="12192000" cy="68580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Corbel"/>
              <a:ea typeface="Corbel"/>
              <a:cs typeface="Corbel"/>
              <a:sym typeface="Corbel"/>
            </a:endParaRPr>
          </a:p>
        </p:txBody>
      </p:sp>
      <p:pic>
        <p:nvPicPr>
          <p:cNvPr descr="Financial graphs on a dark display" id="343" name="Google Shape;343;g133f1daa9c2_1_125"/>
          <p:cNvPicPr preferRelativeResize="0"/>
          <p:nvPr/>
        </p:nvPicPr>
        <p:blipFill rotWithShape="1">
          <a:blip r:embed="rId3">
            <a:alphaModFix amt="25000"/>
          </a:blip>
          <a:srcRect b="0" l="0" r="0" t="9974"/>
          <a:stretch/>
        </p:blipFill>
        <p:spPr>
          <a:xfrm>
            <a:off x="27" y="13"/>
            <a:ext cx="12188923" cy="6857987"/>
          </a:xfrm>
          <a:prstGeom prst="rect">
            <a:avLst/>
          </a:prstGeom>
          <a:noFill/>
          <a:ln>
            <a:noFill/>
          </a:ln>
        </p:spPr>
      </p:pic>
      <p:sp>
        <p:nvSpPr>
          <p:cNvPr id="344" name="Google Shape;344;g133f1daa9c2_1_125"/>
          <p:cNvSpPr/>
          <p:nvPr/>
        </p:nvSpPr>
        <p:spPr>
          <a:xfrm>
            <a:off x="0" y="758952"/>
            <a:ext cx="3443700" cy="5330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 name="Google Shape;345;g133f1daa9c2_1_125"/>
          <p:cNvSpPr txBox="1"/>
          <p:nvPr/>
        </p:nvSpPr>
        <p:spPr>
          <a:xfrm>
            <a:off x="252919" y="1123836"/>
            <a:ext cx="2947500" cy="4601100"/>
          </a:xfrm>
          <a:prstGeom prst="rect">
            <a:avLst/>
          </a:prstGeom>
          <a:noFill/>
          <a:ln>
            <a:noFill/>
          </a:ln>
        </p:spPr>
        <p:txBody>
          <a:bodyPr anchorCtr="0" anchor="ctr" bIns="60925" lIns="121900" spcFirstLastPara="1" rIns="121900" wrap="square" tIns="60925">
            <a:normAutofit/>
          </a:bodyPr>
          <a:lstStyle/>
          <a:p>
            <a:pPr indent="0" lvl="0" marL="0" marR="0" rtl="0" algn="l">
              <a:lnSpc>
                <a:spcPct val="90000"/>
              </a:lnSpc>
              <a:spcBef>
                <a:spcPts val="0"/>
              </a:spcBef>
              <a:spcAft>
                <a:spcPts val="800"/>
              </a:spcAft>
              <a:buNone/>
            </a:pPr>
            <a:r>
              <a:rPr b="1" i="0" lang="en-GB" sz="4800" u="none" cap="none" strike="noStrike">
                <a:solidFill>
                  <a:srgbClr val="FFFFFF"/>
                </a:solidFill>
                <a:latin typeface="Corbel"/>
                <a:ea typeface="Corbel"/>
                <a:cs typeface="Corbel"/>
                <a:sym typeface="Corbel"/>
              </a:rPr>
              <a:t>A single market for data</a:t>
            </a:r>
            <a:endParaRPr sz="4800">
              <a:solidFill>
                <a:srgbClr val="FFFFFF"/>
              </a:solidFill>
              <a:latin typeface="Corbel"/>
              <a:ea typeface="Corbel"/>
              <a:cs typeface="Corbel"/>
              <a:sym typeface="Corbel"/>
            </a:endParaRPr>
          </a:p>
        </p:txBody>
      </p:sp>
      <p:sp>
        <p:nvSpPr>
          <p:cNvPr id="346" name="Google Shape;346;g133f1daa9c2_1_125"/>
          <p:cNvSpPr/>
          <p:nvPr/>
        </p:nvSpPr>
        <p:spPr>
          <a:xfrm>
            <a:off x="3869268" y="864108"/>
            <a:ext cx="7315200" cy="5120700"/>
          </a:xfrm>
          <a:prstGeom prst="rect">
            <a:avLst/>
          </a:prstGeom>
          <a:noFill/>
          <a:ln>
            <a:noFill/>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Clr>
                <a:schemeClr val="accent1"/>
              </a:buClr>
              <a:buSzPts val="2400"/>
              <a:buFont typeface="Noto Sans Symbols"/>
              <a:buChar char="●"/>
            </a:pPr>
            <a:r>
              <a:rPr b="1" i="0" lang="en-GB" sz="2400" u="none" cap="none" strike="noStrike">
                <a:solidFill>
                  <a:srgbClr val="595959"/>
                </a:solidFill>
                <a:latin typeface="Corbel"/>
                <a:ea typeface="Corbel"/>
                <a:cs typeface="Corbel"/>
                <a:sym typeface="Corbel"/>
              </a:rPr>
              <a:t>The EU will create a single market for data </a:t>
            </a:r>
            <a:r>
              <a:rPr b="0" i="0" lang="en-GB" sz="2400" u="none" cap="none" strike="noStrike">
                <a:solidFill>
                  <a:srgbClr val="595959"/>
                </a:solidFill>
                <a:latin typeface="Corbel"/>
                <a:ea typeface="Corbel"/>
                <a:cs typeface="Corbel"/>
                <a:sym typeface="Corbel"/>
              </a:rPr>
              <a:t>where:</a:t>
            </a:r>
            <a:endParaRPr sz="2400">
              <a:solidFill>
                <a:srgbClr val="595959"/>
              </a:solidFill>
              <a:latin typeface="Corbel"/>
              <a:ea typeface="Corbel"/>
              <a:cs typeface="Corbel"/>
              <a:sym typeface="Corbel"/>
            </a:endParaRPr>
          </a:p>
          <a:p>
            <a:pPr indent="152400" lvl="0" marL="0" marR="0" rtl="0" algn="l">
              <a:lnSpc>
                <a:spcPct val="90000"/>
              </a:lnSpc>
              <a:spcBef>
                <a:spcPts val="800"/>
              </a:spcBef>
              <a:spcAft>
                <a:spcPts val="0"/>
              </a:spcAft>
              <a:buClr>
                <a:schemeClr val="accent1"/>
              </a:buClr>
              <a:buSzPts val="2400"/>
              <a:buFont typeface="Noto Sans Symbols"/>
              <a:buNone/>
            </a:pPr>
            <a:r>
              <a:t/>
            </a:r>
            <a:endParaRPr b="1" i="0" sz="2400" u="none" cap="none" strike="noStrike">
              <a:solidFill>
                <a:srgbClr val="595959"/>
              </a:solidFill>
              <a:latin typeface="Corbel"/>
              <a:ea typeface="Corbel"/>
              <a:cs typeface="Corbel"/>
              <a:sym typeface="Corbel"/>
            </a:endParaRPr>
          </a:p>
          <a:p>
            <a:pPr indent="-241300" lvl="0" marL="381000" marR="0" rtl="0" algn="l">
              <a:lnSpc>
                <a:spcPct val="90000"/>
              </a:lnSpc>
              <a:spcBef>
                <a:spcPts val="800"/>
              </a:spcBef>
              <a:spcAft>
                <a:spcPts val="0"/>
              </a:spcAft>
              <a:buClr>
                <a:schemeClr val="accent1"/>
              </a:buClr>
              <a:buSzPts val="2400"/>
              <a:buFont typeface="Noto Sans Symbols"/>
              <a:buChar char="●"/>
            </a:pPr>
            <a:r>
              <a:rPr b="1" i="0" lang="en-GB" sz="2400" u="none" cap="none" strike="noStrike">
                <a:solidFill>
                  <a:srgbClr val="595959"/>
                </a:solidFill>
                <a:latin typeface="Corbel"/>
                <a:ea typeface="Corbel"/>
                <a:cs typeface="Corbel"/>
                <a:sym typeface="Corbel"/>
              </a:rPr>
              <a:t>    data can flow within the EU and across sectors</a:t>
            </a:r>
            <a:r>
              <a:rPr b="0" i="0" lang="en-GB" sz="2400" u="none" cap="none" strike="noStrike">
                <a:solidFill>
                  <a:srgbClr val="595959"/>
                </a:solidFill>
                <a:latin typeface="Corbel"/>
                <a:ea typeface="Corbel"/>
                <a:cs typeface="Corbel"/>
                <a:sym typeface="Corbel"/>
              </a:rPr>
              <a:t>, for the benefit of all;</a:t>
            </a:r>
            <a:endParaRPr sz="2400">
              <a:solidFill>
                <a:srgbClr val="595959"/>
              </a:solidFill>
              <a:latin typeface="Corbel"/>
              <a:ea typeface="Corbel"/>
              <a:cs typeface="Corbel"/>
              <a:sym typeface="Corbel"/>
            </a:endParaRPr>
          </a:p>
          <a:p>
            <a:pPr indent="-88900" lvl="0" marL="381000" marR="0" rtl="0" algn="l">
              <a:lnSpc>
                <a:spcPct val="90000"/>
              </a:lnSpc>
              <a:spcBef>
                <a:spcPts val="800"/>
              </a:spcBef>
              <a:spcAft>
                <a:spcPts val="0"/>
              </a:spcAft>
              <a:buClr>
                <a:schemeClr val="accent1"/>
              </a:buClr>
              <a:buSzPts val="2400"/>
              <a:buFont typeface="Noto Sans Symbols"/>
              <a:buNone/>
            </a:pPr>
            <a:r>
              <a:t/>
            </a:r>
            <a:endParaRPr b="1" i="0" sz="2400" u="none" cap="none" strike="noStrike">
              <a:solidFill>
                <a:srgbClr val="595959"/>
              </a:solidFill>
              <a:latin typeface="Corbel"/>
              <a:ea typeface="Corbel"/>
              <a:cs typeface="Corbel"/>
              <a:sym typeface="Corbel"/>
            </a:endParaRPr>
          </a:p>
          <a:p>
            <a:pPr indent="-241300" lvl="0" marL="381000" marR="0" rtl="0" algn="l">
              <a:lnSpc>
                <a:spcPct val="90000"/>
              </a:lnSpc>
              <a:spcBef>
                <a:spcPts val="800"/>
              </a:spcBef>
              <a:spcAft>
                <a:spcPts val="0"/>
              </a:spcAft>
              <a:buClr>
                <a:schemeClr val="accent1"/>
              </a:buClr>
              <a:buSzPts val="2400"/>
              <a:buFont typeface="Noto Sans Symbols"/>
              <a:buChar char="●"/>
            </a:pPr>
            <a:r>
              <a:rPr b="1" i="0" lang="en-GB" sz="2400" u="none" cap="none" strike="noStrike">
                <a:solidFill>
                  <a:srgbClr val="595959"/>
                </a:solidFill>
                <a:latin typeface="Corbel"/>
                <a:ea typeface="Corbel"/>
                <a:cs typeface="Corbel"/>
                <a:sym typeface="Corbel"/>
              </a:rPr>
              <a:t>    European rules</a:t>
            </a:r>
            <a:r>
              <a:rPr b="0" i="0" lang="en-GB" sz="2400" u="none" cap="none" strike="noStrike">
                <a:solidFill>
                  <a:srgbClr val="595959"/>
                </a:solidFill>
                <a:latin typeface="Corbel"/>
                <a:ea typeface="Corbel"/>
                <a:cs typeface="Corbel"/>
                <a:sym typeface="Corbel"/>
              </a:rPr>
              <a:t>, in particular privacy and data protection, as well as competition law,</a:t>
            </a:r>
            <a:r>
              <a:rPr b="1" i="0" lang="en-GB" sz="2400" u="none" cap="none" strike="noStrike">
                <a:solidFill>
                  <a:srgbClr val="595959"/>
                </a:solidFill>
                <a:latin typeface="Corbel"/>
                <a:ea typeface="Corbel"/>
                <a:cs typeface="Corbel"/>
                <a:sym typeface="Corbel"/>
              </a:rPr>
              <a:t> are fully respected;</a:t>
            </a:r>
            <a:endParaRPr sz="2400">
              <a:solidFill>
                <a:srgbClr val="595959"/>
              </a:solidFill>
              <a:latin typeface="Corbel"/>
              <a:ea typeface="Corbel"/>
              <a:cs typeface="Corbel"/>
              <a:sym typeface="Corbel"/>
            </a:endParaRPr>
          </a:p>
          <a:p>
            <a:pPr indent="-88900" lvl="0" marL="381000" marR="0" rtl="0" algn="l">
              <a:lnSpc>
                <a:spcPct val="90000"/>
              </a:lnSpc>
              <a:spcBef>
                <a:spcPts val="800"/>
              </a:spcBef>
              <a:spcAft>
                <a:spcPts val="0"/>
              </a:spcAft>
              <a:buClr>
                <a:schemeClr val="accent1"/>
              </a:buClr>
              <a:buSzPts val="2400"/>
              <a:buFont typeface="Noto Sans Symbols"/>
              <a:buNone/>
            </a:pPr>
            <a:r>
              <a:t/>
            </a:r>
            <a:endParaRPr b="1" i="0" sz="2400" u="none" cap="none" strike="noStrike">
              <a:solidFill>
                <a:srgbClr val="595959"/>
              </a:solidFill>
              <a:latin typeface="Corbel"/>
              <a:ea typeface="Corbel"/>
              <a:cs typeface="Corbel"/>
              <a:sym typeface="Corbel"/>
            </a:endParaRPr>
          </a:p>
          <a:p>
            <a:pPr indent="-241300" lvl="0" marL="381000" marR="0" rtl="0" algn="l">
              <a:lnSpc>
                <a:spcPct val="90000"/>
              </a:lnSpc>
              <a:spcBef>
                <a:spcPts val="800"/>
              </a:spcBef>
              <a:spcAft>
                <a:spcPts val="0"/>
              </a:spcAft>
              <a:buClr>
                <a:schemeClr val="accent1"/>
              </a:buClr>
              <a:buSzPts val="2400"/>
              <a:buFont typeface="Noto Sans Symbols"/>
              <a:buChar char="●"/>
            </a:pPr>
            <a:r>
              <a:rPr b="1" i="0" lang="en-GB" sz="2400" u="none" cap="none" strike="noStrike">
                <a:solidFill>
                  <a:srgbClr val="595959"/>
                </a:solidFill>
                <a:latin typeface="Corbel"/>
                <a:ea typeface="Corbel"/>
                <a:cs typeface="Corbel"/>
                <a:sym typeface="Corbel"/>
              </a:rPr>
              <a:t>    the rules for access and use of data are fair, practical and clear.</a:t>
            </a:r>
            <a:endParaRPr sz="2400">
              <a:solidFill>
                <a:srgbClr val="595959"/>
              </a:solidFill>
              <a:latin typeface="Corbel"/>
              <a:ea typeface="Corbel"/>
              <a:cs typeface="Corbel"/>
              <a:sym typeface="Corbel"/>
            </a:endParaRPr>
          </a:p>
          <a:p>
            <a:pPr indent="152400" lvl="0" marL="0" marR="0" rtl="0" algn="l">
              <a:lnSpc>
                <a:spcPct val="90000"/>
              </a:lnSpc>
              <a:spcBef>
                <a:spcPts val="800"/>
              </a:spcBef>
              <a:spcAft>
                <a:spcPts val="0"/>
              </a:spcAft>
              <a:buClr>
                <a:schemeClr val="accent1"/>
              </a:buClr>
              <a:buSzPts val="2400"/>
              <a:buFont typeface="Noto Sans Symbols"/>
              <a:buNone/>
            </a:pPr>
            <a:r>
              <a:t/>
            </a:r>
            <a:endParaRPr b="1" i="0" sz="2400" u="none" cap="none" strike="noStrike">
              <a:solidFill>
                <a:srgbClr val="595959"/>
              </a:solidFill>
              <a:latin typeface="Corbel"/>
              <a:ea typeface="Corbel"/>
              <a:cs typeface="Corbel"/>
              <a:sym typeface="Corbel"/>
            </a:endParaRPr>
          </a:p>
          <a:p>
            <a:pPr indent="-88900" lvl="0" marL="381000" marR="0" rtl="0" algn="l">
              <a:lnSpc>
                <a:spcPct val="90000"/>
              </a:lnSpc>
              <a:spcBef>
                <a:spcPts val="800"/>
              </a:spcBef>
              <a:spcAft>
                <a:spcPts val="800"/>
              </a:spcAft>
              <a:buClr>
                <a:schemeClr val="accent1"/>
              </a:buClr>
              <a:buSzPts val="2400"/>
              <a:buFont typeface="Noto Sans Symbols"/>
              <a:buNone/>
            </a:pPr>
            <a:r>
              <a:t/>
            </a:r>
            <a:endParaRPr b="1" i="0" sz="2400" u="none" cap="none" strike="noStrike">
              <a:solidFill>
                <a:srgbClr val="595959"/>
              </a:solidFill>
              <a:latin typeface="Corbel"/>
              <a:ea typeface="Corbel"/>
              <a:cs typeface="Corbel"/>
              <a:sym typeface="Corbel"/>
            </a:endParaRPr>
          </a:p>
        </p:txBody>
      </p:sp>
      <p:sp>
        <p:nvSpPr>
          <p:cNvPr id="347" name="Google Shape;347;g133f1daa9c2_1_125"/>
          <p:cNvSpPr/>
          <p:nvPr/>
        </p:nvSpPr>
        <p:spPr>
          <a:xfrm>
            <a:off x="11815864" y="758952"/>
            <a:ext cx="384000" cy="5330700"/>
          </a:xfrm>
          <a:prstGeom prst="rect">
            <a:avLst/>
          </a:prstGeom>
          <a:solidFill>
            <a:srgbClr val="C8C8C8">
              <a:alpha val="498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sp>
        <p:nvSpPr>
          <p:cNvPr id="353" name="Google Shape;353;g133f1daa9c2_1_137"/>
          <p:cNvSpPr/>
          <p:nvPr/>
        </p:nvSpPr>
        <p:spPr>
          <a:xfrm>
            <a:off x="0" y="758952"/>
            <a:ext cx="3443700" cy="5330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 name="Google Shape;354;g133f1daa9c2_1_137"/>
          <p:cNvSpPr/>
          <p:nvPr/>
        </p:nvSpPr>
        <p:spPr>
          <a:xfrm>
            <a:off x="11815864" y="758952"/>
            <a:ext cx="384000" cy="5330700"/>
          </a:xfrm>
          <a:prstGeom prst="rect">
            <a:avLst/>
          </a:prstGeom>
          <a:solidFill>
            <a:srgbClr val="C8C8C8">
              <a:alpha val="498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 name="Google Shape;355;g133f1daa9c2_1_137"/>
          <p:cNvSpPr/>
          <p:nvPr/>
        </p:nvSpPr>
        <p:spPr>
          <a:xfrm>
            <a:off x="0" y="0"/>
            <a:ext cx="12192000" cy="68580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Corbel"/>
              <a:ea typeface="Corbel"/>
              <a:cs typeface="Corbel"/>
              <a:sym typeface="Corbel"/>
            </a:endParaRPr>
          </a:p>
        </p:txBody>
      </p:sp>
      <p:sp>
        <p:nvSpPr>
          <p:cNvPr id="356" name="Google Shape;356;g133f1daa9c2_1_137"/>
          <p:cNvSpPr txBox="1"/>
          <p:nvPr/>
        </p:nvSpPr>
        <p:spPr>
          <a:xfrm>
            <a:off x="8280736" y="1405464"/>
            <a:ext cx="3242400" cy="4690500"/>
          </a:xfrm>
          <a:prstGeom prst="rect">
            <a:avLst/>
          </a:prstGeom>
          <a:noFill/>
          <a:ln>
            <a:noFill/>
          </a:ln>
        </p:spPr>
        <p:txBody>
          <a:bodyPr anchorCtr="0" anchor="b" bIns="60925" lIns="121900" spcFirstLastPara="1" rIns="121900" wrap="square" tIns="60925">
            <a:normAutofit/>
          </a:bodyPr>
          <a:lstStyle/>
          <a:p>
            <a:pPr indent="0" lvl="0" marL="0" marR="0" rtl="0" algn="r">
              <a:lnSpc>
                <a:spcPct val="90000"/>
              </a:lnSpc>
              <a:spcBef>
                <a:spcPts val="0"/>
              </a:spcBef>
              <a:spcAft>
                <a:spcPts val="800"/>
              </a:spcAft>
              <a:buNone/>
            </a:pPr>
            <a:r>
              <a:rPr b="1" i="0" lang="en-GB" sz="4800" u="none" cap="none" strike="noStrike">
                <a:solidFill>
                  <a:schemeClr val="accent1"/>
                </a:solidFill>
                <a:latin typeface="Corbel"/>
                <a:ea typeface="Corbel"/>
                <a:cs typeface="Corbel"/>
                <a:sym typeface="Corbel"/>
              </a:rPr>
              <a:t>A single market for data</a:t>
            </a:r>
            <a:endParaRPr sz="4800">
              <a:solidFill>
                <a:schemeClr val="accent1"/>
              </a:solidFill>
              <a:latin typeface="Corbel"/>
              <a:ea typeface="Corbel"/>
              <a:cs typeface="Corbel"/>
              <a:sym typeface="Corbel"/>
            </a:endParaRPr>
          </a:p>
        </p:txBody>
      </p:sp>
      <p:sp>
        <p:nvSpPr>
          <p:cNvPr id="357" name="Google Shape;357;g133f1daa9c2_1_137"/>
          <p:cNvSpPr/>
          <p:nvPr/>
        </p:nvSpPr>
        <p:spPr>
          <a:xfrm>
            <a:off x="0" y="761997"/>
            <a:ext cx="1286700" cy="5334000"/>
          </a:xfrm>
          <a:prstGeom prst="rect">
            <a:avLst/>
          </a:prstGeom>
          <a:solidFill>
            <a:srgbClr val="C8C8C8">
              <a:alpha val="49800"/>
            </a:srgbClr>
          </a:solid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t/>
            </a:r>
            <a:endParaRPr sz="2400">
              <a:solidFill>
                <a:schemeClr val="lt1"/>
              </a:solidFill>
              <a:latin typeface="Corbel"/>
              <a:ea typeface="Corbel"/>
              <a:cs typeface="Corbel"/>
              <a:sym typeface="Corbel"/>
            </a:endParaRPr>
          </a:p>
        </p:txBody>
      </p:sp>
      <p:sp>
        <p:nvSpPr>
          <p:cNvPr id="358" name="Google Shape;358;g133f1daa9c2_1_137"/>
          <p:cNvSpPr/>
          <p:nvPr/>
        </p:nvSpPr>
        <p:spPr>
          <a:xfrm>
            <a:off x="1447801" y="1405464"/>
            <a:ext cx="6681900" cy="4690500"/>
          </a:xfrm>
          <a:prstGeom prst="rect">
            <a:avLst/>
          </a:prstGeom>
          <a:noFill/>
          <a:ln>
            <a:noFill/>
          </a:ln>
        </p:spPr>
        <p:txBody>
          <a:bodyPr anchorCtr="0" anchor="t" bIns="60925" lIns="121900" spcFirstLastPara="1" rIns="121900" wrap="square" tIns="60925">
            <a:noAutofit/>
          </a:bodyPr>
          <a:lstStyle/>
          <a:p>
            <a:pPr indent="-6350" lvl="0" marL="0" marR="0" rtl="0" algn="l">
              <a:lnSpc>
                <a:spcPct val="90000"/>
              </a:lnSpc>
              <a:spcBef>
                <a:spcPts val="0"/>
              </a:spcBef>
              <a:spcAft>
                <a:spcPts val="0"/>
              </a:spcAft>
              <a:buClr>
                <a:schemeClr val="accent1"/>
              </a:buClr>
              <a:buSzPts val="1900"/>
              <a:buFont typeface="Noto Sans Symbols"/>
              <a:buChar char="●"/>
            </a:pPr>
            <a:r>
              <a:rPr b="1" i="0" lang="en-GB" sz="1900" u="none" cap="none" strike="noStrike">
                <a:solidFill>
                  <a:srgbClr val="595959"/>
                </a:solidFill>
                <a:latin typeface="Corbel"/>
                <a:ea typeface="Corbel"/>
                <a:cs typeface="Corbel"/>
                <a:sym typeface="Corbel"/>
              </a:rPr>
              <a:t>The EU will become an attractive, secure and dynamic data economy </a:t>
            </a:r>
            <a:r>
              <a:rPr b="0" i="0" lang="en-GB" sz="1900" u="none" cap="none" strike="noStrike">
                <a:solidFill>
                  <a:srgbClr val="595959"/>
                </a:solidFill>
                <a:latin typeface="Corbel"/>
                <a:ea typeface="Corbel"/>
                <a:cs typeface="Corbel"/>
                <a:sym typeface="Corbel"/>
              </a:rPr>
              <a:t>by:</a:t>
            </a:r>
            <a:endParaRPr sz="1900">
              <a:solidFill>
                <a:srgbClr val="595959"/>
              </a:solidFill>
              <a:latin typeface="Corbel"/>
              <a:ea typeface="Corbel"/>
              <a:cs typeface="Corbel"/>
              <a:sym typeface="Corbel"/>
            </a:endParaRPr>
          </a:p>
          <a:p>
            <a:pPr indent="114300" lvl="0" marL="0" marR="0" rtl="0" algn="l">
              <a:lnSpc>
                <a:spcPct val="90000"/>
              </a:lnSpc>
              <a:spcBef>
                <a:spcPts val="800"/>
              </a:spcBef>
              <a:spcAft>
                <a:spcPts val="0"/>
              </a:spcAft>
              <a:buClr>
                <a:schemeClr val="accent1"/>
              </a:buClr>
              <a:buSzPts val="1900"/>
              <a:buFont typeface="Noto Sans Symbols"/>
              <a:buNone/>
            </a:pPr>
            <a:r>
              <a:t/>
            </a:r>
            <a:endParaRPr b="1" i="0" sz="1900" u="none" cap="none" strike="noStrike">
              <a:solidFill>
                <a:srgbClr val="595959"/>
              </a:solidFill>
              <a:latin typeface="Corbel"/>
              <a:ea typeface="Corbel"/>
              <a:cs typeface="Corbel"/>
              <a:sym typeface="Corbel"/>
            </a:endParaRPr>
          </a:p>
          <a:p>
            <a:pPr indent="-241300" lvl="0" marL="381000" marR="0" rtl="0" algn="l">
              <a:lnSpc>
                <a:spcPct val="90000"/>
              </a:lnSpc>
              <a:spcBef>
                <a:spcPts val="800"/>
              </a:spcBef>
              <a:spcAft>
                <a:spcPts val="0"/>
              </a:spcAft>
              <a:buClr>
                <a:schemeClr val="accent1"/>
              </a:buClr>
              <a:buSzPts val="2400"/>
              <a:buFont typeface="Noto Sans Symbols"/>
              <a:buChar char="●"/>
            </a:pPr>
            <a:r>
              <a:rPr b="1" i="0" lang="en-GB" sz="1900" u="none" cap="none" strike="noStrike">
                <a:solidFill>
                  <a:srgbClr val="595959"/>
                </a:solidFill>
                <a:latin typeface="Corbel"/>
                <a:ea typeface="Corbel"/>
                <a:cs typeface="Corbel"/>
                <a:sym typeface="Corbel"/>
              </a:rPr>
              <a:t>    setting clear and fair rules on access and re-use of data;</a:t>
            </a:r>
            <a:br>
              <a:rPr b="1" i="0" lang="en-GB" sz="1900" u="none" cap="none" strike="noStrike">
                <a:solidFill>
                  <a:srgbClr val="595959"/>
                </a:solidFill>
                <a:latin typeface="Corbel"/>
                <a:ea typeface="Corbel"/>
                <a:cs typeface="Corbel"/>
                <a:sym typeface="Corbel"/>
              </a:rPr>
            </a:br>
            <a:endParaRPr b="1" i="0" sz="1900" u="none" cap="none" strike="noStrike">
              <a:solidFill>
                <a:srgbClr val="595959"/>
              </a:solidFill>
              <a:latin typeface="Corbel"/>
              <a:ea typeface="Corbel"/>
              <a:cs typeface="Corbel"/>
              <a:sym typeface="Corbel"/>
            </a:endParaRPr>
          </a:p>
          <a:p>
            <a:pPr indent="-241300" lvl="0" marL="381000" marR="0" rtl="0" algn="l">
              <a:lnSpc>
                <a:spcPct val="90000"/>
              </a:lnSpc>
              <a:spcBef>
                <a:spcPts val="800"/>
              </a:spcBef>
              <a:spcAft>
                <a:spcPts val="0"/>
              </a:spcAft>
              <a:buClr>
                <a:schemeClr val="accent1"/>
              </a:buClr>
              <a:buSzPts val="2400"/>
              <a:buFont typeface="Noto Sans Symbols"/>
              <a:buChar char="●"/>
            </a:pPr>
            <a:r>
              <a:rPr b="1" i="0" lang="en-GB" sz="1900" u="none" cap="none" strike="noStrike">
                <a:solidFill>
                  <a:srgbClr val="595959"/>
                </a:solidFill>
                <a:latin typeface="Corbel"/>
                <a:ea typeface="Corbel"/>
                <a:cs typeface="Corbel"/>
                <a:sym typeface="Corbel"/>
              </a:rPr>
              <a:t>    investing in next generation tools and infrastructures</a:t>
            </a:r>
            <a:r>
              <a:rPr b="0" i="0" lang="en-GB" sz="1900" u="none" cap="none" strike="noStrike">
                <a:solidFill>
                  <a:srgbClr val="595959"/>
                </a:solidFill>
                <a:latin typeface="Corbel"/>
                <a:ea typeface="Corbel"/>
                <a:cs typeface="Corbel"/>
                <a:sym typeface="Corbel"/>
              </a:rPr>
              <a:t> to store and process data;</a:t>
            </a:r>
            <a:br>
              <a:rPr b="0" i="0" lang="en-GB" sz="1900" u="none" cap="none" strike="noStrike">
                <a:solidFill>
                  <a:srgbClr val="595959"/>
                </a:solidFill>
                <a:latin typeface="Corbel"/>
                <a:ea typeface="Corbel"/>
                <a:cs typeface="Corbel"/>
                <a:sym typeface="Corbel"/>
              </a:rPr>
            </a:br>
            <a:endParaRPr b="0" i="0" sz="1900" u="none" cap="none" strike="noStrike">
              <a:solidFill>
                <a:srgbClr val="595959"/>
              </a:solidFill>
              <a:latin typeface="Corbel"/>
              <a:ea typeface="Corbel"/>
              <a:cs typeface="Corbel"/>
              <a:sym typeface="Corbel"/>
            </a:endParaRPr>
          </a:p>
          <a:p>
            <a:pPr indent="-241300" lvl="0" marL="381000" marR="0" rtl="0" algn="l">
              <a:lnSpc>
                <a:spcPct val="90000"/>
              </a:lnSpc>
              <a:spcBef>
                <a:spcPts val="800"/>
              </a:spcBef>
              <a:spcAft>
                <a:spcPts val="0"/>
              </a:spcAft>
              <a:buClr>
                <a:schemeClr val="accent1"/>
              </a:buClr>
              <a:buSzPts val="2400"/>
              <a:buFont typeface="Noto Sans Symbols"/>
              <a:buChar char="●"/>
            </a:pPr>
            <a:r>
              <a:rPr b="0" i="0" lang="en-GB" sz="1900" u="none" cap="none" strike="noStrike">
                <a:solidFill>
                  <a:srgbClr val="595959"/>
                </a:solidFill>
                <a:latin typeface="Corbel"/>
                <a:ea typeface="Corbel"/>
                <a:cs typeface="Corbel"/>
                <a:sym typeface="Corbel"/>
              </a:rPr>
              <a:t>    joining forces in </a:t>
            </a:r>
            <a:r>
              <a:rPr b="1" i="0" lang="en-GB" sz="1900" u="none" cap="none" strike="noStrike">
                <a:solidFill>
                  <a:srgbClr val="595959"/>
                </a:solidFill>
                <a:latin typeface="Corbel"/>
                <a:ea typeface="Corbel"/>
                <a:cs typeface="Corbel"/>
                <a:sym typeface="Corbel"/>
              </a:rPr>
              <a:t>European cloud capacity;</a:t>
            </a:r>
            <a:br>
              <a:rPr b="1" i="0" lang="en-GB" sz="1900" u="none" cap="none" strike="noStrike">
                <a:solidFill>
                  <a:srgbClr val="595959"/>
                </a:solidFill>
                <a:latin typeface="Corbel"/>
                <a:ea typeface="Corbel"/>
                <a:cs typeface="Corbel"/>
                <a:sym typeface="Corbel"/>
              </a:rPr>
            </a:br>
            <a:endParaRPr b="1" i="0" sz="1900" u="none" cap="none" strike="noStrike">
              <a:solidFill>
                <a:srgbClr val="595959"/>
              </a:solidFill>
              <a:latin typeface="Corbel"/>
              <a:ea typeface="Corbel"/>
              <a:cs typeface="Corbel"/>
              <a:sym typeface="Corbel"/>
            </a:endParaRPr>
          </a:p>
          <a:p>
            <a:pPr indent="-241300" lvl="0" marL="381000" marR="0" rtl="0" algn="l">
              <a:lnSpc>
                <a:spcPct val="90000"/>
              </a:lnSpc>
              <a:spcBef>
                <a:spcPts val="800"/>
              </a:spcBef>
              <a:spcAft>
                <a:spcPts val="0"/>
              </a:spcAft>
              <a:buClr>
                <a:schemeClr val="accent1"/>
              </a:buClr>
              <a:buSzPts val="2400"/>
              <a:buFont typeface="Noto Sans Symbols"/>
              <a:buChar char="●"/>
            </a:pPr>
            <a:r>
              <a:rPr b="1" i="0" lang="en-GB" sz="1900" u="none" cap="none" strike="noStrike">
                <a:solidFill>
                  <a:srgbClr val="595959"/>
                </a:solidFill>
                <a:latin typeface="Corbel"/>
                <a:ea typeface="Corbel"/>
                <a:cs typeface="Corbel"/>
                <a:sym typeface="Corbel"/>
              </a:rPr>
              <a:t>    pooling European data in key sectors</a:t>
            </a:r>
            <a:r>
              <a:rPr b="0" i="0" lang="en-GB" sz="1900" u="none" cap="none" strike="noStrike">
                <a:solidFill>
                  <a:srgbClr val="595959"/>
                </a:solidFill>
                <a:latin typeface="Corbel"/>
                <a:ea typeface="Corbel"/>
                <a:cs typeface="Corbel"/>
                <a:sym typeface="Corbel"/>
              </a:rPr>
              <a:t>, with common and interoperable data spaces;</a:t>
            </a:r>
            <a:br>
              <a:rPr b="0" i="0" lang="en-GB" sz="1900" u="none" cap="none" strike="noStrike">
                <a:solidFill>
                  <a:srgbClr val="595959"/>
                </a:solidFill>
                <a:latin typeface="Corbel"/>
                <a:ea typeface="Corbel"/>
                <a:cs typeface="Corbel"/>
                <a:sym typeface="Corbel"/>
              </a:rPr>
            </a:br>
            <a:endParaRPr b="0" i="0" sz="1900" u="none" cap="none" strike="noStrike">
              <a:solidFill>
                <a:srgbClr val="595959"/>
              </a:solidFill>
              <a:latin typeface="Corbel"/>
              <a:ea typeface="Corbel"/>
              <a:cs typeface="Corbel"/>
              <a:sym typeface="Corbel"/>
            </a:endParaRPr>
          </a:p>
          <a:p>
            <a:pPr indent="-241300" lvl="0" marL="381000" marR="0" rtl="0" algn="l">
              <a:lnSpc>
                <a:spcPct val="90000"/>
              </a:lnSpc>
              <a:spcBef>
                <a:spcPts val="800"/>
              </a:spcBef>
              <a:spcAft>
                <a:spcPts val="0"/>
              </a:spcAft>
              <a:buClr>
                <a:schemeClr val="accent1"/>
              </a:buClr>
              <a:buSzPts val="2400"/>
              <a:buFont typeface="Noto Sans Symbols"/>
              <a:buChar char="●"/>
            </a:pPr>
            <a:r>
              <a:rPr b="1" i="0" lang="en-GB" sz="1900" u="none" cap="none" strike="noStrike">
                <a:solidFill>
                  <a:srgbClr val="595959"/>
                </a:solidFill>
                <a:latin typeface="Corbel"/>
                <a:ea typeface="Corbel"/>
                <a:cs typeface="Corbel"/>
                <a:sym typeface="Corbel"/>
              </a:rPr>
              <a:t>    giving users rights, tools and skills to stay in full control of their data.</a:t>
            </a:r>
            <a:endParaRPr sz="1900">
              <a:solidFill>
                <a:srgbClr val="595959"/>
              </a:solidFill>
              <a:latin typeface="Corbel"/>
              <a:ea typeface="Corbel"/>
              <a:cs typeface="Corbel"/>
              <a:sym typeface="Corbel"/>
            </a:endParaRPr>
          </a:p>
          <a:p>
            <a:pPr indent="114300" lvl="0" marL="0" marR="0" rtl="0" algn="l">
              <a:lnSpc>
                <a:spcPct val="90000"/>
              </a:lnSpc>
              <a:spcBef>
                <a:spcPts val="800"/>
              </a:spcBef>
              <a:spcAft>
                <a:spcPts val="0"/>
              </a:spcAft>
              <a:buClr>
                <a:schemeClr val="accent1"/>
              </a:buClr>
              <a:buSzPts val="1900"/>
              <a:buFont typeface="Noto Sans Symbols"/>
              <a:buNone/>
            </a:pPr>
            <a:r>
              <a:t/>
            </a:r>
            <a:endParaRPr b="1" i="0" sz="1900" u="none" cap="none" strike="noStrike">
              <a:solidFill>
                <a:srgbClr val="595959"/>
              </a:solidFill>
              <a:latin typeface="Corbel"/>
              <a:ea typeface="Corbel"/>
              <a:cs typeface="Corbel"/>
              <a:sym typeface="Corbel"/>
            </a:endParaRPr>
          </a:p>
          <a:p>
            <a:pPr indent="-88900" lvl="0" marL="381000" marR="0" rtl="0" algn="l">
              <a:lnSpc>
                <a:spcPct val="90000"/>
              </a:lnSpc>
              <a:spcBef>
                <a:spcPts val="800"/>
              </a:spcBef>
              <a:spcAft>
                <a:spcPts val="800"/>
              </a:spcAft>
              <a:buClr>
                <a:schemeClr val="accent1"/>
              </a:buClr>
              <a:buSzPts val="2400"/>
              <a:buFont typeface="Noto Sans Symbols"/>
              <a:buNone/>
            </a:pPr>
            <a:r>
              <a:t/>
            </a:r>
            <a:endParaRPr b="1" i="0" sz="1900" u="none" cap="none" strike="noStrike">
              <a:solidFill>
                <a:srgbClr val="595959"/>
              </a:solidFill>
              <a:latin typeface="Corbel"/>
              <a:ea typeface="Corbel"/>
              <a:cs typeface="Corbel"/>
              <a:sym typeface="Corbel"/>
            </a:endParaRPr>
          </a:p>
        </p:txBody>
      </p:sp>
      <p:sp>
        <p:nvSpPr>
          <p:cNvPr id="359" name="Google Shape;359;g133f1daa9c2_1_137"/>
          <p:cNvSpPr/>
          <p:nvPr/>
        </p:nvSpPr>
        <p:spPr>
          <a:xfrm>
            <a:off x="11683988" y="767824"/>
            <a:ext cx="507900" cy="5328000"/>
          </a:xfrm>
          <a:prstGeom prst="rect">
            <a:avLst/>
          </a:prstGeom>
          <a:solidFill>
            <a:schemeClr val="accen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Corbel"/>
              <a:ea typeface="Corbel"/>
              <a:cs typeface="Corbel"/>
              <a:sym typeface="Corbe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 name="Shape 363"/>
        <p:cNvGrpSpPr/>
        <p:nvPr/>
      </p:nvGrpSpPr>
      <p:grpSpPr>
        <a:xfrm>
          <a:off x="0" y="0"/>
          <a:ext cx="0" cy="0"/>
          <a:chOff x="0" y="0"/>
          <a:chExt cx="0" cy="0"/>
        </a:xfrm>
      </p:grpSpPr>
      <p:sp>
        <p:nvSpPr>
          <p:cNvPr id="364" name="Google Shape;364;g133f1daa9c2_1_378"/>
          <p:cNvSpPr/>
          <p:nvPr/>
        </p:nvSpPr>
        <p:spPr>
          <a:xfrm>
            <a:off x="0" y="758952"/>
            <a:ext cx="3443700" cy="5330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5" name="Google Shape;365;g133f1daa9c2_1_378"/>
          <p:cNvSpPr/>
          <p:nvPr/>
        </p:nvSpPr>
        <p:spPr>
          <a:xfrm>
            <a:off x="11815864" y="758952"/>
            <a:ext cx="384000" cy="5330700"/>
          </a:xfrm>
          <a:prstGeom prst="rect">
            <a:avLst/>
          </a:prstGeom>
          <a:solidFill>
            <a:srgbClr val="C8C8C8">
              <a:alpha val="498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6" name="Google Shape;366;g133f1daa9c2_1_378"/>
          <p:cNvSpPr/>
          <p:nvPr/>
        </p:nvSpPr>
        <p:spPr>
          <a:xfrm>
            <a:off x="0" y="0"/>
            <a:ext cx="12192000" cy="68580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Corbel"/>
              <a:ea typeface="Corbel"/>
              <a:cs typeface="Corbel"/>
              <a:sym typeface="Corbel"/>
            </a:endParaRPr>
          </a:p>
        </p:txBody>
      </p:sp>
      <p:sp>
        <p:nvSpPr>
          <p:cNvPr id="367" name="Google Shape;367;g133f1daa9c2_1_378"/>
          <p:cNvSpPr/>
          <p:nvPr/>
        </p:nvSpPr>
        <p:spPr>
          <a:xfrm>
            <a:off x="-3581" y="752748"/>
            <a:ext cx="1001483" cy="4744251"/>
          </a:xfrm>
          <a:custGeom>
            <a:rect b="b" l="l" r="r" t="t"/>
            <a:pathLst>
              <a:path extrusionOk="0" h="4744251" w="1001483">
                <a:moveTo>
                  <a:pt x="0" y="0"/>
                </a:moveTo>
                <a:lnTo>
                  <a:pt x="1001483" y="0"/>
                </a:lnTo>
                <a:lnTo>
                  <a:pt x="0" y="4744251"/>
                </a:lnTo>
                <a:close/>
              </a:path>
            </a:pathLst>
          </a:custGeom>
          <a:solidFill>
            <a:schemeClr val="accent1"/>
          </a:solidFill>
          <a:ln>
            <a:noFill/>
          </a:ln>
        </p:spPr>
      </p:sp>
      <p:sp>
        <p:nvSpPr>
          <p:cNvPr id="368" name="Google Shape;368;g133f1daa9c2_1_378"/>
          <p:cNvSpPr txBox="1"/>
          <p:nvPr/>
        </p:nvSpPr>
        <p:spPr>
          <a:xfrm>
            <a:off x="1264149" y="1496500"/>
            <a:ext cx="6461100" cy="3864900"/>
          </a:xfrm>
          <a:prstGeom prst="rect">
            <a:avLst/>
          </a:prstGeom>
          <a:noFill/>
          <a:ln>
            <a:noFill/>
          </a:ln>
        </p:spPr>
        <p:txBody>
          <a:bodyPr anchorCtr="0" anchor="ctr" bIns="60925" lIns="121900" spcFirstLastPara="1" rIns="121900" wrap="square" tIns="60925">
            <a:normAutofit/>
          </a:bodyPr>
          <a:lstStyle/>
          <a:p>
            <a:pPr indent="0" lvl="0" marL="0" marR="0" rtl="0" algn="l">
              <a:lnSpc>
                <a:spcPct val="90000"/>
              </a:lnSpc>
              <a:spcBef>
                <a:spcPts val="0"/>
              </a:spcBef>
              <a:spcAft>
                <a:spcPts val="0"/>
              </a:spcAft>
              <a:buClr>
                <a:schemeClr val="accent1"/>
              </a:buClr>
              <a:buSzPts val="2000"/>
              <a:buFont typeface="Noto Sans Symbols"/>
              <a:buChar char="●"/>
            </a:pPr>
            <a:r>
              <a:rPr b="1" i="0" lang="en-GB" sz="2000" u="none" cap="none" strike="noStrike">
                <a:solidFill>
                  <a:srgbClr val="595959"/>
                </a:solidFill>
                <a:latin typeface="Corbel"/>
                <a:ea typeface="Corbel"/>
                <a:cs typeface="Corbel"/>
                <a:sym typeface="Corbel"/>
              </a:rPr>
              <a:t> </a:t>
            </a:r>
            <a:r>
              <a:rPr b="1" lang="en-GB" sz="2000">
                <a:solidFill>
                  <a:srgbClr val="595959"/>
                </a:solidFill>
                <a:latin typeface="Corbel"/>
                <a:ea typeface="Corbel"/>
                <a:cs typeface="Corbel"/>
                <a:sym typeface="Corbel"/>
              </a:rPr>
              <a:t>Common European standards </a:t>
            </a:r>
            <a:r>
              <a:rPr lang="en-GB" sz="2000">
                <a:solidFill>
                  <a:srgbClr val="595959"/>
                </a:solidFill>
                <a:latin typeface="Corbel"/>
                <a:ea typeface="Corbel"/>
                <a:cs typeface="Corbel"/>
                <a:sym typeface="Corbel"/>
              </a:rPr>
              <a:t>and effective enforcement mechanisms should ensure that:</a:t>
            </a:r>
            <a:endParaRPr sz="2000">
              <a:solidFill>
                <a:srgbClr val="595959"/>
              </a:solidFill>
              <a:latin typeface="Corbel"/>
              <a:ea typeface="Corbel"/>
              <a:cs typeface="Corbel"/>
              <a:sym typeface="Corbel"/>
            </a:endParaRPr>
          </a:p>
          <a:p>
            <a:pPr indent="-247650" lvl="0" marL="342900" marR="0" rtl="0" algn="l">
              <a:lnSpc>
                <a:spcPct val="90000"/>
              </a:lnSpc>
              <a:spcBef>
                <a:spcPts val="400"/>
              </a:spcBef>
              <a:spcAft>
                <a:spcPts val="0"/>
              </a:spcAft>
              <a:buClr>
                <a:schemeClr val="accent1"/>
              </a:buClr>
              <a:buSzPts val="1900"/>
              <a:buFont typeface="Noto Sans Symbols"/>
              <a:buChar char="●"/>
            </a:pPr>
            <a:r>
              <a:rPr b="1" lang="en-GB" sz="2000">
                <a:solidFill>
                  <a:srgbClr val="595959"/>
                </a:solidFill>
                <a:latin typeface="Corbel"/>
                <a:ea typeface="Corbel"/>
                <a:cs typeface="Corbel"/>
                <a:sym typeface="Corbel"/>
              </a:rPr>
              <a:t>data can circulate</a:t>
            </a:r>
            <a:r>
              <a:rPr lang="en-GB" sz="2000">
                <a:solidFill>
                  <a:srgbClr val="595959"/>
                </a:solidFill>
                <a:latin typeface="Corbel"/>
                <a:ea typeface="Corbel"/>
                <a:cs typeface="Corbel"/>
                <a:sym typeface="Corbel"/>
              </a:rPr>
              <a:t> within the EU and across sectors;</a:t>
            </a:r>
            <a:endParaRPr sz="2000">
              <a:solidFill>
                <a:srgbClr val="595959"/>
              </a:solidFill>
              <a:latin typeface="Corbel"/>
              <a:ea typeface="Corbel"/>
              <a:cs typeface="Corbel"/>
              <a:sym typeface="Corbel"/>
            </a:endParaRPr>
          </a:p>
          <a:p>
            <a:pPr indent="-247650" lvl="0" marL="342900" marR="0" rtl="0" algn="l">
              <a:lnSpc>
                <a:spcPct val="90000"/>
              </a:lnSpc>
              <a:spcBef>
                <a:spcPts val="400"/>
              </a:spcBef>
              <a:spcAft>
                <a:spcPts val="0"/>
              </a:spcAft>
              <a:buClr>
                <a:schemeClr val="accent1"/>
              </a:buClr>
              <a:buSzPts val="1900"/>
              <a:buFont typeface="Noto Sans Symbols"/>
              <a:buChar char="●"/>
            </a:pPr>
            <a:r>
              <a:rPr lang="en-GB" sz="2000">
                <a:solidFill>
                  <a:srgbClr val="595959"/>
                </a:solidFill>
                <a:latin typeface="Corbel"/>
                <a:ea typeface="Corbel"/>
                <a:cs typeface="Corbel"/>
                <a:sym typeface="Corbel"/>
              </a:rPr>
              <a:t>European norms and values, especially personal data protection, consumer protection legislation and competition law, are fully respected;</a:t>
            </a:r>
            <a:endParaRPr sz="2000">
              <a:solidFill>
                <a:srgbClr val="595959"/>
              </a:solidFill>
              <a:latin typeface="Corbel"/>
              <a:ea typeface="Corbel"/>
              <a:cs typeface="Corbel"/>
              <a:sym typeface="Corbel"/>
            </a:endParaRPr>
          </a:p>
          <a:p>
            <a:pPr indent="-247650" lvl="0" marL="342900" marR="0" rtl="0" algn="l">
              <a:lnSpc>
                <a:spcPct val="90000"/>
              </a:lnSpc>
              <a:spcBef>
                <a:spcPts val="400"/>
              </a:spcBef>
              <a:spcAft>
                <a:spcPts val="0"/>
              </a:spcAft>
              <a:buClr>
                <a:schemeClr val="accent1"/>
              </a:buClr>
              <a:buSzPts val="1900"/>
              <a:buFont typeface="Noto Sans Symbols"/>
              <a:buChar char="●"/>
            </a:pPr>
            <a:r>
              <a:rPr lang="en-GB" sz="2000">
                <a:solidFill>
                  <a:srgbClr val="595959"/>
                </a:solidFill>
                <a:latin typeface="Corbel"/>
                <a:ea typeface="Corbel"/>
                <a:cs typeface="Corbel"/>
                <a:sym typeface="Corbel"/>
              </a:rPr>
              <a:t>rules on data access and use are fair, practical and clear, and clear and reliable data governance mechanisms are established; </a:t>
            </a:r>
            <a:endParaRPr sz="1900"/>
          </a:p>
          <a:p>
            <a:pPr indent="-247650" lvl="0" marL="342900" marR="0" rtl="0" algn="l">
              <a:lnSpc>
                <a:spcPct val="90000"/>
              </a:lnSpc>
              <a:spcBef>
                <a:spcPts val="400"/>
              </a:spcBef>
              <a:spcAft>
                <a:spcPts val="0"/>
              </a:spcAft>
              <a:buClr>
                <a:schemeClr val="accent1"/>
              </a:buClr>
              <a:buSzPts val="1900"/>
              <a:buFont typeface="Noto Sans Symbols"/>
              <a:buChar char="●"/>
            </a:pPr>
            <a:r>
              <a:rPr lang="en-GB" sz="2000">
                <a:solidFill>
                  <a:srgbClr val="595959"/>
                </a:solidFill>
                <a:latin typeface="Corbel"/>
                <a:ea typeface="Corbel"/>
                <a:cs typeface="Corbel"/>
                <a:sym typeface="Corbel"/>
              </a:rPr>
              <a:t>the approach to international data flows is open but assertive, based on European values. </a:t>
            </a:r>
            <a:endParaRPr sz="2000">
              <a:solidFill>
                <a:srgbClr val="595959"/>
              </a:solidFill>
              <a:latin typeface="Corbel"/>
              <a:ea typeface="Corbel"/>
              <a:cs typeface="Corbel"/>
              <a:sym typeface="Corbel"/>
            </a:endParaRPr>
          </a:p>
        </p:txBody>
      </p:sp>
      <p:sp>
        <p:nvSpPr>
          <p:cNvPr id="369" name="Google Shape;369;g133f1daa9c2_1_378"/>
          <p:cNvSpPr/>
          <p:nvPr/>
        </p:nvSpPr>
        <p:spPr>
          <a:xfrm>
            <a:off x="7987093" y="761999"/>
            <a:ext cx="4208489" cy="5334001"/>
          </a:xfrm>
          <a:custGeom>
            <a:rect b="b" l="l" r="r" t="t"/>
            <a:pathLst>
              <a:path extrusionOk="0" h="5334001" w="4208489">
                <a:moveTo>
                  <a:pt x="1015642" y="0"/>
                </a:moveTo>
                <a:lnTo>
                  <a:pt x="4208489" y="0"/>
                </a:lnTo>
                <a:lnTo>
                  <a:pt x="4208489" y="5334001"/>
                </a:lnTo>
                <a:lnTo>
                  <a:pt x="0" y="5334001"/>
                </a:lnTo>
                <a:close/>
              </a:path>
            </a:pathLst>
          </a:custGeom>
          <a:solidFill>
            <a:schemeClr val="accent1"/>
          </a:solidFill>
          <a:ln>
            <a:noFill/>
          </a:ln>
        </p:spPr>
      </p:sp>
      <p:sp>
        <p:nvSpPr>
          <p:cNvPr id="370" name="Google Shape;370;g133f1daa9c2_1_378"/>
          <p:cNvSpPr txBox="1"/>
          <p:nvPr/>
        </p:nvSpPr>
        <p:spPr>
          <a:xfrm>
            <a:off x="8982804" y="1865740"/>
            <a:ext cx="2947500" cy="3126300"/>
          </a:xfrm>
          <a:prstGeom prst="rect">
            <a:avLst/>
          </a:prstGeom>
          <a:noFill/>
          <a:ln>
            <a:noFill/>
          </a:ln>
        </p:spPr>
        <p:txBody>
          <a:bodyPr anchorCtr="0" anchor="ctr" bIns="60925" lIns="121900" spcFirstLastPara="1" rIns="121900" wrap="square" tIns="60925">
            <a:normAutofit/>
          </a:bodyPr>
          <a:lstStyle/>
          <a:p>
            <a:pPr indent="0" lvl="0" marL="0" marR="0" rtl="0" algn="l">
              <a:lnSpc>
                <a:spcPct val="90000"/>
              </a:lnSpc>
              <a:spcBef>
                <a:spcPts val="0"/>
              </a:spcBef>
              <a:spcAft>
                <a:spcPts val="800"/>
              </a:spcAft>
              <a:buNone/>
            </a:pPr>
            <a:r>
              <a:rPr b="1" lang="en-GB" sz="4800">
                <a:solidFill>
                  <a:srgbClr val="FFFFFF"/>
                </a:solidFill>
                <a:latin typeface="Corbel"/>
                <a:ea typeface="Corbel"/>
                <a:cs typeface="Corbel"/>
                <a:sym typeface="Corbel"/>
              </a:rPr>
              <a:t>Common European norms</a:t>
            </a:r>
            <a:endParaRPr b="1" i="0" sz="4800" u="none" cap="none" strike="noStrike">
              <a:solidFill>
                <a:srgbClr val="FFFFFF"/>
              </a:solidFill>
              <a:latin typeface="Corbel"/>
              <a:ea typeface="Corbel"/>
              <a:cs typeface="Corbel"/>
              <a:sym typeface="Corbe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sp>
        <p:nvSpPr>
          <p:cNvPr id="375" name="Google Shape;375;g133f1daa9c2_1_388"/>
          <p:cNvSpPr/>
          <p:nvPr/>
        </p:nvSpPr>
        <p:spPr>
          <a:xfrm>
            <a:off x="0" y="758952"/>
            <a:ext cx="3443700" cy="5330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 name="Google Shape;376;g133f1daa9c2_1_388"/>
          <p:cNvSpPr/>
          <p:nvPr/>
        </p:nvSpPr>
        <p:spPr>
          <a:xfrm>
            <a:off x="11815864" y="758952"/>
            <a:ext cx="384000" cy="5330700"/>
          </a:xfrm>
          <a:prstGeom prst="rect">
            <a:avLst/>
          </a:prstGeom>
          <a:solidFill>
            <a:srgbClr val="C8C8C8">
              <a:alpha val="498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 name="Google Shape;377;g133f1daa9c2_1_388"/>
          <p:cNvSpPr/>
          <p:nvPr/>
        </p:nvSpPr>
        <p:spPr>
          <a:xfrm>
            <a:off x="0" y="0"/>
            <a:ext cx="12192000" cy="68580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Corbel"/>
              <a:ea typeface="Corbel"/>
              <a:cs typeface="Corbel"/>
              <a:sym typeface="Corbel"/>
            </a:endParaRPr>
          </a:p>
        </p:txBody>
      </p:sp>
      <p:sp>
        <p:nvSpPr>
          <p:cNvPr id="378" name="Google Shape;378;g133f1daa9c2_1_388"/>
          <p:cNvSpPr/>
          <p:nvPr/>
        </p:nvSpPr>
        <p:spPr>
          <a:xfrm rot="10800000">
            <a:off x="-1" y="761999"/>
            <a:ext cx="4208489" cy="5334001"/>
          </a:xfrm>
          <a:custGeom>
            <a:rect b="b" l="l" r="r" t="t"/>
            <a:pathLst>
              <a:path extrusionOk="0" h="5334001" w="4208489">
                <a:moveTo>
                  <a:pt x="1015642" y="0"/>
                </a:moveTo>
                <a:lnTo>
                  <a:pt x="4208489" y="0"/>
                </a:lnTo>
                <a:lnTo>
                  <a:pt x="4208489" y="5334001"/>
                </a:lnTo>
                <a:lnTo>
                  <a:pt x="0" y="5334001"/>
                </a:lnTo>
                <a:close/>
              </a:path>
            </a:pathLst>
          </a:custGeom>
          <a:solidFill>
            <a:schemeClr val="accent1"/>
          </a:solidFill>
          <a:ln>
            <a:noFill/>
          </a:ln>
        </p:spPr>
      </p:sp>
      <p:sp>
        <p:nvSpPr>
          <p:cNvPr id="379" name="Google Shape;379;g133f1daa9c2_1_388"/>
          <p:cNvSpPr txBox="1"/>
          <p:nvPr/>
        </p:nvSpPr>
        <p:spPr>
          <a:xfrm>
            <a:off x="494260" y="1683144"/>
            <a:ext cx="2774700" cy="3491700"/>
          </a:xfrm>
          <a:prstGeom prst="rect">
            <a:avLst/>
          </a:prstGeom>
          <a:noFill/>
          <a:ln>
            <a:noFill/>
          </a:ln>
        </p:spPr>
        <p:txBody>
          <a:bodyPr anchorCtr="0" anchor="ctr" bIns="60925" lIns="121900" spcFirstLastPara="1" rIns="121900" wrap="square" tIns="60925">
            <a:normAutofit/>
          </a:bodyPr>
          <a:lstStyle/>
          <a:p>
            <a:pPr indent="0" lvl="0" marL="0" marR="0" rtl="0" algn="l">
              <a:lnSpc>
                <a:spcPct val="90000"/>
              </a:lnSpc>
              <a:spcBef>
                <a:spcPts val="0"/>
              </a:spcBef>
              <a:spcAft>
                <a:spcPts val="800"/>
              </a:spcAft>
              <a:buNone/>
            </a:pPr>
            <a:r>
              <a:rPr b="1" i="0" lang="en-GB" sz="4800" u="none" cap="none" strike="noStrike">
                <a:solidFill>
                  <a:srgbClr val="FFFFFF"/>
                </a:solidFill>
                <a:latin typeface="Corbel"/>
                <a:ea typeface="Corbel"/>
                <a:cs typeface="Corbel"/>
                <a:sym typeface="Corbel"/>
              </a:rPr>
              <a:t>Data Sharing</a:t>
            </a:r>
            <a:endParaRPr sz="1900"/>
          </a:p>
        </p:txBody>
      </p:sp>
      <p:sp>
        <p:nvSpPr>
          <p:cNvPr id="380" name="Google Shape;380;g133f1daa9c2_1_388"/>
          <p:cNvSpPr txBox="1"/>
          <p:nvPr/>
        </p:nvSpPr>
        <p:spPr>
          <a:xfrm>
            <a:off x="4361605" y="1683143"/>
            <a:ext cx="6627300" cy="3491700"/>
          </a:xfrm>
          <a:prstGeom prst="rect">
            <a:avLst/>
          </a:prstGeom>
          <a:noFill/>
          <a:ln>
            <a:noFill/>
          </a:ln>
        </p:spPr>
        <p:txBody>
          <a:bodyPr anchorCtr="0" anchor="ctr" bIns="60925" lIns="121900" spcFirstLastPara="1" rIns="121900" wrap="square" tIns="60925">
            <a:normAutofit/>
          </a:bodyPr>
          <a:lstStyle/>
          <a:p>
            <a:pPr indent="0" lvl="0" marL="0" marR="0" rtl="0" algn="l">
              <a:lnSpc>
                <a:spcPct val="90000"/>
              </a:lnSpc>
              <a:spcBef>
                <a:spcPts val="0"/>
              </a:spcBef>
              <a:spcAft>
                <a:spcPts val="0"/>
              </a:spcAft>
              <a:buClr>
                <a:schemeClr val="accent1"/>
              </a:buClr>
              <a:buSzPts val="2000"/>
              <a:buFont typeface="Noto Sans Symbols"/>
              <a:buChar char="●"/>
            </a:pPr>
            <a:r>
              <a:rPr lang="en-GB" sz="2000">
                <a:solidFill>
                  <a:srgbClr val="595959"/>
                </a:solidFill>
                <a:latin typeface="Corbel"/>
                <a:ea typeface="Corbel"/>
                <a:cs typeface="Corbel"/>
                <a:sym typeface="Corbel"/>
              </a:rPr>
              <a:t>Business use of public sector information (data sharing between government and business - government-to-business, G2B). </a:t>
            </a:r>
            <a:endParaRPr sz="2000">
              <a:solidFill>
                <a:srgbClr val="595959"/>
              </a:solidFill>
              <a:latin typeface="Corbel"/>
              <a:ea typeface="Corbel"/>
              <a:cs typeface="Corbel"/>
              <a:sym typeface="Corbel"/>
            </a:endParaRPr>
          </a:p>
          <a:p>
            <a:pPr indent="127000" lvl="0" marL="0" marR="0" rtl="0" algn="l">
              <a:lnSpc>
                <a:spcPct val="90000"/>
              </a:lnSpc>
              <a:spcBef>
                <a:spcPts val="400"/>
              </a:spcBef>
              <a:spcAft>
                <a:spcPts val="0"/>
              </a:spcAft>
              <a:buClr>
                <a:schemeClr val="accent1"/>
              </a:buClr>
              <a:buSzPts val="2000"/>
              <a:buFont typeface="Noto Sans Symbols"/>
              <a:buNone/>
            </a:pPr>
            <a:r>
              <a:t/>
            </a:r>
            <a:endParaRPr b="0" i="0" sz="2000" u="none" cap="none" strike="noStrike">
              <a:solidFill>
                <a:srgbClr val="595959"/>
              </a:solidFill>
              <a:latin typeface="Corbel"/>
              <a:ea typeface="Corbel"/>
              <a:cs typeface="Corbel"/>
              <a:sym typeface="Corbel"/>
            </a:endParaRPr>
          </a:p>
          <a:p>
            <a:pPr indent="0" lvl="0" marL="0" marR="0" rtl="0" algn="l">
              <a:lnSpc>
                <a:spcPct val="90000"/>
              </a:lnSpc>
              <a:spcBef>
                <a:spcPts val="400"/>
              </a:spcBef>
              <a:spcAft>
                <a:spcPts val="0"/>
              </a:spcAft>
              <a:buClr>
                <a:schemeClr val="accent1"/>
              </a:buClr>
              <a:buSzPts val="2000"/>
              <a:buFont typeface="Noto Sans Symbols"/>
              <a:buChar char="●"/>
            </a:pPr>
            <a:r>
              <a:rPr lang="en-GB" sz="2000">
                <a:solidFill>
                  <a:srgbClr val="595959"/>
                </a:solidFill>
                <a:latin typeface="Corbel"/>
                <a:ea typeface="Corbel"/>
                <a:cs typeface="Corbel"/>
                <a:sym typeface="Corbel"/>
              </a:rPr>
              <a:t>Sharing and use of data held by individuals by other companies (data sharing between companies - business-to-business, B2B). </a:t>
            </a:r>
            <a:endParaRPr sz="2000">
              <a:solidFill>
                <a:srgbClr val="595959"/>
              </a:solidFill>
              <a:latin typeface="Corbel"/>
              <a:ea typeface="Corbel"/>
              <a:cs typeface="Corbel"/>
              <a:sym typeface="Corbel"/>
            </a:endParaRPr>
          </a:p>
          <a:p>
            <a:pPr indent="127000" lvl="0" marL="0" marR="0" rtl="0" algn="l">
              <a:lnSpc>
                <a:spcPct val="90000"/>
              </a:lnSpc>
              <a:spcBef>
                <a:spcPts val="400"/>
              </a:spcBef>
              <a:spcAft>
                <a:spcPts val="0"/>
              </a:spcAft>
              <a:buClr>
                <a:schemeClr val="accent1"/>
              </a:buClr>
              <a:buSzPts val="2000"/>
              <a:buFont typeface="Noto Sans Symbols"/>
              <a:buNone/>
            </a:pPr>
            <a:r>
              <a:t/>
            </a:r>
            <a:endParaRPr b="0" i="0" sz="2000" u="none" cap="none" strike="noStrike">
              <a:solidFill>
                <a:srgbClr val="595959"/>
              </a:solidFill>
              <a:latin typeface="Corbel"/>
              <a:ea typeface="Corbel"/>
              <a:cs typeface="Corbel"/>
              <a:sym typeface="Corbel"/>
            </a:endParaRPr>
          </a:p>
          <a:p>
            <a:pPr indent="0" lvl="0" marL="0" marR="0" rtl="0" algn="l">
              <a:lnSpc>
                <a:spcPct val="90000"/>
              </a:lnSpc>
              <a:spcBef>
                <a:spcPts val="400"/>
              </a:spcBef>
              <a:spcAft>
                <a:spcPts val="0"/>
              </a:spcAft>
              <a:buClr>
                <a:schemeClr val="accent1"/>
              </a:buClr>
              <a:buSzPts val="2000"/>
              <a:buFont typeface="Noto Sans Symbols"/>
              <a:buChar char="●"/>
            </a:pPr>
            <a:r>
              <a:rPr lang="en-GB" sz="2000">
                <a:solidFill>
                  <a:srgbClr val="595959"/>
                </a:solidFill>
                <a:latin typeface="Corbel"/>
                <a:ea typeface="Corbel"/>
                <a:cs typeface="Corbel"/>
                <a:sym typeface="Corbel"/>
              </a:rPr>
              <a:t>Use of privately held data by public authorities</a:t>
            </a:r>
            <a:endParaRPr sz="1900"/>
          </a:p>
          <a:p>
            <a:pPr indent="127000" lvl="0" marL="0" marR="0" rtl="0" algn="l">
              <a:lnSpc>
                <a:spcPct val="90000"/>
              </a:lnSpc>
              <a:spcBef>
                <a:spcPts val="400"/>
              </a:spcBef>
              <a:spcAft>
                <a:spcPts val="0"/>
              </a:spcAft>
              <a:buClr>
                <a:schemeClr val="accent1"/>
              </a:buClr>
              <a:buSzPts val="2000"/>
              <a:buFont typeface="Noto Sans Symbols"/>
              <a:buNone/>
            </a:pPr>
            <a:r>
              <a:t/>
            </a:r>
            <a:endParaRPr sz="2000">
              <a:solidFill>
                <a:srgbClr val="595959"/>
              </a:solidFill>
              <a:latin typeface="Corbel"/>
              <a:ea typeface="Corbel"/>
              <a:cs typeface="Corbel"/>
              <a:sym typeface="Corbel"/>
            </a:endParaRPr>
          </a:p>
          <a:p>
            <a:pPr indent="0" lvl="0" marL="0" marR="0" rtl="0" algn="l">
              <a:lnSpc>
                <a:spcPct val="90000"/>
              </a:lnSpc>
              <a:spcBef>
                <a:spcPts val="400"/>
              </a:spcBef>
              <a:spcAft>
                <a:spcPts val="0"/>
              </a:spcAft>
              <a:buClr>
                <a:schemeClr val="accent1"/>
              </a:buClr>
              <a:buSzPts val="2000"/>
              <a:buFont typeface="Noto Sans Symbols"/>
              <a:buChar char="●"/>
            </a:pPr>
            <a:r>
              <a:rPr lang="en-GB" sz="2000">
                <a:solidFill>
                  <a:srgbClr val="595959"/>
                </a:solidFill>
                <a:latin typeface="Corbel"/>
                <a:ea typeface="Corbel"/>
                <a:cs typeface="Corbel"/>
                <a:sym typeface="Corbel"/>
              </a:rPr>
              <a:t>Data sharing among public authorities. </a:t>
            </a:r>
            <a:endParaRPr sz="2000">
              <a:solidFill>
                <a:srgbClr val="595959"/>
              </a:solidFill>
              <a:latin typeface="Corbel"/>
              <a:ea typeface="Corbel"/>
              <a:cs typeface="Corbel"/>
              <a:sym typeface="Corbel"/>
            </a:endParaRPr>
          </a:p>
        </p:txBody>
      </p:sp>
      <p:sp>
        <p:nvSpPr>
          <p:cNvPr id="381" name="Google Shape;381;g133f1daa9c2_1_388"/>
          <p:cNvSpPr/>
          <p:nvPr/>
        </p:nvSpPr>
        <p:spPr>
          <a:xfrm rot="10800000">
            <a:off x="11190517" y="1056874"/>
            <a:ext cx="1001483" cy="4744251"/>
          </a:xfrm>
          <a:custGeom>
            <a:rect b="b" l="l" r="r" t="t"/>
            <a:pathLst>
              <a:path extrusionOk="0" h="4744251" w="1001483">
                <a:moveTo>
                  <a:pt x="0" y="0"/>
                </a:moveTo>
                <a:lnTo>
                  <a:pt x="1001483" y="0"/>
                </a:lnTo>
                <a:lnTo>
                  <a:pt x="0" y="4744251"/>
                </a:lnTo>
                <a:close/>
              </a:path>
            </a:pathLst>
          </a:custGeom>
          <a:solidFill>
            <a:schemeClr val="accent1"/>
          </a:solid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5" name="Shape 385"/>
        <p:cNvGrpSpPr/>
        <p:nvPr/>
      </p:nvGrpSpPr>
      <p:grpSpPr>
        <a:xfrm>
          <a:off x="0" y="0"/>
          <a:ext cx="0" cy="0"/>
          <a:chOff x="0" y="0"/>
          <a:chExt cx="0" cy="0"/>
        </a:xfrm>
      </p:grpSpPr>
      <p:sp>
        <p:nvSpPr>
          <p:cNvPr id="386" name="Google Shape;386;g133f1daa9c2_1_398"/>
          <p:cNvSpPr/>
          <p:nvPr/>
        </p:nvSpPr>
        <p:spPr>
          <a:xfrm>
            <a:off x="0" y="758952"/>
            <a:ext cx="3443700" cy="5330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 name="Google Shape;387;g133f1daa9c2_1_398"/>
          <p:cNvSpPr/>
          <p:nvPr/>
        </p:nvSpPr>
        <p:spPr>
          <a:xfrm>
            <a:off x="11815864" y="758952"/>
            <a:ext cx="384000" cy="5330700"/>
          </a:xfrm>
          <a:prstGeom prst="rect">
            <a:avLst/>
          </a:prstGeom>
          <a:solidFill>
            <a:srgbClr val="C8C8C8">
              <a:alpha val="498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 name="Google Shape;388;g133f1daa9c2_1_398"/>
          <p:cNvSpPr/>
          <p:nvPr/>
        </p:nvSpPr>
        <p:spPr>
          <a:xfrm>
            <a:off x="0" y="0"/>
            <a:ext cx="12192000" cy="68580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Corbel"/>
              <a:ea typeface="Corbel"/>
              <a:cs typeface="Corbel"/>
              <a:sym typeface="Corbel"/>
            </a:endParaRPr>
          </a:p>
        </p:txBody>
      </p:sp>
      <p:sp>
        <p:nvSpPr>
          <p:cNvPr id="389" name="Google Shape;389;g133f1daa9c2_1_398"/>
          <p:cNvSpPr txBox="1"/>
          <p:nvPr/>
        </p:nvSpPr>
        <p:spPr>
          <a:xfrm>
            <a:off x="7924800" y="1405464"/>
            <a:ext cx="3598500" cy="4690500"/>
          </a:xfrm>
          <a:prstGeom prst="rect">
            <a:avLst/>
          </a:prstGeom>
          <a:noFill/>
          <a:ln>
            <a:noFill/>
          </a:ln>
        </p:spPr>
        <p:txBody>
          <a:bodyPr anchorCtr="0" anchor="b" bIns="60925" lIns="121900" spcFirstLastPara="1" rIns="121900" wrap="square" tIns="60925">
            <a:normAutofit/>
          </a:bodyPr>
          <a:lstStyle/>
          <a:p>
            <a:pPr indent="0" lvl="0" marL="0" marR="0" rtl="0" algn="r">
              <a:lnSpc>
                <a:spcPct val="90000"/>
              </a:lnSpc>
              <a:spcBef>
                <a:spcPts val="0"/>
              </a:spcBef>
              <a:spcAft>
                <a:spcPts val="800"/>
              </a:spcAft>
              <a:buNone/>
            </a:pPr>
            <a:r>
              <a:rPr b="1" i="0" lang="en-GB" sz="4800" u="none" cap="none" strike="noStrike">
                <a:solidFill>
                  <a:schemeClr val="accent1"/>
                </a:solidFill>
                <a:latin typeface="Corbel"/>
                <a:ea typeface="Corbel"/>
                <a:cs typeface="Corbel"/>
                <a:sym typeface="Corbel"/>
              </a:rPr>
              <a:t>Data Governance Act</a:t>
            </a:r>
            <a:endParaRPr sz="1900"/>
          </a:p>
        </p:txBody>
      </p:sp>
      <p:sp>
        <p:nvSpPr>
          <p:cNvPr id="390" name="Google Shape;390;g133f1daa9c2_1_398"/>
          <p:cNvSpPr/>
          <p:nvPr/>
        </p:nvSpPr>
        <p:spPr>
          <a:xfrm>
            <a:off x="0" y="761997"/>
            <a:ext cx="1286700" cy="5334000"/>
          </a:xfrm>
          <a:prstGeom prst="rect">
            <a:avLst/>
          </a:prstGeom>
          <a:solidFill>
            <a:srgbClr val="C8C8C8">
              <a:alpha val="49800"/>
            </a:srgbClr>
          </a:solid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t/>
            </a:r>
            <a:endParaRPr sz="2400">
              <a:solidFill>
                <a:schemeClr val="lt1"/>
              </a:solidFill>
              <a:latin typeface="Corbel"/>
              <a:ea typeface="Corbel"/>
              <a:cs typeface="Corbel"/>
              <a:sym typeface="Corbel"/>
            </a:endParaRPr>
          </a:p>
        </p:txBody>
      </p:sp>
      <p:sp>
        <p:nvSpPr>
          <p:cNvPr id="391" name="Google Shape;391;g133f1daa9c2_1_398"/>
          <p:cNvSpPr txBox="1"/>
          <p:nvPr/>
        </p:nvSpPr>
        <p:spPr>
          <a:xfrm>
            <a:off x="1447801" y="1405464"/>
            <a:ext cx="6681900" cy="4690500"/>
          </a:xfrm>
          <a:prstGeom prst="rect">
            <a:avLst/>
          </a:prstGeom>
          <a:noFill/>
          <a:ln>
            <a:noFill/>
          </a:ln>
        </p:spPr>
        <p:txBody>
          <a:bodyPr anchorCtr="0" anchor="t" bIns="60925" lIns="121900" spcFirstLastPara="1" rIns="121900" wrap="square" tIns="60925">
            <a:normAutofit/>
          </a:bodyPr>
          <a:lstStyle/>
          <a:p>
            <a:pPr indent="0" lvl="0" marL="0" marR="0" rtl="0" algn="l">
              <a:lnSpc>
                <a:spcPct val="90000"/>
              </a:lnSpc>
              <a:spcBef>
                <a:spcPts val="0"/>
              </a:spcBef>
              <a:spcAft>
                <a:spcPts val="0"/>
              </a:spcAft>
              <a:buClr>
                <a:schemeClr val="accent1"/>
              </a:buClr>
              <a:buSzPts val="2000"/>
              <a:buFont typeface="Noto Sans Symbols"/>
              <a:buChar char="●"/>
            </a:pPr>
            <a:r>
              <a:rPr lang="en-GB" sz="2000">
                <a:solidFill>
                  <a:srgbClr val="595959"/>
                </a:solidFill>
                <a:latin typeface="Corbel"/>
                <a:ea typeface="Corbel"/>
                <a:cs typeface="Corbel"/>
                <a:sym typeface="Corbel"/>
              </a:rPr>
              <a:t>The goal is, therefore, to improve the conditions and mechanisms for data sharing in the internal market by creating a harmonized framework for data exchange, both for access and reuse. </a:t>
            </a:r>
            <a:endParaRPr sz="2000">
              <a:solidFill>
                <a:srgbClr val="595959"/>
              </a:solidFill>
              <a:latin typeface="Corbel"/>
              <a:ea typeface="Corbel"/>
              <a:cs typeface="Corbel"/>
              <a:sym typeface="Corbel"/>
            </a:endParaRPr>
          </a:p>
          <a:p>
            <a:pPr indent="127000" lvl="0" marL="0" marR="0" rtl="0" algn="l">
              <a:lnSpc>
                <a:spcPct val="90000"/>
              </a:lnSpc>
              <a:spcBef>
                <a:spcPts val="400"/>
              </a:spcBef>
              <a:spcAft>
                <a:spcPts val="0"/>
              </a:spcAft>
              <a:buClr>
                <a:schemeClr val="accent1"/>
              </a:buClr>
              <a:buSzPts val="2000"/>
              <a:buFont typeface="Noto Sans Symbols"/>
              <a:buNone/>
            </a:pPr>
            <a:r>
              <a:t/>
            </a:r>
            <a:endParaRPr b="0" i="0" sz="2000" u="none" cap="none" strike="noStrike">
              <a:solidFill>
                <a:srgbClr val="595959"/>
              </a:solidFill>
              <a:latin typeface="Corbel"/>
              <a:ea typeface="Corbel"/>
              <a:cs typeface="Corbel"/>
              <a:sym typeface="Corbel"/>
            </a:endParaRPr>
          </a:p>
          <a:p>
            <a:pPr indent="0" lvl="0" marL="0" marR="0" rtl="0" algn="l">
              <a:lnSpc>
                <a:spcPct val="90000"/>
              </a:lnSpc>
              <a:spcBef>
                <a:spcPts val="400"/>
              </a:spcBef>
              <a:spcAft>
                <a:spcPts val="0"/>
              </a:spcAft>
              <a:buClr>
                <a:schemeClr val="accent1"/>
              </a:buClr>
              <a:buSzPts val="2000"/>
              <a:buFont typeface="Noto Sans Symbols"/>
              <a:buChar char="●"/>
            </a:pPr>
            <a:r>
              <a:rPr lang="en-GB" sz="2000">
                <a:solidFill>
                  <a:srgbClr val="595959"/>
                </a:solidFill>
                <a:latin typeface="Corbel"/>
                <a:ea typeface="Corbel"/>
                <a:cs typeface="Corbel"/>
                <a:sym typeface="Corbel"/>
              </a:rPr>
              <a:t>Specifically, the new regulation will establish a common legal framework by intervening:</a:t>
            </a:r>
            <a:r>
              <a:rPr b="0" i="0" lang="en-GB" sz="2000" u="none" cap="none" strike="noStrike">
                <a:solidFill>
                  <a:srgbClr val="595959"/>
                </a:solidFill>
                <a:latin typeface="Corbel"/>
                <a:ea typeface="Corbel"/>
                <a:cs typeface="Corbel"/>
                <a:sym typeface="Corbel"/>
              </a:rPr>
              <a:t> </a:t>
            </a:r>
            <a:endParaRPr sz="2000">
              <a:solidFill>
                <a:srgbClr val="595959"/>
              </a:solidFill>
              <a:latin typeface="Corbel"/>
              <a:ea typeface="Corbel"/>
              <a:cs typeface="Corbel"/>
              <a:sym typeface="Corbel"/>
            </a:endParaRPr>
          </a:p>
          <a:p>
            <a:pPr indent="-247650" lvl="0" marL="292100" marR="0" rtl="0" algn="l">
              <a:lnSpc>
                <a:spcPct val="90000"/>
              </a:lnSpc>
              <a:spcBef>
                <a:spcPts val="400"/>
              </a:spcBef>
              <a:spcAft>
                <a:spcPts val="0"/>
              </a:spcAft>
              <a:buClr>
                <a:schemeClr val="accent1"/>
              </a:buClr>
              <a:buSzPts val="1900"/>
              <a:buFont typeface="Noto Sans Symbols"/>
              <a:buChar char="●"/>
            </a:pPr>
            <a:r>
              <a:rPr lang="en-GB" sz="2000">
                <a:solidFill>
                  <a:srgbClr val="595959"/>
                </a:solidFill>
                <a:latin typeface="Corbel"/>
                <a:ea typeface="Corbel"/>
                <a:cs typeface="Corbel"/>
                <a:sym typeface="Corbel"/>
              </a:rPr>
              <a:t>On public sector data sharing, </a:t>
            </a:r>
            <a:endParaRPr sz="2000">
              <a:solidFill>
                <a:srgbClr val="595959"/>
              </a:solidFill>
              <a:latin typeface="Corbel"/>
              <a:ea typeface="Corbel"/>
              <a:cs typeface="Corbel"/>
              <a:sym typeface="Corbel"/>
            </a:endParaRPr>
          </a:p>
          <a:p>
            <a:pPr indent="-247650" lvl="0" marL="292100" marR="0" rtl="0" algn="l">
              <a:lnSpc>
                <a:spcPct val="90000"/>
              </a:lnSpc>
              <a:spcBef>
                <a:spcPts val="400"/>
              </a:spcBef>
              <a:spcAft>
                <a:spcPts val="0"/>
              </a:spcAft>
              <a:buClr>
                <a:schemeClr val="accent1"/>
              </a:buClr>
              <a:buSzPts val="1900"/>
              <a:buFont typeface="Noto Sans Symbols"/>
              <a:buChar char="●"/>
            </a:pPr>
            <a:r>
              <a:rPr lang="en-GB" sz="2000">
                <a:solidFill>
                  <a:srgbClr val="595959"/>
                </a:solidFill>
                <a:latin typeface="Corbel"/>
                <a:ea typeface="Corbel"/>
                <a:cs typeface="Corbel"/>
                <a:sym typeface="Corbel"/>
              </a:rPr>
              <a:t>On intermediary services for sharing data between enterprises and stakeholders provided for remuneration; </a:t>
            </a:r>
            <a:r>
              <a:rPr b="0" i="0" lang="en-GB" sz="2000" u="none" cap="none" strike="noStrike">
                <a:solidFill>
                  <a:srgbClr val="595959"/>
                </a:solidFill>
                <a:latin typeface="Corbel"/>
                <a:ea typeface="Corbel"/>
                <a:cs typeface="Corbel"/>
                <a:sym typeface="Corbel"/>
              </a:rPr>
              <a:t>and </a:t>
            </a:r>
            <a:endParaRPr sz="2000">
              <a:solidFill>
                <a:srgbClr val="595959"/>
              </a:solidFill>
              <a:latin typeface="Corbel"/>
              <a:ea typeface="Corbel"/>
              <a:cs typeface="Corbel"/>
              <a:sym typeface="Corbel"/>
            </a:endParaRPr>
          </a:p>
          <a:p>
            <a:pPr indent="-247650" lvl="0" marL="292100" marR="0" rtl="0" algn="l">
              <a:lnSpc>
                <a:spcPct val="90000"/>
              </a:lnSpc>
              <a:spcBef>
                <a:spcPts val="400"/>
              </a:spcBef>
              <a:spcAft>
                <a:spcPts val="0"/>
              </a:spcAft>
              <a:buClr>
                <a:schemeClr val="accent1"/>
              </a:buClr>
              <a:buSzPts val="1900"/>
              <a:buFont typeface="Noto Sans Symbols"/>
              <a:buChar char="●"/>
            </a:pPr>
            <a:r>
              <a:rPr lang="en-GB" sz="2000">
                <a:solidFill>
                  <a:srgbClr val="595959"/>
                </a:solidFill>
                <a:latin typeface="Corbel"/>
                <a:ea typeface="Corbel"/>
                <a:cs typeface="Corbel"/>
                <a:sym typeface="Corbel"/>
              </a:rPr>
              <a:t>on "data altruism," or the collection and processing of data made available for altruistic purposes by individuals and legal entities.</a:t>
            </a:r>
            <a:endParaRPr sz="2000">
              <a:solidFill>
                <a:srgbClr val="595959"/>
              </a:solidFill>
              <a:latin typeface="Corbel"/>
              <a:ea typeface="Corbel"/>
              <a:cs typeface="Corbel"/>
              <a:sym typeface="Corbel"/>
            </a:endParaRPr>
          </a:p>
        </p:txBody>
      </p:sp>
      <p:sp>
        <p:nvSpPr>
          <p:cNvPr id="392" name="Google Shape;392;g133f1daa9c2_1_398"/>
          <p:cNvSpPr/>
          <p:nvPr/>
        </p:nvSpPr>
        <p:spPr>
          <a:xfrm>
            <a:off x="11683988" y="767824"/>
            <a:ext cx="507900" cy="5328000"/>
          </a:xfrm>
          <a:prstGeom prst="rect">
            <a:avLst/>
          </a:prstGeom>
          <a:solidFill>
            <a:schemeClr val="accen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Corbel"/>
              <a:ea typeface="Corbel"/>
              <a:cs typeface="Corbel"/>
              <a:sym typeface="Corbe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
        <p:nvSpPr>
          <p:cNvPr id="398" name="Google Shape;398;g133f1daa9c2_1_408"/>
          <p:cNvSpPr/>
          <p:nvPr/>
        </p:nvSpPr>
        <p:spPr>
          <a:xfrm>
            <a:off x="0" y="758952"/>
            <a:ext cx="3443700" cy="53307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 name="Google Shape;399;g133f1daa9c2_1_408"/>
          <p:cNvSpPr/>
          <p:nvPr/>
        </p:nvSpPr>
        <p:spPr>
          <a:xfrm>
            <a:off x="11815864" y="758952"/>
            <a:ext cx="384000" cy="5330700"/>
          </a:xfrm>
          <a:prstGeom prst="rect">
            <a:avLst/>
          </a:prstGeom>
          <a:solidFill>
            <a:srgbClr val="C8C8C8">
              <a:alpha val="498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 name="Google Shape;400;g133f1daa9c2_1_408"/>
          <p:cNvSpPr/>
          <p:nvPr/>
        </p:nvSpPr>
        <p:spPr>
          <a:xfrm>
            <a:off x="0" y="0"/>
            <a:ext cx="12192000" cy="68580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Corbel"/>
              <a:ea typeface="Corbel"/>
              <a:cs typeface="Corbel"/>
              <a:sym typeface="Corbel"/>
            </a:endParaRPr>
          </a:p>
        </p:txBody>
      </p:sp>
      <p:sp>
        <p:nvSpPr>
          <p:cNvPr id="401" name="Google Shape;401;g133f1daa9c2_1_408"/>
          <p:cNvSpPr txBox="1"/>
          <p:nvPr/>
        </p:nvSpPr>
        <p:spPr>
          <a:xfrm>
            <a:off x="8280736" y="1405464"/>
            <a:ext cx="3242400" cy="4690500"/>
          </a:xfrm>
          <a:prstGeom prst="rect">
            <a:avLst/>
          </a:prstGeom>
          <a:noFill/>
          <a:ln>
            <a:noFill/>
          </a:ln>
        </p:spPr>
        <p:txBody>
          <a:bodyPr anchorCtr="0" anchor="b" bIns="60925" lIns="121900" spcFirstLastPara="1" rIns="121900" wrap="square" tIns="60925">
            <a:normAutofit/>
          </a:bodyPr>
          <a:lstStyle/>
          <a:p>
            <a:pPr indent="0" lvl="0" marL="0" marR="0" rtl="0" algn="r">
              <a:lnSpc>
                <a:spcPct val="90000"/>
              </a:lnSpc>
              <a:spcBef>
                <a:spcPts val="0"/>
              </a:spcBef>
              <a:spcAft>
                <a:spcPts val="800"/>
              </a:spcAft>
              <a:buNone/>
            </a:pPr>
            <a:r>
              <a:rPr b="1" i="0" lang="en-GB" sz="4800" u="none" cap="none" strike="noStrike">
                <a:solidFill>
                  <a:schemeClr val="accent1"/>
                </a:solidFill>
                <a:latin typeface="Corbel"/>
                <a:ea typeface="Corbel"/>
                <a:cs typeface="Corbel"/>
                <a:sym typeface="Corbel"/>
              </a:rPr>
              <a:t>	Data Act</a:t>
            </a:r>
            <a:endParaRPr sz="1900"/>
          </a:p>
        </p:txBody>
      </p:sp>
      <p:sp>
        <p:nvSpPr>
          <p:cNvPr id="402" name="Google Shape;402;g133f1daa9c2_1_408"/>
          <p:cNvSpPr/>
          <p:nvPr/>
        </p:nvSpPr>
        <p:spPr>
          <a:xfrm>
            <a:off x="0" y="761997"/>
            <a:ext cx="1286700" cy="5334000"/>
          </a:xfrm>
          <a:prstGeom prst="rect">
            <a:avLst/>
          </a:prstGeom>
          <a:solidFill>
            <a:srgbClr val="C8C8C8">
              <a:alpha val="49800"/>
            </a:srgbClr>
          </a:solid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t/>
            </a:r>
            <a:endParaRPr sz="2400">
              <a:solidFill>
                <a:schemeClr val="lt1"/>
              </a:solidFill>
              <a:latin typeface="Corbel"/>
              <a:ea typeface="Corbel"/>
              <a:cs typeface="Corbel"/>
              <a:sym typeface="Corbel"/>
            </a:endParaRPr>
          </a:p>
        </p:txBody>
      </p:sp>
      <p:sp>
        <p:nvSpPr>
          <p:cNvPr id="403" name="Google Shape;403;g133f1daa9c2_1_408"/>
          <p:cNvSpPr txBox="1"/>
          <p:nvPr>
            <p:ph idx="1" type="body"/>
          </p:nvPr>
        </p:nvSpPr>
        <p:spPr>
          <a:xfrm>
            <a:off x="1447801" y="1405464"/>
            <a:ext cx="6681900" cy="4690500"/>
          </a:xfrm>
          <a:prstGeom prst="rect">
            <a:avLst/>
          </a:prstGeom>
          <a:noFill/>
          <a:ln>
            <a:noFill/>
          </a:ln>
        </p:spPr>
        <p:txBody>
          <a:bodyPr anchorCtr="0" anchor="t" bIns="60925" lIns="121900" spcFirstLastPara="1" rIns="121900" wrap="square" tIns="60925">
            <a:normAutofit/>
          </a:bodyPr>
          <a:lstStyle/>
          <a:p>
            <a:pPr indent="6350" lvl="0" marL="0" rtl="0" algn="l">
              <a:lnSpc>
                <a:spcPct val="90000"/>
              </a:lnSpc>
              <a:spcBef>
                <a:spcPts val="0"/>
              </a:spcBef>
              <a:spcAft>
                <a:spcPts val="0"/>
              </a:spcAft>
              <a:buClr>
                <a:schemeClr val="accent1"/>
              </a:buClr>
              <a:buSzPts val="2100"/>
              <a:buFont typeface="Noto Sans Symbols"/>
              <a:buChar char="●"/>
            </a:pPr>
            <a:r>
              <a:rPr lang="en-GB" sz="1600">
                <a:solidFill>
                  <a:srgbClr val="595959"/>
                </a:solidFill>
              </a:rPr>
              <a:t>The goal is to ensure the </a:t>
            </a:r>
            <a:r>
              <a:rPr b="1" lang="en-GB" sz="1600">
                <a:solidFill>
                  <a:srgbClr val="595959"/>
                </a:solidFill>
              </a:rPr>
              <a:t>fair allocation</a:t>
            </a:r>
            <a:r>
              <a:rPr lang="en-GB" sz="1600">
                <a:solidFill>
                  <a:srgbClr val="595959"/>
                </a:solidFill>
              </a:rPr>
              <a:t> of the value of data </a:t>
            </a:r>
            <a:r>
              <a:rPr b="1" lang="en-GB" sz="1600">
                <a:solidFill>
                  <a:srgbClr val="595959"/>
                </a:solidFill>
              </a:rPr>
              <a:t>among economic actors and to promote access to and use of data.</a:t>
            </a:r>
            <a:endParaRPr/>
          </a:p>
          <a:p>
            <a:pPr indent="139700" lvl="0" marL="0" rtl="0" algn="l">
              <a:lnSpc>
                <a:spcPct val="90000"/>
              </a:lnSpc>
              <a:spcBef>
                <a:spcPts val="800"/>
              </a:spcBef>
              <a:spcAft>
                <a:spcPts val="0"/>
              </a:spcAft>
              <a:buClr>
                <a:schemeClr val="accent1"/>
              </a:buClr>
              <a:buSzPts val="2100"/>
              <a:buFont typeface="Noto Sans Symbols"/>
              <a:buNone/>
            </a:pPr>
            <a:r>
              <a:t/>
            </a:r>
            <a:endParaRPr b="1" sz="1600">
              <a:solidFill>
                <a:srgbClr val="595959"/>
              </a:solidFill>
            </a:endParaRPr>
          </a:p>
          <a:p>
            <a:pPr indent="-247650" lvl="0" marL="609600" rtl="0" algn="l">
              <a:lnSpc>
                <a:spcPct val="90000"/>
              </a:lnSpc>
              <a:spcBef>
                <a:spcPts val="800"/>
              </a:spcBef>
              <a:spcAft>
                <a:spcPts val="0"/>
              </a:spcAft>
              <a:buClr>
                <a:schemeClr val="accent1"/>
              </a:buClr>
              <a:buSzPts val="1700"/>
              <a:buFont typeface="Noto Sans Symbols"/>
              <a:buChar char="●"/>
            </a:pPr>
            <a:r>
              <a:rPr b="1" lang="en-GB" sz="1600">
                <a:solidFill>
                  <a:srgbClr val="595959"/>
                </a:solidFill>
              </a:rPr>
              <a:t>Facilitate access to and the use of data by consumers and businesses, while preserving incentives to invest in ways of generating value through data. </a:t>
            </a:r>
            <a:endParaRPr/>
          </a:p>
          <a:p>
            <a:pPr indent="-247650" lvl="0" marL="609600" rtl="0" algn="l">
              <a:lnSpc>
                <a:spcPct val="90000"/>
              </a:lnSpc>
              <a:spcBef>
                <a:spcPts val="800"/>
              </a:spcBef>
              <a:spcAft>
                <a:spcPts val="0"/>
              </a:spcAft>
              <a:buClr>
                <a:schemeClr val="accent1"/>
              </a:buClr>
              <a:buSzPts val="1700"/>
              <a:buFont typeface="Noto Sans Symbols"/>
              <a:buChar char="●"/>
            </a:pPr>
            <a:r>
              <a:rPr b="1" lang="en-GB" sz="1600">
                <a:solidFill>
                  <a:srgbClr val="595959"/>
                </a:solidFill>
              </a:rPr>
              <a:t>Provide for the use by public sector bodies and Union institutions, agencies or bodies of data held by enterprises in certain situations where there is an exceptional data need. </a:t>
            </a:r>
            <a:endParaRPr/>
          </a:p>
          <a:p>
            <a:pPr indent="-247650" lvl="0" marL="609600" rtl="0" algn="l">
              <a:lnSpc>
                <a:spcPct val="90000"/>
              </a:lnSpc>
              <a:spcBef>
                <a:spcPts val="800"/>
              </a:spcBef>
              <a:spcAft>
                <a:spcPts val="0"/>
              </a:spcAft>
              <a:buClr>
                <a:schemeClr val="accent1"/>
              </a:buClr>
              <a:buSzPts val="1700"/>
              <a:buFont typeface="Noto Sans Symbols"/>
              <a:buChar char="●"/>
            </a:pPr>
            <a:r>
              <a:rPr b="1" lang="en-GB" sz="1600">
                <a:solidFill>
                  <a:srgbClr val="595959"/>
                </a:solidFill>
              </a:rPr>
              <a:t>Facilitate switching between cloud and edge services. </a:t>
            </a:r>
            <a:endParaRPr/>
          </a:p>
          <a:p>
            <a:pPr indent="-247650" lvl="0" marL="609600" rtl="0" algn="l">
              <a:lnSpc>
                <a:spcPct val="90000"/>
              </a:lnSpc>
              <a:spcBef>
                <a:spcPts val="800"/>
              </a:spcBef>
              <a:spcAft>
                <a:spcPts val="0"/>
              </a:spcAft>
              <a:buClr>
                <a:schemeClr val="accent1"/>
              </a:buClr>
              <a:buSzPts val="1700"/>
              <a:buFont typeface="Noto Sans Symbols"/>
              <a:buChar char="●"/>
            </a:pPr>
            <a:r>
              <a:rPr b="1" lang="en-GB" sz="1600">
                <a:solidFill>
                  <a:srgbClr val="595959"/>
                </a:solidFill>
              </a:rPr>
              <a:t>Put in place safeguards against unlawful data transfer without notification by cloud service providers. </a:t>
            </a:r>
            <a:endParaRPr/>
          </a:p>
          <a:p>
            <a:pPr indent="-247650" lvl="0" marL="609600" rtl="0" algn="l">
              <a:lnSpc>
                <a:spcPct val="90000"/>
              </a:lnSpc>
              <a:spcBef>
                <a:spcPts val="800"/>
              </a:spcBef>
              <a:spcAft>
                <a:spcPts val="800"/>
              </a:spcAft>
              <a:buClr>
                <a:schemeClr val="accent1"/>
              </a:buClr>
              <a:buSzPts val="1700"/>
              <a:buFont typeface="Noto Sans Symbols"/>
              <a:buChar char="●"/>
            </a:pPr>
            <a:r>
              <a:rPr b="1" lang="en-GB" sz="1600">
                <a:solidFill>
                  <a:srgbClr val="595959"/>
                </a:solidFill>
              </a:rPr>
              <a:t>Provide for the development of interoperability standards for data to be reused between sectors.</a:t>
            </a:r>
            <a:endParaRPr/>
          </a:p>
        </p:txBody>
      </p:sp>
      <p:sp>
        <p:nvSpPr>
          <p:cNvPr id="404" name="Google Shape;404;g133f1daa9c2_1_408"/>
          <p:cNvSpPr/>
          <p:nvPr/>
        </p:nvSpPr>
        <p:spPr>
          <a:xfrm>
            <a:off x="11683988" y="767824"/>
            <a:ext cx="507900" cy="5328000"/>
          </a:xfrm>
          <a:prstGeom prst="rect">
            <a:avLst/>
          </a:prstGeom>
          <a:solidFill>
            <a:schemeClr val="accen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Corbel"/>
              <a:ea typeface="Corbel"/>
              <a:cs typeface="Corbel"/>
              <a:sym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
        <p:nvSpPr>
          <p:cNvPr id="122" name="Google Shape;122;g133f1daa9c2_1_102"/>
          <p:cNvSpPr/>
          <p:nvPr/>
        </p:nvSpPr>
        <p:spPr>
          <a:xfrm>
            <a:off x="4896524" y="1"/>
            <a:ext cx="7295477" cy="6853457"/>
          </a:xfrm>
          <a:custGeom>
            <a:rect b="b" l="l" r="r" t="t"/>
            <a:pathLst>
              <a:path extrusionOk="0" h="6853457" w="729547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23" name="Google Shape;123;g133f1daa9c2_1_102"/>
          <p:cNvPicPr preferRelativeResize="0"/>
          <p:nvPr/>
        </p:nvPicPr>
        <p:blipFill rotWithShape="1">
          <a:blip r:embed="rId3">
            <a:alphaModFix/>
          </a:blip>
          <a:srcRect b="0" l="0" r="0" t="0"/>
          <a:stretch/>
        </p:blipFill>
        <p:spPr>
          <a:xfrm>
            <a:off x="3861710" y="1078949"/>
            <a:ext cx="3917637" cy="2728209"/>
          </a:xfrm>
          <a:prstGeom prst="rect">
            <a:avLst/>
          </a:prstGeom>
          <a:noFill/>
          <a:ln>
            <a:noFill/>
          </a:ln>
        </p:spPr>
      </p:pic>
      <p:sp>
        <p:nvSpPr>
          <p:cNvPr id="124" name="Google Shape;124;g133f1daa9c2_1_102"/>
          <p:cNvSpPr txBox="1"/>
          <p:nvPr/>
        </p:nvSpPr>
        <p:spPr>
          <a:xfrm>
            <a:off x="3246900" y="4204700"/>
            <a:ext cx="56982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rgbClr val="4A86E8"/>
                </a:solidFill>
              </a:rPr>
              <a:t>Data Valley is a company, think tank and community specialized in the development of data-driven business models, sharing models and data spaces, and AI applications.</a:t>
            </a:r>
            <a:endParaRPr b="1" sz="1700">
              <a:solidFill>
                <a:srgbClr val="4A86E8"/>
              </a:solidFill>
            </a:endParaRPr>
          </a:p>
        </p:txBody>
      </p:sp>
      <p:sp>
        <p:nvSpPr>
          <p:cNvPr id="125" name="Google Shape;125;g133f1daa9c2_1_102"/>
          <p:cNvSpPr txBox="1"/>
          <p:nvPr/>
        </p:nvSpPr>
        <p:spPr>
          <a:xfrm>
            <a:off x="3246900" y="995075"/>
            <a:ext cx="5166300" cy="2728200"/>
          </a:xfrm>
          <a:prstGeom prst="rect">
            <a:avLst/>
          </a:prstGeom>
          <a:noFill/>
          <a:ln cap="rnd" cmpd="sng" w="25400">
            <a:solidFill>
              <a:schemeClr val="accent1"/>
            </a:solidFill>
            <a:prstDash val="dot"/>
            <a:round/>
            <a:headEnd len="sm" w="sm" type="none"/>
            <a:tailEnd len="sm" w="sm" type="none"/>
          </a:ln>
        </p:spPr>
        <p:txBody>
          <a:bodyPr anchorCtr="0" anchor="t" bIns="0" lIns="0" spcFirstLastPara="1" rIns="0" wrap="square" tIns="0">
            <a:noAutofit/>
          </a:bodyPr>
          <a:lstStyle/>
          <a:p>
            <a:pPr indent="0" lvl="0" marL="0" rtl="0" algn="just">
              <a:spcBef>
                <a:spcPts val="0"/>
              </a:spcBef>
              <a:spcAft>
                <a:spcPts val="0"/>
              </a:spcAft>
              <a:buClr>
                <a:schemeClr val="dk1"/>
              </a:buClr>
              <a:buSzPts val="1100"/>
              <a:buFont typeface="Arial"/>
              <a:buNone/>
            </a:pPr>
            <a:r>
              <a:t/>
            </a:r>
            <a:endParaRPr>
              <a:solidFill>
                <a:srgbClr val="757070"/>
              </a:solidFill>
              <a:latin typeface="Raleway"/>
              <a:ea typeface="Raleway"/>
              <a:cs typeface="Raleway"/>
              <a:sym typeface="Raleway"/>
            </a:endParaRPr>
          </a:p>
        </p:txBody>
      </p:sp>
      <p:sp>
        <p:nvSpPr>
          <p:cNvPr id="126" name="Google Shape;126;g133f1daa9c2_1_102"/>
          <p:cNvSpPr txBox="1"/>
          <p:nvPr/>
        </p:nvSpPr>
        <p:spPr>
          <a:xfrm>
            <a:off x="2413375" y="3916775"/>
            <a:ext cx="7971600" cy="1879800"/>
          </a:xfrm>
          <a:prstGeom prst="rect">
            <a:avLst/>
          </a:prstGeom>
          <a:noFill/>
          <a:ln cap="rnd" cmpd="sng" w="25400">
            <a:solidFill>
              <a:schemeClr val="accent1"/>
            </a:solidFill>
            <a:prstDash val="dot"/>
            <a:round/>
            <a:headEnd len="sm" w="sm" type="none"/>
            <a:tailEnd len="sm" w="sm" type="none"/>
          </a:ln>
        </p:spPr>
        <p:txBody>
          <a:bodyPr anchorCtr="0" anchor="t" bIns="0" lIns="0" spcFirstLastPara="1" rIns="0" wrap="square" tIns="0">
            <a:noAutofit/>
          </a:bodyPr>
          <a:lstStyle/>
          <a:p>
            <a:pPr indent="0" lvl="0" marL="0" rtl="0" algn="just">
              <a:spcBef>
                <a:spcPts val="0"/>
              </a:spcBef>
              <a:spcAft>
                <a:spcPts val="0"/>
              </a:spcAft>
              <a:buClr>
                <a:schemeClr val="dk1"/>
              </a:buClr>
              <a:buSzPts val="1100"/>
              <a:buFont typeface="Arial"/>
              <a:buNone/>
            </a:pPr>
            <a:r>
              <a:t/>
            </a:r>
            <a:endParaRPr>
              <a:solidFill>
                <a:srgbClr val="757070"/>
              </a:solidFill>
              <a:latin typeface="Raleway"/>
              <a:ea typeface="Raleway"/>
              <a:cs typeface="Raleway"/>
              <a:sym typeface="Raleway"/>
            </a:endParaRPr>
          </a:p>
        </p:txBody>
      </p:sp>
      <p:sp>
        <p:nvSpPr>
          <p:cNvPr id="127" name="Google Shape;127;g133f1daa9c2_1_102"/>
          <p:cNvSpPr txBox="1"/>
          <p:nvPr/>
        </p:nvSpPr>
        <p:spPr>
          <a:xfrm>
            <a:off x="6296396" y="5990075"/>
            <a:ext cx="3188700" cy="3477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Arial"/>
              <a:buNone/>
            </a:pPr>
            <a:r>
              <a:rPr b="1" lang="en-GB" sz="3000">
                <a:solidFill>
                  <a:srgbClr val="8DA9DB"/>
                </a:solidFill>
                <a:latin typeface="Calibri"/>
                <a:ea typeface="Calibri"/>
                <a:cs typeface="Calibri"/>
                <a:sym typeface="Calibri"/>
              </a:rPr>
              <a:t>www.datavalley.it</a:t>
            </a:r>
            <a:r>
              <a:rPr b="1" i="0" lang="en-GB" sz="3000" u="none" cap="none" strike="noStrike">
                <a:solidFill>
                  <a:srgbClr val="8DA9DB"/>
                </a:solidFill>
                <a:latin typeface="Calibri"/>
                <a:ea typeface="Calibri"/>
                <a:cs typeface="Calibri"/>
                <a:sym typeface="Calibri"/>
              </a:rPr>
              <a:t> </a:t>
            </a:r>
            <a:endParaRPr b="0" i="0" sz="26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8" name="Shape 408"/>
        <p:cNvGrpSpPr/>
        <p:nvPr/>
      </p:nvGrpSpPr>
      <p:grpSpPr>
        <a:xfrm>
          <a:off x="0" y="0"/>
          <a:ext cx="0" cy="0"/>
          <a:chOff x="0" y="0"/>
          <a:chExt cx="0" cy="0"/>
        </a:xfrm>
      </p:grpSpPr>
      <p:sp>
        <p:nvSpPr>
          <p:cNvPr id="409" name="Google Shape;409;gf4223d3851_0_22"/>
          <p:cNvSpPr txBox="1"/>
          <p:nvPr/>
        </p:nvSpPr>
        <p:spPr>
          <a:xfrm>
            <a:off x="2469400" y="162183"/>
            <a:ext cx="7253100" cy="738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Purpose</a:t>
            </a:r>
            <a:endParaRPr b="1" sz="3200">
              <a:solidFill>
                <a:srgbClr val="2F5496"/>
              </a:solidFill>
              <a:latin typeface="Raleway"/>
              <a:ea typeface="Raleway"/>
              <a:cs typeface="Raleway"/>
              <a:sym typeface="Raleway"/>
            </a:endParaRPr>
          </a:p>
        </p:txBody>
      </p:sp>
      <p:sp>
        <p:nvSpPr>
          <p:cNvPr id="410" name="Google Shape;410;gf4223d3851_0_22"/>
          <p:cNvSpPr txBox="1"/>
          <p:nvPr/>
        </p:nvSpPr>
        <p:spPr>
          <a:xfrm>
            <a:off x="1168925" y="1069375"/>
            <a:ext cx="8168400" cy="40020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chemeClr val="dk1"/>
              </a:buClr>
              <a:buSzPts val="1100"/>
              <a:buFont typeface="Arial"/>
              <a:buNone/>
            </a:pPr>
            <a:r>
              <a:rPr lang="en-GB" sz="2100">
                <a:solidFill>
                  <a:srgbClr val="193366"/>
                </a:solidFill>
                <a:latin typeface="Source Sans Pro"/>
                <a:ea typeface="Source Sans Pro"/>
                <a:cs typeface="Source Sans Pro"/>
                <a:sym typeface="Source Sans Pro"/>
              </a:rPr>
              <a:t>The white paper aims to help define the regulatory and technical framework that represents the new level playing field in which health sector actors are increasingly called upon to operate. </a:t>
            </a:r>
            <a:endParaRPr sz="2100">
              <a:solidFill>
                <a:srgbClr val="193366"/>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chemeClr val="dk1"/>
              </a:buClr>
              <a:buSzPts val="1100"/>
              <a:buFont typeface="Arial"/>
              <a:buNone/>
            </a:pPr>
            <a:r>
              <a:t/>
            </a:r>
            <a:endParaRPr sz="2100">
              <a:solidFill>
                <a:srgbClr val="193366"/>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chemeClr val="dk1"/>
              </a:buClr>
              <a:buSzPts val="1100"/>
              <a:buFont typeface="Arial"/>
              <a:buNone/>
            </a:pPr>
            <a:r>
              <a:rPr lang="en-GB" sz="2100">
                <a:solidFill>
                  <a:srgbClr val="193366"/>
                </a:solidFill>
                <a:latin typeface="Source Sans Pro"/>
                <a:ea typeface="Source Sans Pro"/>
                <a:cs typeface="Source Sans Pro"/>
                <a:sym typeface="Source Sans Pro"/>
              </a:rPr>
              <a:t>The white paper produced by the working table describes the legal and technical state of the art and perspectives in the collection, access, preservation, use and reuse of health data. </a:t>
            </a:r>
            <a:endParaRPr sz="2100">
              <a:solidFill>
                <a:srgbClr val="193366"/>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chemeClr val="dk1"/>
              </a:buClr>
              <a:buSzPts val="1100"/>
              <a:buFont typeface="Arial"/>
              <a:buNone/>
            </a:pPr>
            <a:r>
              <a:t/>
            </a:r>
            <a:endParaRPr sz="2100">
              <a:solidFill>
                <a:srgbClr val="193366"/>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SzPts val="1100"/>
              <a:buNone/>
            </a:pPr>
            <a:r>
              <a:rPr lang="en-GB" sz="2100">
                <a:solidFill>
                  <a:srgbClr val="193366"/>
                </a:solidFill>
                <a:latin typeface="Source Sans Pro"/>
                <a:ea typeface="Source Sans Pro"/>
                <a:cs typeface="Source Sans Pro"/>
                <a:sym typeface="Source Sans Pro"/>
              </a:rPr>
              <a:t>The publication of the white paper "E-health Data Sharing" marks the conclusion of the first phase of a journey and the starting point for building a multi-stakeholder discussion, involving institutions, academia and the private sector. </a:t>
            </a:r>
            <a:endParaRPr sz="2100">
              <a:solidFill>
                <a:srgbClr val="193366"/>
              </a:solidFill>
              <a:latin typeface="Source Sans Pro"/>
              <a:ea typeface="Source Sans Pro"/>
              <a:cs typeface="Source Sans Pro"/>
              <a:sym typeface="Source Sans Pro"/>
            </a:endParaRPr>
          </a:p>
        </p:txBody>
      </p:sp>
      <p:pic>
        <p:nvPicPr>
          <p:cNvPr id="411" name="Google Shape;411;gf4223d3851_0_22"/>
          <p:cNvPicPr preferRelativeResize="0"/>
          <p:nvPr/>
        </p:nvPicPr>
        <p:blipFill rotWithShape="1">
          <a:blip r:embed="rId3">
            <a:alphaModFix/>
          </a:blip>
          <a:srcRect b="33333" l="0" r="0" t="0"/>
          <a:stretch/>
        </p:blipFill>
        <p:spPr>
          <a:xfrm>
            <a:off x="7649932" y="2664643"/>
            <a:ext cx="5599893" cy="373326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5" name="Shape 415"/>
        <p:cNvGrpSpPr/>
        <p:nvPr/>
      </p:nvGrpSpPr>
      <p:grpSpPr>
        <a:xfrm>
          <a:off x="0" y="0"/>
          <a:ext cx="0" cy="0"/>
          <a:chOff x="0" y="0"/>
          <a:chExt cx="0" cy="0"/>
        </a:xfrm>
      </p:grpSpPr>
      <p:sp>
        <p:nvSpPr>
          <p:cNvPr id="416" name="Google Shape;416;gf4223d3851_0_0"/>
          <p:cNvSpPr txBox="1"/>
          <p:nvPr/>
        </p:nvSpPr>
        <p:spPr>
          <a:xfrm>
            <a:off x="2373200" y="200100"/>
            <a:ext cx="7445700" cy="738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900"/>
              <a:buFont typeface="Arial"/>
              <a:buNone/>
            </a:pPr>
            <a:r>
              <a:rPr b="1" lang="en-GB" sz="3200">
                <a:solidFill>
                  <a:srgbClr val="2F5496"/>
                </a:solidFill>
                <a:latin typeface="Raleway"/>
                <a:ea typeface="Raleway"/>
                <a:cs typeface="Raleway"/>
                <a:sym typeface="Raleway"/>
              </a:rPr>
              <a:t>Issues</a:t>
            </a:r>
            <a:endParaRPr b="1" i="0" sz="2900" u="none" cap="none" strike="noStrike">
              <a:solidFill>
                <a:schemeClr val="accent6"/>
              </a:solidFill>
              <a:latin typeface="Source Sans Pro"/>
              <a:ea typeface="Source Sans Pro"/>
              <a:cs typeface="Source Sans Pro"/>
              <a:sym typeface="Source Sans Pro"/>
            </a:endParaRPr>
          </a:p>
        </p:txBody>
      </p:sp>
      <p:sp>
        <p:nvSpPr>
          <p:cNvPr id="417" name="Google Shape;417;gf4223d3851_0_0"/>
          <p:cNvSpPr/>
          <p:nvPr/>
        </p:nvSpPr>
        <p:spPr>
          <a:xfrm>
            <a:off x="1132225" y="1160695"/>
            <a:ext cx="7607700" cy="50064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None/>
            </a:pPr>
            <a:r>
              <a:rPr b="1" lang="en-GB" sz="1900">
                <a:solidFill>
                  <a:srgbClr val="193366"/>
                </a:solidFill>
                <a:latin typeface="Source Sans Pro"/>
                <a:ea typeface="Source Sans Pro"/>
                <a:cs typeface="Source Sans Pro"/>
                <a:sym typeface="Source Sans Pro"/>
              </a:rPr>
              <a:t>Three obstacles:</a:t>
            </a:r>
            <a:endParaRPr b="1" sz="1900">
              <a:solidFill>
                <a:srgbClr val="193366"/>
              </a:solidFill>
              <a:latin typeface="Source Sans Pro"/>
              <a:ea typeface="Source Sans Pro"/>
              <a:cs typeface="Source Sans Pro"/>
              <a:sym typeface="Source Sans Pro"/>
            </a:endParaRPr>
          </a:p>
          <a:p>
            <a:pPr indent="-463550" lvl="0" marL="457200" marR="0" rtl="0" algn="l">
              <a:lnSpc>
                <a:spcPct val="100000"/>
              </a:lnSpc>
              <a:spcBef>
                <a:spcPts val="0"/>
              </a:spcBef>
              <a:spcAft>
                <a:spcPts val="0"/>
              </a:spcAft>
              <a:buSzPts val="1900"/>
              <a:buAutoNum type="arabicPeriod"/>
            </a:pPr>
            <a:r>
              <a:rPr b="1" lang="en-GB" sz="1900">
                <a:solidFill>
                  <a:srgbClr val="193366"/>
                </a:solidFill>
                <a:latin typeface="Source Sans Pro"/>
                <a:ea typeface="Source Sans Pro"/>
                <a:cs typeface="Source Sans Pro"/>
                <a:sym typeface="Source Sans Pro"/>
              </a:rPr>
              <a:t>Sensitive data - </a:t>
            </a:r>
            <a:r>
              <a:rPr lang="en-GB" sz="1900">
                <a:solidFill>
                  <a:srgbClr val="193366"/>
                </a:solidFill>
                <a:latin typeface="Source Sans Pro"/>
                <a:ea typeface="Source Sans Pro"/>
                <a:cs typeface="Source Sans Pro"/>
                <a:sym typeface="Source Sans Pro"/>
              </a:rPr>
              <a:t>the use of personal data requires the application of all the principles, cautions and procedures provided by our legal system for the processing of personal data;</a:t>
            </a:r>
            <a:endParaRPr sz="1900">
              <a:solidFill>
                <a:srgbClr val="193366"/>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None/>
            </a:pPr>
            <a:r>
              <a:t/>
            </a:r>
            <a:endParaRPr sz="1900">
              <a:solidFill>
                <a:srgbClr val="193366"/>
              </a:solidFill>
              <a:latin typeface="Source Sans Pro"/>
              <a:ea typeface="Source Sans Pro"/>
              <a:cs typeface="Source Sans Pro"/>
              <a:sym typeface="Source Sans Pro"/>
            </a:endParaRPr>
          </a:p>
          <a:p>
            <a:pPr indent="-463550" lvl="0" marL="457200" marR="0" rtl="0" algn="l">
              <a:lnSpc>
                <a:spcPct val="100000"/>
              </a:lnSpc>
              <a:spcBef>
                <a:spcPts val="0"/>
              </a:spcBef>
              <a:spcAft>
                <a:spcPts val="0"/>
              </a:spcAft>
              <a:buSzPts val="1900"/>
              <a:buAutoNum type="arabicPeriod"/>
            </a:pPr>
            <a:r>
              <a:rPr b="1" lang="en-GB" sz="1900">
                <a:solidFill>
                  <a:srgbClr val="193366"/>
                </a:solidFill>
                <a:latin typeface="Source Sans Pro"/>
                <a:ea typeface="Source Sans Pro"/>
                <a:cs typeface="Source Sans Pro"/>
                <a:sym typeface="Source Sans Pro"/>
              </a:rPr>
              <a:t>Data protection and governance - </a:t>
            </a:r>
            <a:r>
              <a:rPr lang="en-GB" sz="1900">
                <a:solidFill>
                  <a:srgbClr val="193366"/>
                </a:solidFill>
                <a:latin typeface="Source Sans Pro"/>
                <a:ea typeface="Source Sans Pro"/>
                <a:cs typeface="Source Sans Pro"/>
                <a:sym typeface="Source Sans Pro"/>
              </a:rPr>
              <a:t>the sharing of data among different entities requires agreements, partnerships or the construction of new legal structures to manage the governance of the data and to regulate all potential issues that may arise from the sharing itself;</a:t>
            </a:r>
            <a:endParaRPr sz="1900">
              <a:solidFill>
                <a:srgbClr val="193366"/>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None/>
            </a:pPr>
            <a:r>
              <a:t/>
            </a:r>
            <a:endParaRPr b="1" sz="1900">
              <a:solidFill>
                <a:srgbClr val="193366"/>
              </a:solidFill>
              <a:latin typeface="Source Sans Pro"/>
              <a:ea typeface="Source Sans Pro"/>
              <a:cs typeface="Source Sans Pro"/>
              <a:sym typeface="Source Sans Pro"/>
            </a:endParaRPr>
          </a:p>
          <a:p>
            <a:pPr indent="-463550" lvl="0" marL="457200" marR="0" rtl="0" algn="l">
              <a:lnSpc>
                <a:spcPct val="100000"/>
              </a:lnSpc>
              <a:spcBef>
                <a:spcPts val="0"/>
              </a:spcBef>
              <a:spcAft>
                <a:spcPts val="0"/>
              </a:spcAft>
              <a:buSzPts val="1900"/>
              <a:buAutoNum type="arabicPeriod"/>
            </a:pPr>
            <a:r>
              <a:rPr b="1" lang="en-GB" sz="1900">
                <a:solidFill>
                  <a:srgbClr val="193366"/>
                </a:solidFill>
                <a:latin typeface="Source Sans Pro"/>
                <a:ea typeface="Source Sans Pro"/>
                <a:cs typeface="Source Sans Pro"/>
                <a:sym typeface="Source Sans Pro"/>
              </a:rPr>
              <a:t>Standardization - </a:t>
            </a:r>
            <a:r>
              <a:rPr lang="en-GB" sz="1900">
                <a:solidFill>
                  <a:srgbClr val="193366"/>
                </a:solidFill>
                <a:latin typeface="Source Sans Pro"/>
                <a:ea typeface="Source Sans Pro"/>
                <a:cs typeface="Source Sans Pro"/>
                <a:sym typeface="Source Sans Pro"/>
              </a:rPr>
              <a:t>the use of scalable and compliant data processing technology and software integration, for real-time communication between systems, for data quality, as well as for reaching the end customer itself, accessing the desired interface or product. </a:t>
            </a:r>
            <a:endParaRPr sz="1900">
              <a:solidFill>
                <a:srgbClr val="193366"/>
              </a:solidFill>
              <a:latin typeface="Source Sans Pro"/>
              <a:ea typeface="Source Sans Pro"/>
              <a:cs typeface="Source Sans Pro"/>
              <a:sym typeface="Source Sans Pro"/>
            </a:endParaRPr>
          </a:p>
        </p:txBody>
      </p:sp>
      <p:grpSp>
        <p:nvGrpSpPr>
          <p:cNvPr id="418" name="Google Shape;418;gf4223d3851_0_0"/>
          <p:cNvGrpSpPr/>
          <p:nvPr/>
        </p:nvGrpSpPr>
        <p:grpSpPr>
          <a:xfrm>
            <a:off x="8990561" y="827622"/>
            <a:ext cx="5593506" cy="5713364"/>
            <a:chOff x="7636443" y="1205885"/>
            <a:chExt cx="749840" cy="765897"/>
          </a:xfrm>
        </p:grpSpPr>
        <p:sp>
          <p:nvSpPr>
            <p:cNvPr id="419" name="Google Shape;419;gf4223d3851_0_0"/>
            <p:cNvSpPr/>
            <p:nvPr/>
          </p:nvSpPr>
          <p:spPr>
            <a:xfrm>
              <a:off x="7636443" y="1598704"/>
              <a:ext cx="749840" cy="373078"/>
            </a:xfrm>
            <a:custGeom>
              <a:rect b="b" l="l" r="r" t="t"/>
              <a:pathLst>
                <a:path extrusionOk="0" h="10331" w="20764">
                  <a:moveTo>
                    <a:pt x="10376" y="1"/>
                  </a:moveTo>
                  <a:lnTo>
                    <a:pt x="1" y="5028"/>
                  </a:lnTo>
                  <a:lnTo>
                    <a:pt x="10376" y="10331"/>
                  </a:lnTo>
                  <a:lnTo>
                    <a:pt x="20763" y="5028"/>
                  </a:lnTo>
                  <a:lnTo>
                    <a:pt x="10376" y="1"/>
                  </a:lnTo>
                  <a:close/>
                </a:path>
              </a:pathLst>
            </a:custGeom>
            <a:solidFill>
              <a:srgbClr val="1933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0" name="Google Shape;420;gf4223d3851_0_0"/>
            <p:cNvSpPr/>
            <p:nvPr/>
          </p:nvSpPr>
          <p:spPr>
            <a:xfrm>
              <a:off x="7636443" y="1408133"/>
              <a:ext cx="749840" cy="373078"/>
            </a:xfrm>
            <a:custGeom>
              <a:rect b="b" l="l" r="r" t="t"/>
              <a:pathLst>
                <a:path extrusionOk="0" h="10331" w="20764">
                  <a:moveTo>
                    <a:pt x="10376" y="1"/>
                  </a:moveTo>
                  <a:lnTo>
                    <a:pt x="1" y="5028"/>
                  </a:lnTo>
                  <a:lnTo>
                    <a:pt x="10376" y="10331"/>
                  </a:lnTo>
                  <a:lnTo>
                    <a:pt x="20763" y="5028"/>
                  </a:lnTo>
                  <a:lnTo>
                    <a:pt x="10376" y="1"/>
                  </a:lnTo>
                  <a:close/>
                </a:path>
              </a:pathLst>
            </a:custGeom>
            <a:solidFill>
              <a:srgbClr val="83A2E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21" name="Google Shape;421;gf4223d3851_0_0"/>
            <p:cNvSpPr/>
            <p:nvPr/>
          </p:nvSpPr>
          <p:spPr>
            <a:xfrm>
              <a:off x="7636443" y="1205885"/>
              <a:ext cx="749840" cy="373078"/>
            </a:xfrm>
            <a:custGeom>
              <a:rect b="b" l="l" r="r" t="t"/>
              <a:pathLst>
                <a:path extrusionOk="0" h="10331" w="20764">
                  <a:moveTo>
                    <a:pt x="10376" y="1"/>
                  </a:moveTo>
                  <a:lnTo>
                    <a:pt x="1" y="5028"/>
                  </a:lnTo>
                  <a:lnTo>
                    <a:pt x="10376" y="10331"/>
                  </a:lnTo>
                  <a:lnTo>
                    <a:pt x="20763" y="5028"/>
                  </a:lnTo>
                  <a:lnTo>
                    <a:pt x="10376" y="1"/>
                  </a:lnTo>
                  <a:close/>
                </a:path>
              </a:pathLst>
            </a:custGeom>
            <a:solidFill>
              <a:srgbClr val="D5DFF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5" name="Shape 425"/>
        <p:cNvGrpSpPr/>
        <p:nvPr/>
      </p:nvGrpSpPr>
      <p:grpSpPr>
        <a:xfrm>
          <a:off x="0" y="0"/>
          <a:ext cx="0" cy="0"/>
          <a:chOff x="0" y="0"/>
          <a:chExt cx="0" cy="0"/>
        </a:xfrm>
      </p:grpSpPr>
      <p:sp>
        <p:nvSpPr>
          <p:cNvPr id="426" name="Google Shape;426;gf4223d3851_0_9"/>
          <p:cNvSpPr txBox="1"/>
          <p:nvPr/>
        </p:nvSpPr>
        <p:spPr>
          <a:xfrm>
            <a:off x="3852800" y="162771"/>
            <a:ext cx="4486500" cy="738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The Covid lesson</a:t>
            </a:r>
            <a:endParaRPr b="1" sz="3200">
              <a:solidFill>
                <a:srgbClr val="2F5496"/>
              </a:solidFill>
              <a:latin typeface="Raleway"/>
              <a:ea typeface="Raleway"/>
              <a:cs typeface="Raleway"/>
              <a:sym typeface="Raleway"/>
            </a:endParaRPr>
          </a:p>
        </p:txBody>
      </p:sp>
      <p:sp>
        <p:nvSpPr>
          <p:cNvPr id="427" name="Google Shape;427;gf4223d3851_0_9"/>
          <p:cNvSpPr txBox="1"/>
          <p:nvPr/>
        </p:nvSpPr>
        <p:spPr>
          <a:xfrm>
            <a:off x="1153885" y="1119952"/>
            <a:ext cx="6509700" cy="4556100"/>
          </a:xfrm>
          <a:prstGeom prst="rect">
            <a:avLst/>
          </a:prstGeom>
          <a:noFill/>
          <a:ln>
            <a:noFill/>
          </a:ln>
        </p:spPr>
        <p:txBody>
          <a:bodyPr anchorCtr="0" anchor="t" bIns="60925" lIns="121900" spcFirstLastPara="1" rIns="121900" wrap="square" tIns="60925">
            <a:spAutoFit/>
          </a:bodyPr>
          <a:lstStyle/>
          <a:p>
            <a:pPr indent="0" lvl="0" marL="0" marR="0" rtl="0" algn="just">
              <a:lnSpc>
                <a:spcPct val="100000"/>
              </a:lnSpc>
              <a:spcBef>
                <a:spcPts val="0"/>
              </a:spcBef>
              <a:spcAft>
                <a:spcPts val="0"/>
              </a:spcAft>
              <a:buClr>
                <a:schemeClr val="dk1"/>
              </a:buClr>
              <a:buSzPts val="1100"/>
              <a:buFont typeface="Arial"/>
              <a:buNone/>
            </a:pPr>
            <a:r>
              <a:rPr b="1" lang="en-GB" sz="2400">
                <a:solidFill>
                  <a:srgbClr val="193366"/>
                </a:solidFill>
                <a:latin typeface="Source Sans Pro"/>
                <a:ea typeface="Source Sans Pro"/>
                <a:cs typeface="Source Sans Pro"/>
                <a:sym typeface="Source Sans Pro"/>
              </a:rPr>
              <a:t>The Covid-19 pandemic has prompted a global trend of digital transition in healthcare.</a:t>
            </a:r>
            <a:endParaRPr b="1" sz="2400">
              <a:solidFill>
                <a:srgbClr val="193366"/>
              </a:solidFill>
              <a:latin typeface="Source Sans Pro"/>
              <a:ea typeface="Source Sans Pro"/>
              <a:cs typeface="Source Sans Pro"/>
              <a:sym typeface="Source Sans Pro"/>
            </a:endParaRPr>
          </a:p>
          <a:p>
            <a:pPr indent="0" lvl="0" marL="0" marR="0" rtl="0" algn="just">
              <a:lnSpc>
                <a:spcPct val="100000"/>
              </a:lnSpc>
              <a:spcBef>
                <a:spcPts val="0"/>
              </a:spcBef>
              <a:spcAft>
                <a:spcPts val="0"/>
              </a:spcAft>
              <a:buClr>
                <a:schemeClr val="dk1"/>
              </a:buClr>
              <a:buSzPts val="1100"/>
              <a:buFont typeface="Arial"/>
              <a:buNone/>
            </a:pPr>
            <a:r>
              <a:t/>
            </a:r>
            <a:endParaRPr b="1" sz="2400">
              <a:solidFill>
                <a:srgbClr val="193366"/>
              </a:solidFill>
              <a:latin typeface="Source Sans Pro"/>
              <a:ea typeface="Source Sans Pro"/>
              <a:cs typeface="Source Sans Pro"/>
              <a:sym typeface="Source Sans Pro"/>
            </a:endParaRPr>
          </a:p>
          <a:p>
            <a:pPr indent="0" lvl="0" marL="0" marR="0" rtl="0" algn="just">
              <a:lnSpc>
                <a:spcPct val="100000"/>
              </a:lnSpc>
              <a:spcBef>
                <a:spcPts val="0"/>
              </a:spcBef>
              <a:spcAft>
                <a:spcPts val="0"/>
              </a:spcAft>
              <a:buClr>
                <a:schemeClr val="dk1"/>
              </a:buClr>
              <a:buSzPts val="1100"/>
              <a:buFont typeface="Arial"/>
              <a:buNone/>
            </a:pPr>
            <a:r>
              <a:rPr lang="en-GB" sz="2400">
                <a:solidFill>
                  <a:srgbClr val="193366"/>
                </a:solidFill>
                <a:latin typeface="Source Sans Pro"/>
                <a:ea typeface="Source Sans Pro"/>
                <a:cs typeface="Source Sans Pro"/>
                <a:sym typeface="Source Sans Pro"/>
              </a:rPr>
              <a:t>The current emergency situation has demonstrated how international collaborations and global sharing of health data have been essential tools for health research, yet legal obstacles prevent data sharing for research purposes in normal situations, with potentially harmful effects on citizens and patients.</a:t>
            </a:r>
            <a:endParaRPr sz="2400">
              <a:solidFill>
                <a:srgbClr val="193366"/>
              </a:solidFill>
              <a:latin typeface="Source Sans Pro"/>
              <a:ea typeface="Source Sans Pro"/>
              <a:cs typeface="Source Sans Pro"/>
              <a:sym typeface="Source Sans Pro"/>
            </a:endParaRPr>
          </a:p>
          <a:p>
            <a:pPr indent="0" lvl="0" marL="0" marR="0" rtl="0" algn="just">
              <a:lnSpc>
                <a:spcPct val="100000"/>
              </a:lnSpc>
              <a:spcBef>
                <a:spcPts val="0"/>
              </a:spcBef>
              <a:spcAft>
                <a:spcPts val="0"/>
              </a:spcAft>
              <a:buClr>
                <a:schemeClr val="dk1"/>
              </a:buClr>
              <a:buSzPts val="1100"/>
              <a:buFont typeface="Arial"/>
              <a:buNone/>
            </a:pPr>
            <a:r>
              <a:t/>
            </a:r>
            <a:endParaRPr b="1" sz="2400">
              <a:solidFill>
                <a:srgbClr val="193366"/>
              </a:solidFill>
              <a:latin typeface="Source Sans Pro"/>
              <a:ea typeface="Source Sans Pro"/>
              <a:cs typeface="Source Sans Pro"/>
              <a:sym typeface="Source Sans Pro"/>
            </a:endParaRPr>
          </a:p>
          <a:p>
            <a:pPr indent="0" lvl="0" marL="0" marR="0" rtl="0" algn="just">
              <a:lnSpc>
                <a:spcPct val="100000"/>
              </a:lnSpc>
              <a:spcBef>
                <a:spcPts val="0"/>
              </a:spcBef>
              <a:spcAft>
                <a:spcPts val="0"/>
              </a:spcAft>
              <a:buNone/>
            </a:pPr>
            <a:r>
              <a:t/>
            </a:r>
            <a:endParaRPr b="1" sz="2400">
              <a:solidFill>
                <a:srgbClr val="193366"/>
              </a:solidFill>
              <a:latin typeface="Source Sans Pro"/>
              <a:ea typeface="Source Sans Pro"/>
              <a:cs typeface="Source Sans Pro"/>
              <a:sym typeface="Source Sans Pro"/>
            </a:endParaRPr>
          </a:p>
        </p:txBody>
      </p:sp>
      <p:pic>
        <p:nvPicPr>
          <p:cNvPr descr="Immagine che contiene mano, pianta&#10;&#10;Descrizione generata automaticamente" id="428" name="Google Shape;428;gf4223d3851_0_9"/>
          <p:cNvPicPr preferRelativeResize="0"/>
          <p:nvPr/>
        </p:nvPicPr>
        <p:blipFill rotWithShape="1">
          <a:blip r:embed="rId3">
            <a:alphaModFix/>
          </a:blip>
          <a:srcRect b="0" l="0" r="0" t="0"/>
          <a:stretch/>
        </p:blipFill>
        <p:spPr>
          <a:xfrm>
            <a:off x="6979836" y="1771303"/>
            <a:ext cx="5212163" cy="325239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f4223d3851_0_34"/>
          <p:cNvSpPr txBox="1"/>
          <p:nvPr/>
        </p:nvSpPr>
        <p:spPr>
          <a:xfrm>
            <a:off x="1349828" y="1153759"/>
            <a:ext cx="9492300" cy="1600800"/>
          </a:xfrm>
          <a:prstGeom prst="rect">
            <a:avLst/>
          </a:prstGeom>
          <a:noFill/>
          <a:ln>
            <a:noFill/>
          </a:ln>
        </p:spPr>
        <p:txBody>
          <a:bodyPr anchorCtr="0" anchor="t" bIns="60925" lIns="121900" spcFirstLastPara="1" rIns="121900" wrap="square" tIns="60925">
            <a:spAutoFit/>
          </a:bodyPr>
          <a:lstStyle/>
          <a:p>
            <a:pPr indent="0" lvl="0" marL="0" marR="0" rtl="0" algn="just">
              <a:lnSpc>
                <a:spcPct val="100000"/>
              </a:lnSpc>
              <a:spcBef>
                <a:spcPts val="0"/>
              </a:spcBef>
              <a:spcAft>
                <a:spcPts val="0"/>
              </a:spcAft>
              <a:buClr>
                <a:schemeClr val="dk1"/>
              </a:buClr>
              <a:buSzPts val="1100"/>
              <a:buFont typeface="Arial"/>
              <a:buNone/>
            </a:pPr>
            <a:r>
              <a:rPr lang="en-GB" sz="2400">
                <a:solidFill>
                  <a:srgbClr val="002060"/>
                </a:solidFill>
                <a:latin typeface="Source Sans Pro"/>
                <a:ea typeface="Source Sans Pro"/>
                <a:cs typeface="Source Sans Pro"/>
                <a:sym typeface="Source Sans Pro"/>
              </a:rPr>
              <a:t>The EU4Health program will fund the </a:t>
            </a:r>
            <a:r>
              <a:rPr b="1" lang="en-GB" sz="2400">
                <a:solidFill>
                  <a:srgbClr val="002060"/>
                </a:solidFill>
                <a:latin typeface="Source Sans Pro"/>
                <a:ea typeface="Source Sans Pro"/>
                <a:cs typeface="Source Sans Pro"/>
                <a:sym typeface="Source Sans Pro"/>
              </a:rPr>
              <a:t>creation of a European health data space to promote better exchange and access to different types of health data</a:t>
            </a:r>
            <a:r>
              <a:rPr lang="en-GB" sz="2400">
                <a:solidFill>
                  <a:srgbClr val="002060"/>
                </a:solidFill>
                <a:latin typeface="Source Sans Pro"/>
                <a:ea typeface="Source Sans Pro"/>
                <a:cs typeface="Source Sans Pro"/>
                <a:sym typeface="Source Sans Pro"/>
              </a:rPr>
              <a:t>, not only to support health care delivery, but also for health research and health policy making.</a:t>
            </a:r>
            <a:endParaRPr sz="2400">
              <a:solidFill>
                <a:srgbClr val="002060"/>
              </a:solidFill>
              <a:latin typeface="Source Sans Pro"/>
              <a:ea typeface="Source Sans Pro"/>
              <a:cs typeface="Source Sans Pro"/>
              <a:sym typeface="Source Sans Pro"/>
            </a:endParaRPr>
          </a:p>
        </p:txBody>
      </p:sp>
      <p:sp>
        <p:nvSpPr>
          <p:cNvPr id="434" name="Google Shape;434;gf4223d3851_0_34"/>
          <p:cNvSpPr txBox="1"/>
          <p:nvPr/>
        </p:nvSpPr>
        <p:spPr>
          <a:xfrm>
            <a:off x="653592" y="199847"/>
            <a:ext cx="10884900" cy="615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European Health  Data Space</a:t>
            </a:r>
            <a:endParaRPr b="1" sz="3200">
              <a:solidFill>
                <a:srgbClr val="2F5496"/>
              </a:solidFill>
              <a:latin typeface="Raleway"/>
              <a:ea typeface="Raleway"/>
              <a:cs typeface="Raleway"/>
              <a:sym typeface="Raleway"/>
            </a:endParaRPr>
          </a:p>
        </p:txBody>
      </p:sp>
      <p:pic>
        <p:nvPicPr>
          <p:cNvPr id="435" name="Google Shape;435;gf4223d3851_0_34"/>
          <p:cNvPicPr preferRelativeResize="0"/>
          <p:nvPr/>
        </p:nvPicPr>
        <p:blipFill rotWithShape="1">
          <a:blip r:embed="rId3">
            <a:alphaModFix/>
          </a:blip>
          <a:srcRect b="16103" l="-7620" r="7620" t="-2961"/>
          <a:stretch/>
        </p:blipFill>
        <p:spPr>
          <a:xfrm>
            <a:off x="8584632" y="2149444"/>
            <a:ext cx="5103222" cy="4432514"/>
          </a:xfrm>
          <a:prstGeom prst="rect">
            <a:avLst/>
          </a:prstGeom>
          <a:noFill/>
          <a:ln>
            <a:noFill/>
          </a:ln>
        </p:spPr>
      </p:pic>
      <p:sp>
        <p:nvSpPr>
          <p:cNvPr id="436" name="Google Shape;436;gf4223d3851_0_34"/>
          <p:cNvSpPr txBox="1"/>
          <p:nvPr/>
        </p:nvSpPr>
        <p:spPr>
          <a:xfrm>
            <a:off x="1349828" y="3308196"/>
            <a:ext cx="7515600" cy="2709000"/>
          </a:xfrm>
          <a:prstGeom prst="rect">
            <a:avLst/>
          </a:prstGeom>
          <a:noFill/>
          <a:ln>
            <a:noFill/>
          </a:ln>
        </p:spPr>
        <p:txBody>
          <a:bodyPr anchorCtr="0" anchor="t" bIns="60925" lIns="121900" spcFirstLastPara="1" rIns="121900" wrap="square" tIns="60925">
            <a:spAutoFit/>
          </a:bodyPr>
          <a:lstStyle/>
          <a:p>
            <a:pPr indent="0" lvl="0" marL="0" marR="0" rtl="0" algn="just">
              <a:lnSpc>
                <a:spcPct val="100000"/>
              </a:lnSpc>
              <a:spcBef>
                <a:spcPts val="0"/>
              </a:spcBef>
              <a:spcAft>
                <a:spcPts val="0"/>
              </a:spcAft>
              <a:buNone/>
            </a:pPr>
            <a:r>
              <a:rPr b="1" lang="en-GB" sz="2400">
                <a:solidFill>
                  <a:srgbClr val="002060"/>
                </a:solidFill>
                <a:latin typeface="Source Sans Pro"/>
                <a:ea typeface="Source Sans Pro"/>
                <a:cs typeface="Source Sans Pro"/>
                <a:sym typeface="Source Sans Pro"/>
              </a:rPr>
              <a:t>The European Health Data Space will revolve around three pillars:</a:t>
            </a:r>
            <a:endParaRPr b="1" sz="2400">
              <a:solidFill>
                <a:srgbClr val="002060"/>
              </a:solidFill>
              <a:latin typeface="Source Sans Pro"/>
              <a:ea typeface="Source Sans Pro"/>
              <a:cs typeface="Source Sans Pro"/>
              <a:sym typeface="Source Sans Pro"/>
            </a:endParaRPr>
          </a:p>
          <a:p>
            <a:pPr indent="-381000" lvl="0" marL="381000" marR="0" rtl="0" algn="just">
              <a:lnSpc>
                <a:spcPct val="100000"/>
              </a:lnSpc>
              <a:spcBef>
                <a:spcPts val="0"/>
              </a:spcBef>
              <a:spcAft>
                <a:spcPts val="0"/>
              </a:spcAft>
              <a:buSzPts val="2400"/>
              <a:buChar char="•"/>
            </a:pPr>
            <a:r>
              <a:rPr lang="en-GB" sz="2400">
                <a:solidFill>
                  <a:srgbClr val="002060"/>
                </a:solidFill>
                <a:latin typeface="Source Sans Pro"/>
                <a:ea typeface="Source Sans Pro"/>
                <a:cs typeface="Source Sans Pro"/>
                <a:sym typeface="Source Sans Pro"/>
              </a:rPr>
              <a:t>a strong data governance system and a framework of rules for data exchange;</a:t>
            </a:r>
            <a:endParaRPr sz="2400">
              <a:solidFill>
                <a:srgbClr val="002060"/>
              </a:solidFill>
              <a:latin typeface="Source Sans Pro"/>
              <a:ea typeface="Source Sans Pro"/>
              <a:cs typeface="Source Sans Pro"/>
              <a:sym typeface="Source Sans Pro"/>
            </a:endParaRPr>
          </a:p>
          <a:p>
            <a:pPr indent="-381000" lvl="0" marL="381000" marR="0" rtl="0" algn="just">
              <a:lnSpc>
                <a:spcPct val="100000"/>
              </a:lnSpc>
              <a:spcBef>
                <a:spcPts val="0"/>
              </a:spcBef>
              <a:spcAft>
                <a:spcPts val="0"/>
              </a:spcAft>
              <a:buSzPts val="2400"/>
              <a:buChar char="•"/>
            </a:pPr>
            <a:r>
              <a:rPr lang="en-GB" sz="2400">
                <a:solidFill>
                  <a:srgbClr val="002060"/>
                </a:solidFill>
                <a:latin typeface="Source Sans Pro"/>
                <a:ea typeface="Source Sans Pro"/>
                <a:cs typeface="Source Sans Pro"/>
                <a:sym typeface="Source Sans Pro"/>
              </a:rPr>
              <a:t>data quality;</a:t>
            </a:r>
            <a:endParaRPr sz="2400">
              <a:solidFill>
                <a:srgbClr val="002060"/>
              </a:solidFill>
              <a:latin typeface="Source Sans Pro"/>
              <a:ea typeface="Source Sans Pro"/>
              <a:cs typeface="Source Sans Pro"/>
              <a:sym typeface="Source Sans Pro"/>
            </a:endParaRPr>
          </a:p>
          <a:p>
            <a:pPr indent="-381000" lvl="0" marL="381000" marR="0" rtl="0" algn="just">
              <a:lnSpc>
                <a:spcPct val="100000"/>
              </a:lnSpc>
              <a:spcBef>
                <a:spcPts val="0"/>
              </a:spcBef>
              <a:spcAft>
                <a:spcPts val="0"/>
              </a:spcAft>
              <a:buSzPts val="2400"/>
              <a:buChar char="•"/>
            </a:pPr>
            <a:r>
              <a:rPr lang="en-GB" sz="2400">
                <a:solidFill>
                  <a:srgbClr val="002060"/>
                </a:solidFill>
                <a:latin typeface="Source Sans Pro"/>
                <a:ea typeface="Source Sans Pro"/>
                <a:cs typeface="Source Sans Pro"/>
                <a:sym typeface="Source Sans Pro"/>
              </a:rPr>
              <a:t>creation of a framework to enable interoperability.</a:t>
            </a:r>
            <a:endParaRPr sz="2400">
              <a:solidFill>
                <a:srgbClr val="002060"/>
              </a:solidFill>
              <a:latin typeface="Source Sans Pro"/>
              <a:ea typeface="Source Sans Pro"/>
              <a:cs typeface="Source Sans Pro"/>
              <a:sym typeface="Source Sans Pro"/>
            </a:endParaRPr>
          </a:p>
          <a:p>
            <a:pPr indent="0" lvl="0" marL="0" marR="0" rtl="0" algn="just">
              <a:lnSpc>
                <a:spcPct val="100000"/>
              </a:lnSpc>
              <a:spcBef>
                <a:spcPts val="0"/>
              </a:spcBef>
              <a:spcAft>
                <a:spcPts val="0"/>
              </a:spcAft>
              <a:buNone/>
            </a:pPr>
            <a:r>
              <a:t/>
            </a:r>
            <a:endParaRPr sz="2400">
              <a:solidFill>
                <a:srgbClr val="002060"/>
              </a:solidFill>
              <a:latin typeface="Source Sans Pro"/>
              <a:ea typeface="Source Sans Pro"/>
              <a:cs typeface="Source Sans Pro"/>
              <a:sym typeface="Source Sans Pr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0" name="Shape 440"/>
        <p:cNvGrpSpPr/>
        <p:nvPr/>
      </p:nvGrpSpPr>
      <p:grpSpPr>
        <a:xfrm>
          <a:off x="0" y="0"/>
          <a:ext cx="0" cy="0"/>
          <a:chOff x="0" y="0"/>
          <a:chExt cx="0" cy="0"/>
        </a:xfrm>
      </p:grpSpPr>
      <p:sp>
        <p:nvSpPr>
          <p:cNvPr id="441" name="Google Shape;441;gf4223d3851_0_41"/>
          <p:cNvSpPr txBox="1"/>
          <p:nvPr/>
        </p:nvSpPr>
        <p:spPr>
          <a:xfrm>
            <a:off x="653592" y="199847"/>
            <a:ext cx="10884900" cy="615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Dato personale, dato anonimo e dato pseudonimo</a:t>
            </a:r>
            <a:endParaRPr b="1" sz="3200">
              <a:solidFill>
                <a:srgbClr val="2F5496"/>
              </a:solidFill>
              <a:latin typeface="Raleway"/>
              <a:ea typeface="Raleway"/>
              <a:cs typeface="Raleway"/>
              <a:sym typeface="Raleway"/>
            </a:endParaRPr>
          </a:p>
        </p:txBody>
      </p:sp>
      <p:sp>
        <p:nvSpPr>
          <p:cNvPr id="442" name="Google Shape;442;gf4223d3851_0_41"/>
          <p:cNvSpPr txBox="1"/>
          <p:nvPr/>
        </p:nvSpPr>
        <p:spPr>
          <a:xfrm>
            <a:off x="653600" y="901967"/>
            <a:ext cx="10860900" cy="47715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rPr b="1" lang="en-GB" sz="2100">
                <a:solidFill>
                  <a:srgbClr val="193366"/>
                </a:solidFill>
                <a:latin typeface="Source Sans Pro"/>
                <a:ea typeface="Source Sans Pro"/>
                <a:cs typeface="Source Sans Pro"/>
                <a:sym typeface="Source Sans Pro"/>
              </a:rPr>
              <a:t>Dato personale: </a:t>
            </a:r>
            <a:r>
              <a:rPr lang="en-GB" sz="2100" u="sng">
                <a:solidFill>
                  <a:srgbClr val="193366"/>
                </a:solidFill>
                <a:latin typeface="Source Sans Pro"/>
                <a:ea typeface="Source Sans Pro"/>
                <a:cs typeface="Source Sans Pro"/>
                <a:sym typeface="Source Sans Pro"/>
              </a:rPr>
              <a:t>(ex art. 4 GDPR)</a:t>
            </a:r>
            <a:r>
              <a:rPr lang="en-GB" sz="2100">
                <a:solidFill>
                  <a:srgbClr val="193366"/>
                </a:solidFill>
                <a:latin typeface="Source Sans Pro"/>
                <a:ea typeface="Source Sans Pro"/>
                <a:cs typeface="Source Sans Pro"/>
                <a:sym typeface="Source Sans Pro"/>
              </a:rPr>
              <a:t> </a:t>
            </a:r>
            <a:r>
              <a:rPr i="1" lang="en-GB" sz="2100">
                <a:solidFill>
                  <a:srgbClr val="193366"/>
                </a:solidFill>
                <a:latin typeface="Source Sans Pro"/>
                <a:ea typeface="Source Sans Pro"/>
                <a:cs typeface="Source Sans Pro"/>
                <a:sym typeface="Source Sans Pro"/>
              </a:rPr>
              <a:t>qualsiasi informazione riguardante una persona fisica identificata o identificabile. (...) identificabile è la persona fisica che può essere identificata, direttamente o indirettamente, con riferimento a un identificativo come il nome (...) a uno o più elementi caratteristici della sua identità fisica, genetica(...).</a:t>
            </a:r>
            <a:endParaRPr i="1" sz="1200">
              <a:solidFill>
                <a:schemeClr val="dk1"/>
              </a:solidFill>
            </a:endParaRPr>
          </a:p>
          <a:p>
            <a:pPr indent="0" lvl="0" marL="0" rtl="0" algn="l">
              <a:spcBef>
                <a:spcPts val="0"/>
              </a:spcBef>
              <a:spcAft>
                <a:spcPts val="0"/>
              </a:spcAft>
              <a:buNone/>
            </a:pPr>
            <a:r>
              <a:t/>
            </a:r>
            <a:endParaRPr sz="2100">
              <a:solidFill>
                <a:srgbClr val="193366"/>
              </a:solidFill>
              <a:latin typeface="Source Sans Pro"/>
              <a:ea typeface="Source Sans Pro"/>
              <a:cs typeface="Source Sans Pro"/>
              <a:sym typeface="Source Sans Pro"/>
            </a:endParaRPr>
          </a:p>
          <a:p>
            <a:pPr indent="0" lvl="0" marL="0" rtl="0" algn="just">
              <a:spcBef>
                <a:spcPts val="0"/>
              </a:spcBef>
              <a:spcAft>
                <a:spcPts val="0"/>
              </a:spcAft>
              <a:buNone/>
            </a:pPr>
            <a:r>
              <a:rPr b="1" lang="en-GB" sz="2100">
                <a:solidFill>
                  <a:srgbClr val="193366"/>
                </a:solidFill>
                <a:latin typeface="Source Sans Pro"/>
                <a:ea typeface="Source Sans Pro"/>
                <a:cs typeface="Source Sans Pro"/>
                <a:sym typeface="Source Sans Pro"/>
              </a:rPr>
              <a:t>Dato anonimo:</a:t>
            </a:r>
            <a:r>
              <a:rPr lang="en-GB" sz="2100">
                <a:solidFill>
                  <a:srgbClr val="193366"/>
                </a:solidFill>
                <a:latin typeface="Source Sans Pro"/>
                <a:ea typeface="Source Sans Pro"/>
                <a:cs typeface="Source Sans Pro"/>
                <a:sym typeface="Source Sans Pro"/>
              </a:rPr>
              <a:t> </a:t>
            </a:r>
            <a:r>
              <a:rPr lang="en-GB" sz="2100" u="sng">
                <a:solidFill>
                  <a:srgbClr val="193366"/>
                </a:solidFill>
                <a:latin typeface="Source Sans Pro"/>
                <a:ea typeface="Source Sans Pro"/>
                <a:cs typeface="Source Sans Pro"/>
                <a:sym typeface="Source Sans Pro"/>
              </a:rPr>
              <a:t>(ex considerando 26 GDPR)</a:t>
            </a:r>
            <a:r>
              <a:rPr lang="en-GB" sz="2100">
                <a:solidFill>
                  <a:srgbClr val="193366"/>
                </a:solidFill>
                <a:latin typeface="Source Sans Pro"/>
                <a:ea typeface="Source Sans Pro"/>
                <a:cs typeface="Source Sans Pro"/>
                <a:sym typeface="Source Sans Pro"/>
              </a:rPr>
              <a:t> informazioni anonime, vale a dire informazioni che non si riferiscono a una persona fisica identificata o identificabile o a dati personali resi sufficientemente anonimi da impedire o da non consentire più l'identificazione dell'interessato.</a:t>
            </a:r>
            <a:endParaRPr sz="2100">
              <a:solidFill>
                <a:srgbClr val="193366"/>
              </a:solidFill>
              <a:latin typeface="Source Sans Pro"/>
              <a:ea typeface="Source Sans Pro"/>
              <a:cs typeface="Source Sans Pro"/>
              <a:sym typeface="Source Sans Pro"/>
            </a:endParaRPr>
          </a:p>
          <a:p>
            <a:pPr indent="0" lvl="0" marL="0" rtl="0" algn="l">
              <a:spcBef>
                <a:spcPts val="0"/>
              </a:spcBef>
              <a:spcAft>
                <a:spcPts val="0"/>
              </a:spcAft>
              <a:buNone/>
            </a:pPr>
            <a:r>
              <a:t/>
            </a:r>
            <a:endParaRPr sz="2100">
              <a:solidFill>
                <a:srgbClr val="193366"/>
              </a:solidFill>
              <a:latin typeface="Source Sans Pro"/>
              <a:ea typeface="Source Sans Pro"/>
              <a:cs typeface="Source Sans Pro"/>
              <a:sym typeface="Source Sans Pro"/>
            </a:endParaRPr>
          </a:p>
          <a:p>
            <a:pPr indent="0" lvl="0" marL="0" rtl="0" algn="just">
              <a:spcBef>
                <a:spcPts val="0"/>
              </a:spcBef>
              <a:spcAft>
                <a:spcPts val="0"/>
              </a:spcAft>
              <a:buNone/>
            </a:pPr>
            <a:r>
              <a:rPr b="1" lang="en-GB" sz="2100">
                <a:solidFill>
                  <a:srgbClr val="193366"/>
                </a:solidFill>
                <a:latin typeface="Source Sans Pro"/>
                <a:ea typeface="Source Sans Pro"/>
                <a:cs typeface="Source Sans Pro"/>
                <a:sym typeface="Source Sans Pro"/>
              </a:rPr>
              <a:t>Pseudoanonimizzazione:</a:t>
            </a:r>
            <a:r>
              <a:rPr lang="en-GB" sz="2100">
                <a:solidFill>
                  <a:srgbClr val="193366"/>
                </a:solidFill>
                <a:latin typeface="Source Sans Pro"/>
                <a:ea typeface="Source Sans Pro"/>
                <a:cs typeface="Source Sans Pro"/>
                <a:sym typeface="Source Sans Pro"/>
              </a:rPr>
              <a:t> mezzo per ridurre i rischi per gli interessati “nascondendo” l'identità degli individui in un dataset, ad esempio, sostituendo uno o più identificatori personali con i cd. pseudonimi. </a:t>
            </a:r>
            <a:r>
              <a:rPr lang="en-GB" sz="2100" u="sng">
                <a:solidFill>
                  <a:srgbClr val="193366"/>
                </a:solidFill>
                <a:latin typeface="Source Sans Pro"/>
                <a:ea typeface="Source Sans Pro"/>
                <a:cs typeface="Source Sans Pro"/>
                <a:sym typeface="Source Sans Pro"/>
              </a:rPr>
              <a:t>Stante possibilità de re-identificare, dati pseudoanonimi ancora sottoposti a GDPR.</a:t>
            </a:r>
            <a:endParaRPr sz="1200" u="sng">
              <a:solidFill>
                <a:schemeClr val="dk1"/>
              </a:solidFill>
            </a:endParaRPr>
          </a:p>
          <a:p>
            <a:pPr indent="0" lvl="0" marL="0" rtl="0" algn="l">
              <a:spcBef>
                <a:spcPts val="0"/>
              </a:spcBef>
              <a:spcAft>
                <a:spcPts val="0"/>
              </a:spcAft>
              <a:buNone/>
            </a:pPr>
            <a:r>
              <a:t/>
            </a:r>
            <a:endParaRPr sz="2100" u="sng">
              <a:solidFill>
                <a:srgbClr val="193366"/>
              </a:solidFill>
              <a:latin typeface="Source Sans Pro"/>
              <a:ea typeface="Source Sans Pro"/>
              <a:cs typeface="Source Sans Pro"/>
              <a:sym typeface="Source Sans Pr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6" name="Shape 446"/>
        <p:cNvGrpSpPr/>
        <p:nvPr/>
      </p:nvGrpSpPr>
      <p:grpSpPr>
        <a:xfrm>
          <a:off x="0" y="0"/>
          <a:ext cx="0" cy="0"/>
          <a:chOff x="0" y="0"/>
          <a:chExt cx="0" cy="0"/>
        </a:xfrm>
      </p:grpSpPr>
      <p:pic>
        <p:nvPicPr>
          <p:cNvPr id="447" name="Google Shape;447;gf4223d3851_0_46"/>
          <p:cNvPicPr preferRelativeResize="0"/>
          <p:nvPr/>
        </p:nvPicPr>
        <p:blipFill rotWithShape="1">
          <a:blip r:embed="rId3">
            <a:alphaModFix/>
          </a:blip>
          <a:srcRect b="0" l="0" r="0" t="0"/>
          <a:stretch/>
        </p:blipFill>
        <p:spPr>
          <a:xfrm>
            <a:off x="823881" y="1060951"/>
            <a:ext cx="10935235" cy="4736112"/>
          </a:xfrm>
          <a:prstGeom prst="rect">
            <a:avLst/>
          </a:prstGeom>
          <a:noFill/>
          <a:ln>
            <a:noFill/>
          </a:ln>
        </p:spPr>
      </p:pic>
      <p:sp>
        <p:nvSpPr>
          <p:cNvPr id="448" name="Google Shape;448;gf4223d3851_0_46"/>
          <p:cNvSpPr txBox="1"/>
          <p:nvPr/>
        </p:nvSpPr>
        <p:spPr>
          <a:xfrm>
            <a:off x="930092" y="2775551"/>
            <a:ext cx="804900" cy="477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500"/>
              <a:buFont typeface="Arial"/>
              <a:buNone/>
            </a:pPr>
            <a:r>
              <a:rPr b="0" i="0" lang="en-GB" sz="2500" u="none" cap="none" strike="noStrike">
                <a:solidFill>
                  <a:srgbClr val="000000"/>
                </a:solidFill>
                <a:latin typeface="Avenir"/>
                <a:ea typeface="Avenir"/>
                <a:cs typeface="Avenir"/>
                <a:sym typeface="Avenir"/>
              </a:rPr>
              <a:t>Dato</a:t>
            </a:r>
            <a:endParaRPr b="0" i="0" sz="2500" u="none" cap="none" strike="noStrike">
              <a:solidFill>
                <a:srgbClr val="000000"/>
              </a:solidFill>
              <a:latin typeface="Avenir"/>
              <a:ea typeface="Avenir"/>
              <a:cs typeface="Avenir"/>
              <a:sym typeface="Avenir"/>
            </a:endParaRPr>
          </a:p>
        </p:txBody>
      </p:sp>
      <p:sp>
        <p:nvSpPr>
          <p:cNvPr id="449" name="Google Shape;449;gf4223d3851_0_46"/>
          <p:cNvSpPr txBox="1"/>
          <p:nvPr/>
        </p:nvSpPr>
        <p:spPr>
          <a:xfrm>
            <a:off x="653592" y="199847"/>
            <a:ext cx="10884900" cy="160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Dato personale, dato anonimo e dato pseudonimo nel GDPR</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200"/>
              <a:buFont typeface="Arial"/>
              <a:buNone/>
            </a:pPr>
            <a:r>
              <a:t/>
            </a:r>
            <a:endParaRPr b="1" sz="3200">
              <a:solidFill>
                <a:srgbClr val="2F5496"/>
              </a:solidFill>
              <a:latin typeface="Raleway"/>
              <a:ea typeface="Raleway"/>
              <a:cs typeface="Raleway"/>
              <a:sym typeface="Ralewa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f4223d3851_0_52"/>
          <p:cNvSpPr txBox="1"/>
          <p:nvPr/>
        </p:nvSpPr>
        <p:spPr>
          <a:xfrm>
            <a:off x="653592" y="199847"/>
            <a:ext cx="10884900" cy="25860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chemeClr val="dk1"/>
              </a:buClr>
              <a:buSzPts val="1100"/>
              <a:buFont typeface="Arial"/>
              <a:buNone/>
            </a:pPr>
            <a:r>
              <a:rPr b="1" lang="en-GB" sz="3200">
                <a:solidFill>
                  <a:srgbClr val="2F5496"/>
                </a:solidFill>
                <a:latin typeface="Raleway"/>
                <a:ea typeface="Raleway"/>
                <a:cs typeface="Raleway"/>
                <a:sym typeface="Raleway"/>
              </a:rPr>
              <a:t>Personal data, anonymous data and pseudonymous data in the GDPR</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Clr>
                <a:schemeClr val="dk1"/>
              </a:buClr>
              <a:buSzPts val="1100"/>
              <a:buFont typeface="Arial"/>
              <a:buNone/>
            </a:pPr>
            <a:r>
              <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200"/>
              <a:buFont typeface="Arial"/>
              <a:buNone/>
            </a:pPr>
            <a:r>
              <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200"/>
              <a:buFont typeface="Arial"/>
              <a:buNone/>
            </a:pPr>
            <a:r>
              <a:t/>
            </a:r>
            <a:endParaRPr b="1" sz="3200">
              <a:solidFill>
                <a:srgbClr val="2F5496"/>
              </a:solidFill>
              <a:latin typeface="Raleway"/>
              <a:ea typeface="Raleway"/>
              <a:cs typeface="Raleway"/>
              <a:sym typeface="Raleway"/>
            </a:endParaRPr>
          </a:p>
        </p:txBody>
      </p:sp>
      <p:sp>
        <p:nvSpPr>
          <p:cNvPr id="455" name="Google Shape;455;gf4223d3851_0_52"/>
          <p:cNvSpPr txBox="1"/>
          <p:nvPr/>
        </p:nvSpPr>
        <p:spPr>
          <a:xfrm>
            <a:off x="672600" y="1139867"/>
            <a:ext cx="10846800" cy="12159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GB" sz="2100">
                <a:solidFill>
                  <a:srgbClr val="193366"/>
                </a:solidFill>
                <a:latin typeface="Source Sans Pro"/>
                <a:ea typeface="Source Sans Pro"/>
                <a:cs typeface="Source Sans Pro"/>
                <a:sym typeface="Source Sans Pro"/>
              </a:rPr>
              <a:t>Recital 26: </a:t>
            </a:r>
            <a:r>
              <a:rPr lang="en-GB" sz="2100">
                <a:solidFill>
                  <a:srgbClr val="193366"/>
                </a:solidFill>
                <a:latin typeface="Source Sans Pro"/>
                <a:ea typeface="Source Sans Pro"/>
                <a:cs typeface="Source Sans Pro"/>
                <a:sym typeface="Source Sans Pro"/>
              </a:rPr>
              <a:t>The Regulation applies to anonymous information (information that does not relate to an identified or identifiable natural person or to personal data rendered sufficiently anonymous that identification is prevented or no longer possible).</a:t>
            </a:r>
            <a:endParaRPr b="1" sz="2100">
              <a:solidFill>
                <a:srgbClr val="193366"/>
              </a:solidFill>
              <a:latin typeface="Source Sans Pro"/>
              <a:ea typeface="Source Sans Pro"/>
              <a:cs typeface="Source Sans Pro"/>
              <a:sym typeface="Source Sans Pro"/>
            </a:endParaRPr>
          </a:p>
        </p:txBody>
      </p:sp>
      <p:sp>
        <p:nvSpPr>
          <p:cNvPr id="456" name="Google Shape;456;gf4223d3851_0_52"/>
          <p:cNvSpPr txBox="1"/>
          <p:nvPr/>
        </p:nvSpPr>
        <p:spPr>
          <a:xfrm>
            <a:off x="4492700" y="2603233"/>
            <a:ext cx="3023100" cy="5694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GB" sz="2100">
                <a:solidFill>
                  <a:srgbClr val="193366"/>
                </a:solidFill>
                <a:latin typeface="Source Sans Pro"/>
                <a:ea typeface="Source Sans Pro"/>
                <a:cs typeface="Source Sans Pro"/>
                <a:sym typeface="Source Sans Pro"/>
              </a:rPr>
              <a:t>Two readings:</a:t>
            </a:r>
            <a:endParaRPr sz="2100">
              <a:solidFill>
                <a:srgbClr val="193366"/>
              </a:solidFill>
              <a:latin typeface="Source Sans Pro"/>
              <a:ea typeface="Source Sans Pro"/>
              <a:cs typeface="Source Sans Pro"/>
              <a:sym typeface="Source Sans Pro"/>
            </a:endParaRPr>
          </a:p>
        </p:txBody>
      </p:sp>
      <p:sp>
        <p:nvSpPr>
          <p:cNvPr id="457" name="Google Shape;457;gf4223d3851_0_52"/>
          <p:cNvSpPr txBox="1"/>
          <p:nvPr/>
        </p:nvSpPr>
        <p:spPr>
          <a:xfrm>
            <a:off x="979700" y="3178033"/>
            <a:ext cx="4324800" cy="3432600"/>
          </a:xfrm>
          <a:prstGeom prst="rect">
            <a:avLst/>
          </a:prstGeom>
          <a:noFill/>
          <a:ln>
            <a:noFill/>
          </a:ln>
        </p:spPr>
        <p:txBody>
          <a:bodyPr anchorCtr="0" anchor="t" bIns="121900" lIns="121900" spcFirstLastPara="1" rIns="121900" wrap="square" tIns="121900">
            <a:spAutoFit/>
          </a:bodyPr>
          <a:lstStyle/>
          <a:p>
            <a:pPr indent="0" lvl="0" marL="0" rtl="0" algn="l">
              <a:lnSpc>
                <a:spcPct val="100000"/>
              </a:lnSpc>
              <a:spcBef>
                <a:spcPts val="0"/>
              </a:spcBef>
              <a:spcAft>
                <a:spcPts val="0"/>
              </a:spcAft>
              <a:buClr>
                <a:schemeClr val="dk1"/>
              </a:buClr>
              <a:buSzPts val="1100"/>
              <a:buFont typeface="Arial"/>
              <a:buNone/>
            </a:pPr>
            <a:r>
              <a:rPr lang="en-GB" sz="2100" u="sng">
                <a:solidFill>
                  <a:srgbClr val="193366"/>
                </a:solidFill>
                <a:latin typeface="Source Sans Pro"/>
                <a:ea typeface="Source Sans Pro"/>
                <a:cs typeface="Source Sans Pro"/>
                <a:sym typeface="Source Sans Pro"/>
              </a:rPr>
              <a:t>Absolutist (WP29), so-called 0-risk test</a:t>
            </a:r>
            <a:endParaRPr sz="2100" u="sng">
              <a:solidFill>
                <a:srgbClr val="193366"/>
              </a:solidFill>
              <a:latin typeface="Source Sans Pro"/>
              <a:ea typeface="Source Sans Pro"/>
              <a:cs typeface="Source Sans Pro"/>
              <a:sym typeface="Source Sans Pro"/>
            </a:endParaRPr>
          </a:p>
          <a:p>
            <a:pPr indent="0" lvl="0" marL="0" rtl="0" algn="l">
              <a:lnSpc>
                <a:spcPct val="100000"/>
              </a:lnSpc>
              <a:spcBef>
                <a:spcPts val="0"/>
              </a:spcBef>
              <a:spcAft>
                <a:spcPts val="0"/>
              </a:spcAft>
              <a:buClr>
                <a:schemeClr val="dk1"/>
              </a:buClr>
              <a:buSzPts val="1100"/>
              <a:buFont typeface="Arial"/>
              <a:buNone/>
            </a:pPr>
            <a:r>
              <a:t/>
            </a:r>
            <a:endParaRPr sz="2100" u="sng">
              <a:solidFill>
                <a:srgbClr val="193366"/>
              </a:solidFill>
              <a:latin typeface="Source Sans Pro"/>
              <a:ea typeface="Source Sans Pro"/>
              <a:cs typeface="Source Sans Pro"/>
              <a:sym typeface="Source Sans Pro"/>
            </a:endParaRPr>
          </a:p>
          <a:p>
            <a:pPr indent="0" lvl="0" marL="0" rtl="0" algn="just">
              <a:lnSpc>
                <a:spcPct val="100000"/>
              </a:lnSpc>
              <a:spcBef>
                <a:spcPts val="0"/>
              </a:spcBef>
              <a:spcAft>
                <a:spcPts val="0"/>
              </a:spcAft>
              <a:buClr>
                <a:schemeClr val="dk1"/>
              </a:buClr>
              <a:buSzPts val="1100"/>
              <a:buFont typeface="Arial"/>
              <a:buNone/>
            </a:pPr>
            <a:r>
              <a:rPr lang="en-GB" sz="1600">
                <a:solidFill>
                  <a:srgbClr val="193366"/>
                </a:solidFill>
                <a:latin typeface="Source Sans Pro"/>
                <a:ea typeface="Source Sans Pro"/>
                <a:cs typeface="Source Sans Pro"/>
                <a:sym typeface="Source Sans Pro"/>
              </a:rPr>
              <a:t>Two additional criteria (in addition to the de-identification test).</a:t>
            </a:r>
            <a:endParaRPr sz="1600">
              <a:solidFill>
                <a:srgbClr val="193366"/>
              </a:solidFill>
              <a:latin typeface="Source Sans Pro"/>
              <a:ea typeface="Source Sans Pro"/>
              <a:cs typeface="Source Sans Pro"/>
              <a:sym typeface="Source Sans Pro"/>
            </a:endParaRPr>
          </a:p>
          <a:p>
            <a:pPr indent="0" lvl="0" marL="0" rtl="0" algn="just">
              <a:lnSpc>
                <a:spcPct val="100000"/>
              </a:lnSpc>
              <a:spcBef>
                <a:spcPts val="0"/>
              </a:spcBef>
              <a:spcAft>
                <a:spcPts val="0"/>
              </a:spcAft>
              <a:buClr>
                <a:schemeClr val="dk1"/>
              </a:buClr>
              <a:buSzPts val="1100"/>
              <a:buFont typeface="Arial"/>
              <a:buNone/>
            </a:pPr>
            <a:r>
              <a:rPr lang="en-GB" sz="1600">
                <a:solidFill>
                  <a:srgbClr val="193366"/>
                </a:solidFill>
                <a:latin typeface="Source Sans Pro"/>
                <a:ea typeface="Source Sans Pro"/>
                <a:cs typeface="Source Sans Pro"/>
                <a:sym typeface="Source Sans Pro"/>
              </a:rPr>
              <a:t>(i) linkability of information about the individual in different datasets; and, </a:t>
            </a:r>
            <a:endParaRPr sz="1600">
              <a:solidFill>
                <a:srgbClr val="193366"/>
              </a:solidFill>
              <a:latin typeface="Source Sans Pro"/>
              <a:ea typeface="Source Sans Pro"/>
              <a:cs typeface="Source Sans Pro"/>
              <a:sym typeface="Source Sans Pro"/>
            </a:endParaRPr>
          </a:p>
          <a:p>
            <a:pPr indent="0" lvl="0" marL="0" rtl="0" algn="just">
              <a:lnSpc>
                <a:spcPct val="100000"/>
              </a:lnSpc>
              <a:spcBef>
                <a:spcPts val="0"/>
              </a:spcBef>
              <a:spcAft>
                <a:spcPts val="0"/>
              </a:spcAft>
              <a:buClr>
                <a:schemeClr val="dk1"/>
              </a:buClr>
              <a:buSzPts val="1100"/>
              <a:buFont typeface="Arial"/>
              <a:buNone/>
            </a:pPr>
            <a:r>
              <a:rPr lang="en-GB" sz="1600">
                <a:solidFill>
                  <a:srgbClr val="193366"/>
                </a:solidFill>
                <a:latin typeface="Source Sans Pro"/>
                <a:ea typeface="Source Sans Pro"/>
                <a:cs typeface="Source Sans Pro"/>
                <a:sym typeface="Source Sans Pro"/>
              </a:rPr>
              <a:t>(ii) inference, i.e., the ability to infer, with significant probability , the value of an attribute from the values of a set of other attributes</a:t>
            </a:r>
            <a:endParaRPr sz="1600">
              <a:solidFill>
                <a:srgbClr val="193366"/>
              </a:solidFill>
              <a:latin typeface="Source Sans Pro"/>
              <a:ea typeface="Source Sans Pro"/>
              <a:cs typeface="Source Sans Pro"/>
              <a:sym typeface="Source Sans Pro"/>
            </a:endParaRPr>
          </a:p>
          <a:p>
            <a:pPr indent="0" lvl="0" marL="0" rtl="0" algn="just">
              <a:lnSpc>
                <a:spcPct val="100000"/>
              </a:lnSpc>
              <a:spcBef>
                <a:spcPts val="0"/>
              </a:spcBef>
              <a:spcAft>
                <a:spcPts val="0"/>
              </a:spcAft>
              <a:buClr>
                <a:schemeClr val="dk1"/>
              </a:buClr>
              <a:buSzPts val="1100"/>
              <a:buFont typeface="Arial"/>
              <a:buNone/>
            </a:pPr>
            <a:r>
              <a:t/>
            </a:r>
            <a:endParaRPr sz="1600">
              <a:solidFill>
                <a:srgbClr val="193366"/>
              </a:solidFill>
              <a:latin typeface="Source Sans Pro"/>
              <a:ea typeface="Source Sans Pro"/>
              <a:cs typeface="Source Sans Pro"/>
              <a:sym typeface="Source Sans Pro"/>
            </a:endParaRPr>
          </a:p>
          <a:p>
            <a:pPr indent="0" lvl="0" marL="0" rtl="0" algn="just">
              <a:lnSpc>
                <a:spcPct val="100000"/>
              </a:lnSpc>
              <a:spcBef>
                <a:spcPts val="0"/>
              </a:spcBef>
              <a:spcAft>
                <a:spcPts val="0"/>
              </a:spcAft>
              <a:buNone/>
            </a:pPr>
            <a:r>
              <a:t/>
            </a:r>
            <a:endParaRPr sz="1600">
              <a:solidFill>
                <a:srgbClr val="193366"/>
              </a:solidFill>
              <a:latin typeface="Source Sans Pro"/>
              <a:ea typeface="Source Sans Pro"/>
              <a:cs typeface="Source Sans Pro"/>
              <a:sym typeface="Source Sans Pro"/>
            </a:endParaRPr>
          </a:p>
        </p:txBody>
      </p:sp>
      <p:sp>
        <p:nvSpPr>
          <p:cNvPr id="458" name="Google Shape;458;gf4223d3851_0_52"/>
          <p:cNvSpPr txBox="1"/>
          <p:nvPr/>
        </p:nvSpPr>
        <p:spPr>
          <a:xfrm>
            <a:off x="6913967" y="3178033"/>
            <a:ext cx="4478700" cy="2616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2100" u="sng">
                <a:solidFill>
                  <a:srgbClr val="193366"/>
                </a:solidFill>
                <a:latin typeface="Source Sans Pro"/>
                <a:ea typeface="Source Sans Pro"/>
                <a:cs typeface="Source Sans Pro"/>
                <a:sym typeface="Source Sans Pro"/>
              </a:rPr>
              <a:t>Relativist:</a:t>
            </a:r>
            <a:endParaRPr sz="2100" u="sng">
              <a:solidFill>
                <a:srgbClr val="193366"/>
              </a:solidFill>
              <a:latin typeface="Source Sans Pro"/>
              <a:ea typeface="Source Sans Pro"/>
              <a:cs typeface="Source Sans Pro"/>
              <a:sym typeface="Source Sans Pro"/>
            </a:endParaRPr>
          </a:p>
          <a:p>
            <a:pPr indent="0" lvl="0" marL="0" rtl="0" algn="l">
              <a:spcBef>
                <a:spcPts val="0"/>
              </a:spcBef>
              <a:spcAft>
                <a:spcPts val="0"/>
              </a:spcAft>
              <a:buNone/>
            </a:pPr>
            <a:r>
              <a:t/>
            </a:r>
            <a:endParaRPr sz="2100" u="sng">
              <a:solidFill>
                <a:srgbClr val="193366"/>
              </a:solidFill>
              <a:latin typeface="Source Sans Pro"/>
              <a:ea typeface="Source Sans Pro"/>
              <a:cs typeface="Source Sans Pro"/>
              <a:sym typeface="Source Sans Pro"/>
            </a:endParaRPr>
          </a:p>
          <a:p>
            <a:pPr indent="0" lvl="0" marL="0" rtl="0" algn="just">
              <a:lnSpc>
                <a:spcPct val="100000"/>
              </a:lnSpc>
              <a:spcBef>
                <a:spcPts val="0"/>
              </a:spcBef>
              <a:spcAft>
                <a:spcPts val="0"/>
              </a:spcAft>
              <a:buClr>
                <a:schemeClr val="dk1"/>
              </a:buClr>
              <a:buSzPts val="1100"/>
              <a:buFont typeface="Arial"/>
              <a:buNone/>
            </a:pPr>
            <a:r>
              <a:rPr lang="en-GB" sz="1600">
                <a:solidFill>
                  <a:srgbClr val="193366"/>
                </a:solidFill>
                <a:latin typeface="Source Sans Pro"/>
                <a:ea typeface="Source Sans Pro"/>
                <a:cs typeface="Source Sans Pro"/>
                <a:sym typeface="Source Sans Pro"/>
              </a:rPr>
              <a:t>considers only the efforts required to identify an individual, without delving into the realm of mere theoretical possibilities.</a:t>
            </a:r>
            <a:endParaRPr sz="1600">
              <a:solidFill>
                <a:srgbClr val="193366"/>
              </a:solidFill>
              <a:latin typeface="Source Sans Pro"/>
              <a:ea typeface="Source Sans Pro"/>
              <a:cs typeface="Source Sans Pro"/>
              <a:sym typeface="Source Sans Pro"/>
            </a:endParaRPr>
          </a:p>
          <a:p>
            <a:pPr indent="0" lvl="0" marL="0" rtl="0" algn="just">
              <a:lnSpc>
                <a:spcPct val="100000"/>
              </a:lnSpc>
              <a:spcBef>
                <a:spcPts val="0"/>
              </a:spcBef>
              <a:spcAft>
                <a:spcPts val="0"/>
              </a:spcAft>
              <a:buNone/>
            </a:pPr>
            <a:r>
              <a:rPr lang="en-GB" sz="1600">
                <a:solidFill>
                  <a:srgbClr val="193366"/>
                </a:solidFill>
                <a:latin typeface="Source Sans Pro"/>
                <a:ea typeface="Source Sans Pro"/>
                <a:cs typeface="Source Sans Pro"/>
                <a:sym typeface="Source Sans Pro"/>
              </a:rPr>
              <a:t>That is, a test of the reasonable likelihood that particular data, can be (re)linked to the natural person to whom they originally related. If answer yes qualified as personal data, vice versa no.</a:t>
            </a:r>
            <a:endParaRPr sz="2100" u="sng">
              <a:solidFill>
                <a:srgbClr val="193366"/>
              </a:solidFill>
              <a:latin typeface="Source Sans Pro"/>
              <a:ea typeface="Source Sans Pro"/>
              <a:cs typeface="Source Sans Pro"/>
              <a:sym typeface="Source Sans Pr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f4223d3851_0_60"/>
          <p:cNvSpPr txBox="1"/>
          <p:nvPr/>
        </p:nvSpPr>
        <p:spPr>
          <a:xfrm>
            <a:off x="653592" y="199847"/>
            <a:ext cx="10884900" cy="1108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Health data</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200"/>
              <a:buFont typeface="Arial"/>
              <a:buNone/>
            </a:pPr>
            <a:r>
              <a:t/>
            </a:r>
            <a:endParaRPr b="1" sz="3200">
              <a:solidFill>
                <a:srgbClr val="2F5496"/>
              </a:solidFill>
              <a:latin typeface="Raleway"/>
              <a:ea typeface="Raleway"/>
              <a:cs typeface="Raleway"/>
              <a:sym typeface="Raleway"/>
            </a:endParaRPr>
          </a:p>
        </p:txBody>
      </p:sp>
      <p:sp>
        <p:nvSpPr>
          <p:cNvPr id="464" name="Google Shape;464;gf4223d3851_0_60"/>
          <p:cNvSpPr txBox="1"/>
          <p:nvPr/>
        </p:nvSpPr>
        <p:spPr>
          <a:xfrm>
            <a:off x="990467" y="1075567"/>
            <a:ext cx="8287200" cy="569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GB" sz="2100">
                <a:solidFill>
                  <a:srgbClr val="193366"/>
                </a:solidFill>
                <a:latin typeface="Source Sans Pro"/>
                <a:ea typeface="Source Sans Pro"/>
                <a:cs typeface="Source Sans Pro"/>
                <a:sym typeface="Source Sans Pro"/>
              </a:rPr>
              <a:t>Health data are considered sensitive according to GDPR</a:t>
            </a:r>
            <a:endParaRPr b="1" sz="1900"/>
          </a:p>
        </p:txBody>
      </p:sp>
      <p:pic>
        <p:nvPicPr>
          <p:cNvPr id="465" name="Google Shape;465;gf4223d3851_0_60"/>
          <p:cNvPicPr preferRelativeResize="0"/>
          <p:nvPr/>
        </p:nvPicPr>
        <p:blipFill>
          <a:blip r:embed="rId3">
            <a:alphaModFix/>
          </a:blip>
          <a:stretch>
            <a:fillRect/>
          </a:stretch>
        </p:blipFill>
        <p:spPr>
          <a:xfrm rot="5400000">
            <a:off x="6253300" y="1840850"/>
            <a:ext cx="381000" cy="279400"/>
          </a:xfrm>
          <a:prstGeom prst="rect">
            <a:avLst/>
          </a:prstGeom>
          <a:noFill/>
          <a:ln>
            <a:noFill/>
          </a:ln>
        </p:spPr>
      </p:pic>
      <p:sp>
        <p:nvSpPr>
          <p:cNvPr id="466" name="Google Shape;466;gf4223d3851_0_60"/>
          <p:cNvSpPr txBox="1"/>
          <p:nvPr/>
        </p:nvSpPr>
        <p:spPr>
          <a:xfrm>
            <a:off x="2463200" y="2310767"/>
            <a:ext cx="7961100" cy="18624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rPr i="1" lang="en-GB" sz="2100">
                <a:solidFill>
                  <a:srgbClr val="193366"/>
                </a:solidFill>
                <a:latin typeface="Source Sans Pro"/>
                <a:ea typeface="Source Sans Pro"/>
                <a:cs typeface="Source Sans Pro"/>
                <a:sym typeface="Source Sans Pro"/>
              </a:rPr>
              <a:t>personal data revealing racial or ethnic origin, political opinions, religious or philosophical beliefs, or trade union membership, as well as dealing with genetic data, biometric data intended to uniquely identify a natural person, data relating to a person's health or sex life or sexual orientation.</a:t>
            </a:r>
            <a:endParaRPr i="1" sz="2100">
              <a:solidFill>
                <a:srgbClr val="193366"/>
              </a:solidFill>
              <a:latin typeface="Source Sans Pro"/>
              <a:ea typeface="Source Sans Pro"/>
              <a:cs typeface="Source Sans Pro"/>
              <a:sym typeface="Source Sans Pro"/>
            </a:endParaRPr>
          </a:p>
        </p:txBody>
      </p:sp>
      <p:sp>
        <p:nvSpPr>
          <p:cNvPr id="467" name="Google Shape;467;gf4223d3851_0_60"/>
          <p:cNvSpPr txBox="1"/>
          <p:nvPr/>
        </p:nvSpPr>
        <p:spPr>
          <a:xfrm>
            <a:off x="1041233" y="2977767"/>
            <a:ext cx="1108500" cy="5541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500"/>
              <a:buFont typeface="Arial"/>
              <a:buNone/>
            </a:pPr>
            <a:r>
              <a:rPr lang="en-GB" sz="1700">
                <a:solidFill>
                  <a:srgbClr val="193366"/>
                </a:solidFill>
                <a:latin typeface="Source Sans Pro"/>
                <a:ea typeface="Source Sans Pro"/>
                <a:cs typeface="Source Sans Pro"/>
                <a:sym typeface="Source Sans Pro"/>
              </a:rPr>
              <a:t>(ex art 9)</a:t>
            </a:r>
            <a:r>
              <a:rPr b="1" lang="en-GB" sz="2000">
                <a:solidFill>
                  <a:srgbClr val="193366"/>
                </a:solidFill>
                <a:latin typeface="Source Sans Pro"/>
                <a:ea typeface="Source Sans Pro"/>
                <a:cs typeface="Source Sans Pro"/>
                <a:sym typeface="Source Sans Pro"/>
              </a:rPr>
              <a:t> </a:t>
            </a:r>
            <a:endParaRPr sz="1700"/>
          </a:p>
        </p:txBody>
      </p:sp>
      <p:pic>
        <p:nvPicPr>
          <p:cNvPr id="468" name="Google Shape;468;gf4223d3851_0_60"/>
          <p:cNvPicPr preferRelativeResize="0"/>
          <p:nvPr/>
        </p:nvPicPr>
        <p:blipFill>
          <a:blip r:embed="rId4">
            <a:alphaModFix/>
          </a:blip>
          <a:stretch>
            <a:fillRect/>
          </a:stretch>
        </p:blipFill>
        <p:spPr>
          <a:xfrm>
            <a:off x="10644133" y="2845967"/>
            <a:ext cx="711200" cy="685800"/>
          </a:xfrm>
          <a:prstGeom prst="rect">
            <a:avLst/>
          </a:prstGeom>
          <a:noFill/>
          <a:ln>
            <a:noFill/>
          </a:ln>
        </p:spPr>
      </p:pic>
      <p:sp>
        <p:nvSpPr>
          <p:cNvPr id="469" name="Google Shape;469;gf4223d3851_0_60"/>
          <p:cNvSpPr txBox="1"/>
          <p:nvPr/>
        </p:nvSpPr>
        <p:spPr>
          <a:xfrm>
            <a:off x="2631233" y="4506700"/>
            <a:ext cx="7697700" cy="892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i="1" lang="en-GB" sz="2100">
                <a:solidFill>
                  <a:srgbClr val="193366"/>
                </a:solidFill>
                <a:latin typeface="Source Sans Pro"/>
                <a:ea typeface="Source Sans Pro"/>
                <a:cs typeface="Source Sans Pro"/>
                <a:sym typeface="Source Sans Pro"/>
              </a:rPr>
              <a:t>Health status data concern the physical or mental condition of the individual whether past, present, or future.</a:t>
            </a:r>
            <a:endParaRPr sz="1900"/>
          </a:p>
        </p:txBody>
      </p:sp>
      <p:sp>
        <p:nvSpPr>
          <p:cNvPr id="470" name="Google Shape;470;gf4223d3851_0_60"/>
          <p:cNvSpPr txBox="1"/>
          <p:nvPr/>
        </p:nvSpPr>
        <p:spPr>
          <a:xfrm>
            <a:off x="559833" y="4738100"/>
            <a:ext cx="2071200" cy="492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600">
                <a:solidFill>
                  <a:srgbClr val="193366"/>
                </a:solidFill>
                <a:latin typeface="Source Sans Pro"/>
                <a:ea typeface="Source Sans Pro"/>
                <a:cs typeface="Source Sans Pro"/>
                <a:sym typeface="Source Sans Pro"/>
              </a:rPr>
              <a:t>(ex recital 35)</a:t>
            </a:r>
            <a:r>
              <a:rPr b="1" lang="en-GB" sz="1600">
                <a:solidFill>
                  <a:srgbClr val="193366"/>
                </a:solidFill>
                <a:latin typeface="Source Sans Pro"/>
                <a:ea typeface="Source Sans Pro"/>
                <a:cs typeface="Source Sans Pro"/>
                <a:sym typeface="Source Sans Pro"/>
              </a:rPr>
              <a:t> </a:t>
            </a:r>
            <a:endParaRPr sz="1300"/>
          </a:p>
        </p:txBody>
      </p:sp>
      <p:pic>
        <p:nvPicPr>
          <p:cNvPr id="471" name="Google Shape;471;gf4223d3851_0_60"/>
          <p:cNvPicPr preferRelativeResize="0"/>
          <p:nvPr/>
        </p:nvPicPr>
        <p:blipFill>
          <a:blip r:embed="rId5">
            <a:alphaModFix/>
          </a:blip>
          <a:stretch>
            <a:fillRect/>
          </a:stretch>
        </p:blipFill>
        <p:spPr>
          <a:xfrm>
            <a:off x="10683000" y="4656250"/>
            <a:ext cx="633476" cy="656100"/>
          </a:xfrm>
          <a:prstGeom prst="rect">
            <a:avLst/>
          </a:prstGeom>
          <a:noFill/>
          <a:ln>
            <a:noFill/>
          </a:ln>
        </p:spPr>
      </p:pic>
      <p:sp>
        <p:nvSpPr>
          <p:cNvPr id="472" name="Google Shape;472;gf4223d3851_0_60"/>
          <p:cNvSpPr txBox="1"/>
          <p:nvPr/>
        </p:nvSpPr>
        <p:spPr>
          <a:xfrm>
            <a:off x="6250433" y="4122667"/>
            <a:ext cx="459300" cy="569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i="1" lang="en-GB" sz="2100">
                <a:solidFill>
                  <a:srgbClr val="193366"/>
                </a:solidFill>
                <a:latin typeface="Source Sans Pro"/>
                <a:ea typeface="Source Sans Pro"/>
                <a:cs typeface="Source Sans Pro"/>
                <a:sym typeface="Source Sans Pro"/>
              </a:rPr>
              <a:t>&amp;</a:t>
            </a:r>
            <a:endParaRPr sz="1900"/>
          </a:p>
        </p:txBody>
      </p:sp>
      <p:pic>
        <p:nvPicPr>
          <p:cNvPr id="473" name="Google Shape;473;gf4223d3851_0_60"/>
          <p:cNvPicPr preferRelativeResize="0"/>
          <p:nvPr/>
        </p:nvPicPr>
        <p:blipFill>
          <a:blip r:embed="rId6">
            <a:alphaModFix/>
          </a:blip>
          <a:stretch>
            <a:fillRect/>
          </a:stretch>
        </p:blipFill>
        <p:spPr>
          <a:xfrm>
            <a:off x="7955933" y="277433"/>
            <a:ext cx="2171066" cy="217106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f4223d3851_0_74"/>
          <p:cNvSpPr txBox="1"/>
          <p:nvPr/>
        </p:nvSpPr>
        <p:spPr>
          <a:xfrm>
            <a:off x="653592" y="199847"/>
            <a:ext cx="10884900" cy="1108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Health Data</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200"/>
              <a:buFont typeface="Arial"/>
              <a:buNone/>
            </a:pPr>
            <a:r>
              <a:t/>
            </a:r>
            <a:endParaRPr b="1" sz="3200">
              <a:solidFill>
                <a:srgbClr val="2F5496"/>
              </a:solidFill>
              <a:latin typeface="Raleway"/>
              <a:ea typeface="Raleway"/>
              <a:cs typeface="Raleway"/>
              <a:sym typeface="Raleway"/>
            </a:endParaRPr>
          </a:p>
        </p:txBody>
      </p:sp>
      <p:sp>
        <p:nvSpPr>
          <p:cNvPr id="479" name="Google Shape;479;gf4223d3851_0_74"/>
          <p:cNvSpPr txBox="1"/>
          <p:nvPr/>
        </p:nvSpPr>
        <p:spPr>
          <a:xfrm>
            <a:off x="1245633" y="1091667"/>
            <a:ext cx="10077300" cy="892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2100">
                <a:solidFill>
                  <a:srgbClr val="193366"/>
                </a:solidFill>
                <a:latin typeface="Source Sans Pro"/>
                <a:ea typeface="Source Sans Pro"/>
                <a:cs typeface="Source Sans Pro"/>
                <a:sym typeface="Source Sans Pro"/>
              </a:rPr>
              <a:t>The GDPR seeks to reconcile the protection of the individual, (sensitive information) with the need for relevant activities such as scientific research to take place.</a:t>
            </a:r>
            <a:endParaRPr sz="2100">
              <a:solidFill>
                <a:srgbClr val="193366"/>
              </a:solidFill>
              <a:latin typeface="Source Sans Pro"/>
              <a:ea typeface="Source Sans Pro"/>
              <a:cs typeface="Source Sans Pro"/>
              <a:sym typeface="Source Sans Pro"/>
            </a:endParaRPr>
          </a:p>
        </p:txBody>
      </p:sp>
      <p:pic>
        <p:nvPicPr>
          <p:cNvPr id="480" name="Google Shape;480;gf4223d3851_0_74"/>
          <p:cNvPicPr preferRelativeResize="0"/>
          <p:nvPr/>
        </p:nvPicPr>
        <p:blipFill>
          <a:blip r:embed="rId3">
            <a:alphaModFix/>
          </a:blip>
          <a:stretch>
            <a:fillRect/>
          </a:stretch>
        </p:blipFill>
        <p:spPr>
          <a:xfrm>
            <a:off x="10555800" y="3305633"/>
            <a:ext cx="898633" cy="1094000"/>
          </a:xfrm>
          <a:prstGeom prst="rect">
            <a:avLst/>
          </a:prstGeom>
          <a:noFill/>
          <a:ln>
            <a:noFill/>
          </a:ln>
          <a:effectLst>
            <a:outerShdw blurRad="57150" rotWithShape="0" algn="bl" dir="5400000" dist="19050">
              <a:srgbClr val="004AAD">
                <a:alpha val="39000"/>
              </a:srgbClr>
            </a:outerShdw>
          </a:effectLst>
        </p:spPr>
      </p:pic>
      <p:sp>
        <p:nvSpPr>
          <p:cNvPr id="481" name="Google Shape;481;gf4223d3851_0_74"/>
          <p:cNvSpPr txBox="1"/>
          <p:nvPr/>
        </p:nvSpPr>
        <p:spPr>
          <a:xfrm>
            <a:off x="1314833" y="2868700"/>
            <a:ext cx="8800500" cy="2185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100"/>
              <a:buFont typeface="Arial"/>
              <a:buNone/>
            </a:pPr>
            <a:r>
              <a:rPr lang="en-GB" sz="2100">
                <a:solidFill>
                  <a:srgbClr val="193366"/>
                </a:solidFill>
                <a:latin typeface="Source Sans Pro"/>
                <a:ea typeface="Source Sans Pro"/>
                <a:cs typeface="Source Sans Pro"/>
                <a:sym typeface="Source Sans Pro"/>
              </a:rPr>
              <a:t>Recital 159 suggests latu sensu interpretation of the term research, making it include privately funded research as well as studies carried out in the public interest in the field of public health.</a:t>
            </a:r>
            <a:endParaRPr sz="2100">
              <a:solidFill>
                <a:srgbClr val="193366"/>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t/>
            </a:r>
            <a:endParaRPr sz="2100">
              <a:solidFill>
                <a:srgbClr val="193366"/>
              </a:solidFill>
              <a:latin typeface="Source Sans Pro"/>
              <a:ea typeface="Source Sans Pro"/>
              <a:cs typeface="Source Sans Pro"/>
              <a:sym typeface="Source Sans Pro"/>
            </a:endParaRPr>
          </a:p>
          <a:p>
            <a:pPr indent="0" lvl="0" marL="0" rtl="0" algn="l">
              <a:spcBef>
                <a:spcPts val="0"/>
              </a:spcBef>
              <a:spcAft>
                <a:spcPts val="0"/>
              </a:spcAft>
              <a:buNone/>
            </a:pPr>
            <a:r>
              <a:rPr lang="en-GB" sz="2100">
                <a:solidFill>
                  <a:srgbClr val="193366"/>
                </a:solidFill>
                <a:latin typeface="Source Sans Pro"/>
                <a:ea typeface="Source Sans Pro"/>
                <a:cs typeface="Source Sans Pro"/>
                <a:sym typeface="Source Sans Pro"/>
              </a:rPr>
              <a:t>In line with Art 179 TFEU, whereby researchers, scientific knowledge and technologies should be able to circulate freely.</a:t>
            </a:r>
            <a:endParaRPr sz="2100">
              <a:solidFill>
                <a:srgbClr val="193366"/>
              </a:solidFill>
              <a:latin typeface="Source Sans Pro"/>
              <a:ea typeface="Source Sans Pro"/>
              <a:cs typeface="Source Sans Pro"/>
              <a:sym typeface="Source Sans Pr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f4223d3851_0_81"/>
          <p:cNvSpPr txBox="1"/>
          <p:nvPr/>
        </p:nvSpPr>
        <p:spPr>
          <a:xfrm>
            <a:off x="653592" y="199847"/>
            <a:ext cx="10884900" cy="1108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Health data</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200"/>
              <a:buFont typeface="Arial"/>
              <a:buNone/>
            </a:pPr>
            <a:r>
              <a:t/>
            </a:r>
            <a:endParaRPr b="1" sz="3200">
              <a:solidFill>
                <a:srgbClr val="2F5496"/>
              </a:solidFill>
              <a:latin typeface="Raleway"/>
              <a:ea typeface="Raleway"/>
              <a:cs typeface="Raleway"/>
              <a:sym typeface="Raleway"/>
            </a:endParaRPr>
          </a:p>
        </p:txBody>
      </p:sp>
      <p:sp>
        <p:nvSpPr>
          <p:cNvPr id="487" name="Google Shape;487;gf4223d3851_0_81"/>
          <p:cNvSpPr txBox="1"/>
          <p:nvPr/>
        </p:nvSpPr>
        <p:spPr>
          <a:xfrm>
            <a:off x="940300" y="1216133"/>
            <a:ext cx="10598100" cy="3155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100"/>
              <a:buFont typeface="Arial"/>
              <a:buNone/>
            </a:pPr>
            <a:r>
              <a:rPr lang="en-GB" sz="2100">
                <a:solidFill>
                  <a:srgbClr val="193366"/>
                </a:solidFill>
                <a:latin typeface="Source Sans Pro"/>
                <a:ea typeface="Source Sans Pro"/>
                <a:cs typeface="Source Sans Pro"/>
                <a:sym typeface="Source Sans Pro"/>
              </a:rPr>
              <a:t>With respect to the processing of health-related data for scientific research purposes, it is necessary to distinguish between two different uses that can be made of these data.</a:t>
            </a:r>
            <a:endParaRPr sz="2100">
              <a:solidFill>
                <a:srgbClr val="193366"/>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t/>
            </a:r>
            <a:endParaRPr sz="2100">
              <a:solidFill>
                <a:srgbClr val="193366"/>
              </a:solidFill>
              <a:latin typeface="Source Sans Pro"/>
              <a:ea typeface="Source Sans Pro"/>
              <a:cs typeface="Source Sans Pro"/>
              <a:sym typeface="Source Sans Pro"/>
            </a:endParaRPr>
          </a:p>
          <a:p>
            <a:pPr indent="-361950" lvl="0" marL="457200" rtl="0" algn="l">
              <a:spcBef>
                <a:spcPts val="0"/>
              </a:spcBef>
              <a:spcAft>
                <a:spcPts val="0"/>
              </a:spcAft>
              <a:buClr>
                <a:srgbClr val="193366"/>
              </a:buClr>
              <a:buSzPts val="2100"/>
              <a:buFont typeface="Source Sans Pro"/>
              <a:buAutoNum type="arabicPeriod"/>
            </a:pPr>
            <a:r>
              <a:rPr b="1" lang="en-GB" sz="2100">
                <a:solidFill>
                  <a:srgbClr val="193366"/>
                </a:solidFill>
                <a:latin typeface="Source Sans Pro"/>
                <a:ea typeface="Source Sans Pro"/>
                <a:cs typeface="Source Sans Pro"/>
                <a:sym typeface="Source Sans Pro"/>
              </a:rPr>
              <a:t>Primary use</a:t>
            </a:r>
            <a:r>
              <a:rPr lang="en-GB" sz="2100">
                <a:solidFill>
                  <a:srgbClr val="193366"/>
                </a:solidFill>
                <a:latin typeface="Source Sans Pro"/>
                <a:ea typeface="Source Sans Pro"/>
                <a:cs typeface="Source Sans Pro"/>
                <a:sym typeface="Source Sans Pro"/>
              </a:rPr>
              <a:t>: when such data are collected directly for scientific study purposes.</a:t>
            </a:r>
            <a:endParaRPr sz="2100">
              <a:solidFill>
                <a:srgbClr val="193366"/>
              </a:solidFill>
              <a:latin typeface="Source Sans Pro"/>
              <a:ea typeface="Source Sans Pro"/>
              <a:cs typeface="Source Sans Pro"/>
              <a:sym typeface="Source Sans Pro"/>
            </a:endParaRPr>
          </a:p>
          <a:p>
            <a:pPr indent="0" lvl="0" marL="457200" rtl="0" algn="l">
              <a:spcBef>
                <a:spcPts val="0"/>
              </a:spcBef>
              <a:spcAft>
                <a:spcPts val="0"/>
              </a:spcAft>
              <a:buNone/>
            </a:pPr>
            <a:r>
              <a:t/>
            </a:r>
            <a:endParaRPr sz="2100">
              <a:solidFill>
                <a:srgbClr val="193366"/>
              </a:solidFill>
              <a:latin typeface="Source Sans Pro"/>
              <a:ea typeface="Source Sans Pro"/>
              <a:cs typeface="Source Sans Pro"/>
              <a:sym typeface="Source Sans Pro"/>
            </a:endParaRPr>
          </a:p>
          <a:p>
            <a:pPr indent="-361950" lvl="0" marL="457200" rtl="0" algn="l">
              <a:spcBef>
                <a:spcPts val="0"/>
              </a:spcBef>
              <a:spcAft>
                <a:spcPts val="0"/>
              </a:spcAft>
              <a:buClr>
                <a:srgbClr val="193366"/>
              </a:buClr>
              <a:buSzPts val="2100"/>
              <a:buFont typeface="Source Sans Pro"/>
              <a:buAutoNum type="arabicPeriod"/>
            </a:pPr>
            <a:r>
              <a:rPr b="1" lang="en-GB" sz="2100">
                <a:solidFill>
                  <a:srgbClr val="193366"/>
                </a:solidFill>
                <a:latin typeface="Source Sans Pro"/>
                <a:ea typeface="Source Sans Pro"/>
                <a:cs typeface="Source Sans Pro"/>
                <a:sym typeface="Source Sans Pro"/>
              </a:rPr>
              <a:t>Secondary use</a:t>
            </a:r>
            <a:r>
              <a:rPr lang="en-GB" sz="2100">
                <a:solidFill>
                  <a:srgbClr val="193366"/>
                </a:solidFill>
                <a:latin typeface="Source Sans Pro"/>
                <a:ea typeface="Source Sans Pro"/>
                <a:cs typeface="Source Sans Pro"/>
                <a:sym typeface="Source Sans Pro"/>
              </a:rPr>
              <a:t>: when the health-related data that are used research purposes were originally collected for other purposes (e.g. to the case of retrospective observational studies).</a:t>
            </a:r>
            <a:endParaRPr sz="2100">
              <a:solidFill>
                <a:srgbClr val="193366"/>
              </a:solidFill>
              <a:latin typeface="Source Sans Pro"/>
              <a:ea typeface="Source Sans Pro"/>
              <a:cs typeface="Source Sans Pro"/>
              <a:sym typeface="Source Sans Pro"/>
            </a:endParaRPr>
          </a:p>
          <a:p>
            <a:pPr indent="0" lvl="0" marL="0" rtl="0" algn="l">
              <a:spcBef>
                <a:spcPts val="0"/>
              </a:spcBef>
              <a:spcAft>
                <a:spcPts val="0"/>
              </a:spcAft>
              <a:buNone/>
            </a:pPr>
            <a:r>
              <a:t/>
            </a:r>
            <a:endParaRPr sz="2100">
              <a:solidFill>
                <a:srgbClr val="193366"/>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64582"/>
          </a:blip>
          <a:stretch>
            <a:fillRect/>
          </a:stretch>
        </a:blipFill>
      </p:bgPr>
    </p:bg>
    <p:spTree>
      <p:nvGrpSpPr>
        <p:cNvPr id="131" name="Shape 131"/>
        <p:cNvGrpSpPr/>
        <p:nvPr/>
      </p:nvGrpSpPr>
      <p:grpSpPr>
        <a:xfrm>
          <a:off x="0" y="0"/>
          <a:ext cx="0" cy="0"/>
          <a:chOff x="0" y="0"/>
          <a:chExt cx="0" cy="0"/>
        </a:xfrm>
      </p:grpSpPr>
      <p:sp>
        <p:nvSpPr>
          <p:cNvPr id="132" name="Google Shape;132;p10"/>
          <p:cNvSpPr/>
          <p:nvPr/>
        </p:nvSpPr>
        <p:spPr>
          <a:xfrm rot="4175440">
            <a:off x="9098732" y="1745575"/>
            <a:ext cx="4959586" cy="1393763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3" name="Google Shape;133;p10"/>
          <p:cNvSpPr/>
          <p:nvPr/>
        </p:nvSpPr>
        <p:spPr>
          <a:xfrm>
            <a:off x="-6862664" y="6030070"/>
            <a:ext cx="15409996" cy="13369710"/>
          </a:xfrm>
          <a:prstGeom prst="ellipse">
            <a:avLst/>
          </a:prstGeom>
          <a:solidFill>
            <a:schemeClr val="accent1">
              <a:alpha val="57254"/>
            </a:schemeClr>
          </a:solidFill>
          <a:ln>
            <a:noFill/>
          </a:ln>
          <a:effectLst>
            <a:reflection blurRad="0" dir="5400000" dist="101600" endA="275" endPos="6539" kx="0" rotWithShape="0" algn="bl" stA="5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4" name="Google Shape;134;p10"/>
          <p:cNvSpPr txBox="1"/>
          <p:nvPr/>
        </p:nvSpPr>
        <p:spPr>
          <a:xfrm>
            <a:off x="348201" y="67025"/>
            <a:ext cx="1894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T</a:t>
            </a:r>
            <a:r>
              <a:rPr b="1" i="0" lang="en-GB" sz="3200" u="none" cap="none" strike="noStrike">
                <a:solidFill>
                  <a:srgbClr val="2F5496"/>
                </a:solidFill>
                <a:latin typeface="Raleway"/>
                <a:ea typeface="Raleway"/>
                <a:cs typeface="Raleway"/>
                <a:sym typeface="Raleway"/>
              </a:rPr>
              <a:t>eam </a:t>
            </a:r>
            <a:endParaRPr b="0" i="0" sz="1400" u="none" cap="none" strike="noStrike">
              <a:solidFill>
                <a:srgbClr val="000000"/>
              </a:solidFill>
              <a:latin typeface="Arial"/>
              <a:ea typeface="Arial"/>
              <a:cs typeface="Arial"/>
              <a:sym typeface="Arial"/>
            </a:endParaRPr>
          </a:p>
        </p:txBody>
      </p:sp>
      <p:pic>
        <p:nvPicPr>
          <p:cNvPr id="135" name="Google Shape;135;p10"/>
          <p:cNvPicPr preferRelativeResize="0"/>
          <p:nvPr/>
        </p:nvPicPr>
        <p:blipFill rotWithShape="1">
          <a:blip r:embed="rId4">
            <a:alphaModFix/>
          </a:blip>
          <a:srcRect b="0" l="0" r="0" t="0"/>
          <a:stretch/>
        </p:blipFill>
        <p:spPr>
          <a:xfrm>
            <a:off x="10058358" y="0"/>
            <a:ext cx="2005553" cy="1312662"/>
          </a:xfrm>
          <a:prstGeom prst="rect">
            <a:avLst/>
          </a:prstGeom>
          <a:noFill/>
          <a:ln>
            <a:noFill/>
          </a:ln>
        </p:spPr>
      </p:pic>
      <p:pic>
        <p:nvPicPr>
          <p:cNvPr descr="A person wearing glasses&#10;&#10;Description automatically generated with medium confidence" id="136" name="Google Shape;136;p10"/>
          <p:cNvPicPr preferRelativeResize="0"/>
          <p:nvPr/>
        </p:nvPicPr>
        <p:blipFill rotWithShape="1">
          <a:blip r:embed="rId5">
            <a:alphaModFix/>
          </a:blip>
          <a:srcRect b="0" l="0" r="0" t="0"/>
          <a:stretch/>
        </p:blipFill>
        <p:spPr>
          <a:xfrm>
            <a:off x="9280863" y="1089325"/>
            <a:ext cx="1091400" cy="1091400"/>
          </a:xfrm>
          <a:prstGeom prst="ellipse">
            <a:avLst/>
          </a:prstGeom>
          <a:noFill/>
          <a:ln cap="flat" cmpd="sng" w="44450">
            <a:solidFill>
              <a:srgbClr val="FFD966"/>
            </a:solidFill>
            <a:prstDash val="solid"/>
            <a:round/>
            <a:headEnd len="sm" w="sm" type="none"/>
            <a:tailEnd len="sm" w="sm" type="none"/>
          </a:ln>
        </p:spPr>
      </p:pic>
      <p:pic>
        <p:nvPicPr>
          <p:cNvPr descr="A person smiling for the camera&#10;&#10;Description automatically generated with medium confidence" id="137" name="Google Shape;137;p10"/>
          <p:cNvPicPr preferRelativeResize="0"/>
          <p:nvPr/>
        </p:nvPicPr>
        <p:blipFill rotWithShape="1">
          <a:blip r:embed="rId6">
            <a:alphaModFix/>
          </a:blip>
          <a:srcRect b="0" l="0" r="0" t="0"/>
          <a:stretch/>
        </p:blipFill>
        <p:spPr>
          <a:xfrm>
            <a:off x="6394121" y="2847245"/>
            <a:ext cx="1091486" cy="1091487"/>
          </a:xfrm>
          <a:prstGeom prst="ellipse">
            <a:avLst/>
          </a:prstGeom>
          <a:noFill/>
          <a:ln cap="flat" cmpd="sng" w="44450">
            <a:solidFill>
              <a:srgbClr val="2F5496"/>
            </a:solidFill>
            <a:prstDash val="solid"/>
            <a:round/>
            <a:headEnd len="sm" w="sm" type="none"/>
            <a:tailEnd len="sm" w="sm" type="none"/>
          </a:ln>
          <a:effectLst>
            <a:outerShdw blurRad="50800" sx="39000" rotWithShape="0" algn="ctr" dir="5400000" dist="50800" sy="39000">
              <a:srgbClr val="FFD966">
                <a:alpha val="41176"/>
              </a:srgbClr>
            </a:outerShdw>
          </a:effectLst>
        </p:spPr>
      </p:pic>
      <p:pic>
        <p:nvPicPr>
          <p:cNvPr descr="A person in a pink shirt&#10;&#10;Description automatically generated with low confidence" id="138" name="Google Shape;138;p10"/>
          <p:cNvPicPr preferRelativeResize="0"/>
          <p:nvPr/>
        </p:nvPicPr>
        <p:blipFill rotWithShape="1">
          <a:blip r:embed="rId7">
            <a:alphaModFix/>
          </a:blip>
          <a:srcRect b="20464" l="22015" r="18860" t="1103"/>
          <a:stretch/>
        </p:blipFill>
        <p:spPr>
          <a:xfrm>
            <a:off x="620523" y="2857914"/>
            <a:ext cx="1091486" cy="1095707"/>
          </a:xfrm>
          <a:prstGeom prst="ellipse">
            <a:avLst/>
          </a:prstGeom>
          <a:noFill/>
          <a:ln cap="flat" cmpd="sng" w="44450">
            <a:solidFill>
              <a:schemeClr val="accent1"/>
            </a:solidFill>
            <a:prstDash val="solid"/>
            <a:round/>
            <a:headEnd len="sm" w="sm" type="none"/>
            <a:tailEnd len="sm" w="sm" type="none"/>
          </a:ln>
        </p:spPr>
      </p:pic>
      <p:pic>
        <p:nvPicPr>
          <p:cNvPr descr="A person with his arms crossed&#10;&#10;Description automatically generated with medium confidence" id="139" name="Google Shape;139;p10"/>
          <p:cNvPicPr preferRelativeResize="0"/>
          <p:nvPr/>
        </p:nvPicPr>
        <p:blipFill rotWithShape="1">
          <a:blip r:embed="rId8">
            <a:alphaModFix/>
          </a:blip>
          <a:srcRect b="0" l="0" r="0" t="0"/>
          <a:stretch/>
        </p:blipFill>
        <p:spPr>
          <a:xfrm>
            <a:off x="3462597" y="4562453"/>
            <a:ext cx="1095707" cy="1095707"/>
          </a:xfrm>
          <a:prstGeom prst="ellipse">
            <a:avLst/>
          </a:prstGeom>
          <a:noFill/>
          <a:ln cap="flat" cmpd="sng" w="44450">
            <a:solidFill>
              <a:srgbClr val="FFD966"/>
            </a:solidFill>
            <a:prstDash val="solid"/>
            <a:round/>
            <a:headEnd len="sm" w="sm" type="none"/>
            <a:tailEnd len="sm" w="sm" type="none"/>
          </a:ln>
        </p:spPr>
      </p:pic>
      <p:pic>
        <p:nvPicPr>
          <p:cNvPr descr="A person sitting at a table&#10;&#10;Description automatically generated with medium confidence" id="140" name="Google Shape;140;p10"/>
          <p:cNvPicPr preferRelativeResize="0"/>
          <p:nvPr/>
        </p:nvPicPr>
        <p:blipFill rotWithShape="1">
          <a:blip r:embed="rId9">
            <a:alphaModFix/>
          </a:blip>
          <a:srcRect b="0" l="0" r="0" t="0"/>
          <a:stretch/>
        </p:blipFill>
        <p:spPr>
          <a:xfrm>
            <a:off x="3510132" y="2871813"/>
            <a:ext cx="1091486" cy="1091486"/>
          </a:xfrm>
          <a:prstGeom prst="ellipse">
            <a:avLst/>
          </a:prstGeom>
          <a:noFill/>
          <a:ln cap="flat" cmpd="sng" w="44450">
            <a:solidFill>
              <a:srgbClr val="2F5496"/>
            </a:solidFill>
            <a:prstDash val="solid"/>
            <a:round/>
            <a:headEnd len="sm" w="sm" type="none"/>
            <a:tailEnd len="sm" w="sm" type="none"/>
          </a:ln>
        </p:spPr>
      </p:pic>
      <p:pic>
        <p:nvPicPr>
          <p:cNvPr descr="A person smiling for the camera&#10;&#10;Description automatically generated with medium confidence" id="141" name="Google Shape;141;p10"/>
          <p:cNvPicPr preferRelativeResize="0"/>
          <p:nvPr/>
        </p:nvPicPr>
        <p:blipFill rotWithShape="1">
          <a:blip r:embed="rId10">
            <a:alphaModFix/>
          </a:blip>
          <a:srcRect b="0" l="0" r="0" t="0"/>
          <a:stretch/>
        </p:blipFill>
        <p:spPr>
          <a:xfrm>
            <a:off x="9280815" y="2857914"/>
            <a:ext cx="1091487" cy="1091487"/>
          </a:xfrm>
          <a:prstGeom prst="ellipse">
            <a:avLst/>
          </a:prstGeom>
          <a:noFill/>
          <a:ln cap="flat" cmpd="sng" w="44450">
            <a:solidFill>
              <a:srgbClr val="2F5496"/>
            </a:solidFill>
            <a:prstDash val="solid"/>
            <a:round/>
            <a:headEnd len="sm" w="sm" type="none"/>
            <a:tailEnd len="sm" w="sm" type="none"/>
          </a:ln>
        </p:spPr>
      </p:pic>
      <p:pic>
        <p:nvPicPr>
          <p:cNvPr descr="A person with a beard and glasses&#10;&#10;Description automatically generated with low confidence" id="142" name="Google Shape;142;p10"/>
          <p:cNvPicPr preferRelativeResize="0"/>
          <p:nvPr/>
        </p:nvPicPr>
        <p:blipFill rotWithShape="1">
          <a:blip r:embed="rId11">
            <a:alphaModFix/>
          </a:blip>
          <a:srcRect b="0" l="0" r="0" t="0"/>
          <a:stretch/>
        </p:blipFill>
        <p:spPr>
          <a:xfrm>
            <a:off x="616302" y="4562453"/>
            <a:ext cx="1095707" cy="1095707"/>
          </a:xfrm>
          <a:prstGeom prst="ellipse">
            <a:avLst/>
          </a:prstGeom>
          <a:noFill/>
          <a:ln cap="flat" cmpd="sng" w="44450">
            <a:solidFill>
              <a:srgbClr val="FFD966"/>
            </a:solidFill>
            <a:prstDash val="solid"/>
            <a:round/>
            <a:headEnd len="sm" w="sm" type="none"/>
            <a:tailEnd len="sm" w="sm" type="none"/>
          </a:ln>
        </p:spPr>
      </p:pic>
      <p:pic>
        <p:nvPicPr>
          <p:cNvPr descr="A person wearing glasses&#10;&#10;Description automatically generated with low confidence" id="143" name="Google Shape;143;p10"/>
          <p:cNvPicPr preferRelativeResize="0"/>
          <p:nvPr/>
        </p:nvPicPr>
        <p:blipFill rotWithShape="1">
          <a:blip r:embed="rId12">
            <a:alphaModFix/>
          </a:blip>
          <a:srcRect b="0" l="0" r="0" t="0"/>
          <a:stretch/>
        </p:blipFill>
        <p:spPr>
          <a:xfrm>
            <a:off x="6433684" y="4562452"/>
            <a:ext cx="1095707" cy="1095707"/>
          </a:xfrm>
          <a:prstGeom prst="ellipse">
            <a:avLst/>
          </a:prstGeom>
          <a:noFill/>
          <a:ln cap="flat" cmpd="sng" w="44450">
            <a:solidFill>
              <a:srgbClr val="FFD966"/>
            </a:solidFill>
            <a:prstDash val="solid"/>
            <a:round/>
            <a:headEnd len="sm" w="sm" type="none"/>
            <a:tailEnd len="sm" w="sm" type="none"/>
          </a:ln>
        </p:spPr>
      </p:pic>
      <p:pic>
        <p:nvPicPr>
          <p:cNvPr descr="A person in a suit and tie&#10;&#10;Description automatically generated with medium confidence" id="144" name="Google Shape;144;p10"/>
          <p:cNvPicPr preferRelativeResize="0"/>
          <p:nvPr/>
        </p:nvPicPr>
        <p:blipFill rotWithShape="1">
          <a:blip r:embed="rId13">
            <a:alphaModFix/>
          </a:blip>
          <a:srcRect b="0" l="0" r="0" t="0"/>
          <a:stretch/>
        </p:blipFill>
        <p:spPr>
          <a:xfrm>
            <a:off x="9280815" y="4626582"/>
            <a:ext cx="1095707" cy="1095707"/>
          </a:xfrm>
          <a:prstGeom prst="ellipse">
            <a:avLst/>
          </a:prstGeom>
          <a:noFill/>
          <a:ln cap="flat" cmpd="sng" w="44450">
            <a:solidFill>
              <a:srgbClr val="FFD966"/>
            </a:solidFill>
            <a:prstDash val="solid"/>
            <a:round/>
            <a:headEnd len="sm" w="sm" type="none"/>
            <a:tailEnd len="sm" w="sm" type="none"/>
          </a:ln>
        </p:spPr>
      </p:pic>
      <p:sp>
        <p:nvSpPr>
          <p:cNvPr id="145" name="Google Shape;145;p10"/>
          <p:cNvSpPr txBox="1"/>
          <p:nvPr/>
        </p:nvSpPr>
        <p:spPr>
          <a:xfrm>
            <a:off x="2984506" y="2381666"/>
            <a:ext cx="2318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Raleway"/>
                <a:ea typeface="Raleway"/>
                <a:cs typeface="Raleway"/>
                <a:sym typeface="Raleway"/>
              </a:rPr>
              <a:t>Carlo Rossi Chauvenet</a:t>
            </a:r>
            <a:endParaRPr b="0" i="0" sz="1400" u="none" cap="none" strike="noStrike">
              <a:solidFill>
                <a:srgbClr val="000000"/>
              </a:solidFill>
              <a:latin typeface="Arial"/>
              <a:ea typeface="Arial"/>
              <a:cs typeface="Arial"/>
              <a:sym typeface="Arial"/>
            </a:endParaRPr>
          </a:p>
        </p:txBody>
      </p:sp>
      <p:sp>
        <p:nvSpPr>
          <p:cNvPr id="146" name="Google Shape;146;p10"/>
          <p:cNvSpPr txBox="1"/>
          <p:nvPr/>
        </p:nvSpPr>
        <p:spPr>
          <a:xfrm>
            <a:off x="6147063" y="2359737"/>
            <a:ext cx="1843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Raleway"/>
                <a:ea typeface="Raleway"/>
                <a:cs typeface="Raleway"/>
                <a:sym typeface="Raleway"/>
              </a:rPr>
              <a:t>Silvia Martinelli</a:t>
            </a:r>
            <a:endParaRPr b="0" i="0" sz="1400" u="none" cap="none" strike="noStrike">
              <a:solidFill>
                <a:srgbClr val="000000"/>
              </a:solidFill>
              <a:latin typeface="Arial"/>
              <a:ea typeface="Arial"/>
              <a:cs typeface="Arial"/>
              <a:sym typeface="Arial"/>
            </a:endParaRPr>
          </a:p>
        </p:txBody>
      </p:sp>
      <p:sp>
        <p:nvSpPr>
          <p:cNvPr id="147" name="Google Shape;147;p10"/>
          <p:cNvSpPr txBox="1"/>
          <p:nvPr/>
        </p:nvSpPr>
        <p:spPr>
          <a:xfrm>
            <a:off x="9203134" y="2365429"/>
            <a:ext cx="2920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Raleway"/>
                <a:ea typeface="Raleway"/>
                <a:cs typeface="Raleway"/>
                <a:sym typeface="Raleway"/>
              </a:rPr>
              <a:t>Antonio Iannuzzi</a:t>
            </a:r>
            <a:endParaRPr b="0" i="0" sz="1400" u="none" cap="none" strike="noStrike">
              <a:solidFill>
                <a:srgbClr val="000000"/>
              </a:solidFill>
              <a:latin typeface="Arial"/>
              <a:ea typeface="Arial"/>
              <a:cs typeface="Arial"/>
              <a:sym typeface="Arial"/>
            </a:endParaRPr>
          </a:p>
        </p:txBody>
      </p:sp>
      <p:sp>
        <p:nvSpPr>
          <p:cNvPr id="148" name="Google Shape;148;p10"/>
          <p:cNvSpPr txBox="1"/>
          <p:nvPr/>
        </p:nvSpPr>
        <p:spPr>
          <a:xfrm>
            <a:off x="3397639" y="4049319"/>
            <a:ext cx="131647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Raleway"/>
                <a:ea typeface="Raleway"/>
                <a:cs typeface="Raleway"/>
                <a:sym typeface="Raleway"/>
              </a:rPr>
              <a:t>Laura Zoboli</a:t>
            </a:r>
            <a:endParaRPr b="0" i="0" sz="1400" u="none" cap="none" strike="noStrike">
              <a:solidFill>
                <a:srgbClr val="000000"/>
              </a:solidFill>
              <a:latin typeface="Arial"/>
              <a:ea typeface="Arial"/>
              <a:cs typeface="Arial"/>
              <a:sym typeface="Arial"/>
            </a:endParaRPr>
          </a:p>
        </p:txBody>
      </p:sp>
      <p:sp>
        <p:nvSpPr>
          <p:cNvPr id="149" name="Google Shape;149;p10"/>
          <p:cNvSpPr txBox="1"/>
          <p:nvPr/>
        </p:nvSpPr>
        <p:spPr>
          <a:xfrm>
            <a:off x="495537" y="4038720"/>
            <a:ext cx="142476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Raleway"/>
                <a:ea typeface="Raleway"/>
                <a:cs typeface="Raleway"/>
                <a:sym typeface="Raleway"/>
              </a:rPr>
              <a:t>Sara Gobbato</a:t>
            </a:r>
            <a:endParaRPr b="0" i="0" sz="1400" u="none" cap="none" strike="noStrike">
              <a:solidFill>
                <a:srgbClr val="000000"/>
              </a:solidFill>
              <a:latin typeface="Arial"/>
              <a:ea typeface="Arial"/>
              <a:cs typeface="Arial"/>
              <a:sym typeface="Arial"/>
            </a:endParaRPr>
          </a:p>
        </p:txBody>
      </p:sp>
      <p:sp>
        <p:nvSpPr>
          <p:cNvPr id="150" name="Google Shape;150;p10"/>
          <p:cNvSpPr txBox="1"/>
          <p:nvPr/>
        </p:nvSpPr>
        <p:spPr>
          <a:xfrm>
            <a:off x="6226182" y="4040988"/>
            <a:ext cx="142736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Raleway"/>
                <a:ea typeface="Raleway"/>
                <a:cs typeface="Raleway"/>
                <a:sym typeface="Raleway"/>
              </a:rPr>
              <a:t>Chiara Gallese</a:t>
            </a:r>
            <a:endParaRPr b="0" i="0" sz="1400" u="none" cap="none" strike="noStrike">
              <a:solidFill>
                <a:srgbClr val="000000"/>
              </a:solidFill>
              <a:latin typeface="Arial"/>
              <a:ea typeface="Arial"/>
              <a:cs typeface="Arial"/>
              <a:sym typeface="Arial"/>
            </a:endParaRPr>
          </a:p>
        </p:txBody>
      </p:sp>
      <p:sp>
        <p:nvSpPr>
          <p:cNvPr id="151" name="Google Shape;151;p10"/>
          <p:cNvSpPr txBox="1"/>
          <p:nvPr/>
        </p:nvSpPr>
        <p:spPr>
          <a:xfrm>
            <a:off x="9016358" y="4049319"/>
            <a:ext cx="189427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Raleway"/>
                <a:ea typeface="Raleway"/>
                <a:cs typeface="Raleway"/>
                <a:sym typeface="Raleway"/>
              </a:rPr>
              <a:t>Francesca Filosa</a:t>
            </a:r>
            <a:endParaRPr b="0" i="0" sz="1400" u="none" cap="none" strike="noStrike">
              <a:solidFill>
                <a:srgbClr val="000000"/>
              </a:solidFill>
              <a:latin typeface="Arial"/>
              <a:ea typeface="Arial"/>
              <a:cs typeface="Arial"/>
              <a:sym typeface="Arial"/>
            </a:endParaRPr>
          </a:p>
        </p:txBody>
      </p:sp>
      <p:sp>
        <p:nvSpPr>
          <p:cNvPr id="152" name="Google Shape;152;p10"/>
          <p:cNvSpPr txBox="1"/>
          <p:nvPr/>
        </p:nvSpPr>
        <p:spPr>
          <a:xfrm>
            <a:off x="89630" y="5720025"/>
            <a:ext cx="214905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Raleway"/>
                <a:ea typeface="Raleway"/>
                <a:cs typeface="Raleway"/>
                <a:sym typeface="Raleway"/>
              </a:rPr>
              <a:t>Sebastiano Seccaneo</a:t>
            </a:r>
            <a:endParaRPr b="0" i="0" sz="1400" u="none" cap="none" strike="noStrike">
              <a:solidFill>
                <a:srgbClr val="000000"/>
              </a:solidFill>
              <a:latin typeface="Arial"/>
              <a:ea typeface="Arial"/>
              <a:cs typeface="Arial"/>
              <a:sym typeface="Arial"/>
            </a:endParaRPr>
          </a:p>
        </p:txBody>
      </p:sp>
      <p:sp>
        <p:nvSpPr>
          <p:cNvPr id="153" name="Google Shape;153;p10"/>
          <p:cNvSpPr txBox="1"/>
          <p:nvPr/>
        </p:nvSpPr>
        <p:spPr>
          <a:xfrm>
            <a:off x="3150765" y="5716960"/>
            <a:ext cx="155831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Raleway"/>
                <a:ea typeface="Raleway"/>
                <a:cs typeface="Raleway"/>
                <a:sym typeface="Raleway"/>
              </a:rPr>
              <a:t>Daniele Panfilo</a:t>
            </a:r>
            <a:endParaRPr b="0" i="0" sz="1400" u="none" cap="none" strike="noStrike">
              <a:solidFill>
                <a:srgbClr val="000000"/>
              </a:solidFill>
              <a:latin typeface="Arial"/>
              <a:ea typeface="Arial"/>
              <a:cs typeface="Arial"/>
              <a:sym typeface="Arial"/>
            </a:endParaRPr>
          </a:p>
        </p:txBody>
      </p:sp>
      <p:sp>
        <p:nvSpPr>
          <p:cNvPr id="154" name="Google Shape;154;p10"/>
          <p:cNvSpPr txBox="1"/>
          <p:nvPr/>
        </p:nvSpPr>
        <p:spPr>
          <a:xfrm>
            <a:off x="5917346" y="5722293"/>
            <a:ext cx="230274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Raleway"/>
                <a:ea typeface="Raleway"/>
                <a:cs typeface="Raleway"/>
                <a:sym typeface="Raleway"/>
              </a:rPr>
              <a:t>Pietro Giovanni Bizzaro</a:t>
            </a:r>
            <a:endParaRPr b="0" i="0" sz="1400" u="none" cap="none" strike="noStrike">
              <a:solidFill>
                <a:srgbClr val="000000"/>
              </a:solidFill>
              <a:latin typeface="Arial"/>
              <a:ea typeface="Arial"/>
              <a:cs typeface="Arial"/>
              <a:sym typeface="Arial"/>
            </a:endParaRPr>
          </a:p>
        </p:txBody>
      </p:sp>
      <p:sp>
        <p:nvSpPr>
          <p:cNvPr id="155" name="Google Shape;155;p10"/>
          <p:cNvSpPr txBox="1"/>
          <p:nvPr/>
        </p:nvSpPr>
        <p:spPr>
          <a:xfrm>
            <a:off x="8803653" y="5716960"/>
            <a:ext cx="230274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Raleway"/>
                <a:ea typeface="Raleway"/>
                <a:cs typeface="Raleway"/>
                <a:sym typeface="Raleway"/>
              </a:rPr>
              <a:t>Andrea Filippo Ferraris</a:t>
            </a:r>
            <a:endParaRPr b="0" i="0" sz="1400" u="none" cap="none" strike="noStrike">
              <a:solidFill>
                <a:srgbClr val="000000"/>
              </a:solidFill>
              <a:latin typeface="Arial"/>
              <a:ea typeface="Arial"/>
              <a:cs typeface="Arial"/>
              <a:sym typeface="Arial"/>
            </a:endParaRPr>
          </a:p>
        </p:txBody>
      </p:sp>
      <p:pic>
        <p:nvPicPr>
          <p:cNvPr descr="A person in a suit and tie&#10;&#10;Description automatically generated with medium confidence" id="156" name="Google Shape;156;p10"/>
          <p:cNvPicPr preferRelativeResize="0"/>
          <p:nvPr/>
        </p:nvPicPr>
        <p:blipFill rotWithShape="1">
          <a:blip r:embed="rId14">
            <a:alphaModFix/>
          </a:blip>
          <a:srcRect b="0" l="0" r="0" t="0"/>
          <a:stretch/>
        </p:blipFill>
        <p:spPr>
          <a:xfrm>
            <a:off x="3453025" y="1066973"/>
            <a:ext cx="1205700" cy="1205700"/>
          </a:xfrm>
          <a:prstGeom prst="ellipse">
            <a:avLst/>
          </a:prstGeom>
          <a:noFill/>
          <a:ln cap="flat" cmpd="sng" w="44450">
            <a:solidFill>
              <a:schemeClr val="accent4"/>
            </a:solidFill>
            <a:prstDash val="solid"/>
            <a:round/>
            <a:headEnd len="sm" w="sm" type="none"/>
            <a:tailEnd len="sm" w="sm" type="none"/>
          </a:ln>
        </p:spPr>
      </p:pic>
      <p:pic>
        <p:nvPicPr>
          <p:cNvPr descr="A picture containing text, book, shelf, indoor&#10;&#10;Description automatically generated" id="157" name="Google Shape;157;p10"/>
          <p:cNvPicPr preferRelativeResize="0"/>
          <p:nvPr/>
        </p:nvPicPr>
        <p:blipFill rotWithShape="1">
          <a:blip r:embed="rId15">
            <a:alphaModFix/>
          </a:blip>
          <a:srcRect b="0" l="0" r="0" t="0"/>
          <a:stretch/>
        </p:blipFill>
        <p:spPr>
          <a:xfrm>
            <a:off x="6226175" y="995599"/>
            <a:ext cx="1205700" cy="1184400"/>
          </a:xfrm>
          <a:prstGeom prst="ellipse">
            <a:avLst/>
          </a:prstGeom>
          <a:noFill/>
          <a:ln cap="flat" cmpd="sng" w="44450">
            <a:solidFill>
              <a:srgbClr val="2F5496"/>
            </a:solidFill>
            <a:prstDash val="solid"/>
            <a:round/>
            <a:headEnd len="sm" w="sm" type="none"/>
            <a:tailEnd len="sm" w="sm" type="none"/>
          </a:ln>
        </p:spPr>
      </p:pic>
      <p:sp>
        <p:nvSpPr>
          <p:cNvPr id="158" name="Google Shape;158;p10"/>
          <p:cNvSpPr txBox="1"/>
          <p:nvPr/>
        </p:nvSpPr>
        <p:spPr>
          <a:xfrm>
            <a:off x="89625" y="885800"/>
            <a:ext cx="3000000" cy="1262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GB">
                <a:solidFill>
                  <a:srgbClr val="757070"/>
                </a:solidFill>
                <a:latin typeface="Raleway"/>
                <a:ea typeface="Raleway"/>
                <a:cs typeface="Raleway"/>
                <a:sym typeface="Raleway"/>
              </a:rPr>
              <a:t>The team consists of university researchers, start-up experts, lawyers specializing in data models and compliance, and artificial intelligence experts.</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f4223d3851_0_86"/>
          <p:cNvSpPr txBox="1"/>
          <p:nvPr/>
        </p:nvSpPr>
        <p:spPr>
          <a:xfrm>
            <a:off x="653592" y="199847"/>
            <a:ext cx="10884900" cy="615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chemeClr val="dk1"/>
              </a:buClr>
              <a:buSzPts val="1100"/>
              <a:buFont typeface="Arial"/>
              <a:buNone/>
            </a:pPr>
            <a:r>
              <a:rPr b="1" lang="en-GB" sz="3200">
                <a:solidFill>
                  <a:srgbClr val="2F5496"/>
                </a:solidFill>
                <a:latin typeface="Raleway"/>
                <a:ea typeface="Raleway"/>
                <a:cs typeface="Raleway"/>
                <a:sym typeface="Raleway"/>
              </a:rPr>
              <a:t>Health data, observational studies, and data reuse</a:t>
            </a:r>
            <a:endParaRPr b="1" sz="3200">
              <a:solidFill>
                <a:srgbClr val="2F5496"/>
              </a:solidFill>
              <a:latin typeface="Raleway"/>
              <a:ea typeface="Raleway"/>
              <a:cs typeface="Raleway"/>
              <a:sym typeface="Raleway"/>
            </a:endParaRPr>
          </a:p>
        </p:txBody>
      </p:sp>
      <p:sp>
        <p:nvSpPr>
          <p:cNvPr id="493" name="Google Shape;493;gf4223d3851_0_86"/>
          <p:cNvSpPr txBox="1"/>
          <p:nvPr/>
        </p:nvSpPr>
        <p:spPr>
          <a:xfrm>
            <a:off x="839767" y="867733"/>
            <a:ext cx="10356900" cy="12621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Clr>
                <a:schemeClr val="dk1"/>
              </a:buClr>
              <a:buSzPts val="1100"/>
              <a:buFont typeface="Arial"/>
              <a:buNone/>
            </a:pPr>
            <a:r>
              <a:rPr b="1" lang="en-GB" sz="2000">
                <a:solidFill>
                  <a:srgbClr val="193366"/>
                </a:solidFill>
                <a:latin typeface="Source Sans Pro"/>
                <a:ea typeface="Source Sans Pro"/>
                <a:cs typeface="Source Sans Pro"/>
                <a:sym typeface="Source Sans Pro"/>
              </a:rPr>
              <a:t>The observational method: developed for epidemiological research, defined this as the study of the distribution and determinants of health-related situations or events in a specific population, and the application of this study to the control of health problems.</a:t>
            </a:r>
            <a:endParaRPr b="1" sz="2000">
              <a:solidFill>
                <a:srgbClr val="193366"/>
              </a:solidFill>
              <a:latin typeface="Source Sans Pro"/>
              <a:ea typeface="Source Sans Pro"/>
              <a:cs typeface="Source Sans Pro"/>
              <a:sym typeface="Source Sans Pro"/>
            </a:endParaRPr>
          </a:p>
        </p:txBody>
      </p:sp>
      <p:sp>
        <p:nvSpPr>
          <p:cNvPr id="494" name="Google Shape;494;gf4223d3851_0_86"/>
          <p:cNvSpPr txBox="1"/>
          <p:nvPr/>
        </p:nvSpPr>
        <p:spPr>
          <a:xfrm>
            <a:off x="4205775" y="2591877"/>
            <a:ext cx="3624900" cy="19149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Clr>
                <a:schemeClr val="dk1"/>
              </a:buClr>
              <a:buSzPts val="1100"/>
              <a:buFont typeface="Arial"/>
              <a:buNone/>
            </a:pPr>
            <a:r>
              <a:rPr lang="en-GB" sz="1900">
                <a:solidFill>
                  <a:srgbClr val="193366"/>
                </a:solidFill>
                <a:latin typeface="Source Sans Pro"/>
                <a:ea typeface="Source Sans Pro"/>
                <a:cs typeface="Source Sans Pro"/>
                <a:sym typeface="Source Sans Pro"/>
              </a:rPr>
              <a:t>Observational studies can be</a:t>
            </a:r>
            <a:endParaRPr sz="1900">
              <a:solidFill>
                <a:srgbClr val="193366"/>
              </a:solidFill>
              <a:latin typeface="Source Sans Pro"/>
              <a:ea typeface="Source Sans Pro"/>
              <a:cs typeface="Source Sans Pro"/>
              <a:sym typeface="Source Sans Pro"/>
            </a:endParaRPr>
          </a:p>
          <a:p>
            <a:pPr indent="0" lvl="0" marL="0" rtl="0" algn="ctr">
              <a:lnSpc>
                <a:spcPct val="115000"/>
              </a:lnSpc>
              <a:spcBef>
                <a:spcPts val="0"/>
              </a:spcBef>
              <a:spcAft>
                <a:spcPts val="0"/>
              </a:spcAft>
              <a:buClr>
                <a:schemeClr val="dk1"/>
              </a:buClr>
              <a:buSzPts val="1100"/>
              <a:buFont typeface="Arial"/>
              <a:buNone/>
            </a:pPr>
            <a:r>
              <a:rPr b="1" lang="en-GB" sz="1900">
                <a:solidFill>
                  <a:srgbClr val="193366"/>
                </a:solidFill>
                <a:latin typeface="Source Sans Pro"/>
                <a:ea typeface="Source Sans Pro"/>
                <a:cs typeface="Source Sans Pro"/>
                <a:sym typeface="Source Sans Pro"/>
              </a:rPr>
              <a:t>prospective</a:t>
            </a:r>
            <a:r>
              <a:rPr lang="en-GB" sz="1900">
                <a:solidFill>
                  <a:srgbClr val="193366"/>
                </a:solidFill>
                <a:latin typeface="Source Sans Pro"/>
                <a:ea typeface="Source Sans Pro"/>
                <a:cs typeface="Source Sans Pro"/>
                <a:sym typeface="Source Sans Pro"/>
              </a:rPr>
              <a:t> and r</a:t>
            </a:r>
            <a:r>
              <a:rPr b="1" lang="en-GB" sz="1900">
                <a:solidFill>
                  <a:srgbClr val="193366"/>
                </a:solidFill>
                <a:latin typeface="Source Sans Pro"/>
                <a:ea typeface="Source Sans Pro"/>
                <a:cs typeface="Source Sans Pro"/>
                <a:sym typeface="Source Sans Pro"/>
              </a:rPr>
              <a:t>etrospective</a:t>
            </a:r>
            <a:endParaRPr b="1" sz="1900">
              <a:solidFill>
                <a:srgbClr val="193366"/>
              </a:solidFill>
              <a:latin typeface="Source Sans Pro"/>
              <a:ea typeface="Source Sans Pro"/>
              <a:cs typeface="Source Sans Pro"/>
              <a:sym typeface="Source Sans Pro"/>
            </a:endParaRPr>
          </a:p>
          <a:p>
            <a:pPr indent="0" lvl="0" marL="0" rtl="0" algn="ctr">
              <a:lnSpc>
                <a:spcPct val="115000"/>
              </a:lnSpc>
              <a:spcBef>
                <a:spcPts val="0"/>
              </a:spcBef>
              <a:spcAft>
                <a:spcPts val="0"/>
              </a:spcAft>
              <a:buClr>
                <a:schemeClr val="dk1"/>
              </a:buClr>
              <a:buSzPts val="1100"/>
              <a:buFont typeface="Arial"/>
              <a:buNone/>
            </a:pPr>
            <a:r>
              <a:t/>
            </a:r>
            <a:endParaRPr sz="1900">
              <a:solidFill>
                <a:srgbClr val="193366"/>
              </a:solidFill>
              <a:latin typeface="Source Sans Pro"/>
              <a:ea typeface="Source Sans Pro"/>
              <a:cs typeface="Source Sans Pro"/>
              <a:sym typeface="Source Sans Pro"/>
            </a:endParaRPr>
          </a:p>
          <a:p>
            <a:pPr indent="0" lvl="0" marL="0" rtl="0" algn="ctr">
              <a:lnSpc>
                <a:spcPct val="115000"/>
              </a:lnSpc>
              <a:spcBef>
                <a:spcPts val="0"/>
              </a:spcBef>
              <a:spcAft>
                <a:spcPts val="0"/>
              </a:spcAft>
              <a:buClr>
                <a:schemeClr val="dk1"/>
              </a:buClr>
              <a:buSzPts val="1500"/>
              <a:buFont typeface="Arial"/>
              <a:buNone/>
            </a:pPr>
            <a:r>
              <a:t/>
            </a:r>
            <a:endParaRPr sz="1900">
              <a:solidFill>
                <a:srgbClr val="193366"/>
              </a:solidFill>
              <a:latin typeface="Source Sans Pro"/>
              <a:ea typeface="Source Sans Pro"/>
              <a:cs typeface="Source Sans Pro"/>
              <a:sym typeface="Source Sans Pro"/>
            </a:endParaRPr>
          </a:p>
          <a:p>
            <a:pPr indent="0" lvl="0" marL="0" rtl="0" algn="l">
              <a:spcBef>
                <a:spcPts val="0"/>
              </a:spcBef>
              <a:spcAft>
                <a:spcPts val="0"/>
              </a:spcAft>
              <a:buNone/>
            </a:pPr>
            <a:r>
              <a:t/>
            </a:r>
            <a:endParaRPr sz="2100">
              <a:solidFill>
                <a:srgbClr val="193366"/>
              </a:solidFill>
              <a:latin typeface="Source Sans Pro"/>
              <a:ea typeface="Source Sans Pro"/>
              <a:cs typeface="Source Sans Pro"/>
              <a:sym typeface="Source Sans Pro"/>
            </a:endParaRPr>
          </a:p>
        </p:txBody>
      </p:sp>
      <p:pic>
        <p:nvPicPr>
          <p:cNvPr id="495" name="Google Shape;495;gf4223d3851_0_86"/>
          <p:cNvPicPr preferRelativeResize="0"/>
          <p:nvPr/>
        </p:nvPicPr>
        <p:blipFill>
          <a:blip r:embed="rId3">
            <a:alphaModFix/>
          </a:blip>
          <a:stretch>
            <a:fillRect/>
          </a:stretch>
        </p:blipFill>
        <p:spPr>
          <a:xfrm rot="7678613">
            <a:off x="4167900" y="3453917"/>
            <a:ext cx="381000" cy="279400"/>
          </a:xfrm>
          <a:prstGeom prst="rect">
            <a:avLst/>
          </a:prstGeom>
          <a:noFill/>
          <a:ln>
            <a:noFill/>
          </a:ln>
        </p:spPr>
      </p:pic>
      <p:pic>
        <p:nvPicPr>
          <p:cNvPr id="496" name="Google Shape;496;gf4223d3851_0_86"/>
          <p:cNvPicPr preferRelativeResize="0"/>
          <p:nvPr/>
        </p:nvPicPr>
        <p:blipFill>
          <a:blip r:embed="rId3">
            <a:alphaModFix/>
          </a:blip>
          <a:stretch>
            <a:fillRect/>
          </a:stretch>
        </p:blipFill>
        <p:spPr>
          <a:xfrm rot="3417630">
            <a:off x="7419100" y="3453917"/>
            <a:ext cx="381000" cy="279400"/>
          </a:xfrm>
          <a:prstGeom prst="rect">
            <a:avLst/>
          </a:prstGeom>
          <a:noFill/>
          <a:ln>
            <a:noFill/>
          </a:ln>
        </p:spPr>
      </p:pic>
      <p:sp>
        <p:nvSpPr>
          <p:cNvPr id="497" name="Google Shape;497;gf4223d3851_0_86"/>
          <p:cNvSpPr txBox="1"/>
          <p:nvPr/>
        </p:nvSpPr>
        <p:spPr>
          <a:xfrm>
            <a:off x="839767" y="3829467"/>
            <a:ext cx="4506900" cy="1416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900">
                <a:solidFill>
                  <a:srgbClr val="193366"/>
                </a:solidFill>
                <a:latin typeface="Source Sans Pro"/>
                <a:ea typeface="Source Sans Pro"/>
                <a:cs typeface="Source Sans Pro"/>
                <a:sym typeface="Source Sans Pro"/>
              </a:rPr>
              <a:t>Both exposure and outcomes of interest have not yet occurred, so data are collected prospectively and directly for the specific purposes of the study.</a:t>
            </a:r>
            <a:endParaRPr sz="1900">
              <a:solidFill>
                <a:srgbClr val="193366"/>
              </a:solidFill>
              <a:latin typeface="Source Sans Pro"/>
              <a:ea typeface="Source Sans Pro"/>
              <a:cs typeface="Source Sans Pro"/>
              <a:sym typeface="Source Sans Pro"/>
            </a:endParaRPr>
          </a:p>
        </p:txBody>
      </p:sp>
      <p:sp>
        <p:nvSpPr>
          <p:cNvPr id="498" name="Google Shape;498;gf4223d3851_0_86"/>
          <p:cNvSpPr txBox="1"/>
          <p:nvPr/>
        </p:nvSpPr>
        <p:spPr>
          <a:xfrm>
            <a:off x="6970000" y="3829733"/>
            <a:ext cx="4568400" cy="2001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1900">
                <a:solidFill>
                  <a:srgbClr val="193366"/>
                </a:solidFill>
                <a:latin typeface="Source Sans Pro"/>
                <a:ea typeface="Source Sans Pro"/>
                <a:cs typeface="Source Sans Pro"/>
                <a:sym typeface="Source Sans Pro"/>
              </a:rPr>
              <a:t>Both exposure and outcomes of interest already occurred. The data are collected retrospectively-as they are recorded in different datasets-and thus involve further processing of data initially collected for other purposes ("secondary use").</a:t>
            </a:r>
            <a:endParaRPr sz="1900">
              <a:solidFill>
                <a:srgbClr val="193366"/>
              </a:solidFill>
              <a:latin typeface="Source Sans Pro"/>
              <a:ea typeface="Source Sans Pro"/>
              <a:cs typeface="Source Sans Pro"/>
              <a:sym typeface="Source Sans Pr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gf4223d3851_0_96"/>
          <p:cNvSpPr txBox="1"/>
          <p:nvPr/>
        </p:nvSpPr>
        <p:spPr>
          <a:xfrm>
            <a:off x="1111900" y="1178317"/>
            <a:ext cx="3852900" cy="2093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GB" sz="2000">
                <a:solidFill>
                  <a:srgbClr val="193366"/>
                </a:solidFill>
                <a:latin typeface="Source Sans Pro"/>
                <a:ea typeface="Source Sans Pro"/>
                <a:cs typeface="Source Sans Pro"/>
                <a:sym typeface="Source Sans Pro"/>
              </a:rPr>
              <a:t>Health and welfare systems need profound reforms and innovative solutions to become accessible and effective in providing care to European citizens.</a:t>
            </a:r>
            <a:endParaRPr b="1" sz="2000">
              <a:solidFill>
                <a:srgbClr val="193366"/>
              </a:solidFill>
              <a:latin typeface="Source Sans Pro"/>
              <a:ea typeface="Source Sans Pro"/>
              <a:cs typeface="Source Sans Pro"/>
              <a:sym typeface="Source Sans Pro"/>
            </a:endParaRPr>
          </a:p>
        </p:txBody>
      </p:sp>
      <p:pic>
        <p:nvPicPr>
          <p:cNvPr id="504" name="Google Shape;504;gf4223d3851_0_96"/>
          <p:cNvPicPr preferRelativeResize="0"/>
          <p:nvPr/>
        </p:nvPicPr>
        <p:blipFill>
          <a:blip r:embed="rId3">
            <a:alphaModFix/>
          </a:blip>
          <a:stretch>
            <a:fillRect/>
          </a:stretch>
        </p:blipFill>
        <p:spPr>
          <a:xfrm rot="1935331">
            <a:off x="5224700" y="2299725"/>
            <a:ext cx="565633" cy="414767"/>
          </a:xfrm>
          <a:prstGeom prst="rect">
            <a:avLst/>
          </a:prstGeom>
          <a:noFill/>
          <a:ln>
            <a:noFill/>
          </a:ln>
        </p:spPr>
      </p:pic>
      <p:sp>
        <p:nvSpPr>
          <p:cNvPr id="505" name="Google Shape;505;gf4223d3851_0_96"/>
          <p:cNvSpPr txBox="1"/>
          <p:nvPr/>
        </p:nvSpPr>
        <p:spPr>
          <a:xfrm>
            <a:off x="6241646" y="2833433"/>
            <a:ext cx="4953600" cy="2678100"/>
          </a:xfrm>
          <a:prstGeom prst="rect">
            <a:avLst/>
          </a:prstGeom>
          <a:noFill/>
          <a:ln>
            <a:noFill/>
          </a:ln>
        </p:spPr>
        <p:txBody>
          <a:bodyPr anchorCtr="0" anchor="t" bIns="121900" lIns="121900" spcFirstLastPara="1" rIns="121900" wrap="square" tIns="121900">
            <a:spAutoFit/>
          </a:bodyPr>
          <a:lstStyle/>
          <a:p>
            <a:pPr indent="0" lvl="0" marL="0" rtl="0" algn="just">
              <a:lnSpc>
                <a:spcPct val="115000"/>
              </a:lnSpc>
              <a:spcBef>
                <a:spcPts val="0"/>
              </a:spcBef>
              <a:spcAft>
                <a:spcPts val="0"/>
              </a:spcAft>
              <a:buClr>
                <a:schemeClr val="dk1"/>
              </a:buClr>
              <a:buSzPts val="1100"/>
              <a:buFont typeface="Arial"/>
              <a:buNone/>
            </a:pPr>
            <a:r>
              <a:rPr b="1" lang="en-GB" sz="2000">
                <a:solidFill>
                  <a:srgbClr val="193366"/>
                </a:solidFill>
                <a:latin typeface="Source Sans Pro"/>
                <a:ea typeface="Source Sans Pro"/>
                <a:cs typeface="Source Sans Pro"/>
                <a:sym typeface="Source Sans Pro"/>
              </a:rPr>
              <a:t>Data sharing is an essential step in achieving these goals: however, data are often available in formats that do not guarantee interoperability and are often managed differently both across member states and within national health systems.</a:t>
            </a:r>
            <a:endParaRPr b="1" sz="2000">
              <a:solidFill>
                <a:srgbClr val="193366"/>
              </a:solidFill>
              <a:latin typeface="Source Sans Pro"/>
              <a:ea typeface="Source Sans Pro"/>
              <a:cs typeface="Source Sans Pro"/>
              <a:sym typeface="Source Sans Pro"/>
            </a:endParaRPr>
          </a:p>
        </p:txBody>
      </p:sp>
      <p:sp>
        <p:nvSpPr>
          <p:cNvPr id="506" name="Google Shape;506;gf4223d3851_0_96"/>
          <p:cNvSpPr txBox="1"/>
          <p:nvPr/>
        </p:nvSpPr>
        <p:spPr>
          <a:xfrm>
            <a:off x="653592" y="221880"/>
            <a:ext cx="10884900" cy="1108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Sharing health data</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200"/>
              <a:buFont typeface="Arial"/>
              <a:buNone/>
            </a:pPr>
            <a:r>
              <a:t/>
            </a:r>
            <a:endParaRPr b="1" sz="3200">
              <a:solidFill>
                <a:srgbClr val="2F5496"/>
              </a:solidFill>
              <a:latin typeface="Raleway"/>
              <a:ea typeface="Raleway"/>
              <a:cs typeface="Raleway"/>
              <a:sym typeface="Raleway"/>
            </a:endParaRPr>
          </a:p>
        </p:txBody>
      </p:sp>
      <p:grpSp>
        <p:nvGrpSpPr>
          <p:cNvPr id="507" name="Google Shape;507;gf4223d3851_0_96"/>
          <p:cNvGrpSpPr/>
          <p:nvPr/>
        </p:nvGrpSpPr>
        <p:grpSpPr>
          <a:xfrm>
            <a:off x="2156559" y="3598638"/>
            <a:ext cx="1763337" cy="1673537"/>
            <a:chOff x="2037825" y="3254050"/>
            <a:chExt cx="296175" cy="296175"/>
          </a:xfrm>
        </p:grpSpPr>
        <p:sp>
          <p:nvSpPr>
            <p:cNvPr id="508" name="Google Shape;508;gf4223d3851_0_96"/>
            <p:cNvSpPr/>
            <p:nvPr/>
          </p:nvSpPr>
          <p:spPr>
            <a:xfrm>
              <a:off x="2063825" y="3254050"/>
              <a:ext cx="86675" cy="86675"/>
            </a:xfrm>
            <a:custGeom>
              <a:rect b="b" l="l" r="r" t="t"/>
              <a:pathLst>
                <a:path extrusionOk="0" h="3467" w="3467">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solidFill>
              <a:srgbClr val="00206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09" name="Google Shape;509;gf4223d3851_0_96"/>
            <p:cNvSpPr/>
            <p:nvPr/>
          </p:nvSpPr>
          <p:spPr>
            <a:xfrm>
              <a:off x="2178025" y="3289500"/>
              <a:ext cx="104000" cy="67950"/>
            </a:xfrm>
            <a:custGeom>
              <a:rect b="b" l="l" r="r" t="t"/>
              <a:pathLst>
                <a:path extrusionOk="0" h="2718" w="416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solidFill>
              <a:srgbClr val="5F7D9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0" name="Google Shape;510;gf4223d3851_0_96"/>
            <p:cNvSpPr/>
            <p:nvPr/>
          </p:nvSpPr>
          <p:spPr>
            <a:xfrm>
              <a:off x="2070125" y="3444225"/>
              <a:ext cx="106350" cy="69075"/>
            </a:xfrm>
            <a:custGeom>
              <a:rect b="b" l="l" r="r" t="t"/>
              <a:pathLst>
                <a:path extrusionOk="0" h="2763" w="4254">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solidFill>
              <a:srgbClr val="5F7D9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1" name="Google Shape;511;gf4223d3851_0_96"/>
            <p:cNvSpPr/>
            <p:nvPr/>
          </p:nvSpPr>
          <p:spPr>
            <a:xfrm>
              <a:off x="2219775" y="3375350"/>
              <a:ext cx="89025" cy="85875"/>
            </a:xfrm>
            <a:custGeom>
              <a:rect b="b" l="l" r="r" t="t"/>
              <a:pathLst>
                <a:path extrusionOk="0" h="3435" w="3561">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solidFill>
              <a:srgbClr val="00206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2" name="Google Shape;512;gf4223d3851_0_96"/>
            <p:cNvSpPr/>
            <p:nvPr/>
          </p:nvSpPr>
          <p:spPr>
            <a:xfrm>
              <a:off x="2037825" y="3339125"/>
              <a:ext cx="138650" cy="88225"/>
            </a:xfrm>
            <a:custGeom>
              <a:rect b="b" l="l" r="r" t="t"/>
              <a:pathLst>
                <a:path extrusionOk="0" h="3529" w="5546">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solidFill>
              <a:srgbClr val="00206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13" name="Google Shape;513;gf4223d3851_0_96"/>
            <p:cNvSpPr/>
            <p:nvPr/>
          </p:nvSpPr>
          <p:spPr>
            <a:xfrm>
              <a:off x="2193775" y="3460400"/>
              <a:ext cx="140225" cy="89825"/>
            </a:xfrm>
            <a:custGeom>
              <a:rect b="b" l="l" r="r" t="t"/>
              <a:pathLst>
                <a:path extrusionOk="0" h="3593" w="5609">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solidFill>
              <a:srgbClr val="00206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514" name="Google Shape;514;gf4223d3851_0_96"/>
          <p:cNvPicPr preferRelativeResize="0"/>
          <p:nvPr/>
        </p:nvPicPr>
        <p:blipFill>
          <a:blip r:embed="rId4">
            <a:alphaModFix/>
          </a:blip>
          <a:stretch>
            <a:fillRect/>
          </a:stretch>
        </p:blipFill>
        <p:spPr>
          <a:xfrm>
            <a:off x="8246900" y="1315864"/>
            <a:ext cx="943076" cy="1094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f4223d3851_0_111"/>
          <p:cNvSpPr txBox="1"/>
          <p:nvPr/>
        </p:nvSpPr>
        <p:spPr>
          <a:xfrm>
            <a:off x="653592" y="221880"/>
            <a:ext cx="10884900" cy="1108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Sharing health data</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200"/>
              <a:buFont typeface="Arial"/>
              <a:buNone/>
            </a:pPr>
            <a:r>
              <a:t/>
            </a:r>
            <a:endParaRPr b="1" sz="3200">
              <a:solidFill>
                <a:srgbClr val="2F5496"/>
              </a:solidFill>
              <a:latin typeface="Raleway"/>
              <a:ea typeface="Raleway"/>
              <a:cs typeface="Raleway"/>
              <a:sym typeface="Raleway"/>
            </a:endParaRPr>
          </a:p>
        </p:txBody>
      </p:sp>
      <p:sp>
        <p:nvSpPr>
          <p:cNvPr id="520" name="Google Shape;520;gf4223d3851_0_111"/>
          <p:cNvSpPr txBox="1"/>
          <p:nvPr/>
        </p:nvSpPr>
        <p:spPr>
          <a:xfrm>
            <a:off x="887033" y="1986767"/>
            <a:ext cx="4034700" cy="33246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rPr b="1" lang="en-GB" sz="2000">
                <a:solidFill>
                  <a:srgbClr val="193366"/>
                </a:solidFill>
                <a:latin typeface="Source Sans Pro"/>
                <a:ea typeface="Source Sans Pro"/>
                <a:cs typeface="Source Sans Pro"/>
                <a:sym typeface="Source Sans Pro"/>
              </a:rPr>
              <a:t>This vision has been described and incorporated within the EU4Health Program for 2021-2027, aimed at digital transformation of health services, promotion of interoperability. The EU4Health program represents the European Union's response to the deployment of Covid-19.</a:t>
            </a:r>
            <a:endParaRPr b="1" sz="2000">
              <a:solidFill>
                <a:srgbClr val="193366"/>
              </a:solidFill>
              <a:latin typeface="Source Sans Pro"/>
              <a:ea typeface="Source Sans Pro"/>
              <a:cs typeface="Source Sans Pro"/>
              <a:sym typeface="Source Sans Pro"/>
            </a:endParaRPr>
          </a:p>
        </p:txBody>
      </p:sp>
      <p:pic>
        <p:nvPicPr>
          <p:cNvPr id="521" name="Google Shape;521;gf4223d3851_0_111"/>
          <p:cNvPicPr preferRelativeResize="0"/>
          <p:nvPr/>
        </p:nvPicPr>
        <p:blipFill>
          <a:blip r:embed="rId3">
            <a:alphaModFix/>
          </a:blip>
          <a:stretch>
            <a:fillRect/>
          </a:stretch>
        </p:blipFill>
        <p:spPr>
          <a:xfrm>
            <a:off x="5125100" y="844835"/>
            <a:ext cx="5830367" cy="2369333"/>
          </a:xfrm>
          <a:prstGeom prst="rect">
            <a:avLst/>
          </a:prstGeom>
          <a:noFill/>
          <a:ln>
            <a:noFill/>
          </a:ln>
        </p:spPr>
      </p:pic>
      <p:sp>
        <p:nvSpPr>
          <p:cNvPr id="522" name="Google Shape;522;gf4223d3851_0_111"/>
          <p:cNvSpPr txBox="1"/>
          <p:nvPr/>
        </p:nvSpPr>
        <p:spPr>
          <a:xfrm>
            <a:off x="6558300" y="3760600"/>
            <a:ext cx="4859100" cy="1169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2000">
                <a:solidFill>
                  <a:srgbClr val="193366"/>
                </a:solidFill>
                <a:latin typeface="Source Sans Pro"/>
                <a:ea typeface="Source Sans Pro"/>
                <a:cs typeface="Source Sans Pro"/>
                <a:sym typeface="Source Sans Pro"/>
              </a:rPr>
              <a:t>The program will also fund actions related to the creation of the</a:t>
            </a:r>
            <a:r>
              <a:rPr b="1" lang="en-GB" sz="2000">
                <a:solidFill>
                  <a:srgbClr val="193366"/>
                </a:solidFill>
                <a:latin typeface="Source Sans Pro"/>
                <a:ea typeface="Source Sans Pro"/>
                <a:cs typeface="Source Sans Pro"/>
                <a:sym typeface="Source Sans Pro"/>
              </a:rPr>
              <a:t> European Health Data Space,</a:t>
            </a:r>
            <a:r>
              <a:rPr lang="en-GB" sz="2000">
                <a:solidFill>
                  <a:srgbClr val="193366"/>
                </a:solidFill>
                <a:latin typeface="Source Sans Pro"/>
                <a:ea typeface="Source Sans Pro"/>
                <a:cs typeface="Source Sans Pro"/>
                <a:sym typeface="Source Sans Pro"/>
              </a:rPr>
              <a:t> among others</a:t>
            </a:r>
            <a:r>
              <a:rPr b="1" lang="en-GB" sz="2000">
                <a:solidFill>
                  <a:srgbClr val="193366"/>
                </a:solidFill>
                <a:latin typeface="Source Sans Pro"/>
                <a:ea typeface="Source Sans Pro"/>
                <a:cs typeface="Source Sans Pro"/>
                <a:sym typeface="Source Sans Pro"/>
              </a:rPr>
              <a:t>.</a:t>
            </a:r>
            <a:endParaRPr b="1" sz="2000">
              <a:solidFill>
                <a:srgbClr val="193366"/>
              </a:solidFill>
              <a:latin typeface="Source Sans Pro"/>
              <a:ea typeface="Source Sans Pro"/>
              <a:cs typeface="Source Sans Pro"/>
              <a:sym typeface="Source Sans Pro"/>
            </a:endParaRPr>
          </a:p>
        </p:txBody>
      </p:sp>
      <p:pic>
        <p:nvPicPr>
          <p:cNvPr id="523" name="Google Shape;523;gf4223d3851_0_111"/>
          <p:cNvPicPr preferRelativeResize="0"/>
          <p:nvPr/>
        </p:nvPicPr>
        <p:blipFill>
          <a:blip r:embed="rId4">
            <a:alphaModFix/>
          </a:blip>
          <a:stretch>
            <a:fillRect/>
          </a:stretch>
        </p:blipFill>
        <p:spPr>
          <a:xfrm>
            <a:off x="5466850" y="4173500"/>
            <a:ext cx="546433" cy="40071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133f1daa9c2_0_0"/>
          <p:cNvSpPr txBox="1"/>
          <p:nvPr>
            <p:ph idx="1" type="body"/>
          </p:nvPr>
        </p:nvSpPr>
        <p:spPr>
          <a:xfrm>
            <a:off x="849375" y="1271150"/>
            <a:ext cx="11677500" cy="51462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30" name="Google Shape;530;g133f1daa9c2_0_0"/>
          <p:cNvPicPr preferRelativeResize="0"/>
          <p:nvPr/>
        </p:nvPicPr>
        <p:blipFill>
          <a:blip r:embed="rId3">
            <a:alphaModFix/>
          </a:blip>
          <a:stretch>
            <a:fillRect/>
          </a:stretch>
        </p:blipFill>
        <p:spPr>
          <a:xfrm>
            <a:off x="6709600" y="1427850"/>
            <a:ext cx="4453402" cy="2973577"/>
          </a:xfrm>
          <a:prstGeom prst="rect">
            <a:avLst/>
          </a:prstGeom>
          <a:noFill/>
          <a:ln>
            <a:noFill/>
          </a:ln>
        </p:spPr>
      </p:pic>
      <p:sp>
        <p:nvSpPr>
          <p:cNvPr id="531" name="Google Shape;531;g133f1daa9c2_0_0"/>
          <p:cNvSpPr txBox="1"/>
          <p:nvPr/>
        </p:nvSpPr>
        <p:spPr>
          <a:xfrm>
            <a:off x="281275" y="1500200"/>
            <a:ext cx="771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32" name="Google Shape;532;g133f1daa9c2_0_0"/>
          <p:cNvSpPr txBox="1"/>
          <p:nvPr/>
        </p:nvSpPr>
        <p:spPr>
          <a:xfrm>
            <a:off x="755650" y="1427850"/>
            <a:ext cx="4642500" cy="3093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2100">
                <a:solidFill>
                  <a:srgbClr val="333333"/>
                </a:solidFill>
                <a:highlight>
                  <a:srgbClr val="FFFFFF"/>
                </a:highlight>
                <a:latin typeface="Source Sans Pro SemiBold"/>
                <a:ea typeface="Source Sans Pro SemiBold"/>
                <a:cs typeface="Source Sans Pro SemiBold"/>
                <a:sym typeface="Source Sans Pro SemiBold"/>
              </a:rPr>
              <a:t>The European strategy for data proposed the establishment of domain-specific common European data spaces. The European Health Data Space (‘EHDS’) is </a:t>
            </a:r>
            <a:r>
              <a:rPr b="1" lang="en-GB" sz="2100">
                <a:solidFill>
                  <a:srgbClr val="333333"/>
                </a:solidFill>
                <a:highlight>
                  <a:srgbClr val="FFFFFF"/>
                </a:highlight>
                <a:latin typeface="Source Sans Pro"/>
                <a:ea typeface="Source Sans Pro"/>
                <a:cs typeface="Source Sans Pro"/>
                <a:sym typeface="Source Sans Pro"/>
              </a:rPr>
              <a:t>the first proposal</a:t>
            </a:r>
            <a:r>
              <a:rPr lang="en-GB" sz="2100">
                <a:solidFill>
                  <a:srgbClr val="333333"/>
                </a:solidFill>
                <a:highlight>
                  <a:srgbClr val="FFFFFF"/>
                </a:highlight>
                <a:latin typeface="Source Sans Pro SemiBold"/>
                <a:ea typeface="Source Sans Pro SemiBold"/>
                <a:cs typeface="Source Sans Pro SemiBold"/>
                <a:sym typeface="Source Sans Pro SemiBold"/>
              </a:rPr>
              <a:t> of such domain-specific common European data spaces and will be an integral part of building a E</a:t>
            </a:r>
            <a:r>
              <a:rPr b="1" lang="en-GB" sz="2100">
                <a:solidFill>
                  <a:srgbClr val="333333"/>
                </a:solidFill>
                <a:highlight>
                  <a:srgbClr val="FFFFFF"/>
                </a:highlight>
                <a:latin typeface="Source Sans Pro"/>
                <a:ea typeface="Source Sans Pro"/>
                <a:cs typeface="Source Sans Pro"/>
                <a:sym typeface="Source Sans Pro"/>
              </a:rPr>
              <a:t>uropean Health Union</a:t>
            </a:r>
            <a:r>
              <a:rPr lang="en-GB" sz="2100">
                <a:solidFill>
                  <a:srgbClr val="333333"/>
                </a:solidFill>
                <a:highlight>
                  <a:srgbClr val="FFFFFF"/>
                </a:highlight>
                <a:latin typeface="Source Sans Pro SemiBold"/>
                <a:ea typeface="Source Sans Pro SemiBold"/>
                <a:cs typeface="Source Sans Pro SemiBold"/>
                <a:sym typeface="Source Sans Pro SemiBold"/>
              </a:rPr>
              <a:t>. </a:t>
            </a:r>
            <a:endParaRPr sz="2400">
              <a:latin typeface="Source Sans Pro SemiBold"/>
              <a:ea typeface="Source Sans Pro SemiBold"/>
              <a:cs typeface="Source Sans Pro SemiBold"/>
              <a:sym typeface="Source Sans Pro SemiBold"/>
            </a:endParaRPr>
          </a:p>
        </p:txBody>
      </p:sp>
      <p:sp>
        <p:nvSpPr>
          <p:cNvPr id="533" name="Google Shape;533;g133f1daa9c2_0_0"/>
          <p:cNvSpPr txBox="1"/>
          <p:nvPr/>
        </p:nvSpPr>
        <p:spPr>
          <a:xfrm>
            <a:off x="2238300" y="301800"/>
            <a:ext cx="77154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GB" sz="2900">
                <a:solidFill>
                  <a:srgbClr val="004AAD"/>
                </a:solidFill>
                <a:highlight>
                  <a:srgbClr val="FFFFFF"/>
                </a:highlight>
                <a:latin typeface="Raleway"/>
                <a:ea typeface="Raleway"/>
                <a:cs typeface="Raleway"/>
                <a:sym typeface="Raleway"/>
              </a:rPr>
              <a:t>The European Health Data Space (‘EHDS’)</a:t>
            </a:r>
            <a:endParaRPr b="1" sz="2900">
              <a:solidFill>
                <a:srgbClr val="004AAD"/>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f4223d3851_0_119"/>
          <p:cNvSpPr txBox="1"/>
          <p:nvPr/>
        </p:nvSpPr>
        <p:spPr>
          <a:xfrm>
            <a:off x="986800" y="1137333"/>
            <a:ext cx="10218300" cy="3909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100"/>
              <a:buFont typeface="Arial"/>
              <a:buNone/>
            </a:pPr>
            <a:r>
              <a:rPr b="1" lang="en-GB" sz="2000">
                <a:solidFill>
                  <a:srgbClr val="333333"/>
                </a:solidFill>
                <a:highlight>
                  <a:srgbClr val="FFFFFF"/>
                </a:highlight>
                <a:latin typeface="Source Sans Pro"/>
                <a:ea typeface="Source Sans Pro"/>
                <a:cs typeface="Source Sans Pro"/>
                <a:sym typeface="Source Sans Pro"/>
              </a:rPr>
              <a:t>Addressing</a:t>
            </a:r>
            <a:r>
              <a:rPr b="1" lang="en-GB" sz="2000">
                <a:solidFill>
                  <a:srgbClr val="333333"/>
                </a:solidFill>
                <a:highlight>
                  <a:srgbClr val="FFFFFF"/>
                </a:highlight>
                <a:latin typeface="Source Sans Pro"/>
                <a:ea typeface="Source Sans Pro"/>
                <a:cs typeface="Source Sans Pro"/>
                <a:sym typeface="Source Sans Pro"/>
              </a:rPr>
              <a:t> challenges to electronic health data access and sharing</a:t>
            </a:r>
            <a:r>
              <a:rPr b="1" lang="en-GB" sz="2000">
                <a:solidFill>
                  <a:srgbClr val="193366"/>
                </a:solidFill>
                <a:latin typeface="Source Sans Pro"/>
                <a:ea typeface="Source Sans Pro"/>
                <a:cs typeface="Source Sans Pro"/>
                <a:sym typeface="Source Sans Pro"/>
              </a:rPr>
              <a:t>:</a:t>
            </a:r>
            <a:endParaRPr b="1" sz="2000">
              <a:solidFill>
                <a:srgbClr val="193366"/>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t/>
            </a:r>
            <a:endParaRPr b="1" sz="2000">
              <a:solidFill>
                <a:srgbClr val="193366"/>
              </a:solidFill>
              <a:latin typeface="Source Sans Pro"/>
              <a:ea typeface="Source Sans Pro"/>
              <a:cs typeface="Source Sans Pro"/>
              <a:sym typeface="Source Sans Pro"/>
            </a:endParaRPr>
          </a:p>
          <a:p>
            <a:pPr indent="-342900" lvl="0" marL="457200" rtl="0" algn="l">
              <a:spcBef>
                <a:spcPts val="0"/>
              </a:spcBef>
              <a:spcAft>
                <a:spcPts val="0"/>
              </a:spcAft>
              <a:buClr>
                <a:srgbClr val="193366"/>
              </a:buClr>
              <a:buSzPts val="1800"/>
              <a:buFont typeface="Source Sans Pro"/>
              <a:buAutoNum type="alphaUcPeriod"/>
            </a:pPr>
            <a:r>
              <a:rPr lang="en-GB" sz="1800">
                <a:solidFill>
                  <a:srgbClr val="333333"/>
                </a:solidFill>
                <a:highlight>
                  <a:srgbClr val="FFFFFF"/>
                </a:highlight>
                <a:latin typeface="Source Sans Pro"/>
                <a:ea typeface="Source Sans Pro"/>
                <a:cs typeface="Source Sans Pro"/>
                <a:sym typeface="Source Sans Pro"/>
              </a:rPr>
              <a:t>EHDS will create a common space where natural persons can easily control their electronic health data. It will also make it possible for researchers, innovators and policy makers to use this electronic health data in a trusted and secure way that preserves privacy</a:t>
            </a:r>
            <a:r>
              <a:rPr lang="en-GB" sz="1800">
                <a:solidFill>
                  <a:srgbClr val="193366"/>
                </a:solidFill>
                <a:latin typeface="Source Sans Pro"/>
                <a:ea typeface="Source Sans Pro"/>
                <a:cs typeface="Source Sans Pro"/>
                <a:sym typeface="Source Sans Pro"/>
              </a:rPr>
              <a:t>;</a:t>
            </a:r>
            <a:endParaRPr sz="1800">
              <a:solidFill>
                <a:srgbClr val="193366"/>
              </a:solidFill>
              <a:latin typeface="Source Sans Pro"/>
              <a:ea typeface="Source Sans Pro"/>
              <a:cs typeface="Source Sans Pro"/>
              <a:sym typeface="Source Sans Pro"/>
            </a:endParaRPr>
          </a:p>
          <a:p>
            <a:pPr indent="-342900" lvl="0" marL="457200" rtl="0" algn="l">
              <a:spcBef>
                <a:spcPts val="0"/>
              </a:spcBef>
              <a:spcAft>
                <a:spcPts val="0"/>
              </a:spcAft>
              <a:buClr>
                <a:srgbClr val="193366"/>
              </a:buClr>
              <a:buSzPts val="1800"/>
              <a:buFont typeface="Source Sans Pro"/>
              <a:buAutoNum type="alphaUcPeriod"/>
            </a:pPr>
            <a:r>
              <a:rPr lang="en-GB" sz="1800">
                <a:solidFill>
                  <a:srgbClr val="193366"/>
                </a:solidFill>
                <a:latin typeface="Source Sans Pro"/>
                <a:ea typeface="Source Sans Pro"/>
                <a:cs typeface="Source Sans Pro"/>
                <a:sym typeface="Source Sans Pro"/>
              </a:rPr>
              <a:t>Sharing health data will promote a single digital health market, covering health services and products, including telemedicine, telemonitoring, and mobile health;</a:t>
            </a:r>
            <a:endParaRPr sz="1800">
              <a:solidFill>
                <a:srgbClr val="193366"/>
              </a:solidFill>
              <a:latin typeface="Source Sans Pro"/>
              <a:ea typeface="Source Sans Pro"/>
              <a:cs typeface="Source Sans Pro"/>
              <a:sym typeface="Source Sans Pro"/>
            </a:endParaRPr>
          </a:p>
          <a:p>
            <a:pPr indent="-342900" lvl="0" marL="457200" rtl="0" algn="l">
              <a:spcBef>
                <a:spcPts val="0"/>
              </a:spcBef>
              <a:spcAft>
                <a:spcPts val="0"/>
              </a:spcAft>
              <a:buClr>
                <a:srgbClr val="193366"/>
              </a:buClr>
              <a:buSzPts val="1800"/>
              <a:buFont typeface="Source Sans Pro"/>
              <a:buAutoNum type="alphaUcPeriod"/>
            </a:pPr>
            <a:r>
              <a:rPr lang="en-GB" sz="1800">
                <a:solidFill>
                  <a:srgbClr val="193366"/>
                </a:solidFill>
                <a:latin typeface="Source Sans Pro"/>
                <a:ea typeface="Source Sans Pro"/>
                <a:cs typeface="Source Sans Pro"/>
                <a:sym typeface="Source Sans Pro"/>
              </a:rPr>
              <a:t>Sharing health data will </a:t>
            </a:r>
            <a:r>
              <a:rPr lang="en-GB" sz="1800">
                <a:solidFill>
                  <a:srgbClr val="193366"/>
                </a:solidFill>
                <a:latin typeface="Source Sans Pro"/>
                <a:ea typeface="Source Sans Pro"/>
                <a:cs typeface="Source Sans Pro"/>
                <a:sym typeface="Source Sans Pro"/>
              </a:rPr>
              <a:t>enhance the development, deployment, and application of reliable digital health products and services, including those incorporating artificial intelligence in the health sector;</a:t>
            </a:r>
            <a:endParaRPr sz="1800">
              <a:solidFill>
                <a:srgbClr val="193366"/>
              </a:solidFill>
              <a:latin typeface="Source Sans Pro"/>
              <a:ea typeface="Source Sans Pro"/>
              <a:cs typeface="Source Sans Pro"/>
              <a:sym typeface="Source Sans Pro"/>
            </a:endParaRPr>
          </a:p>
          <a:p>
            <a:pPr indent="-342900" lvl="0" marL="457200" rtl="0" algn="l">
              <a:spcBef>
                <a:spcPts val="0"/>
              </a:spcBef>
              <a:spcAft>
                <a:spcPts val="0"/>
              </a:spcAft>
              <a:buClr>
                <a:srgbClr val="193366"/>
              </a:buClr>
              <a:buSzPts val="1800"/>
              <a:buFont typeface="Source Sans Pro"/>
              <a:buAutoNum type="alphaUcPeriod"/>
            </a:pPr>
            <a:r>
              <a:rPr lang="en-GB" sz="1800">
                <a:solidFill>
                  <a:srgbClr val="193366"/>
                </a:solidFill>
                <a:latin typeface="Source Sans Pro"/>
                <a:ea typeface="Source Sans Pro"/>
                <a:cs typeface="Source Sans Pro"/>
                <a:sym typeface="Source Sans Pro"/>
              </a:rPr>
              <a:t>Sharing health data will </a:t>
            </a:r>
            <a:r>
              <a:rPr lang="en-GB" sz="1800">
                <a:solidFill>
                  <a:srgbClr val="193366"/>
                </a:solidFill>
                <a:latin typeface="Source Sans Pro"/>
                <a:ea typeface="Source Sans Pro"/>
                <a:cs typeface="Source Sans Pro"/>
                <a:sym typeface="Source Sans Pro"/>
              </a:rPr>
              <a:t>establish an appropriate legal and governance framework to cover access to and exchange of health data for health care delivery, research, policy-making, and regulatory activities.</a:t>
            </a:r>
            <a:endParaRPr sz="1800">
              <a:solidFill>
                <a:srgbClr val="193366"/>
              </a:solidFill>
              <a:latin typeface="Source Sans Pro"/>
              <a:ea typeface="Source Sans Pro"/>
              <a:cs typeface="Source Sans Pro"/>
              <a:sym typeface="Source Sans Pro"/>
            </a:endParaRPr>
          </a:p>
        </p:txBody>
      </p:sp>
      <p:sp>
        <p:nvSpPr>
          <p:cNvPr id="539" name="Google Shape;539;gf4223d3851_0_119"/>
          <p:cNvSpPr txBox="1"/>
          <p:nvPr/>
        </p:nvSpPr>
        <p:spPr>
          <a:xfrm>
            <a:off x="653592" y="221880"/>
            <a:ext cx="10884900" cy="1108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Sharing Health data</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200"/>
              <a:buFont typeface="Arial"/>
              <a:buNone/>
            </a:pPr>
            <a:r>
              <a:t/>
            </a:r>
            <a:endParaRPr b="1" sz="3200">
              <a:solidFill>
                <a:srgbClr val="2F5496"/>
              </a:solidFill>
              <a:latin typeface="Raleway"/>
              <a:ea typeface="Raleway"/>
              <a:cs typeface="Raleway"/>
              <a:sym typeface="Ralewa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133f1daa9c2_0_13"/>
          <p:cNvSpPr txBox="1"/>
          <p:nvPr>
            <p:ph idx="1" type="body"/>
          </p:nvPr>
        </p:nvSpPr>
        <p:spPr>
          <a:xfrm>
            <a:off x="514540" y="0"/>
            <a:ext cx="11677500" cy="5829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en-GB" sz="2900">
                <a:solidFill>
                  <a:srgbClr val="004AAD"/>
                </a:solidFill>
                <a:highlight>
                  <a:srgbClr val="FFFFFF"/>
                </a:highlight>
                <a:latin typeface="Raleway"/>
                <a:ea typeface="Raleway"/>
                <a:cs typeface="Raleway"/>
                <a:sym typeface="Raleway"/>
              </a:rPr>
              <a:t>Primary use of Health Data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Clr>
                <a:schemeClr val="dk1"/>
              </a:buClr>
              <a:buSzPts val="1100"/>
              <a:buFont typeface="Arial"/>
              <a:buNone/>
            </a:pPr>
            <a:r>
              <a:t/>
            </a:r>
            <a:endParaRPr b="1" sz="2900">
              <a:solidFill>
                <a:srgbClr val="004AAD"/>
              </a:solidFill>
              <a:highlight>
                <a:srgbClr val="FFFFFF"/>
              </a:highlight>
              <a:latin typeface="Raleway"/>
              <a:ea typeface="Raleway"/>
              <a:cs typeface="Raleway"/>
              <a:sym typeface="Raleway"/>
            </a:endParaRPr>
          </a:p>
        </p:txBody>
      </p:sp>
      <p:sp>
        <p:nvSpPr>
          <p:cNvPr id="546" name="Google Shape;546;g133f1daa9c2_0_13"/>
          <p:cNvSpPr txBox="1"/>
          <p:nvPr/>
        </p:nvSpPr>
        <p:spPr>
          <a:xfrm>
            <a:off x="1205539" y="2861648"/>
            <a:ext cx="9780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47" name="Google Shape;547;g133f1daa9c2_0_13"/>
          <p:cNvSpPr txBox="1"/>
          <p:nvPr/>
        </p:nvSpPr>
        <p:spPr>
          <a:xfrm>
            <a:off x="514550" y="1826200"/>
            <a:ext cx="4602300" cy="3263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2000">
                <a:solidFill>
                  <a:srgbClr val="333333"/>
                </a:solidFill>
                <a:highlight>
                  <a:srgbClr val="FFFFFF"/>
                </a:highlight>
              </a:rPr>
              <a:t>European Health Data Space (‘EHDS’) will improve </a:t>
            </a:r>
            <a:r>
              <a:rPr b="1" lang="en-GB" sz="2000">
                <a:solidFill>
                  <a:srgbClr val="333333"/>
                </a:solidFill>
                <a:highlight>
                  <a:srgbClr val="FFFFFF"/>
                </a:highlight>
              </a:rPr>
              <a:t>access</a:t>
            </a:r>
            <a:r>
              <a:rPr lang="en-GB" sz="2000">
                <a:solidFill>
                  <a:srgbClr val="333333"/>
                </a:solidFill>
                <a:highlight>
                  <a:srgbClr val="FFFFFF"/>
                </a:highlight>
              </a:rPr>
              <a:t> to and </a:t>
            </a:r>
            <a:r>
              <a:rPr b="1" lang="en-GB" sz="2000">
                <a:solidFill>
                  <a:srgbClr val="333333"/>
                </a:solidFill>
                <a:highlight>
                  <a:srgbClr val="FFFFFF"/>
                </a:highlight>
              </a:rPr>
              <a:t>control</a:t>
            </a:r>
            <a:r>
              <a:rPr lang="en-GB" sz="2000">
                <a:solidFill>
                  <a:srgbClr val="333333"/>
                </a:solidFill>
                <a:highlight>
                  <a:srgbClr val="FFFFFF"/>
                </a:highlight>
              </a:rPr>
              <a:t> by natural persons over their personal electronic health data in the context of healthcare (primary use of electronic health data).</a:t>
            </a:r>
            <a:endParaRPr sz="2000">
              <a:solidFill>
                <a:srgbClr val="333333"/>
              </a:solidFill>
              <a:highlight>
                <a:srgbClr val="FFFFFF"/>
              </a:highlight>
            </a:endParaRPr>
          </a:p>
          <a:p>
            <a:pPr indent="0" lvl="0" marL="0" rtl="0" algn="just">
              <a:spcBef>
                <a:spcPts val="0"/>
              </a:spcBef>
              <a:spcAft>
                <a:spcPts val="0"/>
              </a:spcAft>
              <a:buNone/>
            </a:pPr>
            <a:r>
              <a:t/>
            </a:r>
            <a:endParaRPr sz="2000">
              <a:solidFill>
                <a:srgbClr val="333333"/>
              </a:solidFill>
              <a:highlight>
                <a:srgbClr val="FFFFFF"/>
              </a:highlight>
            </a:endParaRPr>
          </a:p>
          <a:p>
            <a:pPr indent="0" lvl="0" marL="0" rtl="0" algn="just">
              <a:spcBef>
                <a:spcPts val="0"/>
              </a:spcBef>
              <a:spcAft>
                <a:spcPts val="0"/>
              </a:spcAft>
              <a:buNone/>
            </a:pPr>
            <a:r>
              <a:rPr b="1" lang="en-GB" sz="2000">
                <a:solidFill>
                  <a:srgbClr val="333333"/>
                </a:solidFill>
                <a:highlight>
                  <a:srgbClr val="FFFFFF"/>
                </a:highlight>
              </a:rPr>
              <a:t>Single market</a:t>
            </a:r>
            <a:r>
              <a:rPr lang="en-GB" sz="2000">
                <a:solidFill>
                  <a:srgbClr val="333333"/>
                </a:solidFill>
                <a:highlight>
                  <a:srgbClr val="FFFFFF"/>
                </a:highlight>
              </a:rPr>
              <a:t> for </a:t>
            </a:r>
            <a:r>
              <a:rPr b="1" lang="en-GB" sz="2000">
                <a:solidFill>
                  <a:srgbClr val="333333"/>
                </a:solidFill>
                <a:highlight>
                  <a:srgbClr val="FFFFFF"/>
                </a:highlight>
              </a:rPr>
              <a:t>digital health </a:t>
            </a:r>
            <a:r>
              <a:rPr lang="en-GB" sz="2000">
                <a:solidFill>
                  <a:srgbClr val="333333"/>
                </a:solidFill>
                <a:highlight>
                  <a:srgbClr val="FFFFFF"/>
                </a:highlight>
              </a:rPr>
              <a:t>products and services (tele-health and m-health)</a:t>
            </a:r>
            <a:endParaRPr sz="2000">
              <a:solidFill>
                <a:srgbClr val="333333"/>
              </a:solidFill>
              <a:highlight>
                <a:srgbClr val="FFFFFF"/>
              </a:highlight>
            </a:endParaRPr>
          </a:p>
        </p:txBody>
      </p:sp>
      <p:pic>
        <p:nvPicPr>
          <p:cNvPr id="548" name="Google Shape;548;g133f1daa9c2_0_13"/>
          <p:cNvPicPr preferRelativeResize="0"/>
          <p:nvPr/>
        </p:nvPicPr>
        <p:blipFill>
          <a:blip r:embed="rId3">
            <a:alphaModFix/>
          </a:blip>
          <a:stretch>
            <a:fillRect/>
          </a:stretch>
        </p:blipFill>
        <p:spPr>
          <a:xfrm>
            <a:off x="6308775" y="1614375"/>
            <a:ext cx="5044800" cy="40043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133f1daa9c2_0_22"/>
          <p:cNvSpPr txBox="1"/>
          <p:nvPr>
            <p:ph idx="1" type="body"/>
          </p:nvPr>
        </p:nvSpPr>
        <p:spPr>
          <a:xfrm>
            <a:off x="514540" y="0"/>
            <a:ext cx="11677500" cy="5829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en-GB" sz="2900">
                <a:solidFill>
                  <a:srgbClr val="004AAD"/>
                </a:solidFill>
                <a:highlight>
                  <a:srgbClr val="FFFFFF"/>
                </a:highlight>
                <a:latin typeface="Raleway"/>
                <a:ea typeface="Raleway"/>
                <a:cs typeface="Raleway"/>
                <a:sym typeface="Raleway"/>
              </a:rPr>
              <a:t>Primary use of Health Data: challenges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p:txBody>
      </p:sp>
      <p:sp>
        <p:nvSpPr>
          <p:cNvPr id="555" name="Google Shape;555;g133f1daa9c2_0_22"/>
          <p:cNvSpPr txBox="1"/>
          <p:nvPr/>
        </p:nvSpPr>
        <p:spPr>
          <a:xfrm>
            <a:off x="1205539" y="2861648"/>
            <a:ext cx="9780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56" name="Google Shape;556;g133f1daa9c2_0_22"/>
          <p:cNvSpPr txBox="1"/>
          <p:nvPr/>
        </p:nvSpPr>
        <p:spPr>
          <a:xfrm>
            <a:off x="514550" y="1826200"/>
            <a:ext cx="4026300" cy="3417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GB" sz="1500">
                <a:solidFill>
                  <a:srgbClr val="333333"/>
                </a:solidFill>
                <a:highlight>
                  <a:srgbClr val="FFFFFF"/>
                </a:highlight>
              </a:rPr>
              <a:t>Electronic health data:</a:t>
            </a:r>
            <a:endParaRPr b="1" sz="1500">
              <a:solidFill>
                <a:srgbClr val="333333"/>
              </a:solidFill>
              <a:highlight>
                <a:srgbClr val="FFFFFF"/>
              </a:highlight>
            </a:endParaRPr>
          </a:p>
          <a:p>
            <a:pPr indent="0" lvl="0" marL="0" rtl="0" algn="just">
              <a:spcBef>
                <a:spcPts val="0"/>
              </a:spcBef>
              <a:spcAft>
                <a:spcPts val="0"/>
              </a:spcAft>
              <a:buNone/>
            </a:pPr>
            <a:r>
              <a:t/>
            </a:r>
            <a:endParaRPr sz="1500">
              <a:solidFill>
                <a:srgbClr val="333333"/>
              </a:solidFill>
              <a:highlight>
                <a:srgbClr val="FFFFFF"/>
              </a:highlight>
            </a:endParaRPr>
          </a:p>
          <a:p>
            <a:pPr indent="-323850" lvl="0" marL="457200" rtl="0" algn="just">
              <a:spcBef>
                <a:spcPts val="0"/>
              </a:spcBef>
              <a:spcAft>
                <a:spcPts val="0"/>
              </a:spcAft>
              <a:buClr>
                <a:srgbClr val="333333"/>
              </a:buClr>
              <a:buSzPts val="1500"/>
              <a:buChar char="●"/>
            </a:pPr>
            <a:r>
              <a:rPr lang="en-GB" sz="1500">
                <a:solidFill>
                  <a:srgbClr val="333333"/>
                </a:solidFill>
                <a:highlight>
                  <a:srgbClr val="FFFFFF"/>
                </a:highlight>
              </a:rPr>
              <a:t>Availability of health data in digital format;</a:t>
            </a:r>
            <a:endParaRPr sz="1500">
              <a:solidFill>
                <a:srgbClr val="333333"/>
              </a:solidFill>
              <a:highlight>
                <a:srgbClr val="FFFFFF"/>
              </a:highlight>
            </a:endParaRPr>
          </a:p>
          <a:p>
            <a:pPr indent="-323850" lvl="0" marL="457200" rtl="0" algn="just">
              <a:spcBef>
                <a:spcPts val="0"/>
              </a:spcBef>
              <a:spcAft>
                <a:spcPts val="0"/>
              </a:spcAft>
              <a:buClr>
                <a:srgbClr val="333333"/>
              </a:buClr>
              <a:buSzPts val="1500"/>
              <a:buChar char="●"/>
            </a:pPr>
            <a:r>
              <a:rPr lang="en-GB" sz="1500">
                <a:solidFill>
                  <a:srgbClr val="333333"/>
                </a:solidFill>
                <a:highlight>
                  <a:srgbClr val="FFFFFF"/>
                </a:highlight>
              </a:rPr>
              <a:t>Technical and semantic interoperability;</a:t>
            </a:r>
            <a:endParaRPr sz="1500">
              <a:solidFill>
                <a:srgbClr val="333333"/>
              </a:solidFill>
              <a:highlight>
                <a:srgbClr val="FFFFFF"/>
              </a:highlight>
            </a:endParaRPr>
          </a:p>
          <a:p>
            <a:pPr indent="-323850" lvl="0" marL="457200" rtl="0" algn="l">
              <a:spcBef>
                <a:spcPts val="0"/>
              </a:spcBef>
              <a:spcAft>
                <a:spcPts val="0"/>
              </a:spcAft>
              <a:buClr>
                <a:srgbClr val="333333"/>
              </a:buClr>
              <a:buSzPts val="1500"/>
              <a:buChar char="●"/>
            </a:pPr>
            <a:r>
              <a:rPr lang="en-GB" sz="1500">
                <a:solidFill>
                  <a:srgbClr val="333333"/>
                </a:solidFill>
                <a:highlight>
                  <a:srgbClr val="FFFFFF"/>
                </a:highlight>
              </a:rPr>
              <a:t>Tools and infostructures.</a:t>
            </a:r>
            <a:endParaRPr sz="1500">
              <a:solidFill>
                <a:srgbClr val="333333"/>
              </a:solidFill>
              <a:highlight>
                <a:srgbClr val="FFFFFF"/>
              </a:highlight>
            </a:endParaRPr>
          </a:p>
          <a:p>
            <a:pPr indent="0" lvl="0" marL="0" rtl="0" algn="l">
              <a:spcBef>
                <a:spcPts val="0"/>
              </a:spcBef>
              <a:spcAft>
                <a:spcPts val="0"/>
              </a:spcAft>
              <a:buNone/>
            </a:pPr>
            <a:r>
              <a:t/>
            </a:r>
            <a:endParaRPr sz="1500">
              <a:solidFill>
                <a:srgbClr val="333333"/>
              </a:solidFill>
              <a:highlight>
                <a:srgbClr val="FFFFFF"/>
              </a:highlight>
            </a:endParaRPr>
          </a:p>
          <a:p>
            <a:pPr indent="0" lvl="0" marL="0" rtl="0" algn="l">
              <a:spcBef>
                <a:spcPts val="0"/>
              </a:spcBef>
              <a:spcAft>
                <a:spcPts val="0"/>
              </a:spcAft>
              <a:buNone/>
            </a:pPr>
            <a:r>
              <a:t/>
            </a:r>
            <a:endParaRPr sz="1500">
              <a:solidFill>
                <a:srgbClr val="333333"/>
              </a:solidFill>
              <a:highlight>
                <a:srgbClr val="FFFFFF"/>
              </a:highlight>
            </a:endParaRPr>
          </a:p>
          <a:p>
            <a:pPr indent="0" lvl="0" marL="0" rtl="0" algn="l">
              <a:spcBef>
                <a:spcPts val="0"/>
              </a:spcBef>
              <a:spcAft>
                <a:spcPts val="0"/>
              </a:spcAft>
              <a:buNone/>
            </a:pPr>
            <a:r>
              <a:rPr b="1" lang="en-GB" sz="1500">
                <a:solidFill>
                  <a:srgbClr val="333333"/>
                </a:solidFill>
                <a:highlight>
                  <a:srgbClr val="FFFFFF"/>
                </a:highlight>
              </a:rPr>
              <a:t>Digital health:</a:t>
            </a:r>
            <a:endParaRPr b="1" sz="1500">
              <a:solidFill>
                <a:srgbClr val="333333"/>
              </a:solidFill>
              <a:highlight>
                <a:srgbClr val="FFFFFF"/>
              </a:highlight>
            </a:endParaRPr>
          </a:p>
          <a:p>
            <a:pPr indent="0" lvl="0" marL="0" rtl="0" algn="l">
              <a:spcBef>
                <a:spcPts val="0"/>
              </a:spcBef>
              <a:spcAft>
                <a:spcPts val="0"/>
              </a:spcAft>
              <a:buNone/>
            </a:pPr>
            <a:r>
              <a:t/>
            </a:r>
            <a:endParaRPr sz="1500">
              <a:solidFill>
                <a:srgbClr val="333333"/>
              </a:solidFill>
              <a:highlight>
                <a:srgbClr val="FFFFFF"/>
              </a:highlight>
            </a:endParaRPr>
          </a:p>
          <a:p>
            <a:pPr indent="-323850" lvl="0" marL="457200" rtl="0" algn="l">
              <a:spcBef>
                <a:spcPts val="0"/>
              </a:spcBef>
              <a:spcAft>
                <a:spcPts val="0"/>
              </a:spcAft>
              <a:buClr>
                <a:srgbClr val="333333"/>
              </a:buClr>
              <a:buSzPts val="1500"/>
              <a:buChar char="●"/>
            </a:pPr>
            <a:r>
              <a:rPr lang="en-GB" sz="1500">
                <a:solidFill>
                  <a:srgbClr val="333333"/>
                </a:solidFill>
                <a:highlight>
                  <a:srgbClr val="FFFFFF"/>
                </a:highlight>
              </a:rPr>
              <a:t>Reimbursement</a:t>
            </a:r>
            <a:r>
              <a:rPr lang="en-GB" sz="1500">
                <a:solidFill>
                  <a:srgbClr val="333333"/>
                </a:solidFill>
                <a:highlight>
                  <a:srgbClr val="FFFFFF"/>
                </a:highlight>
              </a:rPr>
              <a:t>;</a:t>
            </a:r>
            <a:endParaRPr sz="1500">
              <a:solidFill>
                <a:srgbClr val="333333"/>
              </a:solidFill>
              <a:highlight>
                <a:srgbClr val="FFFFFF"/>
              </a:highlight>
            </a:endParaRPr>
          </a:p>
          <a:p>
            <a:pPr indent="-323850" lvl="0" marL="457200" rtl="0" algn="l">
              <a:spcBef>
                <a:spcPts val="0"/>
              </a:spcBef>
              <a:spcAft>
                <a:spcPts val="0"/>
              </a:spcAft>
              <a:buClr>
                <a:srgbClr val="333333"/>
              </a:buClr>
              <a:buSzPts val="1500"/>
              <a:buChar char="●"/>
            </a:pPr>
            <a:r>
              <a:rPr lang="en-GB" sz="1500">
                <a:solidFill>
                  <a:srgbClr val="333333"/>
                </a:solidFill>
                <a:highlight>
                  <a:srgbClr val="FFFFFF"/>
                </a:highlight>
              </a:rPr>
              <a:t>Interoperability;</a:t>
            </a:r>
            <a:endParaRPr sz="1500">
              <a:solidFill>
                <a:srgbClr val="333333"/>
              </a:solidFill>
              <a:highlight>
                <a:srgbClr val="FFFFFF"/>
              </a:highlight>
            </a:endParaRPr>
          </a:p>
          <a:p>
            <a:pPr indent="-323850" lvl="0" marL="457200" rtl="0" algn="l">
              <a:spcBef>
                <a:spcPts val="0"/>
              </a:spcBef>
              <a:spcAft>
                <a:spcPts val="0"/>
              </a:spcAft>
              <a:buClr>
                <a:srgbClr val="333333"/>
              </a:buClr>
              <a:buSzPts val="1500"/>
              <a:buChar char="●"/>
            </a:pPr>
            <a:r>
              <a:rPr lang="en-GB" sz="1500">
                <a:solidFill>
                  <a:srgbClr val="333333"/>
                </a:solidFill>
                <a:highlight>
                  <a:srgbClr val="FFFFFF"/>
                </a:highlight>
              </a:rPr>
              <a:t>Certification;</a:t>
            </a:r>
            <a:endParaRPr sz="1500">
              <a:solidFill>
                <a:srgbClr val="333333"/>
              </a:solidFill>
              <a:highlight>
                <a:srgbClr val="FFFFFF"/>
              </a:highlight>
            </a:endParaRPr>
          </a:p>
          <a:p>
            <a:pPr indent="-323850" lvl="0" marL="457200" rtl="0" algn="l">
              <a:spcBef>
                <a:spcPts val="0"/>
              </a:spcBef>
              <a:spcAft>
                <a:spcPts val="0"/>
              </a:spcAft>
              <a:buClr>
                <a:srgbClr val="333333"/>
              </a:buClr>
              <a:buSzPts val="1500"/>
              <a:buChar char="●"/>
            </a:pPr>
            <a:r>
              <a:rPr lang="en-GB" sz="1500">
                <a:solidFill>
                  <a:srgbClr val="333333"/>
                </a:solidFill>
                <a:highlight>
                  <a:srgbClr val="FFFFFF"/>
                </a:highlight>
              </a:rPr>
              <a:t>Data protection and accountability</a:t>
            </a:r>
            <a:endParaRPr sz="1500">
              <a:solidFill>
                <a:srgbClr val="333333"/>
              </a:solidFill>
              <a:highlight>
                <a:srgbClr val="FFFFFF"/>
              </a:highlight>
            </a:endParaRPr>
          </a:p>
        </p:txBody>
      </p:sp>
      <p:pic>
        <p:nvPicPr>
          <p:cNvPr id="557" name="Google Shape;557;g133f1daa9c2_0_22"/>
          <p:cNvPicPr preferRelativeResize="0"/>
          <p:nvPr/>
        </p:nvPicPr>
        <p:blipFill>
          <a:blip r:embed="rId3">
            <a:alphaModFix/>
          </a:blip>
          <a:stretch>
            <a:fillRect/>
          </a:stretch>
        </p:blipFill>
        <p:spPr>
          <a:xfrm>
            <a:off x="6598875" y="1698425"/>
            <a:ext cx="4820749" cy="34611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g133f1daa9c2_0_31"/>
          <p:cNvSpPr txBox="1"/>
          <p:nvPr>
            <p:ph idx="1" type="body"/>
          </p:nvPr>
        </p:nvSpPr>
        <p:spPr>
          <a:xfrm>
            <a:off x="514540" y="0"/>
            <a:ext cx="11677500" cy="5829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en-GB" sz="2900">
                <a:solidFill>
                  <a:srgbClr val="004AAD"/>
                </a:solidFill>
                <a:highlight>
                  <a:srgbClr val="FFFFFF"/>
                </a:highlight>
                <a:latin typeface="Raleway"/>
                <a:ea typeface="Raleway"/>
                <a:cs typeface="Raleway"/>
                <a:sym typeface="Raleway"/>
              </a:rPr>
              <a:t>Primary use of Health Data: challenges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p:txBody>
      </p:sp>
      <p:sp>
        <p:nvSpPr>
          <p:cNvPr id="564" name="Google Shape;564;g133f1daa9c2_0_31"/>
          <p:cNvSpPr txBox="1"/>
          <p:nvPr/>
        </p:nvSpPr>
        <p:spPr>
          <a:xfrm>
            <a:off x="1205539" y="2861648"/>
            <a:ext cx="9780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65" name="Google Shape;565;g133f1daa9c2_0_31"/>
          <p:cNvSpPr txBox="1"/>
          <p:nvPr/>
        </p:nvSpPr>
        <p:spPr>
          <a:xfrm>
            <a:off x="870650" y="1537900"/>
            <a:ext cx="4286400" cy="4340700"/>
          </a:xfrm>
          <a:prstGeom prst="rect">
            <a:avLst/>
          </a:prstGeom>
          <a:noFill/>
          <a:ln>
            <a:noFill/>
          </a:ln>
        </p:spPr>
        <p:txBody>
          <a:bodyPr anchorCtr="0" anchor="t" bIns="91425" lIns="91425" spcFirstLastPara="1" rIns="91425" wrap="square" tIns="91425">
            <a:spAutoFit/>
          </a:bodyPr>
          <a:lstStyle/>
          <a:p>
            <a:pPr indent="-355600" lvl="0" marL="457200" rtl="0" algn="just">
              <a:spcBef>
                <a:spcPts val="0"/>
              </a:spcBef>
              <a:spcAft>
                <a:spcPts val="0"/>
              </a:spcAft>
              <a:buClr>
                <a:srgbClr val="333333"/>
              </a:buClr>
              <a:buSzPts val="2000"/>
              <a:buChar char="●"/>
            </a:pPr>
            <a:r>
              <a:rPr b="1" lang="en-GB" sz="2000">
                <a:solidFill>
                  <a:srgbClr val="333333"/>
                </a:solidFill>
                <a:highlight>
                  <a:srgbClr val="FFFFFF"/>
                </a:highlight>
              </a:rPr>
              <a:t>Electronic health record exchange format;</a:t>
            </a:r>
            <a:endParaRPr b="1" sz="2000">
              <a:solidFill>
                <a:srgbClr val="333333"/>
              </a:solidFill>
              <a:highlight>
                <a:srgbClr val="FFFFFF"/>
              </a:highlight>
            </a:endParaRPr>
          </a:p>
          <a:p>
            <a:pPr indent="0" lvl="0" marL="457200" rtl="0" algn="just">
              <a:spcBef>
                <a:spcPts val="0"/>
              </a:spcBef>
              <a:spcAft>
                <a:spcPts val="0"/>
              </a:spcAft>
              <a:buNone/>
            </a:pPr>
            <a:r>
              <a:t/>
            </a:r>
            <a:endParaRPr b="1" sz="2000">
              <a:solidFill>
                <a:srgbClr val="333333"/>
              </a:solidFill>
              <a:highlight>
                <a:srgbClr val="FFFFFF"/>
              </a:highlight>
            </a:endParaRPr>
          </a:p>
          <a:p>
            <a:pPr indent="-355600" lvl="0" marL="457200" rtl="0" algn="l">
              <a:spcBef>
                <a:spcPts val="0"/>
              </a:spcBef>
              <a:spcAft>
                <a:spcPts val="0"/>
              </a:spcAft>
              <a:buClr>
                <a:srgbClr val="333333"/>
              </a:buClr>
              <a:buSzPts val="2000"/>
              <a:buChar char="●"/>
            </a:pPr>
            <a:r>
              <a:rPr b="1" lang="en-GB" sz="2000">
                <a:solidFill>
                  <a:srgbClr val="333333"/>
                </a:solidFill>
                <a:highlight>
                  <a:srgbClr val="FFFFFF"/>
                </a:highlight>
              </a:rPr>
              <a:t>Cross borders infostructure for health-data exchange: </a:t>
            </a:r>
            <a:r>
              <a:rPr lang="en-GB" sz="2000">
                <a:solidFill>
                  <a:srgbClr val="333333"/>
                </a:solidFill>
                <a:highlight>
                  <a:srgbClr val="FFFFFF"/>
                </a:highlight>
              </a:rPr>
              <a:t>MyHealth@EU platform is now implemented in only </a:t>
            </a:r>
            <a:r>
              <a:rPr b="1" lang="en-GB" sz="2000">
                <a:solidFill>
                  <a:srgbClr val="333333"/>
                </a:solidFill>
                <a:highlight>
                  <a:srgbClr val="FFFFFF"/>
                </a:highlight>
              </a:rPr>
              <a:t>10 Member States </a:t>
            </a:r>
            <a:r>
              <a:rPr lang="en-GB" sz="2000">
                <a:solidFill>
                  <a:srgbClr val="333333"/>
                </a:solidFill>
                <a:highlight>
                  <a:srgbClr val="FFFFFF"/>
                </a:highlight>
              </a:rPr>
              <a:t>and it is currently supporting only two services (</a:t>
            </a:r>
            <a:r>
              <a:rPr b="1" lang="en-GB" sz="2000">
                <a:solidFill>
                  <a:srgbClr val="333333"/>
                </a:solidFill>
                <a:highlight>
                  <a:srgbClr val="FFFFFF"/>
                </a:highlight>
              </a:rPr>
              <a:t>electronic prescription and patient summary</a:t>
            </a:r>
            <a:r>
              <a:rPr lang="en-GB" sz="2000">
                <a:solidFill>
                  <a:srgbClr val="333333"/>
                </a:solidFill>
                <a:highlight>
                  <a:srgbClr val="FFFFFF"/>
                </a:highlight>
              </a:rPr>
              <a:t>)</a:t>
            </a:r>
            <a:endParaRPr b="1" sz="2000">
              <a:solidFill>
                <a:srgbClr val="333333"/>
              </a:solidFill>
              <a:highlight>
                <a:srgbClr val="FFFFFF"/>
              </a:highlight>
            </a:endParaRPr>
          </a:p>
          <a:p>
            <a:pPr indent="0" lvl="0" marL="0" rtl="0" algn="just">
              <a:spcBef>
                <a:spcPts val="0"/>
              </a:spcBef>
              <a:spcAft>
                <a:spcPts val="0"/>
              </a:spcAft>
              <a:buNone/>
            </a:pPr>
            <a:r>
              <a:t/>
            </a:r>
            <a:endParaRPr b="1" sz="1500">
              <a:solidFill>
                <a:srgbClr val="333333"/>
              </a:solidFill>
              <a:highlight>
                <a:srgbClr val="FFFFFF"/>
              </a:highlight>
            </a:endParaRPr>
          </a:p>
          <a:p>
            <a:pPr indent="0" lvl="0" marL="0" rtl="0" algn="just">
              <a:spcBef>
                <a:spcPts val="0"/>
              </a:spcBef>
              <a:spcAft>
                <a:spcPts val="0"/>
              </a:spcAft>
              <a:buNone/>
            </a:pPr>
            <a:r>
              <a:t/>
            </a:r>
            <a:endParaRPr b="1" sz="1500">
              <a:solidFill>
                <a:srgbClr val="333333"/>
              </a:solidFill>
              <a:highlight>
                <a:srgbClr val="FFFFFF"/>
              </a:highlight>
            </a:endParaRPr>
          </a:p>
        </p:txBody>
      </p:sp>
      <p:pic>
        <p:nvPicPr>
          <p:cNvPr id="566" name="Google Shape;566;g133f1daa9c2_0_31"/>
          <p:cNvPicPr preferRelativeResize="0"/>
          <p:nvPr/>
        </p:nvPicPr>
        <p:blipFill>
          <a:blip r:embed="rId3">
            <a:alphaModFix/>
          </a:blip>
          <a:stretch>
            <a:fillRect/>
          </a:stretch>
        </p:blipFill>
        <p:spPr>
          <a:xfrm>
            <a:off x="6590100" y="1453313"/>
            <a:ext cx="3951376" cy="39513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133f1daa9c2_0_46"/>
          <p:cNvSpPr txBox="1"/>
          <p:nvPr>
            <p:ph idx="1" type="body"/>
          </p:nvPr>
        </p:nvSpPr>
        <p:spPr>
          <a:xfrm>
            <a:off x="514540" y="0"/>
            <a:ext cx="11677500" cy="5829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en-GB" sz="2900">
                <a:solidFill>
                  <a:srgbClr val="004AAD"/>
                </a:solidFill>
                <a:highlight>
                  <a:srgbClr val="FFFFFF"/>
                </a:highlight>
                <a:latin typeface="Raleway"/>
                <a:ea typeface="Raleway"/>
                <a:cs typeface="Raleway"/>
                <a:sym typeface="Raleway"/>
              </a:rPr>
              <a:t>Secondary</a:t>
            </a:r>
            <a:r>
              <a:rPr b="1" lang="en-GB" sz="2900">
                <a:solidFill>
                  <a:srgbClr val="004AAD"/>
                </a:solidFill>
                <a:highlight>
                  <a:srgbClr val="FFFFFF"/>
                </a:highlight>
                <a:latin typeface="Raleway"/>
                <a:ea typeface="Raleway"/>
                <a:cs typeface="Raleway"/>
                <a:sym typeface="Raleway"/>
              </a:rPr>
              <a:t> use of Health Data</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p:txBody>
      </p:sp>
      <p:sp>
        <p:nvSpPr>
          <p:cNvPr id="573" name="Google Shape;573;g133f1daa9c2_0_46"/>
          <p:cNvSpPr txBox="1"/>
          <p:nvPr/>
        </p:nvSpPr>
        <p:spPr>
          <a:xfrm>
            <a:off x="1205539" y="2861648"/>
            <a:ext cx="9780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74" name="Google Shape;574;g133f1daa9c2_0_46"/>
          <p:cNvSpPr txBox="1"/>
          <p:nvPr/>
        </p:nvSpPr>
        <p:spPr>
          <a:xfrm>
            <a:off x="2504775" y="2154075"/>
            <a:ext cx="3228000" cy="269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900">
                <a:solidFill>
                  <a:srgbClr val="333333"/>
                </a:solidFill>
                <a:highlight>
                  <a:srgbClr val="FFFFFF"/>
                </a:highlight>
              </a:rPr>
              <a:t>European Health Data Space will also support health research, innovation, policy-making, regulatory purposes and personalised medicine purposes.</a:t>
            </a:r>
            <a:endParaRPr b="1" sz="2800">
              <a:solidFill>
                <a:srgbClr val="333333"/>
              </a:solidFill>
              <a:highlight>
                <a:srgbClr val="FFFFFF"/>
              </a:highlight>
            </a:endParaRPr>
          </a:p>
          <a:p>
            <a:pPr indent="0" lvl="0" marL="0" rtl="0" algn="just">
              <a:spcBef>
                <a:spcPts val="0"/>
              </a:spcBef>
              <a:spcAft>
                <a:spcPts val="0"/>
              </a:spcAft>
              <a:buNone/>
            </a:pPr>
            <a:r>
              <a:t/>
            </a:r>
            <a:endParaRPr b="1" sz="1500">
              <a:solidFill>
                <a:srgbClr val="333333"/>
              </a:solidFill>
              <a:highlight>
                <a:srgbClr val="FFFFFF"/>
              </a:highlight>
            </a:endParaRPr>
          </a:p>
          <a:p>
            <a:pPr indent="0" lvl="0" marL="0" rtl="0" algn="just">
              <a:spcBef>
                <a:spcPts val="0"/>
              </a:spcBef>
              <a:spcAft>
                <a:spcPts val="0"/>
              </a:spcAft>
              <a:buNone/>
            </a:pPr>
            <a:r>
              <a:t/>
            </a:r>
            <a:endParaRPr b="1" sz="1500">
              <a:solidFill>
                <a:srgbClr val="333333"/>
              </a:solidFill>
              <a:highlight>
                <a:srgbClr val="FFFFFF"/>
              </a:highlight>
            </a:endParaRPr>
          </a:p>
        </p:txBody>
      </p:sp>
      <p:pic>
        <p:nvPicPr>
          <p:cNvPr id="575" name="Google Shape;575;g133f1daa9c2_0_46"/>
          <p:cNvPicPr preferRelativeResize="0"/>
          <p:nvPr/>
        </p:nvPicPr>
        <p:blipFill>
          <a:blip r:embed="rId3">
            <a:alphaModFix/>
          </a:blip>
          <a:stretch>
            <a:fillRect/>
          </a:stretch>
        </p:blipFill>
        <p:spPr>
          <a:xfrm>
            <a:off x="6657075" y="1607636"/>
            <a:ext cx="5027149" cy="40177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133f1daa9c2_0_56"/>
          <p:cNvSpPr txBox="1"/>
          <p:nvPr>
            <p:ph idx="1" type="body"/>
          </p:nvPr>
        </p:nvSpPr>
        <p:spPr>
          <a:xfrm>
            <a:off x="514540" y="0"/>
            <a:ext cx="11677500" cy="5829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en-GB" sz="2900">
                <a:solidFill>
                  <a:srgbClr val="004AAD"/>
                </a:solidFill>
                <a:highlight>
                  <a:srgbClr val="FFFFFF"/>
                </a:highlight>
                <a:latin typeface="Raleway"/>
                <a:ea typeface="Raleway"/>
                <a:cs typeface="Raleway"/>
                <a:sym typeface="Raleway"/>
              </a:rPr>
              <a:t>Secondary use of Health Data</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p:txBody>
      </p:sp>
      <p:sp>
        <p:nvSpPr>
          <p:cNvPr id="582" name="Google Shape;582;g133f1daa9c2_0_56"/>
          <p:cNvSpPr txBox="1"/>
          <p:nvPr/>
        </p:nvSpPr>
        <p:spPr>
          <a:xfrm>
            <a:off x="1205539" y="2861648"/>
            <a:ext cx="9780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83" name="Google Shape;583;g133f1daa9c2_0_56"/>
          <p:cNvSpPr txBox="1"/>
          <p:nvPr/>
        </p:nvSpPr>
        <p:spPr>
          <a:xfrm>
            <a:off x="1687925" y="1412550"/>
            <a:ext cx="4688100" cy="4032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en-GB" sz="2000">
                <a:solidFill>
                  <a:srgbClr val="333333"/>
                </a:solidFill>
                <a:highlight>
                  <a:srgbClr val="FFFFFF"/>
                </a:highlight>
                <a:latin typeface="Source Sans Pro"/>
                <a:ea typeface="Source Sans Pro"/>
                <a:cs typeface="Source Sans Pro"/>
                <a:sym typeface="Source Sans Pro"/>
              </a:rPr>
              <a:t>This Regulation </a:t>
            </a:r>
            <a:r>
              <a:rPr b="1" i="1" lang="en-GB" sz="2000">
                <a:solidFill>
                  <a:srgbClr val="333333"/>
                </a:solidFill>
                <a:highlight>
                  <a:srgbClr val="FFFFFF"/>
                </a:highlight>
                <a:latin typeface="Source Sans Pro"/>
                <a:ea typeface="Source Sans Pro"/>
                <a:cs typeface="Source Sans Pro"/>
                <a:sym typeface="Source Sans Pro"/>
              </a:rPr>
              <a:t>provides the legal basis</a:t>
            </a:r>
            <a:r>
              <a:rPr i="1" lang="en-GB" sz="2000">
                <a:solidFill>
                  <a:srgbClr val="333333"/>
                </a:solidFill>
                <a:highlight>
                  <a:srgbClr val="FFFFFF"/>
                </a:highlight>
                <a:latin typeface="Source Sans Pro"/>
                <a:ea typeface="Source Sans Pro"/>
                <a:cs typeface="Source Sans Pro"/>
                <a:sym typeface="Source Sans Pro"/>
              </a:rPr>
              <a:t> in accordance with Articles 9(2) (g), (h), (i) and (j) of Regulation (EU) 2016/679 for the secondary use of health data, es</a:t>
            </a:r>
            <a:r>
              <a:rPr b="1" i="1" lang="en-GB" sz="2000">
                <a:solidFill>
                  <a:srgbClr val="333333"/>
                </a:solidFill>
                <a:highlight>
                  <a:srgbClr val="FFFFFF"/>
                </a:highlight>
                <a:latin typeface="Source Sans Pro"/>
                <a:ea typeface="Source Sans Pro"/>
                <a:cs typeface="Source Sans Pro"/>
                <a:sym typeface="Source Sans Pro"/>
              </a:rPr>
              <a:t>tablishing the safeguards for processing, in terms of lawful purposes, trusted governance for providing access to health data (through health data access bodies) and processing in a secure environment,</a:t>
            </a:r>
            <a:r>
              <a:rPr i="1" lang="en-GB" sz="2000">
                <a:solidFill>
                  <a:srgbClr val="333333"/>
                </a:solidFill>
                <a:highlight>
                  <a:srgbClr val="FFFFFF"/>
                </a:highlight>
                <a:latin typeface="Source Sans Pro"/>
                <a:ea typeface="Source Sans Pro"/>
                <a:cs typeface="Source Sans Pro"/>
                <a:sym typeface="Source Sans Pro"/>
              </a:rPr>
              <a:t> as well as modalities for data processing, set out in the data permit </a:t>
            </a:r>
            <a:r>
              <a:rPr lang="en-GB" sz="2000">
                <a:solidFill>
                  <a:srgbClr val="333333"/>
                </a:solidFill>
                <a:highlight>
                  <a:srgbClr val="FFFFFF"/>
                </a:highlight>
                <a:latin typeface="Source Sans Pro"/>
                <a:ea typeface="Source Sans Pro"/>
                <a:cs typeface="Source Sans Pro"/>
                <a:sym typeface="Source Sans Pro"/>
              </a:rPr>
              <a:t>(Recital 37)</a:t>
            </a:r>
            <a:endParaRPr sz="2000">
              <a:solidFill>
                <a:srgbClr val="333333"/>
              </a:solidFill>
              <a:highlight>
                <a:srgbClr val="FFFFFF"/>
              </a:highlight>
              <a:latin typeface="Source Sans Pro"/>
              <a:ea typeface="Source Sans Pro"/>
              <a:cs typeface="Source Sans Pro"/>
              <a:sym typeface="Source Sans Pro"/>
            </a:endParaRPr>
          </a:p>
          <a:p>
            <a:pPr indent="0" lvl="0" marL="0" rtl="0" algn="just">
              <a:spcBef>
                <a:spcPts val="0"/>
              </a:spcBef>
              <a:spcAft>
                <a:spcPts val="0"/>
              </a:spcAft>
              <a:buNone/>
            </a:pPr>
            <a:r>
              <a:t/>
            </a:r>
            <a:endParaRPr b="1" sz="1500">
              <a:solidFill>
                <a:srgbClr val="333333"/>
              </a:solidFill>
              <a:highlight>
                <a:srgbClr val="FFFFFF"/>
              </a:highlight>
            </a:endParaRPr>
          </a:p>
          <a:p>
            <a:pPr indent="0" lvl="0" marL="0" rtl="0" algn="just">
              <a:spcBef>
                <a:spcPts val="0"/>
              </a:spcBef>
              <a:spcAft>
                <a:spcPts val="0"/>
              </a:spcAft>
              <a:buNone/>
            </a:pPr>
            <a:r>
              <a:t/>
            </a:r>
            <a:endParaRPr b="1" sz="1500">
              <a:solidFill>
                <a:srgbClr val="333333"/>
              </a:solidFill>
              <a:highlight>
                <a:srgbClr val="FFFFFF"/>
              </a:highlight>
            </a:endParaRPr>
          </a:p>
        </p:txBody>
      </p:sp>
      <p:pic>
        <p:nvPicPr>
          <p:cNvPr id="584" name="Google Shape;584;g133f1daa9c2_0_56"/>
          <p:cNvPicPr preferRelativeResize="0"/>
          <p:nvPr/>
        </p:nvPicPr>
        <p:blipFill>
          <a:blip r:embed="rId3">
            <a:alphaModFix/>
          </a:blip>
          <a:stretch>
            <a:fillRect/>
          </a:stretch>
        </p:blipFill>
        <p:spPr>
          <a:xfrm>
            <a:off x="7758452" y="1420440"/>
            <a:ext cx="3228000" cy="41609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5"/>
          <p:cNvSpPr/>
          <p:nvPr/>
        </p:nvSpPr>
        <p:spPr>
          <a:xfrm rot="2938555">
            <a:off x="4804573" y="-3447951"/>
            <a:ext cx="6265152" cy="16367436"/>
          </a:xfrm>
          <a:prstGeom prst="rect">
            <a:avLst/>
          </a:prstGeom>
          <a:solidFill>
            <a:srgbClr val="FFD966">
              <a:alpha val="6705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4" name="Google Shape;164;p5"/>
          <p:cNvPicPr preferRelativeResize="0"/>
          <p:nvPr/>
        </p:nvPicPr>
        <p:blipFill rotWithShape="1">
          <a:blip r:embed="rId3">
            <a:alphaModFix/>
          </a:blip>
          <a:srcRect b="3035" l="0" r="0" t="12092"/>
          <a:stretch/>
        </p:blipFill>
        <p:spPr>
          <a:xfrm>
            <a:off x="6096000" y="-1732518"/>
            <a:ext cx="8318436" cy="10589736"/>
          </a:xfrm>
          <a:custGeom>
            <a:rect b="b" l="l" r="r" t="t"/>
            <a:pathLst>
              <a:path extrusionOk="0" h="7400169" w="5812971">
                <a:moveTo>
                  <a:pt x="2816563" y="5679800"/>
                </a:moveTo>
                <a:lnTo>
                  <a:pt x="3617772" y="6597173"/>
                </a:lnTo>
                <a:lnTo>
                  <a:pt x="2698354" y="7400169"/>
                </a:lnTo>
                <a:lnTo>
                  <a:pt x="1897145" y="6482796"/>
                </a:lnTo>
                <a:close/>
                <a:moveTo>
                  <a:pt x="3826123" y="4798076"/>
                </a:moveTo>
                <a:lnTo>
                  <a:pt x="4627333" y="5715448"/>
                </a:lnTo>
                <a:lnTo>
                  <a:pt x="3707915" y="6518445"/>
                </a:lnTo>
                <a:lnTo>
                  <a:pt x="2906705" y="5601072"/>
                </a:lnTo>
                <a:close/>
                <a:moveTo>
                  <a:pt x="1946045" y="4683071"/>
                </a:moveTo>
                <a:lnTo>
                  <a:pt x="2747254" y="5600443"/>
                </a:lnTo>
                <a:lnTo>
                  <a:pt x="1827836" y="6403440"/>
                </a:lnTo>
                <a:lnTo>
                  <a:pt x="1026627" y="5486067"/>
                </a:lnTo>
                <a:close/>
                <a:moveTo>
                  <a:pt x="4856575" y="3898104"/>
                </a:moveTo>
                <a:lnTo>
                  <a:pt x="5657785" y="4815477"/>
                </a:lnTo>
                <a:lnTo>
                  <a:pt x="4738366" y="5618473"/>
                </a:lnTo>
                <a:lnTo>
                  <a:pt x="3937156" y="4701100"/>
                </a:lnTo>
                <a:close/>
                <a:moveTo>
                  <a:pt x="2955604" y="3801348"/>
                </a:moveTo>
                <a:lnTo>
                  <a:pt x="3756813" y="4718720"/>
                </a:lnTo>
                <a:lnTo>
                  <a:pt x="2837395" y="5521717"/>
                </a:lnTo>
                <a:lnTo>
                  <a:pt x="2036186" y="4604344"/>
                </a:lnTo>
                <a:close/>
                <a:moveTo>
                  <a:pt x="1075524" y="3686341"/>
                </a:moveTo>
                <a:lnTo>
                  <a:pt x="1876734" y="4603713"/>
                </a:lnTo>
                <a:lnTo>
                  <a:pt x="957316" y="5406710"/>
                </a:lnTo>
                <a:lnTo>
                  <a:pt x="156106" y="4489337"/>
                </a:lnTo>
                <a:close/>
                <a:moveTo>
                  <a:pt x="5812971" y="3074113"/>
                </a:moveTo>
                <a:lnTo>
                  <a:pt x="5812971" y="4691242"/>
                </a:lnTo>
                <a:lnTo>
                  <a:pt x="5753523" y="4743162"/>
                </a:lnTo>
                <a:lnTo>
                  <a:pt x="4952313" y="3825790"/>
                </a:lnTo>
                <a:close/>
                <a:moveTo>
                  <a:pt x="3986056" y="2901377"/>
                </a:moveTo>
                <a:lnTo>
                  <a:pt x="4787265" y="3818749"/>
                </a:lnTo>
                <a:lnTo>
                  <a:pt x="3867847" y="4621746"/>
                </a:lnTo>
                <a:lnTo>
                  <a:pt x="3066638" y="3704373"/>
                </a:lnTo>
                <a:close/>
                <a:moveTo>
                  <a:pt x="2085083" y="2804618"/>
                </a:moveTo>
                <a:lnTo>
                  <a:pt x="2886292" y="3721991"/>
                </a:lnTo>
                <a:lnTo>
                  <a:pt x="1966874" y="4524987"/>
                </a:lnTo>
                <a:lnTo>
                  <a:pt x="1165665" y="3607615"/>
                </a:lnTo>
                <a:close/>
                <a:moveTo>
                  <a:pt x="182126" y="2663417"/>
                </a:moveTo>
                <a:lnTo>
                  <a:pt x="983336" y="3580789"/>
                </a:lnTo>
                <a:lnTo>
                  <a:pt x="63918" y="4383786"/>
                </a:lnTo>
                <a:lnTo>
                  <a:pt x="0" y="4310601"/>
                </a:lnTo>
                <a:lnTo>
                  <a:pt x="0" y="2822481"/>
                </a:lnTo>
                <a:close/>
                <a:moveTo>
                  <a:pt x="4995615" y="2019654"/>
                </a:moveTo>
                <a:lnTo>
                  <a:pt x="5796825" y="2937027"/>
                </a:lnTo>
                <a:lnTo>
                  <a:pt x="4877407" y="3740023"/>
                </a:lnTo>
                <a:lnTo>
                  <a:pt x="4076197" y="2822650"/>
                </a:lnTo>
                <a:close/>
                <a:moveTo>
                  <a:pt x="3115536" y="1904647"/>
                </a:moveTo>
                <a:lnTo>
                  <a:pt x="3916745" y="2822019"/>
                </a:lnTo>
                <a:lnTo>
                  <a:pt x="2997327" y="3625016"/>
                </a:lnTo>
                <a:lnTo>
                  <a:pt x="2196118" y="2707643"/>
                </a:lnTo>
                <a:close/>
                <a:moveTo>
                  <a:pt x="1191684" y="1781695"/>
                </a:moveTo>
                <a:lnTo>
                  <a:pt x="1992894" y="2699067"/>
                </a:lnTo>
                <a:lnTo>
                  <a:pt x="1073476" y="3502063"/>
                </a:lnTo>
                <a:lnTo>
                  <a:pt x="272266" y="2584691"/>
                </a:lnTo>
                <a:close/>
                <a:moveTo>
                  <a:pt x="4125094" y="1022924"/>
                </a:moveTo>
                <a:lnTo>
                  <a:pt x="4926304" y="1940297"/>
                </a:lnTo>
                <a:lnTo>
                  <a:pt x="4006885" y="2743293"/>
                </a:lnTo>
                <a:lnTo>
                  <a:pt x="3205676" y="1825921"/>
                </a:lnTo>
                <a:close/>
                <a:moveTo>
                  <a:pt x="2222138" y="881723"/>
                </a:moveTo>
                <a:lnTo>
                  <a:pt x="3023347" y="1799096"/>
                </a:lnTo>
                <a:lnTo>
                  <a:pt x="2103929" y="2602092"/>
                </a:lnTo>
                <a:lnTo>
                  <a:pt x="1302720" y="1684719"/>
                </a:lnTo>
                <a:close/>
                <a:moveTo>
                  <a:pt x="3231696" y="0"/>
                </a:moveTo>
                <a:lnTo>
                  <a:pt x="4032906" y="917372"/>
                </a:lnTo>
                <a:lnTo>
                  <a:pt x="3113488" y="1720369"/>
                </a:lnTo>
                <a:lnTo>
                  <a:pt x="2312279" y="802996"/>
                </a:lnTo>
                <a:close/>
              </a:path>
            </a:pathLst>
          </a:custGeom>
          <a:noFill/>
          <a:ln>
            <a:noFill/>
          </a:ln>
        </p:spPr>
      </p:pic>
      <p:sp>
        <p:nvSpPr>
          <p:cNvPr id="165" name="Google Shape;165;p5"/>
          <p:cNvSpPr/>
          <p:nvPr/>
        </p:nvSpPr>
        <p:spPr>
          <a:xfrm>
            <a:off x="479073" y="1720971"/>
            <a:ext cx="1320876" cy="1138686"/>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5"/>
          <p:cNvSpPr/>
          <p:nvPr/>
        </p:nvSpPr>
        <p:spPr>
          <a:xfrm>
            <a:off x="1689088" y="2290314"/>
            <a:ext cx="1320876" cy="1138686"/>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5"/>
          <p:cNvSpPr/>
          <p:nvPr/>
        </p:nvSpPr>
        <p:spPr>
          <a:xfrm>
            <a:off x="477141" y="3024795"/>
            <a:ext cx="1320876" cy="1138686"/>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p5"/>
          <p:cNvSpPr/>
          <p:nvPr/>
        </p:nvSpPr>
        <p:spPr>
          <a:xfrm>
            <a:off x="1689088" y="3549397"/>
            <a:ext cx="1320876" cy="1138686"/>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5"/>
          <p:cNvSpPr/>
          <p:nvPr/>
        </p:nvSpPr>
        <p:spPr>
          <a:xfrm>
            <a:off x="2932947" y="1616049"/>
            <a:ext cx="1320876" cy="1138686"/>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5"/>
          <p:cNvSpPr/>
          <p:nvPr/>
        </p:nvSpPr>
        <p:spPr>
          <a:xfrm>
            <a:off x="4142962" y="2185392"/>
            <a:ext cx="1320876" cy="1138686"/>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5"/>
          <p:cNvSpPr/>
          <p:nvPr/>
        </p:nvSpPr>
        <p:spPr>
          <a:xfrm>
            <a:off x="2932947" y="2875132"/>
            <a:ext cx="1320876" cy="1138686"/>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5"/>
          <p:cNvSpPr/>
          <p:nvPr/>
        </p:nvSpPr>
        <p:spPr>
          <a:xfrm>
            <a:off x="4142962" y="3444475"/>
            <a:ext cx="1320876" cy="1138686"/>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73" name="Google Shape;173;p5"/>
          <p:cNvPicPr preferRelativeResize="0"/>
          <p:nvPr/>
        </p:nvPicPr>
        <p:blipFill rotWithShape="1">
          <a:blip r:embed="rId4">
            <a:alphaModFix/>
          </a:blip>
          <a:srcRect b="0" l="0" r="0" t="0"/>
          <a:stretch/>
        </p:blipFill>
        <p:spPr>
          <a:xfrm>
            <a:off x="604446" y="1948776"/>
            <a:ext cx="1066265" cy="683075"/>
          </a:xfrm>
          <a:prstGeom prst="rect">
            <a:avLst/>
          </a:prstGeom>
          <a:noFill/>
          <a:ln>
            <a:noFill/>
          </a:ln>
        </p:spPr>
      </p:pic>
      <p:pic>
        <p:nvPicPr>
          <p:cNvPr descr="Immagine che contiene testo, segnale&#10;&#10;Descrizione generata automaticamente" id="174" name="Google Shape;174;p5"/>
          <p:cNvPicPr preferRelativeResize="0"/>
          <p:nvPr/>
        </p:nvPicPr>
        <p:blipFill rotWithShape="1">
          <a:blip r:embed="rId5">
            <a:alphaModFix/>
          </a:blip>
          <a:srcRect b="0" l="0" r="0" t="0"/>
          <a:stretch/>
        </p:blipFill>
        <p:spPr>
          <a:xfrm>
            <a:off x="727462" y="3340394"/>
            <a:ext cx="758410" cy="538932"/>
          </a:xfrm>
          <a:prstGeom prst="rect">
            <a:avLst/>
          </a:prstGeom>
          <a:noFill/>
          <a:ln>
            <a:noFill/>
          </a:ln>
        </p:spPr>
      </p:pic>
      <p:pic>
        <p:nvPicPr>
          <p:cNvPr id="175" name="Google Shape;175;p5"/>
          <p:cNvPicPr preferRelativeResize="0"/>
          <p:nvPr/>
        </p:nvPicPr>
        <p:blipFill rotWithShape="1">
          <a:blip r:embed="rId6">
            <a:alphaModFix/>
          </a:blip>
          <a:srcRect b="0" l="0" r="0" t="0"/>
          <a:stretch/>
        </p:blipFill>
        <p:spPr>
          <a:xfrm>
            <a:off x="1976392" y="2617862"/>
            <a:ext cx="758410" cy="483589"/>
          </a:xfrm>
          <a:prstGeom prst="rect">
            <a:avLst/>
          </a:prstGeom>
          <a:noFill/>
          <a:ln>
            <a:noFill/>
          </a:ln>
        </p:spPr>
      </p:pic>
      <p:pic>
        <p:nvPicPr>
          <p:cNvPr id="176" name="Google Shape;176;p5"/>
          <p:cNvPicPr preferRelativeResize="0"/>
          <p:nvPr/>
        </p:nvPicPr>
        <p:blipFill rotWithShape="1">
          <a:blip r:embed="rId7">
            <a:alphaModFix/>
          </a:blip>
          <a:srcRect b="0" l="0" r="0" t="0"/>
          <a:stretch/>
        </p:blipFill>
        <p:spPr>
          <a:xfrm>
            <a:off x="1968389" y="3879326"/>
            <a:ext cx="758410" cy="483590"/>
          </a:xfrm>
          <a:prstGeom prst="rect">
            <a:avLst/>
          </a:prstGeom>
          <a:noFill/>
          <a:ln>
            <a:noFill/>
          </a:ln>
        </p:spPr>
      </p:pic>
      <p:pic>
        <p:nvPicPr>
          <p:cNvPr descr="Immagine che contiene testo&#10;&#10;Descrizione generata automaticamente" id="177" name="Google Shape;177;p5"/>
          <p:cNvPicPr preferRelativeResize="0"/>
          <p:nvPr/>
        </p:nvPicPr>
        <p:blipFill rotWithShape="1">
          <a:blip r:embed="rId8">
            <a:alphaModFix/>
          </a:blip>
          <a:srcRect b="0" l="0" r="0" t="0"/>
          <a:stretch/>
        </p:blipFill>
        <p:spPr>
          <a:xfrm>
            <a:off x="3130500" y="1971671"/>
            <a:ext cx="925770" cy="427441"/>
          </a:xfrm>
          <a:prstGeom prst="rect">
            <a:avLst/>
          </a:prstGeom>
          <a:noFill/>
          <a:ln>
            <a:noFill/>
          </a:ln>
        </p:spPr>
      </p:pic>
      <p:pic>
        <p:nvPicPr>
          <p:cNvPr descr="Immagine che contiene testo&#10;&#10;Descrizione generata automaticamente" id="178" name="Google Shape;178;p5"/>
          <p:cNvPicPr preferRelativeResize="0"/>
          <p:nvPr/>
        </p:nvPicPr>
        <p:blipFill rotWithShape="1">
          <a:blip r:embed="rId9">
            <a:alphaModFix/>
          </a:blip>
          <a:srcRect b="0" l="0" r="0" t="0"/>
          <a:stretch/>
        </p:blipFill>
        <p:spPr>
          <a:xfrm>
            <a:off x="4347250" y="3808891"/>
            <a:ext cx="912299" cy="461176"/>
          </a:xfrm>
          <a:prstGeom prst="rect">
            <a:avLst/>
          </a:prstGeom>
          <a:noFill/>
          <a:ln>
            <a:noFill/>
          </a:ln>
        </p:spPr>
      </p:pic>
      <p:pic>
        <p:nvPicPr>
          <p:cNvPr id="179" name="Google Shape;179;p5"/>
          <p:cNvPicPr preferRelativeResize="0"/>
          <p:nvPr/>
        </p:nvPicPr>
        <p:blipFill rotWithShape="1">
          <a:blip r:embed="rId10">
            <a:alphaModFix/>
          </a:blip>
          <a:srcRect b="0" l="0" r="0" t="0"/>
          <a:stretch/>
        </p:blipFill>
        <p:spPr>
          <a:xfrm>
            <a:off x="4278480" y="2522524"/>
            <a:ext cx="1089479" cy="464421"/>
          </a:xfrm>
          <a:prstGeom prst="rect">
            <a:avLst/>
          </a:prstGeom>
          <a:noFill/>
          <a:ln>
            <a:noFill/>
          </a:ln>
        </p:spPr>
      </p:pic>
      <p:sp>
        <p:nvSpPr>
          <p:cNvPr id="180" name="Google Shape;180;p5"/>
          <p:cNvSpPr/>
          <p:nvPr/>
        </p:nvSpPr>
        <p:spPr>
          <a:xfrm>
            <a:off x="604446" y="4328619"/>
            <a:ext cx="1320876" cy="1138686"/>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1" name="Google Shape;181;p5"/>
          <p:cNvSpPr/>
          <p:nvPr/>
        </p:nvSpPr>
        <p:spPr>
          <a:xfrm>
            <a:off x="2915059" y="4170326"/>
            <a:ext cx="1320876" cy="1138686"/>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2" name="Google Shape;182;p5"/>
          <p:cNvSpPr/>
          <p:nvPr/>
        </p:nvSpPr>
        <p:spPr>
          <a:xfrm>
            <a:off x="1767604" y="4922387"/>
            <a:ext cx="1320876" cy="1138686"/>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83" name="Google Shape;183;p5"/>
          <p:cNvPicPr preferRelativeResize="0"/>
          <p:nvPr/>
        </p:nvPicPr>
        <p:blipFill rotWithShape="1">
          <a:blip r:embed="rId11">
            <a:alphaModFix/>
          </a:blip>
          <a:srcRect b="0" l="0" r="0" t="0"/>
          <a:stretch/>
        </p:blipFill>
        <p:spPr>
          <a:xfrm>
            <a:off x="880680" y="4658548"/>
            <a:ext cx="758410" cy="483590"/>
          </a:xfrm>
          <a:prstGeom prst="rect">
            <a:avLst/>
          </a:prstGeom>
          <a:noFill/>
          <a:ln>
            <a:noFill/>
          </a:ln>
        </p:spPr>
      </p:pic>
      <p:pic>
        <p:nvPicPr>
          <p:cNvPr id="184" name="Google Shape;184;p5"/>
          <p:cNvPicPr preferRelativeResize="0"/>
          <p:nvPr/>
        </p:nvPicPr>
        <p:blipFill rotWithShape="1">
          <a:blip r:embed="rId12">
            <a:alphaModFix/>
          </a:blip>
          <a:srcRect b="0" l="0" r="0" t="0"/>
          <a:stretch/>
        </p:blipFill>
        <p:spPr>
          <a:xfrm>
            <a:off x="2140776" y="5309274"/>
            <a:ext cx="574531" cy="364911"/>
          </a:xfrm>
          <a:prstGeom prst="rect">
            <a:avLst/>
          </a:prstGeom>
          <a:noFill/>
          <a:ln>
            <a:noFill/>
          </a:ln>
        </p:spPr>
      </p:pic>
      <p:pic>
        <p:nvPicPr>
          <p:cNvPr id="185" name="Google Shape;185;p5"/>
          <p:cNvPicPr preferRelativeResize="0"/>
          <p:nvPr/>
        </p:nvPicPr>
        <p:blipFill rotWithShape="1">
          <a:blip r:embed="rId13">
            <a:alphaModFix/>
          </a:blip>
          <a:srcRect b="0" l="0" r="0" t="0"/>
          <a:stretch/>
        </p:blipFill>
        <p:spPr>
          <a:xfrm>
            <a:off x="3137235" y="4448811"/>
            <a:ext cx="912299" cy="581715"/>
          </a:xfrm>
          <a:prstGeom prst="rect">
            <a:avLst/>
          </a:prstGeom>
          <a:noFill/>
          <a:ln>
            <a:noFill/>
          </a:ln>
        </p:spPr>
      </p:pic>
      <p:sp>
        <p:nvSpPr>
          <p:cNvPr id="186" name="Google Shape;186;p5"/>
          <p:cNvSpPr txBox="1"/>
          <p:nvPr/>
        </p:nvSpPr>
        <p:spPr>
          <a:xfrm>
            <a:off x="379222" y="172051"/>
            <a:ext cx="5444100" cy="1323600"/>
          </a:xfrm>
          <a:prstGeom prst="rect">
            <a:avLst/>
          </a:prstGeom>
          <a:noFill/>
          <a:ln>
            <a:noFill/>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lang="en-GB" sz="1600">
                <a:solidFill>
                  <a:srgbClr val="757070"/>
                </a:solidFill>
                <a:latin typeface="Raleway"/>
                <a:ea typeface="Raleway"/>
                <a:cs typeface="Raleway"/>
                <a:sym typeface="Raleway"/>
              </a:rPr>
              <a:t>Data Valley takes an </a:t>
            </a:r>
            <a:r>
              <a:rPr b="1" lang="en-GB" sz="1600">
                <a:solidFill>
                  <a:srgbClr val="757070"/>
                </a:solidFill>
                <a:latin typeface="Raleway"/>
                <a:ea typeface="Raleway"/>
                <a:cs typeface="Raleway"/>
                <a:sym typeface="Raleway"/>
              </a:rPr>
              <a:t>integrated approach</a:t>
            </a:r>
            <a:r>
              <a:rPr lang="en-GB" sz="1600">
                <a:solidFill>
                  <a:srgbClr val="757070"/>
                </a:solidFill>
                <a:latin typeface="Raleway"/>
                <a:ea typeface="Raleway"/>
                <a:cs typeface="Raleway"/>
                <a:sym typeface="Raleway"/>
              </a:rPr>
              <a:t> that includes: </a:t>
            </a:r>
            <a:endParaRPr sz="1600">
              <a:solidFill>
                <a:srgbClr val="757070"/>
              </a:solidFill>
              <a:latin typeface="Raleway"/>
              <a:ea typeface="Raleway"/>
              <a:cs typeface="Raleway"/>
              <a:sym typeface="Raleway"/>
            </a:endParaRPr>
          </a:p>
          <a:p>
            <a:pPr indent="-355600" lvl="0" marL="342900" rtl="0" algn="just">
              <a:spcBef>
                <a:spcPts val="0"/>
              </a:spcBef>
              <a:spcAft>
                <a:spcPts val="0"/>
              </a:spcAft>
              <a:buClr>
                <a:srgbClr val="757070"/>
              </a:buClr>
              <a:buSzPts val="1600"/>
              <a:buFont typeface="Raleway"/>
              <a:buAutoNum type="alphaLcParenR"/>
            </a:pPr>
            <a:r>
              <a:rPr b="1" lang="en-GB" sz="1600">
                <a:solidFill>
                  <a:srgbClr val="757070"/>
                </a:solidFill>
                <a:latin typeface="Raleway"/>
                <a:ea typeface="Raleway"/>
                <a:cs typeface="Raleway"/>
                <a:sym typeface="Raleway"/>
              </a:rPr>
              <a:t>strategic research, </a:t>
            </a:r>
            <a:endParaRPr b="1" sz="1600">
              <a:solidFill>
                <a:srgbClr val="757070"/>
              </a:solidFill>
              <a:latin typeface="Raleway"/>
              <a:ea typeface="Raleway"/>
              <a:cs typeface="Raleway"/>
              <a:sym typeface="Raleway"/>
            </a:endParaRPr>
          </a:p>
          <a:p>
            <a:pPr indent="-355600" lvl="0" marL="342900" rtl="0" algn="just">
              <a:spcBef>
                <a:spcPts val="0"/>
              </a:spcBef>
              <a:spcAft>
                <a:spcPts val="0"/>
              </a:spcAft>
              <a:buClr>
                <a:srgbClr val="757070"/>
              </a:buClr>
              <a:buSzPts val="1600"/>
              <a:buFont typeface="Raleway"/>
              <a:buAutoNum type="alphaLcParenR"/>
            </a:pPr>
            <a:r>
              <a:rPr b="1" lang="en-GB" sz="1600">
                <a:solidFill>
                  <a:srgbClr val="757070"/>
                </a:solidFill>
                <a:latin typeface="Raleway"/>
                <a:ea typeface="Raleway"/>
                <a:cs typeface="Raleway"/>
                <a:sym typeface="Raleway"/>
              </a:rPr>
              <a:t>consulting, </a:t>
            </a:r>
            <a:endParaRPr b="1" sz="1600">
              <a:solidFill>
                <a:srgbClr val="757070"/>
              </a:solidFill>
              <a:latin typeface="Raleway"/>
              <a:ea typeface="Raleway"/>
              <a:cs typeface="Raleway"/>
              <a:sym typeface="Raleway"/>
            </a:endParaRPr>
          </a:p>
          <a:p>
            <a:pPr indent="-355600" lvl="0" marL="342900" rtl="0" algn="just">
              <a:spcBef>
                <a:spcPts val="0"/>
              </a:spcBef>
              <a:spcAft>
                <a:spcPts val="0"/>
              </a:spcAft>
              <a:buClr>
                <a:srgbClr val="757070"/>
              </a:buClr>
              <a:buSzPts val="1600"/>
              <a:buFont typeface="Raleway"/>
              <a:buAutoNum type="alphaLcParenR"/>
            </a:pPr>
            <a:r>
              <a:rPr b="1" lang="en-GB" sz="1600">
                <a:solidFill>
                  <a:srgbClr val="757070"/>
                </a:solidFill>
                <a:latin typeface="Raleway"/>
                <a:ea typeface="Raleway"/>
                <a:cs typeface="Raleway"/>
                <a:sym typeface="Raleway"/>
              </a:rPr>
              <a:t>policy advisory, </a:t>
            </a:r>
            <a:endParaRPr b="1" sz="1600">
              <a:solidFill>
                <a:srgbClr val="757070"/>
              </a:solidFill>
              <a:latin typeface="Raleway"/>
              <a:ea typeface="Raleway"/>
              <a:cs typeface="Raleway"/>
              <a:sym typeface="Raleway"/>
            </a:endParaRPr>
          </a:p>
          <a:p>
            <a:pPr indent="-355600" lvl="0" marL="342900" rtl="0" algn="just">
              <a:spcBef>
                <a:spcPts val="0"/>
              </a:spcBef>
              <a:spcAft>
                <a:spcPts val="0"/>
              </a:spcAft>
              <a:buClr>
                <a:srgbClr val="757070"/>
              </a:buClr>
              <a:buSzPts val="1600"/>
              <a:buFont typeface="Raleway"/>
              <a:buAutoNum type="alphaLcParenR"/>
            </a:pPr>
            <a:r>
              <a:rPr b="1" lang="en-GB" sz="1600">
                <a:solidFill>
                  <a:srgbClr val="757070"/>
                </a:solidFill>
                <a:latin typeface="Raleway"/>
                <a:ea typeface="Raleway"/>
                <a:cs typeface="Raleway"/>
                <a:sym typeface="Raleway"/>
              </a:rPr>
              <a:t>education and outreach. </a:t>
            </a:r>
            <a:endParaRPr b="1" sz="3400">
              <a:solidFill>
                <a:srgbClr val="2F5496"/>
              </a:solidFill>
              <a:latin typeface="Raleway"/>
              <a:ea typeface="Raleway"/>
              <a:cs typeface="Raleway"/>
              <a:sym typeface="Raleway"/>
            </a:endParaRPr>
          </a:p>
        </p:txBody>
      </p:sp>
      <p:sp>
        <p:nvSpPr>
          <p:cNvPr id="187" name="Google Shape;187;p5"/>
          <p:cNvSpPr/>
          <p:nvPr/>
        </p:nvSpPr>
        <p:spPr>
          <a:xfrm>
            <a:off x="4137971" y="4791255"/>
            <a:ext cx="1320876" cy="1138686"/>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p5"/>
          <p:cNvSpPr/>
          <p:nvPr/>
        </p:nvSpPr>
        <p:spPr>
          <a:xfrm>
            <a:off x="2932946" y="5559864"/>
            <a:ext cx="1320876" cy="1138686"/>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and white sign&#10;&#10;Description automatically generated with low confidence" id="189" name="Google Shape;189;p5"/>
          <p:cNvPicPr preferRelativeResize="0"/>
          <p:nvPr/>
        </p:nvPicPr>
        <p:blipFill rotWithShape="1">
          <a:blip r:embed="rId14">
            <a:alphaModFix/>
          </a:blip>
          <a:srcRect b="0" l="0" r="0" t="0"/>
          <a:stretch/>
        </p:blipFill>
        <p:spPr>
          <a:xfrm>
            <a:off x="3224288" y="5799135"/>
            <a:ext cx="695439" cy="695439"/>
          </a:xfrm>
          <a:prstGeom prst="rect">
            <a:avLst/>
          </a:prstGeom>
          <a:noFill/>
          <a:ln>
            <a:noFill/>
          </a:ln>
        </p:spPr>
      </p:pic>
      <p:pic>
        <p:nvPicPr>
          <p:cNvPr descr="Logo&#10;&#10;Description automatically generated" id="190" name="Google Shape;190;p5"/>
          <p:cNvPicPr preferRelativeResize="0"/>
          <p:nvPr/>
        </p:nvPicPr>
        <p:blipFill rotWithShape="1">
          <a:blip r:embed="rId15">
            <a:alphaModFix/>
          </a:blip>
          <a:srcRect b="0" l="0" r="0" t="0"/>
          <a:stretch/>
        </p:blipFill>
        <p:spPr>
          <a:xfrm>
            <a:off x="4468604" y="5040006"/>
            <a:ext cx="649248" cy="649248"/>
          </a:xfrm>
          <a:prstGeom prst="rect">
            <a:avLst/>
          </a:prstGeom>
          <a:noFill/>
          <a:ln>
            <a:noFill/>
          </a:ln>
        </p:spPr>
      </p:pic>
      <p:pic>
        <p:nvPicPr>
          <p:cNvPr descr="A picture containing text&#10;&#10;Description automatically generated" id="191" name="Google Shape;191;p5"/>
          <p:cNvPicPr preferRelativeResize="0"/>
          <p:nvPr/>
        </p:nvPicPr>
        <p:blipFill rotWithShape="1">
          <a:blip r:embed="rId16">
            <a:alphaModFix/>
          </a:blip>
          <a:srcRect b="0" l="0" r="0" t="0"/>
          <a:stretch/>
        </p:blipFill>
        <p:spPr>
          <a:xfrm>
            <a:off x="3208759" y="3067327"/>
            <a:ext cx="723346" cy="72334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g133f1daa9c2_0_66"/>
          <p:cNvSpPr txBox="1"/>
          <p:nvPr>
            <p:ph idx="1" type="body"/>
          </p:nvPr>
        </p:nvSpPr>
        <p:spPr>
          <a:xfrm>
            <a:off x="514540" y="0"/>
            <a:ext cx="11677500" cy="5829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en-GB" sz="2900">
                <a:solidFill>
                  <a:srgbClr val="004AAD"/>
                </a:solidFill>
                <a:highlight>
                  <a:srgbClr val="FFFFFF"/>
                </a:highlight>
                <a:latin typeface="Raleway"/>
                <a:ea typeface="Raleway"/>
                <a:cs typeface="Raleway"/>
                <a:sym typeface="Raleway"/>
              </a:rPr>
              <a:t>Secondary use of Health Data</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a:p>
            <a:pPr indent="0" lvl="0" marL="0" rtl="0" algn="ctr">
              <a:spcBef>
                <a:spcPts val="0"/>
              </a:spcBef>
              <a:spcAft>
                <a:spcPts val="0"/>
              </a:spcAft>
              <a:buNone/>
            </a:pPr>
            <a:r>
              <a:t/>
            </a:r>
            <a:endParaRPr b="1" sz="2900">
              <a:solidFill>
                <a:srgbClr val="004AAD"/>
              </a:solidFill>
              <a:highlight>
                <a:srgbClr val="FFFFFF"/>
              </a:highlight>
              <a:latin typeface="Raleway"/>
              <a:ea typeface="Raleway"/>
              <a:cs typeface="Raleway"/>
              <a:sym typeface="Raleway"/>
            </a:endParaRPr>
          </a:p>
        </p:txBody>
      </p:sp>
      <p:sp>
        <p:nvSpPr>
          <p:cNvPr id="591" name="Google Shape;591;g133f1daa9c2_0_66"/>
          <p:cNvSpPr txBox="1"/>
          <p:nvPr/>
        </p:nvSpPr>
        <p:spPr>
          <a:xfrm>
            <a:off x="1205539" y="2861648"/>
            <a:ext cx="9780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92" name="Google Shape;592;g133f1daa9c2_0_66"/>
          <p:cNvSpPr txBox="1"/>
          <p:nvPr/>
        </p:nvSpPr>
        <p:spPr>
          <a:xfrm>
            <a:off x="1205550" y="1511125"/>
            <a:ext cx="4688100" cy="503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500">
                <a:solidFill>
                  <a:srgbClr val="333333"/>
                </a:solidFill>
                <a:highlight>
                  <a:srgbClr val="FFFFFF"/>
                </a:highlight>
              </a:rPr>
              <a:t>Considering the administrative burden for health data access bodies to inform the natural persons whose data are used in data projects within a secure processing environment, the exceptions provided for in Article 14(5) of Regulation (EU) 2016/679 should apply. Therefore, health data access bodies should provide general information concerning the conditions for the secondary use of their health data containing the information items listed in Article 14(1) and, where necessary to ensure fair and transparent processing, Article 14(2) of Regulation (EU) 2016/679, e.g. information on the purpose and the data categories processed. </a:t>
            </a:r>
            <a:r>
              <a:rPr b="1" lang="en-GB" sz="1500">
                <a:solidFill>
                  <a:srgbClr val="333333"/>
                </a:solidFill>
                <a:highlight>
                  <a:srgbClr val="FFFFFF"/>
                </a:highlight>
              </a:rPr>
              <a:t>Exceptions from this rule should be made when the results of the research could assist in the treatment of the natural person concerned</a:t>
            </a:r>
            <a:r>
              <a:rPr lang="en-GB" sz="1500">
                <a:solidFill>
                  <a:srgbClr val="333333"/>
                </a:solidFill>
                <a:highlight>
                  <a:srgbClr val="FFFFFF"/>
                </a:highlight>
              </a:rPr>
              <a:t>. In this case, the data user should inform the health data access body, which should inform the data subject or his health professional (Recital 44) </a:t>
            </a:r>
            <a:endParaRPr sz="1500">
              <a:solidFill>
                <a:srgbClr val="333333"/>
              </a:solidFill>
              <a:highlight>
                <a:srgbClr val="FFFFFF"/>
              </a:highlight>
              <a:latin typeface="Source Sans Pro"/>
              <a:ea typeface="Source Sans Pro"/>
              <a:cs typeface="Source Sans Pro"/>
              <a:sym typeface="Source Sans Pro"/>
            </a:endParaRPr>
          </a:p>
          <a:p>
            <a:pPr indent="0" lvl="0" marL="0" rtl="0" algn="just">
              <a:spcBef>
                <a:spcPts val="0"/>
              </a:spcBef>
              <a:spcAft>
                <a:spcPts val="0"/>
              </a:spcAft>
              <a:buNone/>
            </a:pPr>
            <a:r>
              <a:t/>
            </a:r>
            <a:endParaRPr b="1" sz="1500">
              <a:solidFill>
                <a:srgbClr val="333333"/>
              </a:solidFill>
              <a:highlight>
                <a:srgbClr val="FFFFFF"/>
              </a:highlight>
            </a:endParaRPr>
          </a:p>
          <a:p>
            <a:pPr indent="0" lvl="0" marL="0" rtl="0" algn="just">
              <a:spcBef>
                <a:spcPts val="0"/>
              </a:spcBef>
              <a:spcAft>
                <a:spcPts val="0"/>
              </a:spcAft>
              <a:buNone/>
            </a:pPr>
            <a:r>
              <a:t/>
            </a:r>
            <a:endParaRPr b="1" sz="1500">
              <a:solidFill>
                <a:srgbClr val="333333"/>
              </a:solidFill>
              <a:highlight>
                <a:srgbClr val="FFFFFF"/>
              </a:highlight>
            </a:endParaRPr>
          </a:p>
        </p:txBody>
      </p:sp>
      <p:pic>
        <p:nvPicPr>
          <p:cNvPr id="593" name="Google Shape;593;g133f1daa9c2_0_66"/>
          <p:cNvPicPr preferRelativeResize="0"/>
          <p:nvPr/>
        </p:nvPicPr>
        <p:blipFill>
          <a:blip r:embed="rId3">
            <a:alphaModFix/>
          </a:blip>
          <a:stretch>
            <a:fillRect/>
          </a:stretch>
        </p:blipFill>
        <p:spPr>
          <a:xfrm>
            <a:off x="7758452" y="1420440"/>
            <a:ext cx="3228000" cy="416097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13b7178d6c1_0_0"/>
          <p:cNvSpPr txBox="1"/>
          <p:nvPr>
            <p:ph idx="1" type="body"/>
          </p:nvPr>
        </p:nvSpPr>
        <p:spPr>
          <a:xfrm>
            <a:off x="514540" y="0"/>
            <a:ext cx="11677500" cy="5829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600" name="Google Shape;600;g13b7178d6c1_0_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 </a:t>
            </a:r>
            <a:endParaRPr/>
          </a:p>
        </p:txBody>
      </p:sp>
      <p:sp>
        <p:nvSpPr>
          <p:cNvPr id="601" name="Google Shape;601;g13b7178d6c1_0_0"/>
          <p:cNvSpPr txBox="1"/>
          <p:nvPr/>
        </p:nvSpPr>
        <p:spPr>
          <a:xfrm>
            <a:off x="152400" y="15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 </a:t>
            </a:r>
            <a:endParaRPr/>
          </a:p>
        </p:txBody>
      </p:sp>
      <p:pic>
        <p:nvPicPr>
          <p:cNvPr id="602" name="Google Shape;602;g13b7178d6c1_0_0"/>
          <p:cNvPicPr preferRelativeResize="0"/>
          <p:nvPr/>
        </p:nvPicPr>
        <p:blipFill>
          <a:blip r:embed="rId3">
            <a:alphaModFix/>
          </a:blip>
          <a:stretch>
            <a:fillRect/>
          </a:stretch>
        </p:blipFill>
        <p:spPr>
          <a:xfrm>
            <a:off x="514550" y="400200"/>
            <a:ext cx="7975076" cy="5503675"/>
          </a:xfrm>
          <a:prstGeom prst="rect">
            <a:avLst/>
          </a:prstGeom>
          <a:noFill/>
          <a:ln>
            <a:noFill/>
          </a:ln>
        </p:spPr>
      </p:pic>
      <p:sp>
        <p:nvSpPr>
          <p:cNvPr id="603" name="Google Shape;603;g13b7178d6c1_0_0"/>
          <p:cNvSpPr txBox="1"/>
          <p:nvPr/>
        </p:nvSpPr>
        <p:spPr>
          <a:xfrm>
            <a:off x="8783700" y="1319300"/>
            <a:ext cx="3408300" cy="2826300"/>
          </a:xfrm>
          <a:prstGeom prst="rect">
            <a:avLst/>
          </a:prstGeom>
          <a:noFill/>
          <a:ln>
            <a:noFill/>
          </a:ln>
        </p:spPr>
        <p:txBody>
          <a:bodyPr anchorCtr="0" anchor="ctr" bIns="91425" lIns="91425" spcFirstLastPara="1" rIns="91425" wrap="square" tIns="91425">
            <a:noAutofit/>
          </a:bodyPr>
          <a:lstStyle/>
          <a:p>
            <a:pPr indent="0" lvl="0" marL="0" rtl="0" algn="l">
              <a:lnSpc>
                <a:spcPct val="120000"/>
              </a:lnSpc>
              <a:spcBef>
                <a:spcPts val="0"/>
              </a:spcBef>
              <a:spcAft>
                <a:spcPts val="0"/>
              </a:spcAft>
              <a:buNone/>
            </a:pPr>
            <a:r>
              <a:rPr b="1" lang="en-GB" sz="2800">
                <a:solidFill>
                  <a:srgbClr val="595959"/>
                </a:solidFill>
                <a:latin typeface="Helvetica Neue"/>
                <a:ea typeface="Helvetica Neue"/>
                <a:cs typeface="Helvetica Neue"/>
                <a:sym typeface="Helvetica Neue"/>
              </a:rPr>
              <a:t>How?</a:t>
            </a:r>
            <a:endParaRPr b="1" sz="2800">
              <a:solidFill>
                <a:srgbClr val="595959"/>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100"/>
          </a:p>
          <a:p>
            <a:pPr indent="0" lvl="0" marL="0" rtl="0" algn="l">
              <a:lnSpc>
                <a:spcPct val="120000"/>
              </a:lnSpc>
              <a:spcBef>
                <a:spcPts val="0"/>
              </a:spcBef>
              <a:spcAft>
                <a:spcPts val="0"/>
              </a:spcAft>
              <a:buNone/>
            </a:pPr>
            <a:r>
              <a:rPr b="1" lang="en-GB" sz="1700">
                <a:solidFill>
                  <a:srgbClr val="002060"/>
                </a:solidFill>
                <a:latin typeface="Helvetica Neue"/>
                <a:ea typeface="Helvetica Neue"/>
                <a:cs typeface="Helvetica Neue"/>
                <a:sym typeface="Helvetica Neue"/>
              </a:rPr>
              <a:t>From personal data to non personal data</a:t>
            </a:r>
            <a:endParaRPr b="1" sz="1700">
              <a:solidFill>
                <a:srgbClr val="00206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1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13b7178d6c1_0_15"/>
          <p:cNvSpPr txBox="1"/>
          <p:nvPr>
            <p:ph idx="1" type="body"/>
          </p:nvPr>
        </p:nvSpPr>
        <p:spPr>
          <a:xfrm>
            <a:off x="514540" y="0"/>
            <a:ext cx="11677500" cy="5829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610" name="Google Shape;610;g13b7178d6c1_0_15"/>
          <p:cNvSpPr txBox="1"/>
          <p:nvPr/>
        </p:nvSpPr>
        <p:spPr>
          <a:xfrm>
            <a:off x="862178" y="1080719"/>
            <a:ext cx="10384200" cy="4419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2000">
                <a:solidFill>
                  <a:srgbClr val="000000"/>
                </a:solidFill>
                <a:latin typeface="Helvetica Neue"/>
                <a:ea typeface="Helvetica Neue"/>
                <a:cs typeface="Helvetica Neue"/>
                <a:sym typeface="Helvetica Neue"/>
              </a:rPr>
              <a:t>‘[...] processing of personal data in such a manner that the</a:t>
            </a:r>
            <a:r>
              <a:rPr lang="en-GB" sz="2000">
                <a:solidFill>
                  <a:srgbClr val="000000"/>
                </a:solidFill>
                <a:latin typeface="Helvetica Neue Light"/>
                <a:ea typeface="Helvetica Neue Light"/>
                <a:cs typeface="Helvetica Neue Light"/>
                <a:sym typeface="Helvetica Neue Light"/>
              </a:rPr>
              <a:t> </a:t>
            </a:r>
            <a:r>
              <a:rPr b="1" lang="en-GB" sz="2000">
                <a:solidFill>
                  <a:srgbClr val="000000"/>
                </a:solidFill>
                <a:latin typeface="Helvetica Neue"/>
                <a:ea typeface="Helvetica Neue"/>
                <a:cs typeface="Helvetica Neue"/>
                <a:sym typeface="Helvetica Neue"/>
              </a:rPr>
              <a:t>personal data can no longer be attributed to a specific data subject without the use of additional information</a:t>
            </a:r>
            <a:r>
              <a:rPr lang="en-GB" sz="2000">
                <a:solidFill>
                  <a:srgbClr val="000000"/>
                </a:solidFill>
                <a:latin typeface="Helvetica Neue Light"/>
                <a:ea typeface="Helvetica Neue Light"/>
                <a:cs typeface="Helvetica Neue Light"/>
                <a:sym typeface="Helvetica Neue Light"/>
              </a:rPr>
              <a:t>,</a:t>
            </a:r>
            <a:r>
              <a:rPr lang="en-GB" sz="2000">
                <a:solidFill>
                  <a:srgbClr val="000000"/>
                </a:solidFill>
                <a:latin typeface="Helvetica Neue"/>
                <a:ea typeface="Helvetica Neue"/>
                <a:cs typeface="Helvetica Neue"/>
                <a:sym typeface="Helvetica Neue"/>
              </a:rPr>
              <a:t> provided that such additional information is</a:t>
            </a:r>
            <a:r>
              <a:rPr lang="en-GB" sz="2000">
                <a:solidFill>
                  <a:srgbClr val="000000"/>
                </a:solidFill>
                <a:latin typeface="Helvetica Neue Light"/>
                <a:ea typeface="Helvetica Neue Light"/>
                <a:cs typeface="Helvetica Neue Light"/>
                <a:sym typeface="Helvetica Neue Light"/>
              </a:rPr>
              <a:t> </a:t>
            </a:r>
            <a:r>
              <a:rPr b="1" lang="en-GB" sz="2000">
                <a:solidFill>
                  <a:srgbClr val="000000"/>
                </a:solidFill>
                <a:latin typeface="Helvetica Neue"/>
                <a:ea typeface="Helvetica Neue"/>
                <a:cs typeface="Helvetica Neue"/>
                <a:sym typeface="Helvetica Neue"/>
              </a:rPr>
              <a:t>kept separately</a:t>
            </a:r>
            <a:r>
              <a:rPr lang="en-GB" sz="2000">
                <a:solidFill>
                  <a:srgbClr val="000000"/>
                </a:solidFill>
                <a:latin typeface="Helvetica Neue Light"/>
                <a:ea typeface="Helvetica Neue Light"/>
                <a:cs typeface="Helvetica Neue Light"/>
                <a:sym typeface="Helvetica Neue Light"/>
              </a:rPr>
              <a:t> </a:t>
            </a:r>
            <a:r>
              <a:rPr lang="en-GB" sz="2000">
                <a:solidFill>
                  <a:srgbClr val="000000"/>
                </a:solidFill>
                <a:latin typeface="Helvetica Neue"/>
                <a:ea typeface="Helvetica Neue"/>
                <a:cs typeface="Helvetica Neue"/>
                <a:sym typeface="Helvetica Neue"/>
              </a:rPr>
              <a:t>and is </a:t>
            </a:r>
            <a:r>
              <a:rPr b="1" lang="en-GB" sz="2000">
                <a:solidFill>
                  <a:srgbClr val="000000"/>
                </a:solidFill>
                <a:latin typeface="Helvetica Neue"/>
                <a:ea typeface="Helvetica Neue"/>
                <a:cs typeface="Helvetica Neue"/>
                <a:sym typeface="Helvetica Neue"/>
              </a:rPr>
              <a:t>subject to technical and organisational measures</a:t>
            </a:r>
            <a:r>
              <a:rPr lang="en-GB" sz="2000">
                <a:solidFill>
                  <a:srgbClr val="000000"/>
                </a:solidFill>
                <a:latin typeface="Helvetica Neue Light"/>
                <a:ea typeface="Helvetica Neue Light"/>
                <a:cs typeface="Helvetica Neue Light"/>
                <a:sym typeface="Helvetica Neue Light"/>
              </a:rPr>
              <a:t> [...]’</a:t>
            </a:r>
            <a:endParaRPr sz="2000">
              <a:solidFill>
                <a:srgbClr val="000000"/>
              </a:solidFill>
              <a:latin typeface="Helvetica Neue Light"/>
              <a:ea typeface="Helvetica Neue Light"/>
              <a:cs typeface="Helvetica Neue Light"/>
              <a:sym typeface="Helvetica Neue Light"/>
            </a:endParaRPr>
          </a:p>
          <a:p>
            <a:pPr indent="0" lvl="0" marL="0" rtl="0" algn="l">
              <a:lnSpc>
                <a:spcPct val="115000"/>
              </a:lnSpc>
              <a:spcBef>
                <a:spcPts val="0"/>
              </a:spcBef>
              <a:spcAft>
                <a:spcPts val="0"/>
              </a:spcAft>
              <a:buNone/>
            </a:pPr>
            <a:r>
              <a:t/>
            </a:r>
            <a:endParaRPr sz="2000">
              <a:solidFill>
                <a:srgbClr val="000000"/>
              </a:solidFill>
              <a:latin typeface="Helvetica Neue Light"/>
              <a:ea typeface="Helvetica Neue Light"/>
              <a:cs typeface="Helvetica Neue Light"/>
              <a:sym typeface="Helvetica Neue Light"/>
            </a:endParaRPr>
          </a:p>
          <a:p>
            <a:pPr indent="0" lvl="0" marL="0" rtl="0" algn="l">
              <a:lnSpc>
                <a:spcPct val="115000"/>
              </a:lnSpc>
              <a:spcBef>
                <a:spcPts val="0"/>
              </a:spcBef>
              <a:spcAft>
                <a:spcPts val="0"/>
              </a:spcAft>
              <a:buNone/>
            </a:pPr>
            <a:r>
              <a:rPr lang="en-GB" sz="2000">
                <a:solidFill>
                  <a:srgbClr val="000000"/>
                </a:solidFill>
                <a:latin typeface="Helvetica Neue"/>
                <a:ea typeface="Helvetica Neue"/>
                <a:cs typeface="Helvetica Neue"/>
                <a:sym typeface="Helvetica Neue"/>
              </a:rPr>
              <a:t>(Art. 4(5) GDPR)</a:t>
            </a:r>
            <a:endParaRPr sz="2000">
              <a:solidFill>
                <a:srgbClr val="000000"/>
              </a:solidFill>
              <a:latin typeface="Helvetica Neue"/>
              <a:ea typeface="Helvetica Neue"/>
              <a:cs typeface="Helvetica Neue"/>
              <a:sym typeface="Helvetica Neue"/>
            </a:endParaRPr>
          </a:p>
        </p:txBody>
      </p:sp>
      <p:sp>
        <p:nvSpPr>
          <p:cNvPr id="611" name="Google Shape;611;g13b7178d6c1_0_15"/>
          <p:cNvSpPr txBox="1"/>
          <p:nvPr/>
        </p:nvSpPr>
        <p:spPr>
          <a:xfrm>
            <a:off x="996829" y="375024"/>
            <a:ext cx="10810200" cy="63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200">
                <a:solidFill>
                  <a:schemeClr val="accent1"/>
                </a:solidFill>
                <a:latin typeface="Helvetica Neue"/>
                <a:ea typeface="Helvetica Neue"/>
                <a:cs typeface="Helvetica Neue"/>
                <a:sym typeface="Helvetica Neue"/>
              </a:rPr>
              <a:t>Recital 26, GDPR, </a:t>
            </a:r>
            <a:r>
              <a:rPr b="1" lang="en-GB" sz="3200">
                <a:solidFill>
                  <a:schemeClr val="accent1"/>
                </a:solidFill>
                <a:latin typeface="Helvetica Neue"/>
                <a:ea typeface="Helvetica Neue"/>
                <a:cs typeface="Helvetica Neue"/>
                <a:sym typeface="Helvetica Neue"/>
              </a:rPr>
              <a:t>pseudonymous data</a:t>
            </a:r>
            <a:endParaRPr b="1" sz="3200">
              <a:solidFill>
                <a:schemeClr val="accent1"/>
              </a:solidFill>
              <a:latin typeface="Helvetica Neue"/>
              <a:ea typeface="Helvetica Neue"/>
              <a:cs typeface="Helvetica Neue"/>
              <a:sym typeface="Helvetica Neu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g13b7178d6c1_0_22"/>
          <p:cNvSpPr txBox="1"/>
          <p:nvPr/>
        </p:nvSpPr>
        <p:spPr>
          <a:xfrm>
            <a:off x="659933" y="4119233"/>
            <a:ext cx="4065300" cy="580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900"/>
              <a:buFont typeface="Arial"/>
              <a:buNone/>
            </a:pPr>
            <a:r>
              <a:rPr b="1" i="0" lang="en-GB" sz="2900" u="none" cap="none" strike="noStrike">
                <a:solidFill>
                  <a:schemeClr val="dk1"/>
                </a:solidFill>
                <a:latin typeface="Helvetica Neue"/>
                <a:ea typeface="Helvetica Neue"/>
                <a:cs typeface="Helvetica Neue"/>
                <a:sym typeface="Helvetica Neue"/>
              </a:rPr>
              <a:t>Pseudonymised data</a:t>
            </a:r>
            <a:endParaRPr b="1" i="0" sz="29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900"/>
              <a:buFont typeface="Arial"/>
              <a:buNone/>
            </a:pPr>
            <a:r>
              <a:t/>
            </a:r>
            <a:endParaRPr i="0" sz="29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900"/>
              <a:buFont typeface="Arial"/>
              <a:buNone/>
            </a:pPr>
            <a:r>
              <a:t/>
            </a:r>
            <a:endParaRPr i="0" sz="29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900"/>
              <a:buFont typeface="Arial"/>
              <a:buNone/>
            </a:pPr>
            <a:r>
              <a:t/>
            </a:r>
            <a:endParaRPr i="0" sz="29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900"/>
              <a:buFont typeface="Arial"/>
              <a:buNone/>
            </a:pPr>
            <a:r>
              <a:t/>
            </a:r>
            <a:endParaRPr i="0" sz="29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900"/>
              <a:buFont typeface="Arial"/>
              <a:buNone/>
            </a:pPr>
            <a:r>
              <a:t/>
            </a:r>
            <a:endParaRPr i="0" sz="2900" u="none" cap="none" strike="noStrike">
              <a:solidFill>
                <a:schemeClr val="dk1"/>
              </a:solidFill>
              <a:latin typeface="Helvetica Neue"/>
              <a:ea typeface="Helvetica Neue"/>
              <a:cs typeface="Helvetica Neue"/>
              <a:sym typeface="Helvetica Neue"/>
            </a:endParaRPr>
          </a:p>
        </p:txBody>
      </p:sp>
      <p:sp>
        <p:nvSpPr>
          <p:cNvPr id="618" name="Google Shape;618;g13b7178d6c1_0_22"/>
          <p:cNvSpPr/>
          <p:nvPr/>
        </p:nvSpPr>
        <p:spPr>
          <a:xfrm>
            <a:off x="4725233" y="3235533"/>
            <a:ext cx="1682100" cy="375600"/>
          </a:xfrm>
          <a:prstGeom prst="rightArrow">
            <a:avLst>
              <a:gd fmla="val 50000" name="adj1"/>
              <a:gd fmla="val 50000" name="adj2"/>
            </a:avLst>
          </a:prstGeom>
          <a:solidFill>
            <a:schemeClr val="accent1"/>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19" name="Google Shape;619;g13b7178d6c1_0_22"/>
          <p:cNvSpPr txBox="1"/>
          <p:nvPr/>
        </p:nvSpPr>
        <p:spPr>
          <a:xfrm>
            <a:off x="6487733" y="481133"/>
            <a:ext cx="4809900" cy="5803500"/>
          </a:xfrm>
          <a:prstGeom prst="rect">
            <a:avLst/>
          </a:prstGeom>
          <a:noFill/>
          <a:ln>
            <a:noFill/>
          </a:ln>
        </p:spPr>
        <p:txBody>
          <a:bodyPr anchorCtr="0" anchor="ctr" bIns="121900" lIns="121900" spcFirstLastPara="1" rIns="121900" wrap="square" tIns="121900">
            <a:noAutofit/>
          </a:bodyPr>
          <a:lstStyle/>
          <a:p>
            <a:pPr indent="0" lvl="0" marL="0" marR="0" rtl="0" algn="just">
              <a:lnSpc>
                <a:spcPct val="100000"/>
              </a:lnSpc>
              <a:spcBef>
                <a:spcPts val="0"/>
              </a:spcBef>
              <a:spcAft>
                <a:spcPts val="0"/>
              </a:spcAft>
              <a:buClr>
                <a:srgbClr val="000000"/>
              </a:buClr>
              <a:buSzPts val="2400"/>
              <a:buFont typeface="Arial"/>
              <a:buNone/>
            </a:pPr>
            <a:r>
              <a:rPr i="0" lang="en-GB" sz="2400" u="none" cap="none" strike="noStrike">
                <a:solidFill>
                  <a:schemeClr val="dk1"/>
                </a:solidFill>
                <a:latin typeface="Helvetica Neue"/>
                <a:ea typeface="Helvetica Neue"/>
                <a:cs typeface="Helvetica Neue"/>
                <a:sym typeface="Helvetica Neue"/>
              </a:rPr>
              <a:t>“[...] the processing of personal data in such a manner that the personal data </a:t>
            </a:r>
            <a:r>
              <a:rPr b="1" i="0" lang="en-GB" sz="2400" u="none" cap="none" strike="noStrike">
                <a:solidFill>
                  <a:schemeClr val="dk1"/>
                </a:solidFill>
                <a:latin typeface="Helvetica Neue"/>
                <a:ea typeface="Helvetica Neue"/>
                <a:cs typeface="Helvetica Neue"/>
                <a:sym typeface="Helvetica Neue"/>
              </a:rPr>
              <a:t>can no longer be attributed to a specific data subject </a:t>
            </a:r>
            <a:r>
              <a:rPr b="1" i="0" lang="en-GB" sz="2400" u="sng" cap="none" strike="noStrike">
                <a:solidFill>
                  <a:schemeClr val="dk1"/>
                </a:solidFill>
                <a:latin typeface="Helvetica Neue"/>
                <a:ea typeface="Helvetica Neue"/>
                <a:cs typeface="Helvetica Neue"/>
                <a:sym typeface="Helvetica Neue"/>
              </a:rPr>
              <a:t>without the use of additional information, provided that such additional information is kept separately</a:t>
            </a:r>
            <a:r>
              <a:rPr b="1" i="0" lang="en-GB" sz="2400" u="none" cap="none" strike="noStrike">
                <a:solidFill>
                  <a:schemeClr val="dk1"/>
                </a:solidFill>
                <a:latin typeface="Helvetica Neue"/>
                <a:ea typeface="Helvetica Neue"/>
                <a:cs typeface="Helvetica Neue"/>
                <a:sym typeface="Helvetica Neue"/>
              </a:rPr>
              <a:t> and is subject to technical and organisational measures </a:t>
            </a:r>
            <a:r>
              <a:rPr i="0" lang="en-GB" sz="2400" u="none" cap="none" strike="noStrike">
                <a:solidFill>
                  <a:schemeClr val="dk1"/>
                </a:solidFill>
                <a:latin typeface="Helvetica Neue"/>
                <a:ea typeface="Helvetica Neue"/>
                <a:cs typeface="Helvetica Neue"/>
                <a:sym typeface="Helvetica Neue"/>
              </a:rPr>
              <a:t>to ensure that the personal data are not attributed to an identified or identifiable natural person [...]”</a:t>
            </a:r>
            <a:endParaRPr i="0" sz="2400" u="none" cap="none" strike="noStrike">
              <a:solidFill>
                <a:schemeClr val="dk1"/>
              </a:solidFill>
              <a:latin typeface="Helvetica Neue"/>
              <a:ea typeface="Helvetica Neue"/>
              <a:cs typeface="Helvetica Neue"/>
              <a:sym typeface="Helvetica Neue"/>
            </a:endParaRPr>
          </a:p>
          <a:p>
            <a:pPr indent="0" lvl="0" marL="0" marR="0" rtl="0" algn="just">
              <a:lnSpc>
                <a:spcPct val="100000"/>
              </a:lnSpc>
              <a:spcBef>
                <a:spcPts val="0"/>
              </a:spcBef>
              <a:spcAft>
                <a:spcPts val="0"/>
              </a:spcAft>
              <a:buClr>
                <a:srgbClr val="000000"/>
              </a:buClr>
              <a:buSzPts val="2400"/>
              <a:buFont typeface="Arial"/>
              <a:buNone/>
            </a:pPr>
            <a:r>
              <a:t/>
            </a:r>
            <a:endParaRPr i="0" sz="2400" u="none" cap="none" strike="noStrike">
              <a:solidFill>
                <a:schemeClr val="dk1"/>
              </a:solidFill>
              <a:latin typeface="Helvetica Neue"/>
              <a:ea typeface="Helvetica Neue"/>
              <a:cs typeface="Helvetica Neue"/>
              <a:sym typeface="Helvetica Neue"/>
            </a:endParaRPr>
          </a:p>
          <a:p>
            <a:pPr indent="0" lvl="0" marL="0" marR="0" rtl="0" algn="just">
              <a:lnSpc>
                <a:spcPct val="100000"/>
              </a:lnSpc>
              <a:spcBef>
                <a:spcPts val="0"/>
              </a:spcBef>
              <a:spcAft>
                <a:spcPts val="0"/>
              </a:spcAft>
              <a:buClr>
                <a:srgbClr val="000000"/>
              </a:buClr>
              <a:buSzPts val="2400"/>
              <a:buFont typeface="Arial"/>
              <a:buNone/>
            </a:pPr>
            <a:r>
              <a:rPr i="0" lang="en-GB" sz="2400" u="none" cap="none" strike="noStrike">
                <a:solidFill>
                  <a:schemeClr val="dk1"/>
                </a:solidFill>
                <a:latin typeface="Helvetica Neue"/>
                <a:ea typeface="Helvetica Neue"/>
                <a:cs typeface="Helvetica Neue"/>
                <a:sym typeface="Helvetica Neue"/>
              </a:rPr>
              <a:t>(Art. 4(5) GDPR)</a:t>
            </a:r>
            <a:endParaRPr i="0" sz="2400" u="none" cap="none" strike="noStrike">
              <a:solidFill>
                <a:schemeClr val="dk1"/>
              </a:solidFill>
              <a:latin typeface="Helvetica Neue"/>
              <a:ea typeface="Helvetica Neue"/>
              <a:cs typeface="Helvetica Neue"/>
              <a:sym typeface="Helvetica Neue"/>
            </a:endParaRPr>
          </a:p>
        </p:txBody>
      </p:sp>
      <p:pic>
        <p:nvPicPr>
          <p:cNvPr id="620" name="Google Shape;620;g13b7178d6c1_0_22"/>
          <p:cNvPicPr preferRelativeResize="0"/>
          <p:nvPr/>
        </p:nvPicPr>
        <p:blipFill>
          <a:blip r:embed="rId3">
            <a:alphaModFix/>
          </a:blip>
          <a:stretch>
            <a:fillRect/>
          </a:stretch>
        </p:blipFill>
        <p:spPr>
          <a:xfrm>
            <a:off x="1783333" y="2066233"/>
            <a:ext cx="2053000" cy="2053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13b7178d6c1_0_139"/>
          <p:cNvSpPr txBox="1"/>
          <p:nvPr/>
        </p:nvSpPr>
        <p:spPr>
          <a:xfrm>
            <a:off x="2011167" y="1686900"/>
            <a:ext cx="4409700" cy="14931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lang="en-GB" sz="3100">
                <a:latin typeface="Helvetica Neue"/>
                <a:ea typeface="Helvetica Neue"/>
                <a:cs typeface="Helvetica Neue"/>
                <a:sym typeface="Helvetica Neue"/>
              </a:rPr>
              <a:t>Pseudonymization</a:t>
            </a:r>
            <a:endParaRPr b="1" sz="31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1" sz="3100">
              <a:latin typeface="Helvetica Neue"/>
              <a:ea typeface="Helvetica Neue"/>
              <a:cs typeface="Helvetica Neue"/>
              <a:sym typeface="Helvetica Neue"/>
            </a:endParaRPr>
          </a:p>
          <a:p>
            <a:pPr indent="0" lvl="0" marL="0" rtl="0" algn="l">
              <a:spcBef>
                <a:spcPts val="0"/>
              </a:spcBef>
              <a:spcAft>
                <a:spcPts val="0"/>
              </a:spcAft>
              <a:buNone/>
            </a:pPr>
            <a:r>
              <a:t/>
            </a:r>
            <a:endParaRPr sz="1900">
              <a:latin typeface="Helvetica Neue"/>
              <a:ea typeface="Helvetica Neue"/>
              <a:cs typeface="Helvetica Neue"/>
              <a:sym typeface="Helvetica Neue"/>
            </a:endParaRPr>
          </a:p>
        </p:txBody>
      </p:sp>
      <p:pic>
        <p:nvPicPr>
          <p:cNvPr id="626" name="Google Shape;626;g13b7178d6c1_0_139"/>
          <p:cNvPicPr preferRelativeResize="0"/>
          <p:nvPr/>
        </p:nvPicPr>
        <p:blipFill>
          <a:blip r:embed="rId3">
            <a:alphaModFix/>
          </a:blip>
          <a:stretch>
            <a:fillRect/>
          </a:stretch>
        </p:blipFill>
        <p:spPr>
          <a:xfrm>
            <a:off x="232400" y="1220433"/>
            <a:ext cx="2053000" cy="2053000"/>
          </a:xfrm>
          <a:prstGeom prst="rect">
            <a:avLst/>
          </a:prstGeom>
          <a:noFill/>
          <a:ln>
            <a:noFill/>
          </a:ln>
        </p:spPr>
      </p:pic>
      <p:sp>
        <p:nvSpPr>
          <p:cNvPr id="627" name="Google Shape;627;g13b7178d6c1_0_139"/>
          <p:cNvSpPr txBox="1"/>
          <p:nvPr/>
        </p:nvSpPr>
        <p:spPr>
          <a:xfrm>
            <a:off x="1249300" y="3524000"/>
            <a:ext cx="4334700" cy="20010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Clr>
                <a:schemeClr val="dk1"/>
              </a:buClr>
              <a:buSzPts val="1100"/>
              <a:buFont typeface="Arial"/>
              <a:buNone/>
            </a:pPr>
            <a:r>
              <a:rPr b="1" lang="en-GB" sz="1900">
                <a:solidFill>
                  <a:schemeClr val="dk1"/>
                </a:solidFill>
                <a:latin typeface="Helvetica Neue"/>
                <a:ea typeface="Helvetica Neue"/>
                <a:cs typeface="Helvetica Neue"/>
                <a:sym typeface="Helvetica Neue"/>
              </a:rPr>
              <a:t>Pseudonymization aims to replace the identifying attributes of a piece of data with other values that do not allow for subject identification. It is often a </a:t>
            </a:r>
            <a:r>
              <a:rPr b="1" lang="en-GB" sz="1900" u="sng">
                <a:solidFill>
                  <a:schemeClr val="dk1"/>
                </a:solidFill>
                <a:latin typeface="Helvetica Neue"/>
                <a:ea typeface="Helvetica Neue"/>
                <a:cs typeface="Helvetica Neue"/>
                <a:sym typeface="Helvetica Neue"/>
              </a:rPr>
              <a:t>reversible process</a:t>
            </a:r>
            <a:r>
              <a:rPr b="1" lang="en-GB" sz="1900">
                <a:solidFill>
                  <a:schemeClr val="dk1"/>
                </a:solidFill>
                <a:latin typeface="Helvetica Neue"/>
                <a:ea typeface="Helvetica Neue"/>
                <a:cs typeface="Helvetica Neue"/>
                <a:sym typeface="Helvetica Neue"/>
              </a:rPr>
              <a:t>.</a:t>
            </a:r>
            <a:endParaRPr b="1" sz="1900">
              <a:solidFill>
                <a:schemeClr val="dk1"/>
              </a:solidFill>
              <a:latin typeface="Helvetica Neue"/>
              <a:ea typeface="Helvetica Neue"/>
              <a:cs typeface="Helvetica Neue"/>
              <a:sym typeface="Helvetica Neue"/>
            </a:endParaRPr>
          </a:p>
          <a:p>
            <a:pPr indent="0" lvl="0" marL="0" rtl="0" algn="just">
              <a:spcBef>
                <a:spcPts val="0"/>
              </a:spcBef>
              <a:spcAft>
                <a:spcPts val="0"/>
              </a:spcAft>
              <a:buNone/>
            </a:pPr>
            <a:r>
              <a:t/>
            </a:r>
            <a:endParaRPr b="1" sz="1900">
              <a:solidFill>
                <a:schemeClr val="dk1"/>
              </a:solidFill>
              <a:latin typeface="Helvetica Neue"/>
              <a:ea typeface="Helvetica Neue"/>
              <a:cs typeface="Helvetica Neue"/>
              <a:sym typeface="Helvetica Neue"/>
            </a:endParaRPr>
          </a:p>
        </p:txBody>
      </p:sp>
      <p:pic>
        <p:nvPicPr>
          <p:cNvPr id="628" name="Google Shape;628;g13b7178d6c1_0_139"/>
          <p:cNvPicPr preferRelativeResize="0"/>
          <p:nvPr/>
        </p:nvPicPr>
        <p:blipFill>
          <a:blip r:embed="rId4">
            <a:alphaModFix/>
          </a:blip>
          <a:stretch>
            <a:fillRect/>
          </a:stretch>
        </p:blipFill>
        <p:spPr>
          <a:xfrm rot="5974140">
            <a:off x="3449450" y="2818467"/>
            <a:ext cx="546433" cy="400718"/>
          </a:xfrm>
          <a:prstGeom prst="rect">
            <a:avLst/>
          </a:prstGeom>
          <a:noFill/>
          <a:ln>
            <a:noFill/>
          </a:ln>
        </p:spPr>
      </p:pic>
      <p:sp>
        <p:nvSpPr>
          <p:cNvPr id="629" name="Google Shape;629;g13b7178d6c1_0_139"/>
          <p:cNvSpPr txBox="1"/>
          <p:nvPr/>
        </p:nvSpPr>
        <p:spPr>
          <a:xfrm>
            <a:off x="7332833" y="1474600"/>
            <a:ext cx="4409700" cy="37404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lang="en-GB" sz="2000">
                <a:solidFill>
                  <a:schemeClr val="dk1"/>
                </a:solidFill>
                <a:latin typeface="Helvetica Neue"/>
                <a:ea typeface="Helvetica Neue"/>
                <a:cs typeface="Helvetica Neue"/>
                <a:sym typeface="Helvetica Neue"/>
              </a:rPr>
              <a:t>Different anonymization techniques:</a:t>
            </a:r>
            <a:endParaRPr sz="20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20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2000"/>
              <a:buFont typeface="Helvetica Neue"/>
              <a:buChar char="●"/>
            </a:pPr>
            <a:r>
              <a:rPr lang="en-GB" sz="2000">
                <a:solidFill>
                  <a:schemeClr val="dk1"/>
                </a:solidFill>
                <a:latin typeface="Helvetica Neue"/>
                <a:ea typeface="Helvetica Neue"/>
                <a:cs typeface="Helvetica Neue"/>
                <a:sym typeface="Helvetica Neue"/>
              </a:rPr>
              <a:t>Hashing functions</a:t>
            </a:r>
            <a:endParaRPr sz="20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2000"/>
              <a:buFont typeface="Helvetica Neue"/>
              <a:buChar char="●"/>
            </a:pPr>
            <a:r>
              <a:rPr lang="en-GB" sz="2000">
                <a:solidFill>
                  <a:schemeClr val="dk1"/>
                </a:solidFill>
                <a:latin typeface="Helvetica Neue"/>
                <a:ea typeface="Helvetica Neue"/>
                <a:cs typeface="Helvetica Neue"/>
                <a:sym typeface="Helvetica Neue"/>
              </a:rPr>
              <a:t>Hashing functions and salt</a:t>
            </a:r>
            <a:endParaRPr sz="20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2000"/>
              <a:buFont typeface="Helvetica Neue"/>
              <a:buChar char="●"/>
            </a:pPr>
            <a:r>
              <a:rPr lang="en-GB" sz="2000">
                <a:solidFill>
                  <a:schemeClr val="dk1"/>
                </a:solidFill>
                <a:latin typeface="Helvetica Neue"/>
                <a:ea typeface="Helvetica Neue"/>
                <a:cs typeface="Helvetica Neue"/>
                <a:sym typeface="Helvetica Neue"/>
              </a:rPr>
              <a:t>Hash encryption with stored key</a:t>
            </a:r>
            <a:endParaRPr sz="20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2000"/>
              <a:buFont typeface="Helvetica Neue"/>
              <a:buChar char="●"/>
            </a:pPr>
            <a:r>
              <a:rPr lang="en-GB" sz="2000">
                <a:solidFill>
                  <a:schemeClr val="dk1"/>
                </a:solidFill>
                <a:latin typeface="Helvetica Neue"/>
                <a:ea typeface="Helvetica Neue"/>
                <a:cs typeface="Helvetica Neue"/>
                <a:sym typeface="Helvetica Neue"/>
              </a:rPr>
              <a:t>Encryption with a secret key</a:t>
            </a:r>
            <a:endParaRPr sz="2000">
              <a:solidFill>
                <a:schemeClr val="dk1"/>
              </a:solidFill>
              <a:latin typeface="Helvetica Neue"/>
              <a:ea typeface="Helvetica Neue"/>
              <a:cs typeface="Helvetica Neue"/>
              <a:sym typeface="Helvetica Neue"/>
            </a:endParaRPr>
          </a:p>
          <a:p>
            <a:pPr indent="-342900" lvl="1" marL="914400" rtl="0" algn="l">
              <a:lnSpc>
                <a:spcPct val="115000"/>
              </a:lnSpc>
              <a:spcBef>
                <a:spcPts val="0"/>
              </a:spcBef>
              <a:spcAft>
                <a:spcPts val="0"/>
              </a:spcAft>
              <a:buClr>
                <a:schemeClr val="dk1"/>
              </a:buClr>
              <a:buSzPts val="2000"/>
              <a:buFont typeface="Helvetica Neue"/>
              <a:buChar char="○"/>
            </a:pPr>
            <a:r>
              <a:rPr lang="en-GB" sz="2000">
                <a:solidFill>
                  <a:schemeClr val="dk1"/>
                </a:solidFill>
                <a:latin typeface="Helvetica Neue"/>
                <a:ea typeface="Helvetica Neue"/>
                <a:cs typeface="Helvetica Neue"/>
                <a:sym typeface="Helvetica Neue"/>
              </a:rPr>
              <a:t>Symmetric</a:t>
            </a:r>
            <a:endParaRPr sz="2000">
              <a:solidFill>
                <a:schemeClr val="dk1"/>
              </a:solidFill>
              <a:latin typeface="Helvetica Neue"/>
              <a:ea typeface="Helvetica Neue"/>
              <a:cs typeface="Helvetica Neue"/>
              <a:sym typeface="Helvetica Neue"/>
            </a:endParaRPr>
          </a:p>
          <a:p>
            <a:pPr indent="-342900" lvl="1" marL="914400" rtl="0" algn="l">
              <a:lnSpc>
                <a:spcPct val="115000"/>
              </a:lnSpc>
              <a:spcBef>
                <a:spcPts val="0"/>
              </a:spcBef>
              <a:spcAft>
                <a:spcPts val="0"/>
              </a:spcAft>
              <a:buClr>
                <a:schemeClr val="dk1"/>
              </a:buClr>
              <a:buSzPts val="2000"/>
              <a:buFont typeface="Helvetica Neue"/>
              <a:buChar char="○"/>
            </a:pPr>
            <a:r>
              <a:rPr lang="en-GB" sz="2000">
                <a:solidFill>
                  <a:schemeClr val="dk1"/>
                </a:solidFill>
                <a:latin typeface="Helvetica Neue"/>
                <a:ea typeface="Helvetica Neue"/>
                <a:cs typeface="Helvetica Neue"/>
                <a:sym typeface="Helvetica Neue"/>
              </a:rPr>
              <a:t>Asymmetric</a:t>
            </a:r>
            <a:endParaRPr sz="20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2000"/>
              <a:buFont typeface="Helvetica Neue"/>
              <a:buChar char="●"/>
            </a:pPr>
            <a:r>
              <a:rPr lang="en-GB" sz="2000">
                <a:solidFill>
                  <a:schemeClr val="dk1"/>
                </a:solidFill>
                <a:latin typeface="Helvetica Neue"/>
                <a:ea typeface="Helvetica Neue"/>
                <a:cs typeface="Helvetica Neue"/>
                <a:sym typeface="Helvetica Neue"/>
              </a:rPr>
              <a:t>Tokenization</a:t>
            </a:r>
            <a:endParaRPr sz="20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2000">
              <a:solidFill>
                <a:schemeClr val="dk1"/>
              </a:solidFill>
              <a:latin typeface="Helvetica Neue"/>
              <a:ea typeface="Helvetica Neue"/>
              <a:cs typeface="Helvetica Neue"/>
              <a:sym typeface="Helvetica Neue"/>
            </a:endParaRPr>
          </a:p>
        </p:txBody>
      </p:sp>
      <p:pic>
        <p:nvPicPr>
          <p:cNvPr id="630" name="Google Shape;630;g13b7178d6c1_0_139"/>
          <p:cNvPicPr preferRelativeResize="0"/>
          <p:nvPr/>
        </p:nvPicPr>
        <p:blipFill>
          <a:blip r:embed="rId4">
            <a:alphaModFix/>
          </a:blip>
          <a:stretch>
            <a:fillRect/>
          </a:stretch>
        </p:blipFill>
        <p:spPr>
          <a:xfrm rot="-2877706">
            <a:off x="6170710" y="2763138"/>
            <a:ext cx="697309" cy="511361"/>
          </a:xfrm>
          <a:prstGeom prst="rect">
            <a:avLst/>
          </a:prstGeom>
          <a:noFill/>
          <a:ln>
            <a:noFill/>
          </a:ln>
        </p:spPr>
      </p:pic>
      <p:sp>
        <p:nvSpPr>
          <p:cNvPr id="631" name="Google Shape;631;g13b7178d6c1_0_139"/>
          <p:cNvSpPr txBox="1"/>
          <p:nvPr/>
        </p:nvSpPr>
        <p:spPr>
          <a:xfrm>
            <a:off x="856792" y="403047"/>
            <a:ext cx="10884900" cy="1108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1" lang="en-GB" sz="3200">
                <a:solidFill>
                  <a:schemeClr val="accent1"/>
                </a:solidFill>
                <a:latin typeface="Helvetica Neue"/>
                <a:ea typeface="Helvetica Neue"/>
                <a:cs typeface="Helvetica Neue"/>
                <a:sym typeface="Helvetica Neue"/>
              </a:rPr>
              <a:t>Pseudonymization</a:t>
            </a:r>
            <a:endParaRPr b="1" sz="3200">
              <a:solidFill>
                <a:schemeClr val="accen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None/>
            </a:pPr>
            <a:r>
              <a:t/>
            </a:r>
            <a:endParaRPr b="1" sz="3200">
              <a:solidFill>
                <a:schemeClr val="accent1"/>
              </a:solidFill>
              <a:latin typeface="Helvetica Neue"/>
              <a:ea typeface="Helvetica Neue"/>
              <a:cs typeface="Helvetica Neue"/>
              <a:sym typeface="Helvetica Neue"/>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g13b7178d6c1_0_258"/>
          <p:cNvSpPr txBox="1"/>
          <p:nvPr>
            <p:ph idx="4294967295" type="body"/>
          </p:nvPr>
        </p:nvSpPr>
        <p:spPr>
          <a:xfrm>
            <a:off x="1149556" y="1233800"/>
            <a:ext cx="10035300" cy="4595700"/>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SzPts val="1600"/>
              <a:buNone/>
            </a:pPr>
            <a:r>
              <a:rPr lang="en-GB" sz="2700">
                <a:solidFill>
                  <a:schemeClr val="dk1"/>
                </a:solidFill>
                <a:latin typeface="Helvetica Neue"/>
                <a:ea typeface="Helvetica Neue"/>
                <a:cs typeface="Helvetica Neue"/>
                <a:sym typeface="Helvetica Neue"/>
              </a:rPr>
              <a:t>‘[...] The principles of data protection should therefore </a:t>
            </a:r>
            <a:r>
              <a:rPr lang="en-GB" sz="2700" u="sng">
                <a:solidFill>
                  <a:schemeClr val="dk1"/>
                </a:solidFill>
                <a:latin typeface="Helvetica Neue"/>
                <a:ea typeface="Helvetica Neue"/>
                <a:cs typeface="Helvetica Neue"/>
                <a:sym typeface="Helvetica Neue"/>
              </a:rPr>
              <a:t>not apply </a:t>
            </a:r>
            <a:r>
              <a:rPr lang="en-GB" sz="2700">
                <a:solidFill>
                  <a:schemeClr val="dk1"/>
                </a:solidFill>
                <a:latin typeface="Helvetica Neue"/>
                <a:ea typeface="Helvetica Neue"/>
                <a:cs typeface="Helvetica Neue"/>
                <a:sym typeface="Helvetica Neue"/>
              </a:rPr>
              <a:t>to anonymous information, namely</a:t>
            </a:r>
            <a:r>
              <a:rPr lang="en-GB" sz="2700">
                <a:solidFill>
                  <a:schemeClr val="dk1"/>
                </a:solidFill>
                <a:latin typeface="Helvetica Neue Light"/>
                <a:ea typeface="Helvetica Neue Light"/>
                <a:cs typeface="Helvetica Neue Light"/>
                <a:sym typeface="Helvetica Neue Light"/>
              </a:rPr>
              <a:t> </a:t>
            </a:r>
            <a:r>
              <a:rPr b="1" lang="en-GB" sz="2700" u="sng">
                <a:solidFill>
                  <a:schemeClr val="dk1"/>
                </a:solidFill>
                <a:latin typeface="Helvetica Neue"/>
                <a:ea typeface="Helvetica Neue"/>
                <a:cs typeface="Helvetica Neue"/>
                <a:sym typeface="Helvetica Neue"/>
              </a:rPr>
              <a:t>information which does not relate to an identified or identifiable natural person</a:t>
            </a:r>
            <a:r>
              <a:rPr b="1" lang="en-GB" sz="2700">
                <a:solidFill>
                  <a:schemeClr val="dk1"/>
                </a:solidFill>
                <a:latin typeface="Helvetica Neue"/>
                <a:ea typeface="Helvetica Neue"/>
                <a:cs typeface="Helvetica Neue"/>
                <a:sym typeface="Helvetica Neue"/>
              </a:rPr>
              <a:t> or to personal </a:t>
            </a:r>
            <a:r>
              <a:rPr b="1" lang="en-GB" sz="2700" u="sng">
                <a:solidFill>
                  <a:schemeClr val="dk1"/>
                </a:solidFill>
                <a:latin typeface="Helvetica Neue"/>
                <a:ea typeface="Helvetica Neue"/>
                <a:cs typeface="Helvetica Neue"/>
                <a:sym typeface="Helvetica Neue"/>
              </a:rPr>
              <a:t>data rendered anonymous</a:t>
            </a:r>
            <a:r>
              <a:rPr lang="en-GB" sz="2700">
                <a:solidFill>
                  <a:schemeClr val="dk1"/>
                </a:solidFill>
                <a:latin typeface="Helvetica Neue Light"/>
                <a:ea typeface="Helvetica Neue Light"/>
                <a:cs typeface="Helvetica Neue Light"/>
                <a:sym typeface="Helvetica Neue Light"/>
              </a:rPr>
              <a:t>’</a:t>
            </a:r>
            <a:endParaRPr sz="2700">
              <a:solidFill>
                <a:schemeClr val="dk1"/>
              </a:solidFill>
              <a:latin typeface="Helvetica Neue Light"/>
              <a:ea typeface="Helvetica Neue Light"/>
              <a:cs typeface="Helvetica Neue Light"/>
              <a:sym typeface="Helvetica Neue Light"/>
            </a:endParaRPr>
          </a:p>
          <a:p>
            <a:pPr indent="0" lvl="0" marL="0" rtl="0" algn="l">
              <a:lnSpc>
                <a:spcPct val="115000"/>
              </a:lnSpc>
              <a:spcBef>
                <a:spcPts val="0"/>
              </a:spcBef>
              <a:spcAft>
                <a:spcPts val="0"/>
              </a:spcAft>
              <a:buSzPts val="1600"/>
              <a:buNone/>
            </a:pPr>
            <a:r>
              <a:t/>
            </a:r>
            <a:endParaRPr sz="2700">
              <a:solidFill>
                <a:schemeClr val="dk1"/>
              </a:solidFill>
              <a:latin typeface="Helvetica Neue Light"/>
              <a:ea typeface="Helvetica Neue Light"/>
              <a:cs typeface="Helvetica Neue Light"/>
              <a:sym typeface="Helvetica Neue Light"/>
            </a:endParaRPr>
          </a:p>
          <a:p>
            <a:pPr indent="0" lvl="0" marL="0" rtl="0" algn="l">
              <a:lnSpc>
                <a:spcPct val="115000"/>
              </a:lnSpc>
              <a:spcBef>
                <a:spcPts val="0"/>
              </a:spcBef>
              <a:spcAft>
                <a:spcPts val="0"/>
              </a:spcAft>
              <a:buSzPts val="1600"/>
              <a:buNone/>
            </a:pPr>
            <a:r>
              <a:rPr lang="en-GB" sz="2700">
                <a:solidFill>
                  <a:schemeClr val="dk1"/>
                </a:solidFill>
                <a:latin typeface="Helvetica Neue"/>
                <a:ea typeface="Helvetica Neue"/>
                <a:cs typeface="Helvetica Neue"/>
                <a:sym typeface="Helvetica Neue"/>
              </a:rPr>
              <a:t>(Recital 26, GDPR)</a:t>
            </a:r>
            <a:endParaRPr sz="2700">
              <a:solidFill>
                <a:schemeClr val="dk1"/>
              </a:solidFill>
              <a:latin typeface="Helvetica Neue"/>
              <a:ea typeface="Helvetica Neue"/>
              <a:cs typeface="Helvetica Neue"/>
              <a:sym typeface="Helvetica Neue"/>
            </a:endParaRPr>
          </a:p>
        </p:txBody>
      </p:sp>
      <p:sp>
        <p:nvSpPr>
          <p:cNvPr id="638" name="Google Shape;638;g13b7178d6c1_0_258"/>
          <p:cNvSpPr txBox="1"/>
          <p:nvPr>
            <p:ph type="title"/>
          </p:nvPr>
        </p:nvSpPr>
        <p:spPr>
          <a:xfrm>
            <a:off x="1279680" y="500040"/>
            <a:ext cx="10446900" cy="6648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3700"/>
              <a:buNone/>
            </a:pPr>
            <a:r>
              <a:rPr lang="en-GB" sz="4700">
                <a:solidFill>
                  <a:schemeClr val="accent1"/>
                </a:solidFill>
              </a:rPr>
              <a:t>Recital 26, GDPR, </a:t>
            </a:r>
            <a:r>
              <a:rPr b="1" lang="en-GB" sz="4700">
                <a:solidFill>
                  <a:schemeClr val="accent1"/>
                </a:solidFill>
              </a:rPr>
              <a:t>anonymous data</a:t>
            </a:r>
            <a:endParaRPr b="1" sz="4700">
              <a:solidFill>
                <a:schemeClr val="accent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2" name="Shape 642"/>
        <p:cNvGrpSpPr/>
        <p:nvPr/>
      </p:nvGrpSpPr>
      <p:grpSpPr>
        <a:xfrm>
          <a:off x="0" y="0"/>
          <a:ext cx="0" cy="0"/>
          <a:chOff x="0" y="0"/>
          <a:chExt cx="0" cy="0"/>
        </a:xfrm>
      </p:grpSpPr>
      <p:sp>
        <p:nvSpPr>
          <p:cNvPr id="643" name="Google Shape;643;gf4223d3851_0_139"/>
          <p:cNvSpPr txBox="1"/>
          <p:nvPr/>
        </p:nvSpPr>
        <p:spPr>
          <a:xfrm>
            <a:off x="876633" y="1662000"/>
            <a:ext cx="5096700" cy="1708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GB" sz="1900">
                <a:solidFill>
                  <a:srgbClr val="002060"/>
                </a:solidFill>
                <a:latin typeface="Source Sans Pro"/>
                <a:ea typeface="Source Sans Pro"/>
                <a:cs typeface="Source Sans Pro"/>
                <a:sym typeface="Source Sans Pro"/>
              </a:rPr>
              <a:t>Access to and reuse of health data are often hindered by the fact that the personal information contained within this data, if improperly disclosed, could cause a serious breach of the right to privacy.</a:t>
            </a:r>
            <a:endParaRPr sz="1900"/>
          </a:p>
        </p:txBody>
      </p:sp>
      <p:sp>
        <p:nvSpPr>
          <p:cNvPr id="644" name="Google Shape;644;gf4223d3851_0_139"/>
          <p:cNvSpPr txBox="1"/>
          <p:nvPr/>
        </p:nvSpPr>
        <p:spPr>
          <a:xfrm>
            <a:off x="1007833" y="4410233"/>
            <a:ext cx="4965600" cy="1884000"/>
          </a:xfrm>
          <a:prstGeom prst="rect">
            <a:avLst/>
          </a:prstGeom>
          <a:noFill/>
          <a:ln>
            <a:noFill/>
          </a:ln>
        </p:spPr>
        <p:txBody>
          <a:bodyPr anchorCtr="0" anchor="t" bIns="121900" lIns="121900" spcFirstLastPara="1" rIns="121900" wrap="square" tIns="121900">
            <a:spAutoFit/>
          </a:bodyPr>
          <a:lstStyle/>
          <a:p>
            <a:pPr indent="0" lvl="0" marL="0" rtl="0" algn="just">
              <a:lnSpc>
                <a:spcPct val="115000"/>
              </a:lnSpc>
              <a:spcBef>
                <a:spcPts val="0"/>
              </a:spcBef>
              <a:spcAft>
                <a:spcPts val="0"/>
              </a:spcAft>
              <a:buNone/>
            </a:pPr>
            <a:r>
              <a:rPr lang="en-GB" sz="1900">
                <a:solidFill>
                  <a:srgbClr val="002060"/>
                </a:solidFill>
                <a:latin typeface="Source Sans Pro"/>
                <a:ea typeface="Source Sans Pro"/>
                <a:cs typeface="Source Sans Pro"/>
                <a:sym typeface="Source Sans Pro"/>
              </a:rPr>
              <a:t>This requires that the person in charge of managing the health information asset meet the highest standards aimed at protecting the privacy of individuals.</a:t>
            </a:r>
            <a:endParaRPr sz="1100">
              <a:solidFill>
                <a:schemeClr val="dk1"/>
              </a:solidFill>
            </a:endParaRPr>
          </a:p>
          <a:p>
            <a:pPr indent="0" lvl="0" marL="0" rtl="0" algn="l">
              <a:spcBef>
                <a:spcPts val="0"/>
              </a:spcBef>
              <a:spcAft>
                <a:spcPts val="0"/>
              </a:spcAft>
              <a:buNone/>
            </a:pPr>
            <a:r>
              <a:t/>
            </a:r>
            <a:endParaRPr sz="1900"/>
          </a:p>
        </p:txBody>
      </p:sp>
      <p:pic>
        <p:nvPicPr>
          <p:cNvPr id="645" name="Google Shape;645;gf4223d3851_0_139"/>
          <p:cNvPicPr preferRelativeResize="0"/>
          <p:nvPr/>
        </p:nvPicPr>
        <p:blipFill>
          <a:blip r:embed="rId3">
            <a:alphaModFix/>
          </a:blip>
          <a:stretch>
            <a:fillRect/>
          </a:stretch>
        </p:blipFill>
        <p:spPr>
          <a:xfrm rot="5400000">
            <a:off x="3283017" y="3811233"/>
            <a:ext cx="546433" cy="400718"/>
          </a:xfrm>
          <a:prstGeom prst="rect">
            <a:avLst/>
          </a:prstGeom>
          <a:noFill/>
          <a:ln>
            <a:noFill/>
          </a:ln>
        </p:spPr>
      </p:pic>
      <p:sp>
        <p:nvSpPr>
          <p:cNvPr id="646" name="Google Shape;646;gf4223d3851_0_139"/>
          <p:cNvSpPr txBox="1"/>
          <p:nvPr/>
        </p:nvSpPr>
        <p:spPr>
          <a:xfrm>
            <a:off x="7470233" y="3030450"/>
            <a:ext cx="4097100" cy="2093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GB" sz="2000">
                <a:solidFill>
                  <a:srgbClr val="002060"/>
                </a:solidFill>
                <a:latin typeface="Source Sans Pro"/>
                <a:ea typeface="Source Sans Pro"/>
                <a:cs typeface="Source Sans Pro"/>
                <a:sym typeface="Source Sans Pro"/>
              </a:rPr>
              <a:t>Technically, there are several approaches to protecting the privacy of individuals ranging from standard anonymization and pseudo-anonymization solutions to modern data synthesization.</a:t>
            </a:r>
            <a:endParaRPr sz="2000">
              <a:solidFill>
                <a:srgbClr val="002060"/>
              </a:solidFill>
              <a:latin typeface="Source Sans Pro"/>
              <a:ea typeface="Source Sans Pro"/>
              <a:cs typeface="Source Sans Pro"/>
              <a:sym typeface="Source Sans Pro"/>
            </a:endParaRPr>
          </a:p>
        </p:txBody>
      </p:sp>
      <p:pic>
        <p:nvPicPr>
          <p:cNvPr id="647" name="Google Shape;647;gf4223d3851_0_139"/>
          <p:cNvPicPr preferRelativeResize="0"/>
          <p:nvPr/>
        </p:nvPicPr>
        <p:blipFill>
          <a:blip r:embed="rId3">
            <a:alphaModFix/>
          </a:blip>
          <a:stretch>
            <a:fillRect/>
          </a:stretch>
        </p:blipFill>
        <p:spPr>
          <a:xfrm rot="-961508">
            <a:off x="6259383" y="4335900"/>
            <a:ext cx="546433" cy="400718"/>
          </a:xfrm>
          <a:prstGeom prst="rect">
            <a:avLst/>
          </a:prstGeom>
          <a:noFill/>
          <a:ln>
            <a:noFill/>
          </a:ln>
        </p:spPr>
      </p:pic>
      <p:pic>
        <p:nvPicPr>
          <p:cNvPr id="648" name="Google Shape;648;gf4223d3851_0_139"/>
          <p:cNvPicPr preferRelativeResize="0"/>
          <p:nvPr/>
        </p:nvPicPr>
        <p:blipFill>
          <a:blip r:embed="rId4">
            <a:alphaModFix/>
          </a:blip>
          <a:stretch>
            <a:fillRect/>
          </a:stretch>
        </p:blipFill>
        <p:spPr>
          <a:xfrm>
            <a:off x="8518767" y="1056000"/>
            <a:ext cx="1600200" cy="1955800"/>
          </a:xfrm>
          <a:prstGeom prst="rect">
            <a:avLst/>
          </a:prstGeom>
          <a:noFill/>
          <a:ln>
            <a:noFill/>
          </a:ln>
        </p:spPr>
      </p:pic>
      <p:sp>
        <p:nvSpPr>
          <p:cNvPr id="649" name="Google Shape;649;gf4223d3851_0_139"/>
          <p:cNvSpPr txBox="1"/>
          <p:nvPr/>
        </p:nvSpPr>
        <p:spPr>
          <a:xfrm>
            <a:off x="653592" y="199847"/>
            <a:ext cx="10884900" cy="1108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Health data and privacy</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200"/>
              <a:buFont typeface="Arial"/>
              <a:buNone/>
            </a:pPr>
            <a:r>
              <a:t/>
            </a:r>
            <a:endParaRPr b="1" sz="3200">
              <a:solidFill>
                <a:srgbClr val="2F5496"/>
              </a:solidFill>
              <a:latin typeface="Raleway"/>
              <a:ea typeface="Raleway"/>
              <a:cs typeface="Raleway"/>
              <a:sym typeface="Raleway"/>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gf4223d3851_0_181"/>
          <p:cNvSpPr txBox="1"/>
          <p:nvPr/>
        </p:nvSpPr>
        <p:spPr>
          <a:xfrm>
            <a:off x="1224333" y="1874333"/>
            <a:ext cx="4871700" cy="34416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None/>
            </a:pPr>
            <a:r>
              <a:rPr b="1" lang="en-GB" sz="2800">
                <a:solidFill>
                  <a:srgbClr val="002060"/>
                </a:solidFill>
                <a:latin typeface="Source Sans Pro"/>
                <a:ea typeface="Source Sans Pro"/>
                <a:cs typeface="Source Sans Pro"/>
                <a:sym typeface="Source Sans Pro"/>
              </a:rPr>
              <a:t>Anonymization</a:t>
            </a:r>
            <a:endParaRPr b="1" sz="2800">
              <a:solidFill>
                <a:srgbClr val="002060"/>
              </a:solidFill>
              <a:latin typeface="Source Sans Pro"/>
              <a:ea typeface="Source Sans Pro"/>
              <a:cs typeface="Source Sans Pro"/>
              <a:sym typeface="Source Sans Pro"/>
            </a:endParaRPr>
          </a:p>
          <a:p>
            <a:pPr indent="0" lvl="0" marL="0" rtl="0" algn="just">
              <a:lnSpc>
                <a:spcPct val="115000"/>
              </a:lnSpc>
              <a:spcBef>
                <a:spcPts val="0"/>
              </a:spcBef>
              <a:spcAft>
                <a:spcPts val="0"/>
              </a:spcAft>
              <a:buNone/>
            </a:pPr>
            <a:r>
              <a:t/>
            </a:r>
            <a:endParaRPr sz="1900">
              <a:solidFill>
                <a:srgbClr val="002060"/>
              </a:solidFill>
              <a:latin typeface="Source Sans Pro"/>
              <a:ea typeface="Source Sans Pro"/>
              <a:cs typeface="Source Sans Pro"/>
              <a:sym typeface="Source Sans Pro"/>
            </a:endParaRPr>
          </a:p>
          <a:p>
            <a:pPr indent="0" lvl="0" marL="0" rtl="0" algn="just">
              <a:lnSpc>
                <a:spcPct val="115000"/>
              </a:lnSpc>
              <a:spcBef>
                <a:spcPts val="0"/>
              </a:spcBef>
              <a:spcAft>
                <a:spcPts val="0"/>
              </a:spcAft>
              <a:buNone/>
            </a:pPr>
            <a:r>
              <a:t/>
            </a:r>
            <a:endParaRPr sz="1900">
              <a:solidFill>
                <a:srgbClr val="002060"/>
              </a:solidFill>
              <a:latin typeface="Source Sans Pro"/>
              <a:ea typeface="Source Sans Pro"/>
              <a:cs typeface="Source Sans Pro"/>
              <a:sym typeface="Source Sans Pro"/>
            </a:endParaRPr>
          </a:p>
          <a:p>
            <a:pPr indent="0" lvl="0" marL="0" rtl="0" algn="just">
              <a:lnSpc>
                <a:spcPct val="115000"/>
              </a:lnSpc>
              <a:spcBef>
                <a:spcPts val="0"/>
              </a:spcBef>
              <a:spcAft>
                <a:spcPts val="0"/>
              </a:spcAft>
              <a:buNone/>
            </a:pPr>
            <a:r>
              <a:t/>
            </a:r>
            <a:endParaRPr sz="1900">
              <a:solidFill>
                <a:srgbClr val="002060"/>
              </a:solidFill>
              <a:latin typeface="Source Sans Pro"/>
              <a:ea typeface="Source Sans Pro"/>
              <a:cs typeface="Source Sans Pro"/>
              <a:sym typeface="Source Sans Pro"/>
            </a:endParaRPr>
          </a:p>
          <a:p>
            <a:pPr indent="0" lvl="0" marL="0" rtl="0" algn="just">
              <a:lnSpc>
                <a:spcPct val="115000"/>
              </a:lnSpc>
              <a:spcBef>
                <a:spcPts val="0"/>
              </a:spcBef>
              <a:spcAft>
                <a:spcPts val="0"/>
              </a:spcAft>
              <a:buNone/>
            </a:pPr>
            <a:r>
              <a:t/>
            </a:r>
            <a:endParaRPr sz="1900">
              <a:solidFill>
                <a:srgbClr val="002060"/>
              </a:solidFill>
              <a:latin typeface="Source Sans Pro"/>
              <a:ea typeface="Source Sans Pro"/>
              <a:cs typeface="Source Sans Pro"/>
              <a:sym typeface="Source Sans Pro"/>
            </a:endParaRPr>
          </a:p>
          <a:p>
            <a:pPr indent="0" lvl="0" marL="0" rtl="0" algn="just">
              <a:lnSpc>
                <a:spcPct val="115000"/>
              </a:lnSpc>
              <a:spcBef>
                <a:spcPts val="0"/>
              </a:spcBef>
              <a:spcAft>
                <a:spcPts val="0"/>
              </a:spcAft>
              <a:buClr>
                <a:schemeClr val="dk1"/>
              </a:buClr>
              <a:buSzPts val="1500"/>
              <a:buFont typeface="Arial"/>
              <a:buNone/>
            </a:pPr>
            <a:r>
              <a:rPr b="1" lang="en-GB" sz="2000">
                <a:solidFill>
                  <a:srgbClr val="002060"/>
                </a:solidFill>
                <a:latin typeface="Source Sans Pro"/>
                <a:ea typeface="Source Sans Pro"/>
                <a:cs typeface="Source Sans Pro"/>
                <a:sym typeface="Source Sans Pro"/>
              </a:rPr>
              <a:t>is that process of data obfuscation that irreversibly involves the total removal of the identifying element.</a:t>
            </a:r>
            <a:endParaRPr b="1" sz="1300">
              <a:solidFill>
                <a:schemeClr val="dk1"/>
              </a:solidFill>
            </a:endParaRPr>
          </a:p>
          <a:p>
            <a:pPr indent="0" lvl="0" marL="0" rtl="0" algn="l">
              <a:spcBef>
                <a:spcPts val="0"/>
              </a:spcBef>
              <a:spcAft>
                <a:spcPts val="0"/>
              </a:spcAft>
              <a:buNone/>
            </a:pPr>
            <a:r>
              <a:t/>
            </a:r>
            <a:endParaRPr sz="1900"/>
          </a:p>
        </p:txBody>
      </p:sp>
      <p:pic>
        <p:nvPicPr>
          <p:cNvPr id="655" name="Google Shape;655;gf4223d3851_0_181"/>
          <p:cNvPicPr preferRelativeResize="0"/>
          <p:nvPr/>
        </p:nvPicPr>
        <p:blipFill>
          <a:blip r:embed="rId3">
            <a:alphaModFix/>
          </a:blip>
          <a:stretch>
            <a:fillRect/>
          </a:stretch>
        </p:blipFill>
        <p:spPr>
          <a:xfrm rot="5400000">
            <a:off x="3386917" y="2955433"/>
            <a:ext cx="546433" cy="400718"/>
          </a:xfrm>
          <a:prstGeom prst="rect">
            <a:avLst/>
          </a:prstGeom>
          <a:noFill/>
          <a:ln>
            <a:noFill/>
          </a:ln>
        </p:spPr>
      </p:pic>
      <p:pic>
        <p:nvPicPr>
          <p:cNvPr id="656" name="Google Shape;656;gf4223d3851_0_181"/>
          <p:cNvPicPr preferRelativeResize="0"/>
          <p:nvPr/>
        </p:nvPicPr>
        <p:blipFill>
          <a:blip r:embed="rId4">
            <a:alphaModFix/>
          </a:blip>
          <a:stretch>
            <a:fillRect/>
          </a:stretch>
        </p:blipFill>
        <p:spPr>
          <a:xfrm>
            <a:off x="798867" y="1595400"/>
            <a:ext cx="1362366" cy="1665100"/>
          </a:xfrm>
          <a:prstGeom prst="rect">
            <a:avLst/>
          </a:prstGeom>
          <a:noFill/>
          <a:ln>
            <a:noFill/>
          </a:ln>
        </p:spPr>
      </p:pic>
      <p:sp>
        <p:nvSpPr>
          <p:cNvPr id="657" name="Google Shape;657;gf4223d3851_0_181"/>
          <p:cNvSpPr txBox="1"/>
          <p:nvPr/>
        </p:nvSpPr>
        <p:spPr>
          <a:xfrm>
            <a:off x="6870633" y="1374633"/>
            <a:ext cx="4547100" cy="3632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100"/>
              <a:buFont typeface="Arial"/>
              <a:buNone/>
            </a:pPr>
            <a:r>
              <a:rPr lang="en-GB" sz="2000">
                <a:solidFill>
                  <a:srgbClr val="002060"/>
                </a:solidFill>
                <a:latin typeface="Source Sans Pro"/>
                <a:ea typeface="Source Sans Pro"/>
                <a:cs typeface="Source Sans Pro"/>
                <a:sym typeface="Source Sans Pro"/>
              </a:rPr>
              <a:t>Different anonymization techniques:</a:t>
            </a:r>
            <a:endParaRPr sz="2000">
              <a:solidFill>
                <a:srgbClr val="002060"/>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t/>
            </a:r>
            <a:endParaRPr sz="2000">
              <a:solidFill>
                <a:srgbClr val="002060"/>
              </a:solidFill>
              <a:latin typeface="Source Sans Pro"/>
              <a:ea typeface="Source Sans Pro"/>
              <a:cs typeface="Source Sans Pro"/>
              <a:sym typeface="Source Sans Pro"/>
            </a:endParaRPr>
          </a:p>
          <a:p>
            <a:pPr indent="-355600" lvl="0" marL="457200" rtl="0" algn="l">
              <a:spcBef>
                <a:spcPts val="0"/>
              </a:spcBef>
              <a:spcAft>
                <a:spcPts val="0"/>
              </a:spcAft>
              <a:buClr>
                <a:srgbClr val="002060"/>
              </a:buClr>
              <a:buSzPts val="2000"/>
              <a:buFont typeface="Source Sans Pro"/>
              <a:buChar char="●"/>
            </a:pPr>
            <a:r>
              <a:rPr lang="en-GB" sz="2000">
                <a:solidFill>
                  <a:srgbClr val="002060"/>
                </a:solidFill>
                <a:latin typeface="Source Sans Pro"/>
                <a:ea typeface="Source Sans Pro"/>
                <a:cs typeface="Source Sans Pro"/>
                <a:sym typeface="Source Sans Pro"/>
              </a:rPr>
              <a:t>Randomization</a:t>
            </a:r>
            <a:endParaRPr sz="2000">
              <a:solidFill>
                <a:srgbClr val="002060"/>
              </a:solidFill>
              <a:latin typeface="Source Sans Pro"/>
              <a:ea typeface="Source Sans Pro"/>
              <a:cs typeface="Source Sans Pro"/>
              <a:sym typeface="Source Sans Pro"/>
            </a:endParaRPr>
          </a:p>
          <a:p>
            <a:pPr indent="-355600" lvl="1" marL="914400" rtl="0" algn="l">
              <a:spcBef>
                <a:spcPts val="0"/>
              </a:spcBef>
              <a:spcAft>
                <a:spcPts val="0"/>
              </a:spcAft>
              <a:buClr>
                <a:srgbClr val="002060"/>
              </a:buClr>
              <a:buSzPts val="2000"/>
              <a:buFont typeface="Source Sans Pro"/>
              <a:buChar char="○"/>
            </a:pPr>
            <a:r>
              <a:rPr lang="en-GB" sz="2000">
                <a:solidFill>
                  <a:srgbClr val="002060"/>
                </a:solidFill>
                <a:latin typeface="Source Sans Pro"/>
                <a:ea typeface="Source Sans Pro"/>
                <a:cs typeface="Source Sans Pro"/>
                <a:sym typeface="Source Sans Pro"/>
              </a:rPr>
              <a:t>Addition of noise;</a:t>
            </a:r>
            <a:endParaRPr sz="2000">
              <a:solidFill>
                <a:srgbClr val="002060"/>
              </a:solidFill>
              <a:latin typeface="Source Sans Pro"/>
              <a:ea typeface="Source Sans Pro"/>
              <a:cs typeface="Source Sans Pro"/>
              <a:sym typeface="Source Sans Pro"/>
            </a:endParaRPr>
          </a:p>
          <a:p>
            <a:pPr indent="-355600" lvl="1" marL="914400" rtl="0" algn="l">
              <a:spcBef>
                <a:spcPts val="0"/>
              </a:spcBef>
              <a:spcAft>
                <a:spcPts val="0"/>
              </a:spcAft>
              <a:buClr>
                <a:srgbClr val="002060"/>
              </a:buClr>
              <a:buSzPts val="2000"/>
              <a:buFont typeface="Source Sans Pro"/>
              <a:buChar char="○"/>
            </a:pPr>
            <a:r>
              <a:rPr lang="en-GB" sz="2000">
                <a:solidFill>
                  <a:srgbClr val="002060"/>
                </a:solidFill>
                <a:latin typeface="Source Sans Pro"/>
                <a:ea typeface="Source Sans Pro"/>
                <a:cs typeface="Source Sans Pro"/>
                <a:sym typeface="Source Sans Pro"/>
              </a:rPr>
              <a:t>Permutation;</a:t>
            </a:r>
            <a:endParaRPr sz="2000">
              <a:solidFill>
                <a:srgbClr val="002060"/>
              </a:solidFill>
              <a:latin typeface="Source Sans Pro"/>
              <a:ea typeface="Source Sans Pro"/>
              <a:cs typeface="Source Sans Pro"/>
              <a:sym typeface="Source Sans Pro"/>
            </a:endParaRPr>
          </a:p>
          <a:p>
            <a:pPr indent="-355600" lvl="1" marL="914400" rtl="0" algn="l">
              <a:spcBef>
                <a:spcPts val="0"/>
              </a:spcBef>
              <a:spcAft>
                <a:spcPts val="0"/>
              </a:spcAft>
              <a:buClr>
                <a:srgbClr val="002060"/>
              </a:buClr>
              <a:buSzPts val="2000"/>
              <a:buFont typeface="Source Sans Pro"/>
              <a:buChar char="○"/>
            </a:pPr>
            <a:r>
              <a:rPr lang="en-GB" sz="2000">
                <a:solidFill>
                  <a:srgbClr val="002060"/>
                </a:solidFill>
                <a:latin typeface="Source Sans Pro"/>
                <a:ea typeface="Source Sans Pro"/>
                <a:cs typeface="Source Sans Pro"/>
                <a:sym typeface="Source Sans Pro"/>
              </a:rPr>
              <a:t>Differential privacy.</a:t>
            </a:r>
            <a:endParaRPr sz="2000">
              <a:solidFill>
                <a:srgbClr val="002060"/>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t/>
            </a:r>
            <a:endParaRPr sz="2000">
              <a:solidFill>
                <a:srgbClr val="002060"/>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t/>
            </a:r>
            <a:endParaRPr sz="2000">
              <a:solidFill>
                <a:srgbClr val="002060"/>
              </a:solidFill>
              <a:latin typeface="Source Sans Pro"/>
              <a:ea typeface="Source Sans Pro"/>
              <a:cs typeface="Source Sans Pro"/>
              <a:sym typeface="Source Sans Pro"/>
            </a:endParaRPr>
          </a:p>
          <a:p>
            <a:pPr indent="-355600" lvl="0" marL="457200" rtl="0" algn="l">
              <a:spcBef>
                <a:spcPts val="0"/>
              </a:spcBef>
              <a:spcAft>
                <a:spcPts val="0"/>
              </a:spcAft>
              <a:buClr>
                <a:srgbClr val="002060"/>
              </a:buClr>
              <a:buSzPts val="2000"/>
              <a:buFont typeface="Source Sans Pro"/>
              <a:buChar char="●"/>
            </a:pPr>
            <a:r>
              <a:rPr lang="en-GB" sz="2000">
                <a:solidFill>
                  <a:srgbClr val="002060"/>
                </a:solidFill>
                <a:latin typeface="Source Sans Pro"/>
                <a:ea typeface="Source Sans Pro"/>
                <a:cs typeface="Source Sans Pro"/>
                <a:sym typeface="Source Sans Pro"/>
              </a:rPr>
              <a:t>Generalization\Aggregation</a:t>
            </a:r>
            <a:endParaRPr sz="2000">
              <a:solidFill>
                <a:srgbClr val="002060"/>
              </a:solidFill>
              <a:latin typeface="Source Sans Pro"/>
              <a:ea typeface="Source Sans Pro"/>
              <a:cs typeface="Source Sans Pro"/>
              <a:sym typeface="Source Sans Pro"/>
            </a:endParaRPr>
          </a:p>
          <a:p>
            <a:pPr indent="-355600" lvl="1" marL="914400" rtl="0" algn="l">
              <a:spcBef>
                <a:spcPts val="0"/>
              </a:spcBef>
              <a:spcAft>
                <a:spcPts val="0"/>
              </a:spcAft>
              <a:buClr>
                <a:srgbClr val="002060"/>
              </a:buClr>
              <a:buSzPts val="2000"/>
              <a:buFont typeface="Source Sans Pro"/>
              <a:buChar char="○"/>
            </a:pPr>
            <a:r>
              <a:rPr lang="en-GB" sz="2000">
                <a:solidFill>
                  <a:srgbClr val="002060"/>
                </a:solidFill>
                <a:latin typeface="Source Sans Pro"/>
                <a:ea typeface="Source Sans Pro"/>
                <a:cs typeface="Source Sans Pro"/>
                <a:sym typeface="Source Sans Pro"/>
              </a:rPr>
              <a:t>K-anonymity</a:t>
            </a:r>
            <a:endParaRPr sz="2000">
              <a:solidFill>
                <a:srgbClr val="002060"/>
              </a:solidFill>
              <a:latin typeface="Source Sans Pro"/>
              <a:ea typeface="Source Sans Pro"/>
              <a:cs typeface="Source Sans Pro"/>
              <a:sym typeface="Source Sans Pro"/>
            </a:endParaRPr>
          </a:p>
          <a:p>
            <a:pPr indent="-355600" lvl="1" marL="914400" rtl="0" algn="l">
              <a:spcBef>
                <a:spcPts val="0"/>
              </a:spcBef>
              <a:spcAft>
                <a:spcPts val="0"/>
              </a:spcAft>
              <a:buClr>
                <a:srgbClr val="002060"/>
              </a:buClr>
              <a:buSzPts val="2000"/>
              <a:buFont typeface="Source Sans Pro"/>
              <a:buChar char="○"/>
            </a:pPr>
            <a:r>
              <a:rPr lang="en-GB" sz="2000">
                <a:solidFill>
                  <a:srgbClr val="002060"/>
                </a:solidFill>
                <a:latin typeface="Source Sans Pro"/>
                <a:ea typeface="Source Sans Pro"/>
                <a:cs typeface="Source Sans Pro"/>
                <a:sym typeface="Source Sans Pro"/>
              </a:rPr>
              <a:t>L-diversity/T-vicinity</a:t>
            </a:r>
            <a:endParaRPr sz="2000">
              <a:solidFill>
                <a:srgbClr val="002060"/>
              </a:solidFill>
              <a:latin typeface="Source Sans Pro"/>
              <a:ea typeface="Source Sans Pro"/>
              <a:cs typeface="Source Sans Pro"/>
              <a:sym typeface="Source Sans Pro"/>
            </a:endParaRPr>
          </a:p>
        </p:txBody>
      </p:sp>
      <p:pic>
        <p:nvPicPr>
          <p:cNvPr id="658" name="Google Shape;658;gf4223d3851_0_181"/>
          <p:cNvPicPr preferRelativeResize="0"/>
          <p:nvPr/>
        </p:nvPicPr>
        <p:blipFill>
          <a:blip r:embed="rId3">
            <a:alphaModFix/>
          </a:blip>
          <a:stretch>
            <a:fillRect/>
          </a:stretch>
        </p:blipFill>
        <p:spPr>
          <a:xfrm rot="-3218025">
            <a:off x="5633697" y="2516646"/>
            <a:ext cx="924633" cy="678067"/>
          </a:xfrm>
          <a:prstGeom prst="rect">
            <a:avLst/>
          </a:prstGeom>
          <a:noFill/>
          <a:ln>
            <a:noFill/>
          </a:ln>
        </p:spPr>
      </p:pic>
      <p:sp>
        <p:nvSpPr>
          <p:cNvPr id="659" name="Google Shape;659;gf4223d3851_0_181"/>
          <p:cNvSpPr txBox="1"/>
          <p:nvPr/>
        </p:nvSpPr>
        <p:spPr>
          <a:xfrm>
            <a:off x="653592" y="199847"/>
            <a:ext cx="10884900" cy="1108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1" lang="en-GB" sz="3200">
                <a:solidFill>
                  <a:srgbClr val="2F5496"/>
                </a:solidFill>
                <a:latin typeface="Raleway"/>
                <a:ea typeface="Raleway"/>
                <a:cs typeface="Raleway"/>
                <a:sym typeface="Raleway"/>
              </a:rPr>
              <a:t>Anonymization</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None/>
            </a:pPr>
            <a:r>
              <a:t/>
            </a:r>
            <a:endParaRPr b="1" sz="3200">
              <a:solidFill>
                <a:srgbClr val="2F5496"/>
              </a:solidFill>
              <a:latin typeface="Raleway"/>
              <a:ea typeface="Raleway"/>
              <a:cs typeface="Raleway"/>
              <a:sym typeface="Raleway"/>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gf4223d3851_0_200"/>
          <p:cNvSpPr txBox="1"/>
          <p:nvPr/>
        </p:nvSpPr>
        <p:spPr>
          <a:xfrm>
            <a:off x="1599000" y="1999267"/>
            <a:ext cx="3147900" cy="6771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b="1" lang="en-GB" sz="2800">
                <a:solidFill>
                  <a:srgbClr val="002060"/>
                </a:solidFill>
                <a:latin typeface="Source Sans Pro"/>
                <a:ea typeface="Source Sans Pro"/>
                <a:cs typeface="Source Sans Pro"/>
                <a:sym typeface="Source Sans Pro"/>
              </a:rPr>
              <a:t>Synthetization</a:t>
            </a:r>
            <a:endParaRPr sz="1900"/>
          </a:p>
        </p:txBody>
      </p:sp>
      <p:sp>
        <p:nvSpPr>
          <p:cNvPr id="665" name="Google Shape;665;gf4223d3851_0_200"/>
          <p:cNvSpPr txBox="1"/>
          <p:nvPr/>
        </p:nvSpPr>
        <p:spPr>
          <a:xfrm>
            <a:off x="884233" y="3298433"/>
            <a:ext cx="4059900" cy="22935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rPr b="1" lang="en-GB" sz="1900">
                <a:solidFill>
                  <a:srgbClr val="002060"/>
                </a:solidFill>
                <a:latin typeface="Source Sans Pro"/>
                <a:ea typeface="Source Sans Pro"/>
                <a:cs typeface="Source Sans Pro"/>
                <a:sym typeface="Source Sans Pro"/>
              </a:rPr>
              <a:t>completely new paradigm for personal data management. modern data synthesizing solutions based on generative machine learning models represent a completely new paradigm for personal data management.</a:t>
            </a:r>
            <a:endParaRPr b="1" sz="1900">
              <a:solidFill>
                <a:srgbClr val="002060"/>
              </a:solidFill>
              <a:latin typeface="Source Sans Pro"/>
              <a:ea typeface="Source Sans Pro"/>
              <a:cs typeface="Source Sans Pro"/>
              <a:sym typeface="Source Sans Pro"/>
            </a:endParaRPr>
          </a:p>
        </p:txBody>
      </p:sp>
      <p:pic>
        <p:nvPicPr>
          <p:cNvPr id="666" name="Google Shape;666;gf4223d3851_0_200"/>
          <p:cNvPicPr preferRelativeResize="0"/>
          <p:nvPr/>
        </p:nvPicPr>
        <p:blipFill>
          <a:blip r:embed="rId3">
            <a:alphaModFix/>
          </a:blip>
          <a:stretch>
            <a:fillRect/>
          </a:stretch>
        </p:blipFill>
        <p:spPr>
          <a:xfrm>
            <a:off x="-112400" y="1218400"/>
            <a:ext cx="2557067" cy="2557067"/>
          </a:xfrm>
          <a:prstGeom prst="rect">
            <a:avLst/>
          </a:prstGeom>
          <a:noFill/>
          <a:ln>
            <a:noFill/>
          </a:ln>
        </p:spPr>
      </p:pic>
      <p:pic>
        <p:nvPicPr>
          <p:cNvPr id="667" name="Google Shape;667;gf4223d3851_0_200"/>
          <p:cNvPicPr preferRelativeResize="0"/>
          <p:nvPr/>
        </p:nvPicPr>
        <p:blipFill>
          <a:blip r:embed="rId4">
            <a:alphaModFix/>
          </a:blip>
          <a:stretch>
            <a:fillRect/>
          </a:stretch>
        </p:blipFill>
        <p:spPr>
          <a:xfrm rot="5974140">
            <a:off x="2824883" y="2778833"/>
            <a:ext cx="546433" cy="400718"/>
          </a:xfrm>
          <a:prstGeom prst="rect">
            <a:avLst/>
          </a:prstGeom>
          <a:noFill/>
          <a:ln>
            <a:noFill/>
          </a:ln>
        </p:spPr>
      </p:pic>
      <p:pic>
        <p:nvPicPr>
          <p:cNvPr id="668" name="Google Shape;668;gf4223d3851_0_200"/>
          <p:cNvPicPr preferRelativeResize="0"/>
          <p:nvPr/>
        </p:nvPicPr>
        <p:blipFill>
          <a:blip r:embed="rId4">
            <a:alphaModFix/>
          </a:blip>
          <a:stretch>
            <a:fillRect/>
          </a:stretch>
        </p:blipFill>
        <p:spPr>
          <a:xfrm rot="-2700000">
            <a:off x="5326395" y="2915841"/>
            <a:ext cx="691578" cy="507157"/>
          </a:xfrm>
          <a:prstGeom prst="rect">
            <a:avLst/>
          </a:prstGeom>
          <a:noFill/>
          <a:ln>
            <a:noFill/>
          </a:ln>
        </p:spPr>
      </p:pic>
      <p:sp>
        <p:nvSpPr>
          <p:cNvPr id="669" name="Google Shape;669;gf4223d3851_0_200"/>
          <p:cNvSpPr txBox="1"/>
          <p:nvPr/>
        </p:nvSpPr>
        <p:spPr>
          <a:xfrm>
            <a:off x="6493033" y="1238933"/>
            <a:ext cx="4477500" cy="2293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GB" sz="1900">
                <a:solidFill>
                  <a:srgbClr val="002060"/>
                </a:solidFill>
                <a:latin typeface="Source Sans Pro"/>
                <a:ea typeface="Source Sans Pro"/>
                <a:cs typeface="Source Sans Pro"/>
                <a:sym typeface="Source Sans Pro"/>
              </a:rPr>
              <a:t>The data generated are highly representative of the input statistical distribution, such that when used for descriptive statistical analysis they exhibit results that are statistically comparable to those obtainable with real data.</a:t>
            </a:r>
            <a:endParaRPr sz="1900"/>
          </a:p>
        </p:txBody>
      </p:sp>
      <p:sp>
        <p:nvSpPr>
          <p:cNvPr id="670" name="Google Shape;670;gf4223d3851_0_200"/>
          <p:cNvSpPr txBox="1"/>
          <p:nvPr/>
        </p:nvSpPr>
        <p:spPr>
          <a:xfrm>
            <a:off x="6493033" y="3710600"/>
            <a:ext cx="4691700" cy="2892900"/>
          </a:xfrm>
          <a:prstGeom prst="rect">
            <a:avLst/>
          </a:prstGeom>
          <a:noFill/>
          <a:ln>
            <a:noFill/>
          </a:ln>
        </p:spPr>
        <p:txBody>
          <a:bodyPr anchorCtr="0" anchor="t" bIns="121900" lIns="121900" spcFirstLastPara="1" rIns="121900" wrap="square" tIns="121900">
            <a:spAutoFit/>
          </a:bodyPr>
          <a:lstStyle/>
          <a:p>
            <a:pPr indent="0" lvl="0" marL="0" rtl="0" algn="just">
              <a:lnSpc>
                <a:spcPct val="115000"/>
              </a:lnSpc>
              <a:spcBef>
                <a:spcPts val="0"/>
              </a:spcBef>
              <a:spcAft>
                <a:spcPts val="0"/>
              </a:spcAft>
              <a:buNone/>
            </a:pPr>
            <a:r>
              <a:rPr lang="en-GB" sz="1900">
                <a:solidFill>
                  <a:srgbClr val="002060"/>
                </a:solidFill>
                <a:latin typeface="Source Sans Pro"/>
                <a:ea typeface="Source Sans Pro"/>
                <a:cs typeface="Source Sans Pro"/>
                <a:sym typeface="Source Sans Pro"/>
              </a:rPr>
              <a:t>The identification of real subjects or the possibility of membership attacks (MIAs), in the absence of access to the parameters of the generating model or the actual dataset is unlikely and much more complex when compared to the case of MIAs on discriminative models.</a:t>
            </a:r>
            <a:endParaRPr sz="1200">
              <a:solidFill>
                <a:schemeClr val="dk1"/>
              </a:solidFill>
            </a:endParaRPr>
          </a:p>
          <a:p>
            <a:pPr indent="0" lvl="0" marL="0" rtl="0" algn="l">
              <a:spcBef>
                <a:spcPts val="0"/>
              </a:spcBef>
              <a:spcAft>
                <a:spcPts val="0"/>
              </a:spcAft>
              <a:buNone/>
            </a:pPr>
            <a:r>
              <a:t/>
            </a:r>
            <a:endParaRPr sz="1900"/>
          </a:p>
        </p:txBody>
      </p:sp>
      <p:sp>
        <p:nvSpPr>
          <p:cNvPr id="671" name="Google Shape;671;gf4223d3851_0_200"/>
          <p:cNvSpPr txBox="1"/>
          <p:nvPr/>
        </p:nvSpPr>
        <p:spPr>
          <a:xfrm>
            <a:off x="653592" y="199847"/>
            <a:ext cx="10884900" cy="1108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None/>
            </a:pPr>
            <a:r>
              <a:rPr b="1" lang="en-GB" sz="3200">
                <a:solidFill>
                  <a:srgbClr val="2F5496"/>
                </a:solidFill>
                <a:latin typeface="Raleway"/>
                <a:ea typeface="Raleway"/>
                <a:cs typeface="Raleway"/>
                <a:sym typeface="Raleway"/>
              </a:rPr>
              <a:t>Synthetization</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None/>
            </a:pPr>
            <a:r>
              <a:t/>
            </a:r>
            <a:endParaRPr b="1" sz="3200">
              <a:solidFill>
                <a:srgbClr val="2F5496"/>
              </a:solidFill>
              <a:latin typeface="Raleway"/>
              <a:ea typeface="Raleway"/>
              <a:cs typeface="Raleway"/>
              <a:sym typeface="Raleway"/>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f4223d3851_0_400"/>
          <p:cNvSpPr txBox="1"/>
          <p:nvPr>
            <p:ph type="title"/>
          </p:nvPr>
        </p:nvSpPr>
        <p:spPr>
          <a:xfrm>
            <a:off x="1151451" y="189200"/>
            <a:ext cx="10033200" cy="1056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lang="en-GB" sz="3200">
                <a:solidFill>
                  <a:srgbClr val="2F5496"/>
                </a:solidFill>
                <a:latin typeface="Raleway"/>
                <a:ea typeface="Raleway"/>
                <a:cs typeface="Raleway"/>
                <a:sym typeface="Raleway"/>
              </a:rPr>
              <a:t>Synthetic Data</a:t>
            </a:r>
            <a:endParaRPr b="1" sz="3200">
              <a:solidFill>
                <a:srgbClr val="2F5496"/>
              </a:solidFill>
              <a:latin typeface="Raleway"/>
              <a:ea typeface="Raleway"/>
              <a:cs typeface="Raleway"/>
              <a:sym typeface="Raleway"/>
            </a:endParaRPr>
          </a:p>
        </p:txBody>
      </p:sp>
      <p:sp>
        <p:nvSpPr>
          <p:cNvPr id="677" name="Google Shape;677;gf4223d3851_0_400"/>
          <p:cNvSpPr txBox="1"/>
          <p:nvPr>
            <p:ph idx="4294967295" type="body"/>
          </p:nvPr>
        </p:nvSpPr>
        <p:spPr>
          <a:xfrm>
            <a:off x="1151451" y="1576088"/>
            <a:ext cx="10033200" cy="1056000"/>
          </a:xfrm>
          <a:prstGeom prst="rect">
            <a:avLst/>
          </a:prstGeom>
          <a:noFill/>
          <a:ln>
            <a:noFill/>
          </a:ln>
        </p:spPr>
        <p:txBody>
          <a:bodyPr anchorCtr="0" anchor="t" bIns="121900" lIns="121900" spcFirstLastPara="1" rIns="121900" wrap="square" tIns="121900">
            <a:noAutofit/>
          </a:bodyPr>
          <a:lstStyle/>
          <a:p>
            <a:pPr indent="-12700" lvl="0" marL="12700" rtl="0" algn="just">
              <a:lnSpc>
                <a:spcPct val="100000"/>
              </a:lnSpc>
              <a:spcBef>
                <a:spcPts val="0"/>
              </a:spcBef>
              <a:spcAft>
                <a:spcPts val="0"/>
              </a:spcAft>
              <a:buSzPts val="2700"/>
              <a:buNone/>
            </a:pPr>
            <a:r>
              <a:rPr b="1" lang="en-GB" sz="2400">
                <a:solidFill>
                  <a:srgbClr val="002060"/>
                </a:solidFill>
                <a:latin typeface="Source Sans Pro"/>
                <a:ea typeface="Source Sans Pro"/>
                <a:cs typeface="Source Sans Pro"/>
                <a:sym typeface="Source Sans Pro"/>
              </a:rPr>
              <a:t>Synthetic data </a:t>
            </a:r>
            <a:r>
              <a:rPr lang="en-GB" sz="2400">
                <a:solidFill>
                  <a:srgbClr val="002060"/>
                </a:solidFill>
                <a:latin typeface="Source Sans Pro"/>
                <a:ea typeface="Source Sans Pro"/>
                <a:cs typeface="Source Sans Pro"/>
                <a:sym typeface="Source Sans Pro"/>
              </a:rPr>
              <a:t>are data</a:t>
            </a:r>
            <a:r>
              <a:rPr b="1" lang="en-GB" sz="2400">
                <a:solidFill>
                  <a:srgbClr val="002060"/>
                </a:solidFill>
                <a:latin typeface="Source Sans Pro"/>
                <a:ea typeface="Source Sans Pro"/>
                <a:cs typeface="Source Sans Pro"/>
                <a:sym typeface="Source Sans Pro"/>
              </a:rPr>
              <a:t> </a:t>
            </a:r>
            <a:r>
              <a:rPr lang="en-GB" sz="2400">
                <a:solidFill>
                  <a:srgbClr val="002060"/>
                </a:solidFill>
                <a:latin typeface="Source Sans Pro"/>
                <a:ea typeface="Source Sans Pro"/>
                <a:cs typeface="Source Sans Pro"/>
                <a:sym typeface="Source Sans Pro"/>
              </a:rPr>
              <a:t>created through</a:t>
            </a:r>
            <a:r>
              <a:rPr b="1" lang="en-GB" sz="2400">
                <a:solidFill>
                  <a:srgbClr val="002060"/>
                </a:solidFill>
                <a:latin typeface="Source Sans Pro"/>
                <a:ea typeface="Source Sans Pro"/>
                <a:cs typeface="Source Sans Pro"/>
                <a:sym typeface="Source Sans Pro"/>
              </a:rPr>
              <a:t> generative machine learning models. </a:t>
            </a:r>
            <a:endParaRPr sz="2400">
              <a:solidFill>
                <a:srgbClr val="002060"/>
              </a:solidFill>
              <a:latin typeface="Source Sans Pro"/>
              <a:ea typeface="Source Sans Pro"/>
              <a:cs typeface="Source Sans Pro"/>
              <a:sym typeface="Source Sans Pro"/>
            </a:endParaRPr>
          </a:p>
          <a:p>
            <a:pPr indent="-304800" lvl="0" marL="609600" marR="0" rtl="0" algn="l">
              <a:lnSpc>
                <a:spcPct val="100000"/>
              </a:lnSpc>
              <a:spcBef>
                <a:spcPts val="0"/>
              </a:spcBef>
              <a:spcAft>
                <a:spcPts val="0"/>
              </a:spcAft>
              <a:buClr>
                <a:schemeClr val="dk1"/>
              </a:buClr>
              <a:buSzPts val="2700"/>
              <a:buNone/>
            </a:pPr>
            <a:r>
              <a:t/>
            </a:r>
            <a:endParaRPr/>
          </a:p>
        </p:txBody>
      </p:sp>
      <p:pic>
        <p:nvPicPr>
          <p:cNvPr id="678" name="Google Shape;678;gf4223d3851_0_400"/>
          <p:cNvPicPr preferRelativeResize="0"/>
          <p:nvPr/>
        </p:nvPicPr>
        <p:blipFill rotWithShape="1">
          <a:blip r:embed="rId3">
            <a:alphaModFix/>
          </a:blip>
          <a:srcRect b="0" l="0" r="0" t="0"/>
          <a:stretch/>
        </p:blipFill>
        <p:spPr>
          <a:xfrm>
            <a:off x="3095307" y="2962976"/>
            <a:ext cx="6145400" cy="27252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4"/>
          <p:cNvSpPr txBox="1"/>
          <p:nvPr/>
        </p:nvSpPr>
        <p:spPr>
          <a:xfrm>
            <a:off x="410100" y="2374200"/>
            <a:ext cx="3758700" cy="2739600"/>
          </a:xfrm>
          <a:prstGeom prst="rect">
            <a:avLst/>
          </a:prstGeom>
          <a:noFill/>
          <a:ln cap="flat" cmpd="sng" w="25400">
            <a:solidFill>
              <a:srgbClr val="C55A11">
                <a:alpha val="67058"/>
              </a:srgbClr>
            </a:solidFill>
            <a:prstDash val="dot"/>
            <a:round/>
            <a:headEnd len="sm" w="sm" type="none"/>
            <a:tailEnd len="sm" w="sm" type="none"/>
          </a:ln>
        </p:spPr>
        <p:txBody>
          <a:bodyPr anchorCtr="0" anchor="t" bIns="0" lIns="0" spcFirstLastPara="1" rIns="0" wrap="square" tIns="0">
            <a:noAutofit/>
          </a:bodyPr>
          <a:lstStyle/>
          <a:p>
            <a:pPr indent="0" lvl="0" marL="0" marR="0" rtl="0" algn="just">
              <a:lnSpc>
                <a:spcPct val="100000"/>
              </a:lnSpc>
              <a:spcBef>
                <a:spcPts val="0"/>
              </a:spcBef>
              <a:spcAft>
                <a:spcPts val="0"/>
              </a:spcAft>
              <a:buClr>
                <a:srgbClr val="000000"/>
              </a:buClr>
              <a:buSzPts val="1400"/>
              <a:buFont typeface="Arial"/>
              <a:buNone/>
            </a:pPr>
            <a:r>
              <a:t/>
            </a:r>
            <a:endParaRPr b="1" i="0" sz="1400" u="none" cap="none" strike="noStrike">
              <a:solidFill>
                <a:srgbClr val="757070"/>
              </a:solidFill>
              <a:latin typeface="Calibri"/>
              <a:ea typeface="Calibri"/>
              <a:cs typeface="Calibri"/>
              <a:sym typeface="Calibri"/>
            </a:endParaRPr>
          </a:p>
        </p:txBody>
      </p:sp>
      <p:sp>
        <p:nvSpPr>
          <p:cNvPr id="197" name="Google Shape;197;p34"/>
          <p:cNvSpPr txBox="1"/>
          <p:nvPr/>
        </p:nvSpPr>
        <p:spPr>
          <a:xfrm>
            <a:off x="5194500" y="2246575"/>
            <a:ext cx="6162000" cy="3109800"/>
          </a:xfrm>
          <a:prstGeom prst="rect">
            <a:avLst/>
          </a:prstGeom>
          <a:noFill/>
          <a:ln cap="rnd" cmpd="sng" w="25400">
            <a:solidFill>
              <a:srgbClr val="B3C6E7"/>
            </a:solidFill>
            <a:prstDash val="dot"/>
            <a:round/>
            <a:headEnd len="sm" w="sm" type="none"/>
            <a:tailEnd len="sm" w="sm" type="none"/>
          </a:ln>
        </p:spPr>
        <p:txBody>
          <a:bodyPr anchorCtr="0" anchor="t" bIns="0" lIns="0" spcFirstLastPara="1" rIns="0" wrap="square" tIns="0">
            <a:noAutofit/>
          </a:bodyPr>
          <a:lstStyle/>
          <a:p>
            <a:pPr indent="0" lvl="0" marL="0" marR="0" rtl="0" algn="just">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Calibri"/>
              <a:ea typeface="Calibri"/>
              <a:cs typeface="Calibri"/>
              <a:sym typeface="Calibri"/>
            </a:endParaRPr>
          </a:p>
        </p:txBody>
      </p:sp>
      <p:sp>
        <p:nvSpPr>
          <p:cNvPr id="198" name="Google Shape;198;p34"/>
          <p:cNvSpPr/>
          <p:nvPr/>
        </p:nvSpPr>
        <p:spPr>
          <a:xfrm>
            <a:off x="6046117" y="-11790171"/>
            <a:ext cx="15409996" cy="13369710"/>
          </a:xfrm>
          <a:prstGeom prst="ellipse">
            <a:avLst/>
          </a:prstGeom>
          <a:solidFill>
            <a:schemeClr val="accent1">
              <a:alpha val="57254"/>
            </a:schemeClr>
          </a:solidFill>
          <a:ln>
            <a:noFill/>
          </a:ln>
          <a:effectLst>
            <a:reflection blurRad="0" dir="5400000" dist="101600" endA="275" endPos="6539" kx="0" rotWithShape="0" algn="bl" stA="5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9" name="Google Shape;199;p34"/>
          <p:cNvSpPr/>
          <p:nvPr/>
        </p:nvSpPr>
        <p:spPr>
          <a:xfrm>
            <a:off x="4708355" y="4905854"/>
            <a:ext cx="125309" cy="125309"/>
          </a:xfrm>
          <a:prstGeom prst="ellipse">
            <a:avLst/>
          </a:prstGeom>
          <a:solidFill>
            <a:srgbClr val="FF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Calibri"/>
              <a:ea typeface="Calibri"/>
              <a:cs typeface="Calibri"/>
              <a:sym typeface="Calibri"/>
            </a:endParaRPr>
          </a:p>
        </p:txBody>
      </p:sp>
      <p:sp>
        <p:nvSpPr>
          <p:cNvPr id="200" name="Google Shape;200;p34"/>
          <p:cNvSpPr/>
          <p:nvPr/>
        </p:nvSpPr>
        <p:spPr>
          <a:xfrm>
            <a:off x="4454510" y="2525537"/>
            <a:ext cx="125309" cy="125309"/>
          </a:xfrm>
          <a:prstGeom prst="ellipse">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Calibri"/>
              <a:ea typeface="Calibri"/>
              <a:cs typeface="Calibri"/>
              <a:sym typeface="Calibri"/>
            </a:endParaRPr>
          </a:p>
        </p:txBody>
      </p:sp>
      <p:cxnSp>
        <p:nvCxnSpPr>
          <p:cNvPr id="201" name="Google Shape;201;p34"/>
          <p:cNvCxnSpPr/>
          <p:nvPr/>
        </p:nvCxnSpPr>
        <p:spPr>
          <a:xfrm>
            <a:off x="6756498" y="5234146"/>
            <a:ext cx="3071400" cy="0"/>
          </a:xfrm>
          <a:prstGeom prst="straightConnector1">
            <a:avLst/>
          </a:prstGeom>
          <a:noFill/>
          <a:ln cap="flat" cmpd="sng" w="19050">
            <a:solidFill>
              <a:srgbClr val="9CC2E5"/>
            </a:solidFill>
            <a:prstDash val="solid"/>
            <a:miter lim="800000"/>
            <a:headEnd len="sm" w="sm" type="none"/>
            <a:tailEnd len="sm" w="sm" type="none"/>
          </a:ln>
        </p:spPr>
      </p:cxnSp>
      <p:sp>
        <p:nvSpPr>
          <p:cNvPr id="202" name="Google Shape;202;p34"/>
          <p:cNvSpPr txBox="1"/>
          <p:nvPr/>
        </p:nvSpPr>
        <p:spPr>
          <a:xfrm>
            <a:off x="5643954" y="1670375"/>
            <a:ext cx="1622700" cy="3477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800"/>
              <a:buFont typeface="Arial"/>
              <a:buNone/>
            </a:pPr>
            <a:r>
              <a:rPr b="1" i="0" lang="en-GB" sz="3000" u="none" cap="none" strike="noStrike">
                <a:solidFill>
                  <a:srgbClr val="8DA9DB"/>
                </a:solidFill>
                <a:latin typeface="Calibri"/>
                <a:ea typeface="Calibri"/>
                <a:cs typeface="Calibri"/>
                <a:sym typeface="Calibri"/>
              </a:rPr>
              <a:t>Focus </a:t>
            </a:r>
            <a:endParaRPr b="0" i="0" sz="2600" u="none" cap="none" strike="noStrike">
              <a:solidFill>
                <a:srgbClr val="000000"/>
              </a:solidFill>
              <a:latin typeface="Arial"/>
              <a:ea typeface="Arial"/>
              <a:cs typeface="Arial"/>
              <a:sym typeface="Arial"/>
            </a:endParaRPr>
          </a:p>
        </p:txBody>
      </p:sp>
      <p:sp>
        <p:nvSpPr>
          <p:cNvPr descr="User network outline" id="203" name="Google Shape;203;p34"/>
          <p:cNvSpPr/>
          <p:nvPr/>
        </p:nvSpPr>
        <p:spPr>
          <a:xfrm>
            <a:off x="3839297" y="1670376"/>
            <a:ext cx="425373" cy="467147"/>
          </a:xfrm>
          <a:custGeom>
            <a:rect b="b" l="l" r="r" t="t"/>
            <a:pathLst>
              <a:path extrusionOk="0" h="600832" w="632525">
                <a:moveTo>
                  <a:pt x="559496" y="307767"/>
                </a:moveTo>
                <a:cubicBezTo>
                  <a:pt x="599789" y="307807"/>
                  <a:pt x="632486" y="275175"/>
                  <a:pt x="632526" y="234883"/>
                </a:cubicBezTo>
                <a:cubicBezTo>
                  <a:pt x="632566" y="194589"/>
                  <a:pt x="599934" y="161892"/>
                  <a:pt x="559641" y="161852"/>
                </a:cubicBezTo>
                <a:cubicBezTo>
                  <a:pt x="519348" y="161813"/>
                  <a:pt x="486651" y="194444"/>
                  <a:pt x="486612" y="234738"/>
                </a:cubicBezTo>
                <a:cubicBezTo>
                  <a:pt x="486604" y="241919"/>
                  <a:pt x="487658" y="249063"/>
                  <a:pt x="489738" y="255938"/>
                </a:cubicBezTo>
                <a:lnTo>
                  <a:pt x="407135" y="291133"/>
                </a:lnTo>
                <a:cubicBezTo>
                  <a:pt x="391326" y="259349"/>
                  <a:pt x="360028" y="238164"/>
                  <a:pt x="324646" y="235296"/>
                </a:cubicBezTo>
                <a:lnTo>
                  <a:pt x="324646" y="145324"/>
                </a:lnTo>
                <a:cubicBezTo>
                  <a:pt x="364650" y="140851"/>
                  <a:pt x="393454" y="104796"/>
                  <a:pt x="388981" y="64792"/>
                </a:cubicBezTo>
                <a:cubicBezTo>
                  <a:pt x="384509" y="24788"/>
                  <a:pt x="348454" y="-4015"/>
                  <a:pt x="308450" y="458"/>
                </a:cubicBezTo>
                <a:cubicBezTo>
                  <a:pt x="268446" y="4930"/>
                  <a:pt x="239642" y="40985"/>
                  <a:pt x="244115" y="80989"/>
                </a:cubicBezTo>
                <a:cubicBezTo>
                  <a:pt x="247898" y="114830"/>
                  <a:pt x="274610" y="141540"/>
                  <a:pt x="308450" y="145324"/>
                </a:cubicBezTo>
                <a:lnTo>
                  <a:pt x="308450" y="235296"/>
                </a:lnTo>
                <a:cubicBezTo>
                  <a:pt x="273079" y="238174"/>
                  <a:pt x="241797" y="259359"/>
                  <a:pt x="225993" y="291133"/>
                </a:cubicBezTo>
                <a:lnTo>
                  <a:pt x="143358" y="255938"/>
                </a:lnTo>
                <a:cubicBezTo>
                  <a:pt x="155201" y="217242"/>
                  <a:pt x="133431" y="176273"/>
                  <a:pt x="94734" y="164431"/>
                </a:cubicBezTo>
                <a:cubicBezTo>
                  <a:pt x="56038" y="152589"/>
                  <a:pt x="15069" y="174358"/>
                  <a:pt x="3227" y="213055"/>
                </a:cubicBezTo>
                <a:cubicBezTo>
                  <a:pt x="-8615" y="251751"/>
                  <a:pt x="13154" y="292720"/>
                  <a:pt x="51851" y="304562"/>
                </a:cubicBezTo>
                <a:cubicBezTo>
                  <a:pt x="84617" y="314589"/>
                  <a:pt x="119956" y="300569"/>
                  <a:pt x="136937" y="270806"/>
                </a:cubicBezTo>
                <a:lnTo>
                  <a:pt x="219855" y="306147"/>
                </a:lnTo>
                <a:cubicBezTo>
                  <a:pt x="209875" y="338284"/>
                  <a:pt x="216555" y="373280"/>
                  <a:pt x="237671" y="399480"/>
                </a:cubicBezTo>
                <a:lnTo>
                  <a:pt x="171063" y="466088"/>
                </a:lnTo>
                <a:cubicBezTo>
                  <a:pt x="137430" y="443025"/>
                  <a:pt x="91469" y="451593"/>
                  <a:pt x="68406" y="485225"/>
                </a:cubicBezTo>
                <a:cubicBezTo>
                  <a:pt x="45342" y="518858"/>
                  <a:pt x="53910" y="564819"/>
                  <a:pt x="87543" y="587882"/>
                </a:cubicBezTo>
                <a:cubicBezTo>
                  <a:pt x="121176" y="610946"/>
                  <a:pt x="167137" y="602378"/>
                  <a:pt x="190200" y="568745"/>
                </a:cubicBezTo>
                <a:cubicBezTo>
                  <a:pt x="209746" y="540242"/>
                  <a:pt x="206906" y="501993"/>
                  <a:pt x="183364" y="476689"/>
                </a:cubicBezTo>
                <a:lnTo>
                  <a:pt x="248847" y="411206"/>
                </a:lnTo>
                <a:cubicBezTo>
                  <a:pt x="287218" y="446085"/>
                  <a:pt x="345814" y="446085"/>
                  <a:pt x="384185" y="411206"/>
                </a:cubicBezTo>
                <a:lnTo>
                  <a:pt x="449667" y="476689"/>
                </a:lnTo>
                <a:cubicBezTo>
                  <a:pt x="422633" y="505906"/>
                  <a:pt x="424402" y="551506"/>
                  <a:pt x="453619" y="578541"/>
                </a:cubicBezTo>
                <a:cubicBezTo>
                  <a:pt x="482835" y="605576"/>
                  <a:pt x="528436" y="603807"/>
                  <a:pt x="555471" y="574590"/>
                </a:cubicBezTo>
                <a:cubicBezTo>
                  <a:pt x="582505" y="545373"/>
                  <a:pt x="580736" y="499773"/>
                  <a:pt x="551519" y="472738"/>
                </a:cubicBezTo>
                <a:cubicBezTo>
                  <a:pt x="526866" y="449925"/>
                  <a:pt x="489722" y="447167"/>
                  <a:pt x="461969" y="466088"/>
                </a:cubicBezTo>
                <a:lnTo>
                  <a:pt x="395360" y="399480"/>
                </a:lnTo>
                <a:cubicBezTo>
                  <a:pt x="416499" y="373291"/>
                  <a:pt x="423203" y="338294"/>
                  <a:pt x="413241" y="306147"/>
                </a:cubicBezTo>
                <a:lnTo>
                  <a:pt x="496160" y="270831"/>
                </a:lnTo>
                <a:cubicBezTo>
                  <a:pt x="509092" y="293639"/>
                  <a:pt x="533277" y="307743"/>
                  <a:pt x="559496" y="307767"/>
                </a:cubicBezTo>
                <a:close/>
                <a:moveTo>
                  <a:pt x="73600" y="291570"/>
                </a:moveTo>
                <a:cubicBezTo>
                  <a:pt x="42292" y="291570"/>
                  <a:pt x="16912" y="266190"/>
                  <a:pt x="16912" y="234883"/>
                </a:cubicBezTo>
                <a:cubicBezTo>
                  <a:pt x="16912" y="203575"/>
                  <a:pt x="42292" y="178195"/>
                  <a:pt x="73600" y="178195"/>
                </a:cubicBezTo>
                <a:cubicBezTo>
                  <a:pt x="104908" y="178195"/>
                  <a:pt x="130288" y="203575"/>
                  <a:pt x="130288" y="234883"/>
                </a:cubicBezTo>
                <a:cubicBezTo>
                  <a:pt x="130252" y="266176"/>
                  <a:pt x="104893" y="291535"/>
                  <a:pt x="73600" y="291570"/>
                </a:cubicBezTo>
                <a:close/>
                <a:moveTo>
                  <a:pt x="259860" y="72917"/>
                </a:moveTo>
                <a:cubicBezTo>
                  <a:pt x="259860" y="41609"/>
                  <a:pt x="285240" y="16229"/>
                  <a:pt x="316548" y="16229"/>
                </a:cubicBezTo>
                <a:cubicBezTo>
                  <a:pt x="347856" y="16229"/>
                  <a:pt x="373236" y="41609"/>
                  <a:pt x="373236" y="72917"/>
                </a:cubicBezTo>
                <a:cubicBezTo>
                  <a:pt x="373236" y="104225"/>
                  <a:pt x="347856" y="129605"/>
                  <a:pt x="316548" y="129605"/>
                </a:cubicBezTo>
                <a:cubicBezTo>
                  <a:pt x="285255" y="129569"/>
                  <a:pt x="259896" y="104210"/>
                  <a:pt x="259860" y="72917"/>
                </a:cubicBezTo>
                <a:close/>
                <a:moveTo>
                  <a:pt x="130288" y="583108"/>
                </a:moveTo>
                <a:cubicBezTo>
                  <a:pt x="98980" y="583108"/>
                  <a:pt x="73600" y="557728"/>
                  <a:pt x="73600" y="526420"/>
                </a:cubicBezTo>
                <a:cubicBezTo>
                  <a:pt x="73600" y="495112"/>
                  <a:pt x="98980" y="469732"/>
                  <a:pt x="130288" y="469732"/>
                </a:cubicBezTo>
                <a:cubicBezTo>
                  <a:pt x="161596" y="469732"/>
                  <a:pt x="186976" y="495112"/>
                  <a:pt x="186976" y="526420"/>
                </a:cubicBezTo>
                <a:cubicBezTo>
                  <a:pt x="186940" y="557714"/>
                  <a:pt x="161581" y="583073"/>
                  <a:pt x="130288" y="583108"/>
                </a:cubicBezTo>
                <a:close/>
                <a:moveTo>
                  <a:pt x="267578" y="405505"/>
                </a:moveTo>
                <a:cubicBezTo>
                  <a:pt x="270136" y="378459"/>
                  <a:pt x="294135" y="358609"/>
                  <a:pt x="321181" y="361168"/>
                </a:cubicBezTo>
                <a:cubicBezTo>
                  <a:pt x="344685" y="363392"/>
                  <a:pt x="363295" y="382001"/>
                  <a:pt x="365518" y="405505"/>
                </a:cubicBezTo>
                <a:cubicBezTo>
                  <a:pt x="336200" y="426355"/>
                  <a:pt x="296896" y="426355"/>
                  <a:pt x="267578" y="405505"/>
                </a:cubicBezTo>
                <a:close/>
                <a:moveTo>
                  <a:pt x="294027" y="322190"/>
                </a:moveTo>
                <a:cubicBezTo>
                  <a:pt x="294032" y="309752"/>
                  <a:pt x="304118" y="299672"/>
                  <a:pt x="316556" y="299677"/>
                </a:cubicBezTo>
                <a:cubicBezTo>
                  <a:pt x="328994" y="299682"/>
                  <a:pt x="339074" y="309768"/>
                  <a:pt x="339069" y="322206"/>
                </a:cubicBezTo>
                <a:cubicBezTo>
                  <a:pt x="339064" y="334641"/>
                  <a:pt x="328983" y="344719"/>
                  <a:pt x="316548" y="344719"/>
                </a:cubicBezTo>
                <a:cubicBezTo>
                  <a:pt x="304114" y="344702"/>
                  <a:pt x="294041" y="334624"/>
                  <a:pt x="294027" y="322190"/>
                </a:cubicBezTo>
                <a:close/>
                <a:moveTo>
                  <a:pt x="559496" y="526420"/>
                </a:moveTo>
                <a:cubicBezTo>
                  <a:pt x="559496" y="557728"/>
                  <a:pt x="534116" y="583108"/>
                  <a:pt x="502808" y="583108"/>
                </a:cubicBezTo>
                <a:cubicBezTo>
                  <a:pt x="471500" y="583108"/>
                  <a:pt x="446120" y="557728"/>
                  <a:pt x="446120" y="526420"/>
                </a:cubicBezTo>
                <a:cubicBezTo>
                  <a:pt x="446120" y="495112"/>
                  <a:pt x="471500" y="469732"/>
                  <a:pt x="502808" y="469732"/>
                </a:cubicBezTo>
                <a:cubicBezTo>
                  <a:pt x="534102" y="469768"/>
                  <a:pt x="559461" y="495127"/>
                  <a:pt x="559496" y="526420"/>
                </a:cubicBezTo>
                <a:close/>
                <a:moveTo>
                  <a:pt x="379593" y="392969"/>
                </a:moveTo>
                <a:cubicBezTo>
                  <a:pt x="374398" y="373983"/>
                  <a:pt x="360952" y="358334"/>
                  <a:pt x="342965" y="350340"/>
                </a:cubicBezTo>
                <a:cubicBezTo>
                  <a:pt x="358598" y="335750"/>
                  <a:pt x="359444" y="311250"/>
                  <a:pt x="344854" y="295617"/>
                </a:cubicBezTo>
                <a:cubicBezTo>
                  <a:pt x="330265" y="279984"/>
                  <a:pt x="305764" y="279138"/>
                  <a:pt x="290131" y="293727"/>
                </a:cubicBezTo>
                <a:cubicBezTo>
                  <a:pt x="274499" y="308317"/>
                  <a:pt x="273652" y="332817"/>
                  <a:pt x="288242" y="348450"/>
                </a:cubicBezTo>
                <a:cubicBezTo>
                  <a:pt x="288850" y="349101"/>
                  <a:pt x="289480" y="349731"/>
                  <a:pt x="290131" y="350340"/>
                </a:cubicBezTo>
                <a:cubicBezTo>
                  <a:pt x="272144" y="358334"/>
                  <a:pt x="258698" y="373983"/>
                  <a:pt x="253503" y="392969"/>
                </a:cubicBezTo>
                <a:cubicBezTo>
                  <a:pt x="221990" y="358150"/>
                  <a:pt x="224670" y="304378"/>
                  <a:pt x="259489" y="272865"/>
                </a:cubicBezTo>
                <a:cubicBezTo>
                  <a:pt x="294308" y="241352"/>
                  <a:pt x="348080" y="244032"/>
                  <a:pt x="379593" y="278850"/>
                </a:cubicBezTo>
                <a:cubicBezTo>
                  <a:pt x="408909" y="311242"/>
                  <a:pt x="408909" y="360577"/>
                  <a:pt x="379593" y="392969"/>
                </a:cubicBezTo>
                <a:close/>
                <a:moveTo>
                  <a:pt x="559496" y="178195"/>
                </a:moveTo>
                <a:cubicBezTo>
                  <a:pt x="590804" y="178195"/>
                  <a:pt x="616184" y="203575"/>
                  <a:pt x="616184" y="234883"/>
                </a:cubicBezTo>
                <a:cubicBezTo>
                  <a:pt x="616184" y="266190"/>
                  <a:pt x="590804" y="291570"/>
                  <a:pt x="559496" y="291570"/>
                </a:cubicBezTo>
                <a:cubicBezTo>
                  <a:pt x="528188" y="291570"/>
                  <a:pt x="502808" y="266190"/>
                  <a:pt x="502808" y="234883"/>
                </a:cubicBezTo>
                <a:cubicBezTo>
                  <a:pt x="502844" y="203589"/>
                  <a:pt x="528203" y="178230"/>
                  <a:pt x="559496" y="178195"/>
                </a:cubicBezTo>
                <a:close/>
              </a:path>
            </a:pathLst>
          </a:custGeom>
          <a:solidFill>
            <a:srgbClr val="9CC2E5"/>
          </a:solidFill>
          <a:ln cap="flat" cmpd="sng" w="12700">
            <a:solidFill>
              <a:schemeClr val="accent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Calibri"/>
              <a:ea typeface="Calibri"/>
              <a:cs typeface="Calibri"/>
              <a:sym typeface="Calibri"/>
            </a:endParaRPr>
          </a:p>
        </p:txBody>
      </p:sp>
      <p:sp>
        <p:nvSpPr>
          <p:cNvPr id="204" name="Google Shape;204;p34"/>
          <p:cNvSpPr txBox="1"/>
          <p:nvPr/>
        </p:nvSpPr>
        <p:spPr>
          <a:xfrm>
            <a:off x="634179" y="1613828"/>
            <a:ext cx="3098100" cy="4311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i="0" lang="en-GB" sz="2400" u="none" cap="none" strike="noStrike">
                <a:solidFill>
                  <a:srgbClr val="FF9900"/>
                </a:solidFill>
                <a:latin typeface="Calibri"/>
                <a:ea typeface="Calibri"/>
                <a:cs typeface="Calibri"/>
                <a:sym typeface="Calibri"/>
              </a:rPr>
              <a:t>Data Valley approach</a:t>
            </a:r>
            <a:endParaRPr b="0" i="0" sz="2000" u="none" cap="none" strike="noStrike">
              <a:solidFill>
                <a:srgbClr val="000000"/>
              </a:solidFill>
              <a:latin typeface="Arial"/>
              <a:ea typeface="Arial"/>
              <a:cs typeface="Arial"/>
              <a:sym typeface="Arial"/>
            </a:endParaRPr>
          </a:p>
        </p:txBody>
      </p:sp>
      <p:grpSp>
        <p:nvGrpSpPr>
          <p:cNvPr id="205" name="Google Shape;205;p34"/>
          <p:cNvGrpSpPr/>
          <p:nvPr/>
        </p:nvGrpSpPr>
        <p:grpSpPr>
          <a:xfrm>
            <a:off x="8214320" y="1579538"/>
            <a:ext cx="533932" cy="380742"/>
            <a:chOff x="7973699" y="1661147"/>
            <a:chExt cx="680255" cy="502696"/>
          </a:xfrm>
        </p:grpSpPr>
        <p:sp>
          <p:nvSpPr>
            <p:cNvPr id="206" name="Google Shape;206;p34"/>
            <p:cNvSpPr/>
            <p:nvPr/>
          </p:nvSpPr>
          <p:spPr>
            <a:xfrm>
              <a:off x="8126959" y="1661147"/>
              <a:ext cx="502723" cy="502696"/>
            </a:xfrm>
            <a:custGeom>
              <a:rect b="b" l="l" r="r" t="t"/>
              <a:pathLst>
                <a:path extrusionOk="0" h="502696" w="502723">
                  <a:moveTo>
                    <a:pt x="402735" y="337374"/>
                  </a:moveTo>
                  <a:cubicBezTo>
                    <a:pt x="387172" y="323578"/>
                    <a:pt x="363886" y="323152"/>
                    <a:pt x="347829" y="336370"/>
                  </a:cubicBezTo>
                  <a:lnTo>
                    <a:pt x="323485" y="312034"/>
                  </a:lnTo>
                  <a:cubicBezTo>
                    <a:pt x="392975" y="236221"/>
                    <a:pt x="387848" y="118430"/>
                    <a:pt x="312034" y="48940"/>
                  </a:cubicBezTo>
                  <a:cubicBezTo>
                    <a:pt x="236221" y="-20549"/>
                    <a:pt x="118430" y="-15422"/>
                    <a:pt x="48940" y="60391"/>
                  </a:cubicBezTo>
                  <a:cubicBezTo>
                    <a:pt x="-20549" y="136205"/>
                    <a:pt x="-15422" y="253996"/>
                    <a:pt x="60391" y="323485"/>
                  </a:cubicBezTo>
                  <a:cubicBezTo>
                    <a:pt x="131582" y="388738"/>
                    <a:pt x="240843" y="388738"/>
                    <a:pt x="312034" y="323485"/>
                  </a:cubicBezTo>
                  <a:lnTo>
                    <a:pt x="336329" y="347780"/>
                  </a:lnTo>
                  <a:cubicBezTo>
                    <a:pt x="330996" y="354899"/>
                    <a:pt x="327726" y="363350"/>
                    <a:pt x="326878" y="372205"/>
                  </a:cubicBezTo>
                  <a:cubicBezTo>
                    <a:pt x="325643" y="383378"/>
                    <a:pt x="329487" y="394515"/>
                    <a:pt x="337350" y="402549"/>
                  </a:cubicBezTo>
                  <a:lnTo>
                    <a:pt x="426657" y="492002"/>
                  </a:lnTo>
                  <a:cubicBezTo>
                    <a:pt x="433764" y="499001"/>
                    <a:pt x="443384" y="502852"/>
                    <a:pt x="453357" y="502692"/>
                  </a:cubicBezTo>
                  <a:cubicBezTo>
                    <a:pt x="478788" y="501904"/>
                    <a:pt x="499751" y="482499"/>
                    <a:pt x="502498" y="457204"/>
                  </a:cubicBezTo>
                  <a:cubicBezTo>
                    <a:pt x="503730" y="446029"/>
                    <a:pt x="499888" y="434890"/>
                    <a:pt x="492027" y="426852"/>
                  </a:cubicBezTo>
                  <a:close/>
                  <a:moveTo>
                    <a:pt x="66527" y="306600"/>
                  </a:moveTo>
                  <a:cubicBezTo>
                    <a:pt x="234" y="240306"/>
                    <a:pt x="235" y="132823"/>
                    <a:pt x="66530" y="66530"/>
                  </a:cubicBezTo>
                  <a:cubicBezTo>
                    <a:pt x="132824" y="236"/>
                    <a:pt x="240307" y="237"/>
                    <a:pt x="306600" y="66531"/>
                  </a:cubicBezTo>
                  <a:cubicBezTo>
                    <a:pt x="372893" y="132825"/>
                    <a:pt x="372893" y="240307"/>
                    <a:pt x="306600" y="306600"/>
                  </a:cubicBezTo>
                  <a:cubicBezTo>
                    <a:pt x="241200" y="372893"/>
                    <a:pt x="134442" y="373615"/>
                    <a:pt x="68149" y="308214"/>
                  </a:cubicBezTo>
                  <a:cubicBezTo>
                    <a:pt x="67605" y="307677"/>
                    <a:pt x="67064" y="307137"/>
                    <a:pt x="66527" y="306592"/>
                  </a:cubicBezTo>
                  <a:close/>
                  <a:moveTo>
                    <a:pt x="476300" y="476389"/>
                  </a:moveTo>
                  <a:cubicBezTo>
                    <a:pt x="464598" y="488058"/>
                    <a:pt x="447470" y="489937"/>
                    <a:pt x="438124" y="480567"/>
                  </a:cubicBezTo>
                  <a:lnTo>
                    <a:pt x="348833" y="391114"/>
                  </a:lnTo>
                  <a:cubicBezTo>
                    <a:pt x="344380" y="386438"/>
                    <a:pt x="342253" y="380015"/>
                    <a:pt x="343035" y="373605"/>
                  </a:cubicBezTo>
                  <a:cubicBezTo>
                    <a:pt x="343864" y="365764"/>
                    <a:pt x="347428" y="358464"/>
                    <a:pt x="353101" y="352987"/>
                  </a:cubicBezTo>
                  <a:cubicBezTo>
                    <a:pt x="359122" y="346748"/>
                    <a:pt x="367344" y="343112"/>
                    <a:pt x="376011" y="342856"/>
                  </a:cubicBezTo>
                  <a:cubicBezTo>
                    <a:pt x="381692" y="342714"/>
                    <a:pt x="387191" y="344865"/>
                    <a:pt x="391268" y="348825"/>
                  </a:cubicBezTo>
                  <a:lnTo>
                    <a:pt x="480559" y="438254"/>
                  </a:lnTo>
                  <a:cubicBezTo>
                    <a:pt x="485016" y="442932"/>
                    <a:pt x="487143" y="449358"/>
                    <a:pt x="486358" y="455771"/>
                  </a:cubicBezTo>
                  <a:cubicBezTo>
                    <a:pt x="485532" y="463611"/>
                    <a:pt x="481968" y="470909"/>
                    <a:pt x="476292" y="476381"/>
                  </a:cubicBezTo>
                  <a:close/>
                </a:path>
              </a:pathLst>
            </a:custGeom>
            <a:solidFill>
              <a:srgbClr val="B3C6E7"/>
            </a:solidFill>
            <a:ln cap="flat" cmpd="sng" w="127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Calibri"/>
                <a:ea typeface="Calibri"/>
                <a:cs typeface="Calibri"/>
                <a:sym typeface="Calibri"/>
              </a:endParaRPr>
            </a:p>
          </p:txBody>
        </p:sp>
        <p:sp>
          <p:nvSpPr>
            <p:cNvPr id="207" name="Google Shape;207;p34"/>
            <p:cNvSpPr/>
            <p:nvPr/>
          </p:nvSpPr>
          <p:spPr>
            <a:xfrm>
              <a:off x="8232844" y="1734631"/>
              <a:ext cx="161965" cy="161965"/>
            </a:xfrm>
            <a:custGeom>
              <a:rect b="b" l="l" r="r" t="t"/>
              <a:pathLst>
                <a:path extrusionOk="0" h="161965" w="161965">
                  <a:moveTo>
                    <a:pt x="80983" y="161965"/>
                  </a:moveTo>
                  <a:cubicBezTo>
                    <a:pt x="125708" y="161965"/>
                    <a:pt x="161965" y="125708"/>
                    <a:pt x="161965" y="80983"/>
                  </a:cubicBezTo>
                  <a:cubicBezTo>
                    <a:pt x="161965" y="36258"/>
                    <a:pt x="125708" y="0"/>
                    <a:pt x="80983" y="0"/>
                  </a:cubicBezTo>
                  <a:cubicBezTo>
                    <a:pt x="36258" y="0"/>
                    <a:pt x="0" y="36258"/>
                    <a:pt x="0" y="80983"/>
                  </a:cubicBezTo>
                  <a:cubicBezTo>
                    <a:pt x="0" y="125708"/>
                    <a:pt x="36258" y="161965"/>
                    <a:pt x="80983" y="161965"/>
                  </a:cubicBezTo>
                  <a:close/>
                  <a:moveTo>
                    <a:pt x="80983" y="16197"/>
                  </a:moveTo>
                  <a:cubicBezTo>
                    <a:pt x="116763" y="16197"/>
                    <a:pt x="145769" y="45202"/>
                    <a:pt x="145769" y="80983"/>
                  </a:cubicBezTo>
                  <a:cubicBezTo>
                    <a:pt x="145769" y="116763"/>
                    <a:pt x="116763" y="145769"/>
                    <a:pt x="80983" y="145769"/>
                  </a:cubicBezTo>
                  <a:cubicBezTo>
                    <a:pt x="45202" y="145769"/>
                    <a:pt x="16197" y="116763"/>
                    <a:pt x="16197" y="80983"/>
                  </a:cubicBezTo>
                  <a:cubicBezTo>
                    <a:pt x="16228" y="45215"/>
                    <a:pt x="45215" y="16228"/>
                    <a:pt x="80983" y="16197"/>
                  </a:cubicBezTo>
                  <a:close/>
                </a:path>
              </a:pathLst>
            </a:custGeom>
            <a:solidFill>
              <a:srgbClr val="B3C6E7"/>
            </a:solidFill>
            <a:ln cap="flat" cmpd="sng" w="127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Calibri"/>
                <a:ea typeface="Calibri"/>
                <a:cs typeface="Calibri"/>
                <a:sym typeface="Calibri"/>
              </a:endParaRPr>
            </a:p>
          </p:txBody>
        </p:sp>
        <p:sp>
          <p:nvSpPr>
            <p:cNvPr id="208" name="Google Shape;208;p34"/>
            <p:cNvSpPr/>
            <p:nvPr/>
          </p:nvSpPr>
          <p:spPr>
            <a:xfrm>
              <a:off x="8193162" y="1912793"/>
              <a:ext cx="241328" cy="42742"/>
            </a:xfrm>
            <a:custGeom>
              <a:rect b="b" l="l" r="r" t="t"/>
              <a:pathLst>
                <a:path extrusionOk="0" h="42742" w="241328">
                  <a:moveTo>
                    <a:pt x="193144" y="10973"/>
                  </a:moveTo>
                  <a:cubicBezTo>
                    <a:pt x="169659" y="3756"/>
                    <a:pt x="145234" y="58"/>
                    <a:pt x="120664" y="0"/>
                  </a:cubicBezTo>
                  <a:cubicBezTo>
                    <a:pt x="78668" y="698"/>
                    <a:pt x="37391" y="11010"/>
                    <a:pt x="0" y="30142"/>
                  </a:cubicBezTo>
                  <a:cubicBezTo>
                    <a:pt x="3467" y="34538"/>
                    <a:pt x="7168" y="38744"/>
                    <a:pt x="11087" y="42743"/>
                  </a:cubicBezTo>
                  <a:cubicBezTo>
                    <a:pt x="45205" y="25912"/>
                    <a:pt x="82627" y="16846"/>
                    <a:pt x="120664" y="16197"/>
                  </a:cubicBezTo>
                  <a:cubicBezTo>
                    <a:pt x="143693" y="16263"/>
                    <a:pt x="166583" y="19740"/>
                    <a:pt x="188593" y="26514"/>
                  </a:cubicBezTo>
                  <a:cubicBezTo>
                    <a:pt x="202879" y="30564"/>
                    <a:pt x="216820" y="35747"/>
                    <a:pt x="230282" y="42014"/>
                  </a:cubicBezTo>
                  <a:cubicBezTo>
                    <a:pt x="234191" y="37995"/>
                    <a:pt x="237879" y="33767"/>
                    <a:pt x="241329" y="29348"/>
                  </a:cubicBezTo>
                  <a:cubicBezTo>
                    <a:pt x="225845" y="21802"/>
                    <a:pt x="209720" y="15653"/>
                    <a:pt x="193144" y="10973"/>
                  </a:cubicBezTo>
                  <a:close/>
                </a:path>
              </a:pathLst>
            </a:custGeom>
            <a:solidFill>
              <a:srgbClr val="B3C6E7"/>
            </a:solidFill>
            <a:ln cap="flat" cmpd="sng" w="127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Calibri"/>
                <a:ea typeface="Calibri"/>
                <a:cs typeface="Calibri"/>
                <a:sym typeface="Calibri"/>
              </a:endParaRPr>
            </a:p>
          </p:txBody>
        </p:sp>
        <p:sp>
          <p:nvSpPr>
            <p:cNvPr id="209" name="Google Shape;209;p34"/>
            <p:cNvSpPr/>
            <p:nvPr/>
          </p:nvSpPr>
          <p:spPr>
            <a:xfrm>
              <a:off x="8465264" y="1687953"/>
              <a:ext cx="116218" cy="144310"/>
            </a:xfrm>
            <a:custGeom>
              <a:rect b="b" l="l" r="r" t="t"/>
              <a:pathLst>
                <a:path extrusionOk="0" h="144310" w="116218">
                  <a:moveTo>
                    <a:pt x="42921" y="16285"/>
                  </a:moveTo>
                  <a:cubicBezTo>
                    <a:pt x="74229" y="16411"/>
                    <a:pt x="99507" y="41893"/>
                    <a:pt x="99380" y="73200"/>
                  </a:cubicBezTo>
                  <a:cubicBezTo>
                    <a:pt x="99276" y="99242"/>
                    <a:pt x="81443" y="121862"/>
                    <a:pt x="56145" y="128042"/>
                  </a:cubicBezTo>
                  <a:cubicBezTo>
                    <a:pt x="56955" y="133411"/>
                    <a:pt x="57498" y="138845"/>
                    <a:pt x="57895" y="144311"/>
                  </a:cubicBezTo>
                  <a:cubicBezTo>
                    <a:pt x="97335" y="136261"/>
                    <a:pt x="122781" y="97764"/>
                    <a:pt x="114732" y="58323"/>
                  </a:cubicBezTo>
                  <a:cubicBezTo>
                    <a:pt x="106683" y="18884"/>
                    <a:pt x="68185" y="-6563"/>
                    <a:pt x="28745" y="1487"/>
                  </a:cubicBezTo>
                  <a:cubicBezTo>
                    <a:pt x="18346" y="3609"/>
                    <a:pt x="8536" y="7977"/>
                    <a:pt x="0" y="14285"/>
                  </a:cubicBezTo>
                  <a:cubicBezTo>
                    <a:pt x="3758" y="18197"/>
                    <a:pt x="7386" y="22205"/>
                    <a:pt x="10803" y="26352"/>
                  </a:cubicBezTo>
                  <a:cubicBezTo>
                    <a:pt x="20228" y="19791"/>
                    <a:pt x="31438" y="16278"/>
                    <a:pt x="42921" y="16285"/>
                  </a:cubicBezTo>
                  <a:close/>
                </a:path>
              </a:pathLst>
            </a:custGeom>
            <a:solidFill>
              <a:srgbClr val="B3C6E7"/>
            </a:solidFill>
            <a:ln cap="flat" cmpd="sng" w="127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Calibri"/>
                <a:ea typeface="Calibri"/>
                <a:cs typeface="Calibri"/>
                <a:sym typeface="Calibri"/>
              </a:endParaRPr>
            </a:p>
          </p:txBody>
        </p:sp>
        <p:sp>
          <p:nvSpPr>
            <p:cNvPr id="210" name="Google Shape;210;p34"/>
            <p:cNvSpPr/>
            <p:nvPr/>
          </p:nvSpPr>
          <p:spPr>
            <a:xfrm>
              <a:off x="8522244" y="1856728"/>
              <a:ext cx="131710" cy="145145"/>
            </a:xfrm>
            <a:custGeom>
              <a:rect b="b" l="l" r="r" t="t"/>
              <a:pathLst>
                <a:path extrusionOk="0" h="145145" w="131710">
                  <a:moveTo>
                    <a:pt x="114971" y="42516"/>
                  </a:moveTo>
                  <a:cubicBezTo>
                    <a:pt x="94215" y="26515"/>
                    <a:pt x="70432" y="14884"/>
                    <a:pt x="45059" y="8325"/>
                  </a:cubicBezTo>
                  <a:cubicBezTo>
                    <a:pt x="30823" y="3989"/>
                    <a:pt x="16162" y="1199"/>
                    <a:pt x="1328" y="0"/>
                  </a:cubicBezTo>
                  <a:cubicBezTo>
                    <a:pt x="1101" y="5426"/>
                    <a:pt x="640" y="10803"/>
                    <a:pt x="0" y="16140"/>
                  </a:cubicBezTo>
                  <a:cubicBezTo>
                    <a:pt x="13735" y="17258"/>
                    <a:pt x="27310" y="19848"/>
                    <a:pt x="40491" y="23866"/>
                  </a:cubicBezTo>
                  <a:cubicBezTo>
                    <a:pt x="63805" y="29838"/>
                    <a:pt x="85668" y="40465"/>
                    <a:pt x="104767" y="55109"/>
                  </a:cubicBezTo>
                  <a:cubicBezTo>
                    <a:pt x="111352" y="60203"/>
                    <a:pt x="115298" y="67987"/>
                    <a:pt x="115514" y="76310"/>
                  </a:cubicBezTo>
                  <a:lnTo>
                    <a:pt x="115514" y="145145"/>
                  </a:lnTo>
                  <a:lnTo>
                    <a:pt x="131710" y="145145"/>
                  </a:lnTo>
                  <a:lnTo>
                    <a:pt x="131710" y="76310"/>
                  </a:lnTo>
                  <a:cubicBezTo>
                    <a:pt x="131487" y="63103"/>
                    <a:pt x="125342" y="50696"/>
                    <a:pt x="114971" y="42516"/>
                  </a:cubicBezTo>
                  <a:close/>
                </a:path>
              </a:pathLst>
            </a:custGeom>
            <a:solidFill>
              <a:srgbClr val="B3C6E7"/>
            </a:solidFill>
            <a:ln cap="flat" cmpd="sng" w="127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Calibri"/>
                <a:ea typeface="Calibri"/>
                <a:cs typeface="Calibri"/>
                <a:sym typeface="Calibri"/>
              </a:endParaRPr>
            </a:p>
          </p:txBody>
        </p:sp>
        <p:sp>
          <p:nvSpPr>
            <p:cNvPr id="211" name="Google Shape;211;p34"/>
            <p:cNvSpPr/>
            <p:nvPr/>
          </p:nvSpPr>
          <p:spPr>
            <a:xfrm>
              <a:off x="8046595" y="1688178"/>
              <a:ext cx="115461" cy="143955"/>
            </a:xfrm>
            <a:custGeom>
              <a:rect b="b" l="l" r="r" t="t"/>
              <a:pathLst>
                <a:path extrusionOk="0" h="143955" w="115461">
                  <a:moveTo>
                    <a:pt x="72873" y="16060"/>
                  </a:moveTo>
                  <a:cubicBezTo>
                    <a:pt x="84201" y="16058"/>
                    <a:pt x="95267" y="19480"/>
                    <a:pt x="104618" y="25875"/>
                  </a:cubicBezTo>
                  <a:cubicBezTo>
                    <a:pt x="108044" y="21721"/>
                    <a:pt x="111688" y="17712"/>
                    <a:pt x="115462" y="13801"/>
                  </a:cubicBezTo>
                  <a:cubicBezTo>
                    <a:pt x="82868" y="-9752"/>
                    <a:pt x="37352" y="-2422"/>
                    <a:pt x="13800" y="30172"/>
                  </a:cubicBezTo>
                  <a:cubicBezTo>
                    <a:pt x="-9751" y="62766"/>
                    <a:pt x="-2422" y="108281"/>
                    <a:pt x="30172" y="131834"/>
                  </a:cubicBezTo>
                  <a:cubicBezTo>
                    <a:pt x="38285" y="137696"/>
                    <a:pt x="47520" y="141823"/>
                    <a:pt x="57300" y="143956"/>
                  </a:cubicBezTo>
                  <a:cubicBezTo>
                    <a:pt x="57697" y="138498"/>
                    <a:pt x="58255" y="133072"/>
                    <a:pt x="59065" y="127695"/>
                  </a:cubicBezTo>
                  <a:cubicBezTo>
                    <a:pt x="28719" y="119996"/>
                    <a:pt x="10360" y="89153"/>
                    <a:pt x="18060" y="58807"/>
                  </a:cubicBezTo>
                  <a:cubicBezTo>
                    <a:pt x="24426" y="33713"/>
                    <a:pt x="46984" y="16121"/>
                    <a:pt x="72873" y="16060"/>
                  </a:cubicBezTo>
                  <a:close/>
                </a:path>
              </a:pathLst>
            </a:custGeom>
            <a:solidFill>
              <a:srgbClr val="B3C6E7"/>
            </a:solidFill>
            <a:ln cap="flat" cmpd="sng" w="127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Calibri"/>
                <a:ea typeface="Calibri"/>
                <a:cs typeface="Calibri"/>
                <a:sym typeface="Calibri"/>
              </a:endParaRPr>
            </a:p>
          </p:txBody>
        </p:sp>
        <p:sp>
          <p:nvSpPr>
            <p:cNvPr id="212" name="Google Shape;212;p34"/>
            <p:cNvSpPr/>
            <p:nvPr/>
          </p:nvSpPr>
          <p:spPr>
            <a:xfrm>
              <a:off x="7973699" y="1856931"/>
              <a:ext cx="131135" cy="144942"/>
            </a:xfrm>
            <a:custGeom>
              <a:rect b="b" l="l" r="r" t="t"/>
              <a:pathLst>
                <a:path extrusionOk="0" h="144942" w="131135">
                  <a:moveTo>
                    <a:pt x="86749" y="8082"/>
                  </a:moveTo>
                  <a:cubicBezTo>
                    <a:pt x="61675" y="15444"/>
                    <a:pt x="38028" y="26999"/>
                    <a:pt x="16812" y="42257"/>
                  </a:cubicBezTo>
                  <a:cubicBezTo>
                    <a:pt x="6404" y="50439"/>
                    <a:pt x="230" y="62870"/>
                    <a:pt x="0" y="76108"/>
                  </a:cubicBezTo>
                  <a:lnTo>
                    <a:pt x="0" y="144943"/>
                  </a:lnTo>
                  <a:lnTo>
                    <a:pt x="16197" y="144943"/>
                  </a:lnTo>
                  <a:lnTo>
                    <a:pt x="16197" y="76108"/>
                  </a:lnTo>
                  <a:cubicBezTo>
                    <a:pt x="16380" y="67910"/>
                    <a:pt x="20206" y="60222"/>
                    <a:pt x="26635" y="55133"/>
                  </a:cubicBezTo>
                  <a:cubicBezTo>
                    <a:pt x="46205" y="41104"/>
                    <a:pt x="68000" y="30475"/>
                    <a:pt x="91106" y="23696"/>
                  </a:cubicBezTo>
                  <a:cubicBezTo>
                    <a:pt x="104203" y="20014"/>
                    <a:pt x="117597" y="17483"/>
                    <a:pt x="131135" y="16132"/>
                  </a:cubicBezTo>
                  <a:cubicBezTo>
                    <a:pt x="130496" y="10795"/>
                    <a:pt x="130026" y="5418"/>
                    <a:pt x="129791" y="0"/>
                  </a:cubicBezTo>
                  <a:cubicBezTo>
                    <a:pt x="115234" y="1429"/>
                    <a:pt x="100832" y="4134"/>
                    <a:pt x="86749" y="8082"/>
                  </a:cubicBezTo>
                  <a:close/>
                </a:path>
              </a:pathLst>
            </a:custGeom>
            <a:solidFill>
              <a:srgbClr val="B3C6E7"/>
            </a:solidFill>
            <a:ln cap="flat" cmpd="sng" w="127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Calibri"/>
                <a:ea typeface="Calibri"/>
                <a:cs typeface="Calibri"/>
                <a:sym typeface="Calibri"/>
              </a:endParaRPr>
            </a:p>
          </p:txBody>
        </p:sp>
        <p:sp>
          <p:nvSpPr>
            <p:cNvPr id="213" name="Google Shape;213;p34"/>
            <p:cNvSpPr/>
            <p:nvPr/>
          </p:nvSpPr>
          <p:spPr>
            <a:xfrm>
              <a:off x="8168058" y="2012377"/>
              <a:ext cx="28254" cy="84691"/>
            </a:xfrm>
            <a:custGeom>
              <a:rect b="b" l="l" r="r" t="t"/>
              <a:pathLst>
                <a:path extrusionOk="0" h="84691" w="28254">
                  <a:moveTo>
                    <a:pt x="0" y="32053"/>
                  </a:moveTo>
                  <a:lnTo>
                    <a:pt x="0" y="84692"/>
                  </a:lnTo>
                  <a:lnTo>
                    <a:pt x="16197" y="84692"/>
                  </a:lnTo>
                  <a:lnTo>
                    <a:pt x="16197" y="32053"/>
                  </a:lnTo>
                  <a:cubicBezTo>
                    <a:pt x="16375" y="23850"/>
                    <a:pt x="20202" y="16154"/>
                    <a:pt x="26635" y="11062"/>
                  </a:cubicBezTo>
                  <a:cubicBezTo>
                    <a:pt x="27162" y="10674"/>
                    <a:pt x="27761" y="10333"/>
                    <a:pt x="28255" y="9953"/>
                  </a:cubicBezTo>
                  <a:cubicBezTo>
                    <a:pt x="23631" y="6835"/>
                    <a:pt x="19136" y="3474"/>
                    <a:pt x="14747" y="0"/>
                  </a:cubicBezTo>
                  <a:cubicBezTo>
                    <a:pt x="5548" y="8140"/>
                    <a:pt x="196" y="19772"/>
                    <a:pt x="0" y="32053"/>
                  </a:cubicBezTo>
                  <a:close/>
                </a:path>
              </a:pathLst>
            </a:custGeom>
            <a:solidFill>
              <a:srgbClr val="B3C6E7"/>
            </a:solidFill>
            <a:ln cap="flat" cmpd="sng" w="12700">
              <a:solidFill>
                <a:srgbClr val="8DA9D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chemeClr val="dk1"/>
                </a:solidFill>
                <a:latin typeface="Calibri"/>
                <a:ea typeface="Calibri"/>
                <a:cs typeface="Calibri"/>
                <a:sym typeface="Calibri"/>
              </a:endParaRPr>
            </a:p>
          </p:txBody>
        </p:sp>
      </p:grpSp>
      <p:pic>
        <p:nvPicPr>
          <p:cNvPr id="214" name="Google Shape;214;p34"/>
          <p:cNvPicPr preferRelativeResize="0"/>
          <p:nvPr/>
        </p:nvPicPr>
        <p:blipFill rotWithShape="1">
          <a:blip r:embed="rId3">
            <a:alphaModFix/>
          </a:blip>
          <a:srcRect b="0" l="0" r="0" t="0"/>
          <a:stretch/>
        </p:blipFill>
        <p:spPr>
          <a:xfrm>
            <a:off x="410096" y="-28119"/>
            <a:ext cx="2005553" cy="1312662"/>
          </a:xfrm>
          <a:prstGeom prst="rect">
            <a:avLst/>
          </a:prstGeom>
          <a:noFill/>
          <a:ln>
            <a:noFill/>
          </a:ln>
        </p:spPr>
      </p:pic>
      <p:sp>
        <p:nvSpPr>
          <p:cNvPr id="215" name="Google Shape;215;p34"/>
          <p:cNvSpPr txBox="1"/>
          <p:nvPr/>
        </p:nvSpPr>
        <p:spPr>
          <a:xfrm>
            <a:off x="5527950" y="2422225"/>
            <a:ext cx="5495100" cy="3451800"/>
          </a:xfrm>
          <a:prstGeom prst="rect">
            <a:avLst/>
          </a:prstGeom>
          <a:noFill/>
          <a:ln>
            <a:noFill/>
          </a:ln>
        </p:spPr>
        <p:txBody>
          <a:bodyPr anchorCtr="0" anchor="t" bIns="0" lIns="0" spcFirstLastPara="1" rIns="0" wrap="square" tIns="0">
            <a:noAutofit/>
          </a:bodyPr>
          <a:lstStyle/>
          <a:p>
            <a:pPr indent="-393700" lvl="0" marL="342900" marR="0" rtl="0" algn="just">
              <a:lnSpc>
                <a:spcPct val="100000"/>
              </a:lnSpc>
              <a:spcBef>
                <a:spcPts val="0"/>
              </a:spcBef>
              <a:spcAft>
                <a:spcPts val="0"/>
              </a:spcAft>
              <a:buClr>
                <a:srgbClr val="757070"/>
              </a:buClr>
              <a:buSzPts val="2200"/>
              <a:buFont typeface="Raleway"/>
              <a:buAutoNum type="alphaLcParenR"/>
            </a:pPr>
            <a:r>
              <a:rPr lang="en-GB" sz="2200">
                <a:solidFill>
                  <a:srgbClr val="757070"/>
                </a:solidFill>
                <a:latin typeface="Raleway"/>
                <a:ea typeface="Raleway"/>
                <a:cs typeface="Raleway"/>
                <a:sym typeface="Raleway"/>
              </a:rPr>
              <a:t>Data Strategy and Data Monetization; </a:t>
            </a:r>
            <a:endParaRPr sz="2200">
              <a:solidFill>
                <a:srgbClr val="757070"/>
              </a:solidFill>
              <a:latin typeface="Raleway"/>
              <a:ea typeface="Raleway"/>
              <a:cs typeface="Raleway"/>
              <a:sym typeface="Raleway"/>
            </a:endParaRPr>
          </a:p>
          <a:p>
            <a:pPr indent="-393700" lvl="0" marL="342900" marR="0" rtl="0" algn="just">
              <a:lnSpc>
                <a:spcPct val="100000"/>
              </a:lnSpc>
              <a:spcBef>
                <a:spcPts val="0"/>
              </a:spcBef>
              <a:spcAft>
                <a:spcPts val="0"/>
              </a:spcAft>
              <a:buClr>
                <a:srgbClr val="757070"/>
              </a:buClr>
              <a:buSzPts val="2200"/>
              <a:buFont typeface="Raleway"/>
              <a:buAutoNum type="alphaLcParenR"/>
            </a:pPr>
            <a:r>
              <a:rPr lang="en-GB" sz="2200">
                <a:solidFill>
                  <a:srgbClr val="757070"/>
                </a:solidFill>
                <a:latin typeface="Raleway"/>
                <a:ea typeface="Raleway"/>
                <a:cs typeface="Raleway"/>
                <a:sym typeface="Raleway"/>
              </a:rPr>
              <a:t>Interactions and integration between Big Tech and small and medium enterprises; </a:t>
            </a:r>
            <a:endParaRPr sz="2200">
              <a:solidFill>
                <a:srgbClr val="757070"/>
              </a:solidFill>
              <a:latin typeface="Raleway"/>
              <a:ea typeface="Raleway"/>
              <a:cs typeface="Raleway"/>
              <a:sym typeface="Raleway"/>
            </a:endParaRPr>
          </a:p>
          <a:p>
            <a:pPr indent="-393700" lvl="0" marL="342900" marR="0" rtl="0" algn="just">
              <a:lnSpc>
                <a:spcPct val="100000"/>
              </a:lnSpc>
              <a:spcBef>
                <a:spcPts val="0"/>
              </a:spcBef>
              <a:spcAft>
                <a:spcPts val="0"/>
              </a:spcAft>
              <a:buClr>
                <a:srgbClr val="757070"/>
              </a:buClr>
              <a:buSzPts val="2200"/>
              <a:buFont typeface="Raleway"/>
              <a:buAutoNum type="alphaLcParenR"/>
            </a:pPr>
            <a:r>
              <a:rPr lang="en-GB" sz="2200">
                <a:solidFill>
                  <a:srgbClr val="757070"/>
                </a:solidFill>
                <a:latin typeface="Raleway"/>
                <a:ea typeface="Raleway"/>
                <a:cs typeface="Raleway"/>
                <a:sym typeface="Raleway"/>
              </a:rPr>
              <a:t>Creation of Data Space and data sharing models; </a:t>
            </a:r>
            <a:endParaRPr sz="2200">
              <a:solidFill>
                <a:srgbClr val="757070"/>
              </a:solidFill>
              <a:latin typeface="Raleway"/>
              <a:ea typeface="Raleway"/>
              <a:cs typeface="Raleway"/>
              <a:sym typeface="Raleway"/>
            </a:endParaRPr>
          </a:p>
          <a:p>
            <a:pPr indent="-393700" lvl="0" marL="342900" marR="0" rtl="0" algn="just">
              <a:lnSpc>
                <a:spcPct val="100000"/>
              </a:lnSpc>
              <a:spcBef>
                <a:spcPts val="0"/>
              </a:spcBef>
              <a:spcAft>
                <a:spcPts val="0"/>
              </a:spcAft>
              <a:buClr>
                <a:srgbClr val="757070"/>
              </a:buClr>
              <a:buSzPts val="2200"/>
              <a:buFont typeface="Raleway"/>
              <a:buAutoNum type="alphaLcParenR"/>
            </a:pPr>
            <a:r>
              <a:rPr lang="en-GB" sz="2200">
                <a:solidFill>
                  <a:srgbClr val="757070"/>
                </a:solidFill>
                <a:latin typeface="Raleway"/>
                <a:ea typeface="Raleway"/>
                <a:cs typeface="Raleway"/>
                <a:sym typeface="Raleway"/>
              </a:rPr>
              <a:t>AI </a:t>
            </a:r>
            <a:r>
              <a:rPr lang="en-GB" sz="2200">
                <a:solidFill>
                  <a:srgbClr val="757070"/>
                </a:solidFill>
                <a:latin typeface="Raleway"/>
                <a:ea typeface="Raleway"/>
                <a:cs typeface="Raleway"/>
                <a:sym typeface="Raleway"/>
              </a:rPr>
              <a:t>Training</a:t>
            </a:r>
            <a:r>
              <a:rPr lang="en-GB" sz="2200">
                <a:solidFill>
                  <a:srgbClr val="757070"/>
                </a:solidFill>
                <a:latin typeface="Raleway"/>
                <a:ea typeface="Raleway"/>
                <a:cs typeface="Raleway"/>
                <a:sym typeface="Raleway"/>
              </a:rPr>
              <a:t> and AI risk management. </a:t>
            </a:r>
            <a:endParaRPr sz="2200">
              <a:solidFill>
                <a:srgbClr val="757070"/>
              </a:solidFill>
              <a:latin typeface="Raleway"/>
              <a:ea typeface="Raleway"/>
              <a:cs typeface="Raleway"/>
              <a:sym typeface="Raleway"/>
            </a:endParaRPr>
          </a:p>
        </p:txBody>
      </p:sp>
      <p:sp>
        <p:nvSpPr>
          <p:cNvPr id="216" name="Google Shape;216;p34"/>
          <p:cNvSpPr txBox="1"/>
          <p:nvPr/>
        </p:nvSpPr>
        <p:spPr>
          <a:xfrm>
            <a:off x="533556" y="2422220"/>
            <a:ext cx="3534300" cy="2247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n-GB" sz="2000">
                <a:solidFill>
                  <a:srgbClr val="757070"/>
                </a:solidFill>
                <a:latin typeface="Raleway"/>
                <a:ea typeface="Raleway"/>
                <a:cs typeface="Raleway"/>
                <a:sym typeface="Raleway"/>
              </a:rPr>
              <a:t>Data Valley takes an integrated approach that includes: </a:t>
            </a:r>
            <a:endParaRPr sz="2000">
              <a:solidFill>
                <a:srgbClr val="757070"/>
              </a:solidFill>
              <a:latin typeface="Raleway"/>
              <a:ea typeface="Raleway"/>
              <a:cs typeface="Raleway"/>
              <a:sym typeface="Raleway"/>
            </a:endParaRPr>
          </a:p>
          <a:p>
            <a:pPr indent="-381000" lvl="0" marL="342900" marR="0" rtl="0" algn="just">
              <a:lnSpc>
                <a:spcPct val="100000"/>
              </a:lnSpc>
              <a:spcBef>
                <a:spcPts val="0"/>
              </a:spcBef>
              <a:spcAft>
                <a:spcPts val="0"/>
              </a:spcAft>
              <a:buClr>
                <a:srgbClr val="757070"/>
              </a:buClr>
              <a:buSzPts val="2000"/>
              <a:buFont typeface="Raleway"/>
              <a:buAutoNum type="alphaLcParenR"/>
            </a:pPr>
            <a:r>
              <a:rPr lang="en-GB" sz="2000">
                <a:solidFill>
                  <a:srgbClr val="757070"/>
                </a:solidFill>
                <a:latin typeface="Raleway"/>
                <a:ea typeface="Raleway"/>
                <a:cs typeface="Raleway"/>
                <a:sym typeface="Raleway"/>
              </a:rPr>
              <a:t>strategic research, </a:t>
            </a:r>
            <a:endParaRPr sz="2000">
              <a:solidFill>
                <a:srgbClr val="757070"/>
              </a:solidFill>
              <a:latin typeface="Raleway"/>
              <a:ea typeface="Raleway"/>
              <a:cs typeface="Raleway"/>
              <a:sym typeface="Raleway"/>
            </a:endParaRPr>
          </a:p>
          <a:p>
            <a:pPr indent="-381000" lvl="0" marL="342900" marR="0" rtl="0" algn="just">
              <a:lnSpc>
                <a:spcPct val="100000"/>
              </a:lnSpc>
              <a:spcBef>
                <a:spcPts val="0"/>
              </a:spcBef>
              <a:spcAft>
                <a:spcPts val="0"/>
              </a:spcAft>
              <a:buClr>
                <a:srgbClr val="757070"/>
              </a:buClr>
              <a:buSzPts val="2000"/>
              <a:buFont typeface="Raleway"/>
              <a:buAutoNum type="alphaLcParenR"/>
            </a:pPr>
            <a:r>
              <a:rPr lang="en-GB" sz="2000">
                <a:solidFill>
                  <a:srgbClr val="757070"/>
                </a:solidFill>
                <a:latin typeface="Raleway"/>
                <a:ea typeface="Raleway"/>
                <a:cs typeface="Raleway"/>
                <a:sym typeface="Raleway"/>
              </a:rPr>
              <a:t>consulting, </a:t>
            </a:r>
            <a:endParaRPr sz="2000">
              <a:solidFill>
                <a:srgbClr val="757070"/>
              </a:solidFill>
              <a:latin typeface="Raleway"/>
              <a:ea typeface="Raleway"/>
              <a:cs typeface="Raleway"/>
              <a:sym typeface="Raleway"/>
            </a:endParaRPr>
          </a:p>
          <a:p>
            <a:pPr indent="-381000" lvl="0" marL="342900" marR="0" rtl="0" algn="just">
              <a:lnSpc>
                <a:spcPct val="100000"/>
              </a:lnSpc>
              <a:spcBef>
                <a:spcPts val="0"/>
              </a:spcBef>
              <a:spcAft>
                <a:spcPts val="0"/>
              </a:spcAft>
              <a:buClr>
                <a:srgbClr val="757070"/>
              </a:buClr>
              <a:buSzPts val="2000"/>
              <a:buFont typeface="Raleway"/>
              <a:buAutoNum type="alphaLcParenR"/>
            </a:pPr>
            <a:r>
              <a:rPr lang="en-GB" sz="2000">
                <a:solidFill>
                  <a:srgbClr val="757070"/>
                </a:solidFill>
                <a:latin typeface="Raleway"/>
                <a:ea typeface="Raleway"/>
                <a:cs typeface="Raleway"/>
                <a:sym typeface="Raleway"/>
              </a:rPr>
              <a:t>policy advisory, </a:t>
            </a:r>
            <a:endParaRPr sz="2000">
              <a:solidFill>
                <a:srgbClr val="757070"/>
              </a:solidFill>
              <a:latin typeface="Raleway"/>
              <a:ea typeface="Raleway"/>
              <a:cs typeface="Raleway"/>
              <a:sym typeface="Raleway"/>
            </a:endParaRPr>
          </a:p>
          <a:p>
            <a:pPr indent="-381000" lvl="0" marL="342900" marR="0" rtl="0" algn="just">
              <a:lnSpc>
                <a:spcPct val="100000"/>
              </a:lnSpc>
              <a:spcBef>
                <a:spcPts val="0"/>
              </a:spcBef>
              <a:spcAft>
                <a:spcPts val="0"/>
              </a:spcAft>
              <a:buClr>
                <a:srgbClr val="757070"/>
              </a:buClr>
              <a:buSzPts val="2000"/>
              <a:buFont typeface="Raleway"/>
              <a:buAutoNum type="alphaLcParenR"/>
            </a:pPr>
            <a:r>
              <a:rPr lang="en-GB" sz="2000">
                <a:solidFill>
                  <a:srgbClr val="757070"/>
                </a:solidFill>
                <a:latin typeface="Raleway"/>
                <a:ea typeface="Raleway"/>
                <a:cs typeface="Raleway"/>
                <a:sym typeface="Raleway"/>
              </a:rPr>
              <a:t>education and outreach. </a:t>
            </a:r>
            <a:endParaRPr sz="2000">
              <a:solidFill>
                <a:srgbClr val="757070"/>
              </a:solidFill>
              <a:latin typeface="Raleway"/>
              <a:ea typeface="Raleway"/>
              <a:cs typeface="Raleway"/>
              <a:sym typeface="Raleway"/>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13b7178d6c1_0_373"/>
          <p:cNvSpPr txBox="1"/>
          <p:nvPr/>
        </p:nvSpPr>
        <p:spPr>
          <a:xfrm>
            <a:off x="1308000" y="51953"/>
            <a:ext cx="9576000" cy="1093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500"/>
              <a:buFont typeface="Arial"/>
              <a:buNone/>
            </a:pPr>
            <a:r>
              <a:rPr b="1" i="0" lang="en-GB" sz="3200" u="none" cap="none" strike="noStrike">
                <a:solidFill>
                  <a:schemeClr val="accent1"/>
                </a:solidFill>
                <a:latin typeface="Helvetica Neue"/>
                <a:ea typeface="Helvetica Neue"/>
                <a:cs typeface="Helvetica Neue"/>
                <a:sym typeface="Helvetica Neue"/>
              </a:rPr>
              <a:t>Synthetic data</a:t>
            </a:r>
            <a:endParaRPr b="1" i="0" sz="3200" u="none" cap="none" strike="noStrike">
              <a:solidFill>
                <a:schemeClr val="accent1"/>
              </a:solidFill>
              <a:latin typeface="Helvetica Neue"/>
              <a:ea typeface="Helvetica Neue"/>
              <a:cs typeface="Helvetica Neue"/>
              <a:sym typeface="Helvetica Neue"/>
            </a:endParaRPr>
          </a:p>
        </p:txBody>
      </p:sp>
      <p:pic>
        <p:nvPicPr>
          <p:cNvPr id="685" name="Google Shape;685;g13b7178d6c1_0_373"/>
          <p:cNvPicPr preferRelativeResize="0"/>
          <p:nvPr/>
        </p:nvPicPr>
        <p:blipFill rotWithShape="1">
          <a:blip r:embed="rId3">
            <a:alphaModFix/>
          </a:blip>
          <a:srcRect b="0" l="0" r="0" t="0"/>
          <a:stretch/>
        </p:blipFill>
        <p:spPr>
          <a:xfrm>
            <a:off x="5100049" y="1004145"/>
            <a:ext cx="2201633" cy="1980243"/>
          </a:xfrm>
          <a:prstGeom prst="rect">
            <a:avLst/>
          </a:prstGeom>
          <a:noFill/>
          <a:ln>
            <a:noFill/>
          </a:ln>
        </p:spPr>
      </p:pic>
      <p:sp>
        <p:nvSpPr>
          <p:cNvPr id="686" name="Google Shape;686;g13b7178d6c1_0_373"/>
          <p:cNvSpPr txBox="1"/>
          <p:nvPr/>
        </p:nvSpPr>
        <p:spPr>
          <a:xfrm>
            <a:off x="1103933" y="1041467"/>
            <a:ext cx="3774000" cy="1905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500"/>
              <a:buFont typeface="Arial"/>
              <a:buNone/>
            </a:pPr>
            <a:r>
              <a:rPr i="0" lang="en-GB" sz="2100" u="none" cap="none" strike="noStrike">
                <a:solidFill>
                  <a:schemeClr val="dk1"/>
                </a:solidFill>
                <a:latin typeface="Helvetica Neue"/>
                <a:ea typeface="Helvetica Neue"/>
                <a:cs typeface="Helvetica Neue"/>
                <a:sym typeface="Helvetica Neue"/>
              </a:rPr>
              <a:t>Sometimes anonymization techniques </a:t>
            </a:r>
            <a:r>
              <a:rPr lang="en-GB" sz="2100">
                <a:solidFill>
                  <a:schemeClr val="dk1"/>
                </a:solidFill>
                <a:latin typeface="Helvetica Neue"/>
                <a:ea typeface="Helvetica Neue"/>
                <a:cs typeface="Helvetica Neue"/>
                <a:sym typeface="Helvetica Neue"/>
              </a:rPr>
              <a:t>open risks of re-identification.</a:t>
            </a:r>
            <a:endParaRPr i="0" sz="2100" u="none" cap="none" strike="noStrike">
              <a:solidFill>
                <a:schemeClr val="dk1"/>
              </a:solidFill>
              <a:latin typeface="Helvetica Neue"/>
              <a:ea typeface="Helvetica Neue"/>
              <a:cs typeface="Helvetica Neue"/>
              <a:sym typeface="Helvetica Neue"/>
            </a:endParaRPr>
          </a:p>
        </p:txBody>
      </p:sp>
      <p:pic>
        <p:nvPicPr>
          <p:cNvPr id="687" name="Google Shape;687;g13b7178d6c1_0_373"/>
          <p:cNvPicPr preferRelativeResize="0"/>
          <p:nvPr/>
        </p:nvPicPr>
        <p:blipFill rotWithShape="1">
          <a:blip r:embed="rId4">
            <a:alphaModFix/>
          </a:blip>
          <a:srcRect b="0" l="0" r="0" t="0"/>
          <a:stretch/>
        </p:blipFill>
        <p:spPr>
          <a:xfrm>
            <a:off x="8327960" y="1004133"/>
            <a:ext cx="2455508" cy="1980267"/>
          </a:xfrm>
          <a:prstGeom prst="rect">
            <a:avLst/>
          </a:prstGeom>
          <a:noFill/>
          <a:ln>
            <a:noFill/>
          </a:ln>
        </p:spPr>
      </p:pic>
      <p:pic>
        <p:nvPicPr>
          <p:cNvPr id="688" name="Google Shape;688;g13b7178d6c1_0_373"/>
          <p:cNvPicPr preferRelativeResize="0"/>
          <p:nvPr/>
        </p:nvPicPr>
        <p:blipFill rotWithShape="1">
          <a:blip r:embed="rId5">
            <a:alphaModFix/>
          </a:blip>
          <a:srcRect b="0" l="0" r="0" t="0"/>
          <a:stretch/>
        </p:blipFill>
        <p:spPr>
          <a:xfrm>
            <a:off x="987233" y="3724400"/>
            <a:ext cx="7738202" cy="2082467"/>
          </a:xfrm>
          <a:prstGeom prst="rect">
            <a:avLst/>
          </a:prstGeom>
          <a:noFill/>
          <a:ln>
            <a:noFill/>
          </a:ln>
        </p:spPr>
      </p:pic>
      <p:sp>
        <p:nvSpPr>
          <p:cNvPr id="689" name="Google Shape;689;g13b7178d6c1_0_373"/>
          <p:cNvSpPr txBox="1"/>
          <p:nvPr/>
        </p:nvSpPr>
        <p:spPr>
          <a:xfrm>
            <a:off x="8661033" y="3562833"/>
            <a:ext cx="2455500" cy="2405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300"/>
              <a:buFont typeface="Arial"/>
              <a:buNone/>
            </a:pPr>
            <a:r>
              <a:rPr b="1" i="0" lang="en-GB" sz="2100" u="none" cap="none" strike="noStrike">
                <a:solidFill>
                  <a:schemeClr val="dk1"/>
                </a:solidFill>
                <a:latin typeface="Helvetica Neue"/>
                <a:ea typeface="Helvetica Neue"/>
                <a:cs typeface="Helvetica Neue"/>
                <a:sym typeface="Helvetica Neue"/>
              </a:rPr>
              <a:t>Anonymizing data </a:t>
            </a:r>
            <a:r>
              <a:rPr b="1" i="0" lang="en-GB" sz="2100" u="sng" cap="none" strike="noStrike">
                <a:solidFill>
                  <a:schemeClr val="dk1"/>
                </a:solidFill>
                <a:latin typeface="Helvetica Neue"/>
                <a:ea typeface="Helvetica Neue"/>
                <a:cs typeface="Helvetica Neue"/>
                <a:sym typeface="Helvetica Neue"/>
              </a:rPr>
              <a:t>using traditional methods often implies a loss of data quality </a:t>
            </a:r>
            <a:r>
              <a:rPr b="1" i="0" lang="en-GB" sz="2100" u="none" cap="none" strike="noStrike">
                <a:solidFill>
                  <a:schemeClr val="dk1"/>
                </a:solidFill>
                <a:latin typeface="Helvetica Neue"/>
                <a:ea typeface="Helvetica Neue"/>
                <a:cs typeface="Helvetica Neue"/>
                <a:sym typeface="Helvetica Neue"/>
              </a:rPr>
              <a:t>and usefulness </a:t>
            </a:r>
            <a:endParaRPr b="1" i="0" sz="21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g13b7178d6c1_0_492"/>
          <p:cNvPicPr preferRelativeResize="0"/>
          <p:nvPr/>
        </p:nvPicPr>
        <p:blipFill>
          <a:blip r:embed="rId3">
            <a:alphaModFix/>
          </a:blip>
          <a:stretch>
            <a:fillRect/>
          </a:stretch>
        </p:blipFill>
        <p:spPr>
          <a:xfrm>
            <a:off x="1181267" y="947167"/>
            <a:ext cx="9829466" cy="496366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g13b7178d6c1_0_1063"/>
          <p:cNvSpPr txBox="1"/>
          <p:nvPr>
            <p:ph type="title"/>
          </p:nvPr>
        </p:nvSpPr>
        <p:spPr>
          <a:xfrm>
            <a:off x="1535268" y="0"/>
            <a:ext cx="13377600" cy="14079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b="1" lang="en-GB">
                <a:solidFill>
                  <a:schemeClr val="accent1"/>
                </a:solidFill>
                <a:latin typeface="Helvetica Neue"/>
                <a:ea typeface="Helvetica Neue"/>
                <a:cs typeface="Helvetica Neue"/>
                <a:sym typeface="Helvetica Neue"/>
              </a:rPr>
              <a:t>What are Synthetic Data?</a:t>
            </a:r>
            <a:endParaRPr>
              <a:solidFill>
                <a:schemeClr val="accent1"/>
              </a:solidFill>
              <a:latin typeface="Helvetica Neue"/>
              <a:ea typeface="Helvetica Neue"/>
              <a:cs typeface="Helvetica Neue"/>
              <a:sym typeface="Helvetica Neue"/>
            </a:endParaRPr>
          </a:p>
        </p:txBody>
      </p:sp>
      <p:sp>
        <p:nvSpPr>
          <p:cNvPr id="700" name="Google Shape;700;g13b7178d6c1_0_1063"/>
          <p:cNvSpPr txBox="1"/>
          <p:nvPr>
            <p:ph idx="1" type="body"/>
          </p:nvPr>
        </p:nvSpPr>
        <p:spPr>
          <a:xfrm>
            <a:off x="1405472" y="923924"/>
            <a:ext cx="9058200" cy="5622900"/>
          </a:xfrm>
          <a:prstGeom prst="rect">
            <a:avLst/>
          </a:prstGeom>
        </p:spPr>
        <p:txBody>
          <a:bodyPr anchorCtr="0" anchor="ctr" bIns="121900" lIns="121900" spcFirstLastPara="1" rIns="121900" wrap="square" tIns="121900">
            <a:noAutofit/>
          </a:bodyPr>
          <a:lstStyle/>
          <a:p>
            <a:pPr indent="0" lvl="0" marL="0" rtl="0" algn="just">
              <a:spcBef>
                <a:spcPts val="0"/>
              </a:spcBef>
              <a:spcAft>
                <a:spcPts val="0"/>
              </a:spcAft>
              <a:buNone/>
            </a:pPr>
            <a:r>
              <a:rPr lang="en-GB" sz="2900">
                <a:solidFill>
                  <a:srgbClr val="212529"/>
                </a:solidFill>
                <a:highlight>
                  <a:srgbClr val="FFFFFF"/>
                </a:highlight>
                <a:latin typeface="Helvetica Neue"/>
                <a:ea typeface="Helvetica Neue"/>
                <a:cs typeface="Helvetica Neue"/>
                <a:sym typeface="Helvetica Neue"/>
              </a:rPr>
              <a:t>Synthetic data are </a:t>
            </a:r>
            <a:r>
              <a:rPr lang="en-GB" sz="2900" u="sng">
                <a:solidFill>
                  <a:srgbClr val="212529"/>
                </a:solidFill>
                <a:highlight>
                  <a:srgbClr val="FFFFFF"/>
                </a:highlight>
                <a:latin typeface="Helvetica Neue"/>
                <a:ea typeface="Helvetica Neue"/>
                <a:cs typeface="Helvetica Neue"/>
                <a:sym typeface="Helvetica Neue"/>
              </a:rPr>
              <a:t>information generated by taking an original data source </a:t>
            </a:r>
            <a:r>
              <a:rPr lang="en-GB" sz="2900">
                <a:solidFill>
                  <a:srgbClr val="212529"/>
                </a:solidFill>
                <a:highlight>
                  <a:srgbClr val="FFFFFF"/>
                </a:highlight>
                <a:latin typeface="Helvetica Neue"/>
                <a:ea typeface="Helvetica Neue"/>
                <a:cs typeface="Helvetica Neue"/>
                <a:sym typeface="Helvetica Neue"/>
              </a:rPr>
              <a:t>(dataset) and create </a:t>
            </a:r>
            <a:r>
              <a:rPr lang="en-GB" sz="2900" u="sng">
                <a:solidFill>
                  <a:srgbClr val="212529"/>
                </a:solidFill>
                <a:highlight>
                  <a:srgbClr val="FFFFFF"/>
                </a:highlight>
                <a:latin typeface="Helvetica Neue"/>
                <a:ea typeface="Helvetica Neue"/>
                <a:cs typeface="Helvetica Neue"/>
                <a:sym typeface="Helvetica Neue"/>
              </a:rPr>
              <a:t>new, artificial data, </a:t>
            </a:r>
            <a:r>
              <a:rPr b="1" lang="en-GB" sz="2900" u="sng">
                <a:solidFill>
                  <a:srgbClr val="212529"/>
                </a:solidFill>
                <a:highlight>
                  <a:srgbClr val="FFFFFF"/>
                </a:highlight>
                <a:latin typeface="Helvetica Neue"/>
                <a:ea typeface="Helvetica Neue"/>
                <a:cs typeface="Helvetica Neue"/>
                <a:sym typeface="Helvetica Neue"/>
              </a:rPr>
              <a:t>with similar statistical properties</a:t>
            </a:r>
            <a:r>
              <a:rPr b="1" lang="en-GB" sz="2900">
                <a:solidFill>
                  <a:srgbClr val="212529"/>
                </a:solidFill>
                <a:highlight>
                  <a:srgbClr val="FFFFFF"/>
                </a:highlight>
                <a:latin typeface="Helvetica Neue"/>
                <a:ea typeface="Helvetica Neue"/>
                <a:cs typeface="Helvetica Neue"/>
                <a:sym typeface="Helvetica Neue"/>
              </a:rPr>
              <a:t>,</a:t>
            </a:r>
            <a:r>
              <a:rPr lang="en-GB" sz="2900">
                <a:solidFill>
                  <a:srgbClr val="212529"/>
                </a:solidFill>
                <a:highlight>
                  <a:srgbClr val="FFFFFF"/>
                </a:highlight>
                <a:latin typeface="Helvetica Neue"/>
                <a:ea typeface="Helvetica Neue"/>
                <a:cs typeface="Helvetica Neue"/>
                <a:sym typeface="Helvetica Neue"/>
              </a:rPr>
              <a:t> from them.</a:t>
            </a:r>
            <a:endParaRPr sz="2900">
              <a:solidFill>
                <a:srgbClr val="212529"/>
              </a:solidFill>
              <a:highlight>
                <a:srgbClr val="FFFFFF"/>
              </a:highlight>
              <a:latin typeface="Helvetica Neue"/>
              <a:ea typeface="Helvetica Neue"/>
              <a:cs typeface="Helvetica Neue"/>
              <a:sym typeface="Helvetica Neue"/>
            </a:endParaRPr>
          </a:p>
          <a:p>
            <a:pPr indent="0" lvl="0" marL="0" rtl="0" algn="just">
              <a:spcBef>
                <a:spcPts val="0"/>
              </a:spcBef>
              <a:spcAft>
                <a:spcPts val="0"/>
              </a:spcAft>
              <a:buNone/>
            </a:pPr>
            <a:r>
              <a:t/>
            </a:r>
            <a:endParaRPr sz="2900">
              <a:solidFill>
                <a:srgbClr val="212529"/>
              </a:solidFill>
              <a:highlight>
                <a:srgbClr val="FFFFFF"/>
              </a:highlight>
              <a:latin typeface="Helvetica Neue"/>
              <a:ea typeface="Helvetica Neue"/>
              <a:cs typeface="Helvetica Neue"/>
              <a:sym typeface="Helvetica Neue"/>
            </a:endParaRPr>
          </a:p>
          <a:p>
            <a:pPr indent="0" lvl="0" marL="0" rtl="0" algn="just">
              <a:spcBef>
                <a:spcPts val="0"/>
              </a:spcBef>
              <a:spcAft>
                <a:spcPts val="0"/>
              </a:spcAft>
              <a:buNone/>
            </a:pPr>
            <a:r>
              <a:rPr lang="en-GB" sz="2900">
                <a:solidFill>
                  <a:srgbClr val="212529"/>
                </a:solidFill>
                <a:highlight>
                  <a:srgbClr val="FFFFFF"/>
                </a:highlight>
                <a:latin typeface="Helvetica Neue"/>
                <a:ea typeface="Helvetica Neue"/>
                <a:cs typeface="Helvetica Neue"/>
                <a:sym typeface="Helvetica Neue"/>
              </a:rPr>
              <a:t>Keeping the </a:t>
            </a:r>
            <a:r>
              <a:rPr lang="en-GB" sz="2900" u="sng">
                <a:solidFill>
                  <a:srgbClr val="212529"/>
                </a:solidFill>
                <a:highlight>
                  <a:srgbClr val="FFFFFF"/>
                </a:highlight>
                <a:latin typeface="Helvetica Neue"/>
                <a:ea typeface="Helvetica Neue"/>
                <a:cs typeface="Helvetica Neue"/>
                <a:sym typeface="Helvetica Neue"/>
              </a:rPr>
              <a:t>statistical properties</a:t>
            </a:r>
            <a:r>
              <a:rPr lang="en-GB" sz="2900">
                <a:solidFill>
                  <a:srgbClr val="212529"/>
                </a:solidFill>
                <a:highlight>
                  <a:srgbClr val="FFFFFF"/>
                </a:highlight>
                <a:latin typeface="Helvetica Neue"/>
                <a:ea typeface="Helvetica Neue"/>
                <a:cs typeface="Helvetica Neue"/>
                <a:sym typeface="Helvetica Neue"/>
              </a:rPr>
              <a:t> means that anyone analysing the synthetic data should be able to draw </a:t>
            </a:r>
            <a:r>
              <a:rPr b="1" lang="en-GB" sz="2900">
                <a:solidFill>
                  <a:srgbClr val="212529"/>
                </a:solidFill>
                <a:highlight>
                  <a:srgbClr val="FFFFFF"/>
                </a:highlight>
                <a:latin typeface="Helvetica Neue"/>
                <a:ea typeface="Helvetica Neue"/>
                <a:cs typeface="Helvetica Neue"/>
                <a:sym typeface="Helvetica Neue"/>
              </a:rPr>
              <a:t>the same statistical conclusions</a:t>
            </a:r>
            <a:r>
              <a:rPr lang="en-GB" sz="2900">
                <a:solidFill>
                  <a:srgbClr val="212529"/>
                </a:solidFill>
                <a:highlight>
                  <a:srgbClr val="FFFFFF"/>
                </a:highlight>
                <a:latin typeface="Helvetica Neue"/>
                <a:ea typeface="Helvetica Neue"/>
                <a:cs typeface="Helvetica Neue"/>
                <a:sym typeface="Helvetica Neue"/>
              </a:rPr>
              <a:t> from the analysis of synthetic data or of the “original” ones.</a:t>
            </a:r>
            <a:endParaRPr sz="2900">
              <a:latin typeface="Helvetica Neue"/>
              <a:ea typeface="Helvetica Neue"/>
              <a:cs typeface="Helvetica Neue"/>
              <a:sym typeface="Helvetica Neu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grpSp>
        <p:nvGrpSpPr>
          <p:cNvPr id="706" name="Google Shape;706;g13b7178d6c1_0_1177"/>
          <p:cNvGrpSpPr/>
          <p:nvPr/>
        </p:nvGrpSpPr>
        <p:grpSpPr>
          <a:xfrm>
            <a:off x="962587" y="527907"/>
            <a:ext cx="5887638" cy="5388786"/>
            <a:chOff x="803162" y="1424156"/>
            <a:chExt cx="997516" cy="912998"/>
          </a:xfrm>
        </p:grpSpPr>
        <p:grpSp>
          <p:nvGrpSpPr>
            <p:cNvPr id="707" name="Google Shape;707;g13b7178d6c1_0_1177"/>
            <p:cNvGrpSpPr/>
            <p:nvPr/>
          </p:nvGrpSpPr>
          <p:grpSpPr>
            <a:xfrm>
              <a:off x="803162" y="1564375"/>
              <a:ext cx="487603" cy="638151"/>
              <a:chOff x="803162" y="1564375"/>
              <a:chExt cx="487603" cy="638151"/>
            </a:xfrm>
          </p:grpSpPr>
          <p:sp>
            <p:nvSpPr>
              <p:cNvPr id="708" name="Google Shape;708;g13b7178d6c1_0_1177"/>
              <p:cNvSpPr/>
              <p:nvPr/>
            </p:nvSpPr>
            <p:spPr>
              <a:xfrm>
                <a:off x="803162" y="1847356"/>
                <a:ext cx="133646" cy="133865"/>
              </a:xfrm>
              <a:custGeom>
                <a:rect b="b" l="l" r="r" t="t"/>
                <a:pathLst>
                  <a:path extrusionOk="0" h="20115" w="20082">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700"/>
                  <a:buFont typeface="Arial"/>
                  <a:buNone/>
                </a:pPr>
                <a:r>
                  <a:rPr b="1" i="0" lang="en-GB" sz="1700" u="none" cap="none" strike="noStrike">
                    <a:solidFill>
                      <a:schemeClr val="lt1"/>
                    </a:solidFill>
                    <a:latin typeface="Helvetica Neue"/>
                    <a:ea typeface="Helvetica Neue"/>
                    <a:cs typeface="Helvetica Neue"/>
                    <a:sym typeface="Helvetica Neue"/>
                  </a:rPr>
                  <a:t>Data</a:t>
                </a:r>
                <a:endParaRPr b="1" i="0" sz="1700" u="none" cap="none" strike="noStrike">
                  <a:solidFill>
                    <a:schemeClr val="lt1"/>
                  </a:solidFill>
                  <a:latin typeface="Helvetica Neue"/>
                  <a:ea typeface="Helvetica Neue"/>
                  <a:cs typeface="Helvetica Neue"/>
                  <a:sym typeface="Helvetica Neue"/>
                </a:endParaRPr>
              </a:p>
            </p:txBody>
          </p:sp>
          <p:grpSp>
            <p:nvGrpSpPr>
              <p:cNvPr id="709" name="Google Shape;709;g13b7178d6c1_0_1177"/>
              <p:cNvGrpSpPr/>
              <p:nvPr/>
            </p:nvGrpSpPr>
            <p:grpSpPr>
              <a:xfrm>
                <a:off x="1056023" y="1564375"/>
                <a:ext cx="234742" cy="638151"/>
                <a:chOff x="1056023" y="1564375"/>
                <a:chExt cx="234742" cy="638151"/>
              </a:xfrm>
            </p:grpSpPr>
            <p:sp>
              <p:nvSpPr>
                <p:cNvPr id="710" name="Google Shape;710;g13b7178d6c1_0_1177"/>
                <p:cNvSpPr/>
                <p:nvPr/>
              </p:nvSpPr>
              <p:spPr>
                <a:xfrm flipH="1" rot="10800000">
                  <a:off x="1066903" y="1915652"/>
                  <a:ext cx="223862" cy="3237"/>
                </a:xfrm>
                <a:custGeom>
                  <a:rect b="b" l="l" r="r" t="t"/>
                  <a:pathLst>
                    <a:path extrusionOk="0" fill="none" h="40463" w="25153">
                      <a:moveTo>
                        <a:pt x="25152" y="40463"/>
                      </a:moveTo>
                      <a:cubicBezTo>
                        <a:pt x="19315" y="40463"/>
                        <a:pt x="14378" y="32724"/>
                        <a:pt x="12777" y="22150"/>
                      </a:cubicBezTo>
                      <a:lnTo>
                        <a:pt x="12810" y="22350"/>
                      </a:lnTo>
                      <a:cubicBezTo>
                        <a:pt x="10542" y="7606"/>
                        <a:pt x="6372" y="1"/>
                        <a:pt x="1" y="1"/>
                      </a:cubicBezTo>
                      <a:lnTo>
                        <a:pt x="1" y="1"/>
                      </a:lnTo>
                    </a:path>
                  </a:pathLst>
                </a:custGeom>
                <a:noFill/>
                <a:ln cap="rnd" cmpd="sng" w="9525">
                  <a:solidFill>
                    <a:srgbClr val="435D74"/>
                  </a:solidFill>
                  <a:prstDash val="solid"/>
                  <a:miter lim="33357"/>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1" name="Google Shape;711;g13b7178d6c1_0_1177"/>
                <p:cNvSpPr/>
                <p:nvPr/>
              </p:nvSpPr>
              <p:spPr>
                <a:xfrm>
                  <a:off x="1075832" y="1564375"/>
                  <a:ext cx="201413" cy="351320"/>
                </a:xfrm>
                <a:custGeom>
                  <a:rect b="b" l="l" r="r" t="t"/>
                  <a:pathLst>
                    <a:path extrusionOk="0" fill="none" h="40463" w="25153">
                      <a:moveTo>
                        <a:pt x="25152" y="0"/>
                      </a:moveTo>
                      <a:cubicBezTo>
                        <a:pt x="19315" y="0"/>
                        <a:pt x="14378" y="7706"/>
                        <a:pt x="12777" y="18313"/>
                      </a:cubicBezTo>
                      <a:lnTo>
                        <a:pt x="12810" y="18113"/>
                      </a:lnTo>
                      <a:cubicBezTo>
                        <a:pt x="10542" y="32857"/>
                        <a:pt x="6372" y="40462"/>
                        <a:pt x="1" y="40462"/>
                      </a:cubicBezTo>
                      <a:lnTo>
                        <a:pt x="1" y="40462"/>
                      </a:lnTo>
                    </a:path>
                  </a:pathLst>
                </a:custGeom>
                <a:noFill/>
                <a:ln cap="rnd" cmpd="sng" w="9525">
                  <a:solidFill>
                    <a:srgbClr val="435D74"/>
                  </a:solidFill>
                  <a:prstDash val="solid"/>
                  <a:miter lim="33357"/>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2" name="Google Shape;712;g13b7178d6c1_0_1177"/>
                <p:cNvSpPr/>
                <p:nvPr/>
              </p:nvSpPr>
              <p:spPr>
                <a:xfrm>
                  <a:off x="1056023" y="1893872"/>
                  <a:ext cx="40644" cy="40644"/>
                </a:xfrm>
                <a:custGeom>
                  <a:rect b="b" l="l" r="r" t="t"/>
                  <a:pathLst>
                    <a:path extrusionOk="0" h="6105" w="6105">
                      <a:moveTo>
                        <a:pt x="3069" y="0"/>
                      </a:moveTo>
                      <a:cubicBezTo>
                        <a:pt x="1368" y="0"/>
                        <a:pt x="0" y="1368"/>
                        <a:pt x="0" y="3036"/>
                      </a:cubicBezTo>
                      <a:cubicBezTo>
                        <a:pt x="0" y="4737"/>
                        <a:pt x="1368" y="6105"/>
                        <a:pt x="3069" y="6105"/>
                      </a:cubicBezTo>
                      <a:cubicBezTo>
                        <a:pt x="4737" y="6105"/>
                        <a:pt x="6105" y="4737"/>
                        <a:pt x="6105" y="3036"/>
                      </a:cubicBezTo>
                      <a:cubicBezTo>
                        <a:pt x="6105" y="1368"/>
                        <a:pt x="4737" y="0"/>
                        <a:pt x="3069"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3" name="Google Shape;713;g13b7178d6c1_0_1177"/>
                <p:cNvSpPr/>
                <p:nvPr/>
              </p:nvSpPr>
              <p:spPr>
                <a:xfrm>
                  <a:off x="1220365" y="2164199"/>
                  <a:ext cx="28654" cy="38327"/>
                </a:xfrm>
                <a:custGeom>
                  <a:rect b="b" l="l" r="r" t="t"/>
                  <a:pathLst>
                    <a:path extrusionOk="0" h="5757" w="4304">
                      <a:moveTo>
                        <a:pt x="509" y="0"/>
                      </a:moveTo>
                      <a:cubicBezTo>
                        <a:pt x="247" y="0"/>
                        <a:pt x="1" y="203"/>
                        <a:pt x="1" y="493"/>
                      </a:cubicBezTo>
                      <a:lnTo>
                        <a:pt x="1" y="5263"/>
                      </a:lnTo>
                      <a:cubicBezTo>
                        <a:pt x="1" y="5554"/>
                        <a:pt x="229" y="5757"/>
                        <a:pt x="482" y="5757"/>
                      </a:cubicBezTo>
                      <a:cubicBezTo>
                        <a:pt x="577" y="5757"/>
                        <a:pt x="676" y="5728"/>
                        <a:pt x="768" y="5664"/>
                      </a:cubicBezTo>
                      <a:lnTo>
                        <a:pt x="4003" y="3395"/>
                      </a:lnTo>
                      <a:cubicBezTo>
                        <a:pt x="4304" y="3195"/>
                        <a:pt x="4304" y="2795"/>
                        <a:pt x="4037" y="2595"/>
                      </a:cubicBezTo>
                      <a:lnTo>
                        <a:pt x="801" y="93"/>
                      </a:lnTo>
                      <a:cubicBezTo>
                        <a:pt x="710" y="29"/>
                        <a:pt x="608" y="0"/>
                        <a:pt x="509"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4" name="Google Shape;714;g13b7178d6c1_0_1177"/>
                <p:cNvSpPr/>
                <p:nvPr/>
              </p:nvSpPr>
              <p:spPr>
                <a:xfrm>
                  <a:off x="1220365" y="1625948"/>
                  <a:ext cx="28654" cy="38467"/>
                </a:xfrm>
                <a:custGeom>
                  <a:rect b="b" l="l" r="r" t="t"/>
                  <a:pathLst>
                    <a:path extrusionOk="0" h="5778" w="4304">
                      <a:moveTo>
                        <a:pt x="489" y="0"/>
                      </a:moveTo>
                      <a:cubicBezTo>
                        <a:pt x="234" y="0"/>
                        <a:pt x="1" y="207"/>
                        <a:pt x="1" y="514"/>
                      </a:cubicBezTo>
                      <a:lnTo>
                        <a:pt x="1" y="5284"/>
                      </a:lnTo>
                      <a:cubicBezTo>
                        <a:pt x="1" y="5574"/>
                        <a:pt x="229" y="5777"/>
                        <a:pt x="482" y="5777"/>
                      </a:cubicBezTo>
                      <a:cubicBezTo>
                        <a:pt x="577" y="5777"/>
                        <a:pt x="676" y="5748"/>
                        <a:pt x="768" y="5684"/>
                      </a:cubicBezTo>
                      <a:lnTo>
                        <a:pt x="4003" y="3382"/>
                      </a:lnTo>
                      <a:cubicBezTo>
                        <a:pt x="4304" y="3182"/>
                        <a:pt x="4304" y="2782"/>
                        <a:pt x="4037" y="2582"/>
                      </a:cubicBezTo>
                      <a:lnTo>
                        <a:pt x="801" y="113"/>
                      </a:lnTo>
                      <a:cubicBezTo>
                        <a:pt x="704" y="35"/>
                        <a:pt x="595" y="0"/>
                        <a:pt x="489"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grpSp>
          <p:nvGrpSpPr>
            <p:cNvPr id="715" name="Google Shape;715;g13b7178d6c1_0_1177"/>
            <p:cNvGrpSpPr/>
            <p:nvPr/>
          </p:nvGrpSpPr>
          <p:grpSpPr>
            <a:xfrm>
              <a:off x="1589628" y="1424156"/>
              <a:ext cx="211050" cy="912998"/>
              <a:chOff x="1616453" y="1424156"/>
              <a:chExt cx="211050" cy="912998"/>
            </a:xfrm>
          </p:grpSpPr>
          <p:grpSp>
            <p:nvGrpSpPr>
              <p:cNvPr id="716" name="Google Shape;716;g13b7178d6c1_0_1177"/>
              <p:cNvGrpSpPr/>
              <p:nvPr/>
            </p:nvGrpSpPr>
            <p:grpSpPr>
              <a:xfrm>
                <a:off x="1616453" y="1424156"/>
                <a:ext cx="211050" cy="374199"/>
                <a:chOff x="1616453" y="1425243"/>
                <a:chExt cx="211050" cy="374199"/>
              </a:xfrm>
            </p:grpSpPr>
            <p:sp>
              <p:nvSpPr>
                <p:cNvPr id="717" name="Google Shape;717;g13b7178d6c1_0_1177"/>
                <p:cNvSpPr/>
                <p:nvPr/>
              </p:nvSpPr>
              <p:spPr>
                <a:xfrm>
                  <a:off x="1616453" y="1624776"/>
                  <a:ext cx="42868" cy="40717"/>
                </a:xfrm>
                <a:custGeom>
                  <a:rect b="b" l="l" r="r" t="t"/>
                  <a:pathLst>
                    <a:path extrusionOk="0" h="6116" w="6439">
                      <a:moveTo>
                        <a:pt x="3199" y="1"/>
                      </a:moveTo>
                      <a:cubicBezTo>
                        <a:pt x="3079" y="1"/>
                        <a:pt x="2958" y="8"/>
                        <a:pt x="2835" y="23"/>
                      </a:cubicBezTo>
                      <a:cubicBezTo>
                        <a:pt x="1168" y="256"/>
                        <a:pt x="0" y="1757"/>
                        <a:pt x="200" y="3425"/>
                      </a:cubicBezTo>
                      <a:cubicBezTo>
                        <a:pt x="386" y="4971"/>
                        <a:pt x="1717" y="6115"/>
                        <a:pt x="3239" y="6115"/>
                      </a:cubicBezTo>
                      <a:cubicBezTo>
                        <a:pt x="3359" y="6115"/>
                        <a:pt x="3481" y="6108"/>
                        <a:pt x="3603" y="6094"/>
                      </a:cubicBezTo>
                      <a:cubicBezTo>
                        <a:pt x="5271" y="5860"/>
                        <a:pt x="6438" y="4359"/>
                        <a:pt x="6238" y="2691"/>
                      </a:cubicBezTo>
                      <a:cubicBezTo>
                        <a:pt x="6052" y="1145"/>
                        <a:pt x="4721" y="1"/>
                        <a:pt x="3199"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8" name="Google Shape;718;g13b7178d6c1_0_1177"/>
                <p:cNvSpPr/>
                <p:nvPr/>
              </p:nvSpPr>
              <p:spPr>
                <a:xfrm>
                  <a:off x="1784849" y="1760975"/>
                  <a:ext cx="28654" cy="38467"/>
                </a:xfrm>
                <a:custGeom>
                  <a:rect b="b" l="l" r="r" t="t"/>
                  <a:pathLst>
                    <a:path extrusionOk="0" h="5778" w="4304">
                      <a:moveTo>
                        <a:pt x="489" y="0"/>
                      </a:moveTo>
                      <a:cubicBezTo>
                        <a:pt x="234" y="0"/>
                        <a:pt x="1" y="207"/>
                        <a:pt x="1" y="514"/>
                      </a:cubicBezTo>
                      <a:lnTo>
                        <a:pt x="1" y="5284"/>
                      </a:lnTo>
                      <a:cubicBezTo>
                        <a:pt x="1" y="5575"/>
                        <a:pt x="229" y="5777"/>
                        <a:pt x="482" y="5777"/>
                      </a:cubicBezTo>
                      <a:cubicBezTo>
                        <a:pt x="577" y="5777"/>
                        <a:pt x="676" y="5748"/>
                        <a:pt x="768" y="5684"/>
                      </a:cubicBezTo>
                      <a:lnTo>
                        <a:pt x="4037" y="3383"/>
                      </a:lnTo>
                      <a:cubicBezTo>
                        <a:pt x="4304" y="3183"/>
                        <a:pt x="4304" y="2782"/>
                        <a:pt x="4037" y="2582"/>
                      </a:cubicBezTo>
                      <a:lnTo>
                        <a:pt x="801" y="114"/>
                      </a:lnTo>
                      <a:cubicBezTo>
                        <a:pt x="704" y="36"/>
                        <a:pt x="595" y="0"/>
                        <a:pt x="489"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19" name="Google Shape;719;g13b7178d6c1_0_1177"/>
                <p:cNvSpPr/>
                <p:nvPr/>
              </p:nvSpPr>
              <p:spPr>
                <a:xfrm>
                  <a:off x="1798849" y="1425243"/>
                  <a:ext cx="28654" cy="38327"/>
                </a:xfrm>
                <a:custGeom>
                  <a:rect b="b" l="l" r="r" t="t"/>
                  <a:pathLst>
                    <a:path extrusionOk="0" h="5757" w="4304">
                      <a:moveTo>
                        <a:pt x="509" y="0"/>
                      </a:moveTo>
                      <a:cubicBezTo>
                        <a:pt x="247" y="0"/>
                        <a:pt x="1" y="203"/>
                        <a:pt x="1" y="493"/>
                      </a:cubicBezTo>
                      <a:lnTo>
                        <a:pt x="1" y="5263"/>
                      </a:lnTo>
                      <a:cubicBezTo>
                        <a:pt x="1" y="5554"/>
                        <a:pt x="229" y="5757"/>
                        <a:pt x="482" y="5757"/>
                      </a:cubicBezTo>
                      <a:cubicBezTo>
                        <a:pt x="577" y="5757"/>
                        <a:pt x="676" y="5728"/>
                        <a:pt x="768" y="5664"/>
                      </a:cubicBezTo>
                      <a:lnTo>
                        <a:pt x="4037" y="3395"/>
                      </a:lnTo>
                      <a:cubicBezTo>
                        <a:pt x="4304" y="3195"/>
                        <a:pt x="4304" y="2795"/>
                        <a:pt x="4037" y="2561"/>
                      </a:cubicBezTo>
                      <a:lnTo>
                        <a:pt x="801" y="93"/>
                      </a:lnTo>
                      <a:cubicBezTo>
                        <a:pt x="710" y="29"/>
                        <a:pt x="608" y="0"/>
                        <a:pt x="509"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720" name="Google Shape;720;g13b7178d6c1_0_1177"/>
              <p:cNvGrpSpPr/>
              <p:nvPr/>
            </p:nvGrpSpPr>
            <p:grpSpPr>
              <a:xfrm>
                <a:off x="1616453" y="2028359"/>
                <a:ext cx="197050" cy="308795"/>
                <a:chOff x="1616453" y="2028946"/>
                <a:chExt cx="197050" cy="308795"/>
              </a:xfrm>
            </p:grpSpPr>
            <p:sp>
              <p:nvSpPr>
                <p:cNvPr id="721" name="Google Shape;721;g13b7178d6c1_0_1177"/>
                <p:cNvSpPr/>
                <p:nvPr/>
              </p:nvSpPr>
              <p:spPr>
                <a:xfrm>
                  <a:off x="1616453" y="2163114"/>
                  <a:ext cx="42868" cy="40491"/>
                </a:xfrm>
                <a:custGeom>
                  <a:rect b="b" l="l" r="r" t="t"/>
                  <a:pathLst>
                    <a:path extrusionOk="0" h="6082" w="6439">
                      <a:moveTo>
                        <a:pt x="3241" y="0"/>
                      </a:moveTo>
                      <a:cubicBezTo>
                        <a:pt x="3118" y="0"/>
                        <a:pt x="2994" y="8"/>
                        <a:pt x="2869" y="23"/>
                      </a:cubicBezTo>
                      <a:cubicBezTo>
                        <a:pt x="1168" y="223"/>
                        <a:pt x="0" y="1724"/>
                        <a:pt x="200" y="3392"/>
                      </a:cubicBezTo>
                      <a:cubicBezTo>
                        <a:pt x="386" y="4937"/>
                        <a:pt x="1717" y="6082"/>
                        <a:pt x="3239" y="6082"/>
                      </a:cubicBezTo>
                      <a:cubicBezTo>
                        <a:pt x="3359" y="6082"/>
                        <a:pt x="3481" y="6075"/>
                        <a:pt x="3603" y="6060"/>
                      </a:cubicBezTo>
                      <a:cubicBezTo>
                        <a:pt x="5271" y="5860"/>
                        <a:pt x="6438" y="4326"/>
                        <a:pt x="6238" y="2658"/>
                      </a:cubicBezTo>
                      <a:cubicBezTo>
                        <a:pt x="6053" y="1115"/>
                        <a:pt x="4754" y="0"/>
                        <a:pt x="3241"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2" name="Google Shape;722;g13b7178d6c1_0_1177"/>
                <p:cNvSpPr/>
                <p:nvPr/>
              </p:nvSpPr>
              <p:spPr>
                <a:xfrm>
                  <a:off x="1784849" y="2299227"/>
                  <a:ext cx="28654" cy="38514"/>
                </a:xfrm>
                <a:custGeom>
                  <a:rect b="b" l="l" r="r" t="t"/>
                  <a:pathLst>
                    <a:path extrusionOk="0" h="5785" w="4304">
                      <a:moveTo>
                        <a:pt x="509" y="0"/>
                      </a:moveTo>
                      <a:cubicBezTo>
                        <a:pt x="247" y="0"/>
                        <a:pt x="1" y="203"/>
                        <a:pt x="1" y="493"/>
                      </a:cubicBezTo>
                      <a:lnTo>
                        <a:pt x="1" y="5264"/>
                      </a:lnTo>
                      <a:cubicBezTo>
                        <a:pt x="1" y="5561"/>
                        <a:pt x="240" y="5784"/>
                        <a:pt x="499" y="5784"/>
                      </a:cubicBezTo>
                      <a:cubicBezTo>
                        <a:pt x="589" y="5784"/>
                        <a:pt x="682" y="5757"/>
                        <a:pt x="768" y="5697"/>
                      </a:cubicBezTo>
                      <a:lnTo>
                        <a:pt x="4037" y="3396"/>
                      </a:lnTo>
                      <a:cubicBezTo>
                        <a:pt x="4304" y="3195"/>
                        <a:pt x="4304" y="2795"/>
                        <a:pt x="4037" y="2595"/>
                      </a:cubicBezTo>
                      <a:lnTo>
                        <a:pt x="801" y="93"/>
                      </a:lnTo>
                      <a:cubicBezTo>
                        <a:pt x="710" y="29"/>
                        <a:pt x="608" y="0"/>
                        <a:pt x="509" y="0"/>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3" name="Google Shape;723;g13b7178d6c1_0_1177"/>
                <p:cNvSpPr/>
                <p:nvPr/>
              </p:nvSpPr>
              <p:spPr>
                <a:xfrm>
                  <a:off x="1784849" y="2028946"/>
                  <a:ext cx="28654" cy="38547"/>
                </a:xfrm>
                <a:custGeom>
                  <a:rect b="b" l="l" r="r" t="t"/>
                  <a:pathLst>
                    <a:path extrusionOk="0" h="5790" w="4304">
                      <a:moveTo>
                        <a:pt x="509" y="1"/>
                      </a:moveTo>
                      <a:cubicBezTo>
                        <a:pt x="247" y="1"/>
                        <a:pt x="1" y="203"/>
                        <a:pt x="1" y="494"/>
                      </a:cubicBezTo>
                      <a:lnTo>
                        <a:pt x="1" y="5264"/>
                      </a:lnTo>
                      <a:cubicBezTo>
                        <a:pt x="1" y="5580"/>
                        <a:pt x="231" y="5790"/>
                        <a:pt x="485" y="5790"/>
                      </a:cubicBezTo>
                      <a:cubicBezTo>
                        <a:pt x="580" y="5790"/>
                        <a:pt x="677" y="5761"/>
                        <a:pt x="768" y="5697"/>
                      </a:cubicBezTo>
                      <a:lnTo>
                        <a:pt x="4037" y="3396"/>
                      </a:lnTo>
                      <a:cubicBezTo>
                        <a:pt x="4304" y="3196"/>
                        <a:pt x="4304" y="2795"/>
                        <a:pt x="4037" y="2595"/>
                      </a:cubicBezTo>
                      <a:lnTo>
                        <a:pt x="801" y="93"/>
                      </a:lnTo>
                      <a:cubicBezTo>
                        <a:pt x="710" y="29"/>
                        <a:pt x="608" y="1"/>
                        <a:pt x="509"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grpSp>
      <p:sp>
        <p:nvSpPr>
          <p:cNvPr id="724" name="Google Shape;724;g13b7178d6c1_0_1177"/>
          <p:cNvSpPr txBox="1"/>
          <p:nvPr/>
        </p:nvSpPr>
        <p:spPr>
          <a:xfrm>
            <a:off x="3952176" y="1136340"/>
            <a:ext cx="1321200" cy="4155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chemeClr val="accent1"/>
                </a:solidFill>
                <a:latin typeface="Helvetica Neue"/>
                <a:ea typeface="Helvetica Neue"/>
                <a:cs typeface="Helvetica Neue"/>
                <a:sym typeface="Helvetica Neue"/>
              </a:rPr>
              <a:t>Personal</a:t>
            </a:r>
            <a:endParaRPr b="1" i="0" sz="1900" u="none" cap="none" strike="noStrike">
              <a:solidFill>
                <a:schemeClr val="accent1"/>
              </a:solidFill>
              <a:latin typeface="Helvetica Neue"/>
              <a:ea typeface="Helvetica Neue"/>
              <a:cs typeface="Helvetica Neue"/>
              <a:sym typeface="Helvetica Neue"/>
            </a:endParaRPr>
          </a:p>
        </p:txBody>
      </p:sp>
      <p:sp>
        <p:nvSpPr>
          <p:cNvPr id="725" name="Google Shape;725;g13b7178d6c1_0_1177"/>
          <p:cNvSpPr txBox="1"/>
          <p:nvPr/>
        </p:nvSpPr>
        <p:spPr>
          <a:xfrm>
            <a:off x="7200773" y="3617924"/>
            <a:ext cx="2426400" cy="3693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chemeClr val="dk1"/>
              </a:buClr>
              <a:buSzPts val="1500"/>
              <a:buFont typeface="Arial"/>
              <a:buNone/>
            </a:pPr>
            <a:r>
              <a:rPr i="0" lang="en-GB" sz="1600" u="none" cap="none" strike="noStrike">
                <a:solidFill>
                  <a:srgbClr val="193366"/>
                </a:solidFill>
                <a:latin typeface="Helvetica Neue"/>
                <a:ea typeface="Helvetica Neue"/>
                <a:cs typeface="Helvetica Neue"/>
                <a:sym typeface="Helvetica Neue"/>
              </a:rPr>
              <a:t>GDPR does not apply</a:t>
            </a:r>
            <a:endParaRPr i="0" sz="1600" u="none" cap="none" strike="noStrike">
              <a:solidFill>
                <a:srgbClr val="193366"/>
              </a:solidFill>
              <a:latin typeface="Helvetica Neue"/>
              <a:ea typeface="Helvetica Neue"/>
              <a:cs typeface="Helvetica Neue"/>
              <a:sym typeface="Helvetica Neue"/>
            </a:endParaRPr>
          </a:p>
        </p:txBody>
      </p:sp>
      <p:sp>
        <p:nvSpPr>
          <p:cNvPr id="726" name="Google Shape;726;g13b7178d6c1_0_1177"/>
          <p:cNvSpPr txBox="1"/>
          <p:nvPr/>
        </p:nvSpPr>
        <p:spPr>
          <a:xfrm>
            <a:off x="3764767" y="3136267"/>
            <a:ext cx="1688400" cy="4155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chemeClr val="accent1"/>
                </a:solidFill>
                <a:latin typeface="Helvetica Neue"/>
                <a:ea typeface="Helvetica Neue"/>
                <a:cs typeface="Helvetica Neue"/>
                <a:sym typeface="Helvetica Neue"/>
              </a:rPr>
              <a:t>Anonymous</a:t>
            </a:r>
            <a:endParaRPr b="1" i="0" sz="1900" u="none" cap="none" strike="noStrike">
              <a:solidFill>
                <a:schemeClr val="accent1"/>
              </a:solidFill>
              <a:latin typeface="Helvetica Neue"/>
              <a:ea typeface="Helvetica Neue"/>
              <a:cs typeface="Helvetica Neue"/>
              <a:sym typeface="Helvetica Neue"/>
            </a:endParaRPr>
          </a:p>
        </p:txBody>
      </p:sp>
      <p:pic>
        <p:nvPicPr>
          <p:cNvPr id="727" name="Google Shape;727;g13b7178d6c1_0_1177"/>
          <p:cNvPicPr preferRelativeResize="0"/>
          <p:nvPr/>
        </p:nvPicPr>
        <p:blipFill rotWithShape="1">
          <a:blip r:embed="rId3">
            <a:alphaModFix/>
          </a:blip>
          <a:srcRect b="22594" l="0" r="-130" t="0"/>
          <a:stretch/>
        </p:blipFill>
        <p:spPr>
          <a:xfrm>
            <a:off x="4143324" y="1418768"/>
            <a:ext cx="823930" cy="636921"/>
          </a:xfrm>
          <a:prstGeom prst="rect">
            <a:avLst/>
          </a:prstGeom>
          <a:noFill/>
          <a:ln>
            <a:noFill/>
          </a:ln>
        </p:spPr>
      </p:pic>
      <p:sp>
        <p:nvSpPr>
          <p:cNvPr id="728" name="Google Shape;728;g13b7178d6c1_0_1177"/>
          <p:cNvSpPr txBox="1"/>
          <p:nvPr/>
        </p:nvSpPr>
        <p:spPr>
          <a:xfrm>
            <a:off x="7083833" y="1418767"/>
            <a:ext cx="3032100" cy="1600800"/>
          </a:xfrm>
          <a:prstGeom prst="rect">
            <a:avLst/>
          </a:prstGeom>
          <a:noFill/>
          <a:ln>
            <a:noFill/>
          </a:ln>
        </p:spPr>
        <p:txBody>
          <a:bodyPr anchorCtr="0" anchor="t" bIns="60925" lIns="121900" spcFirstLastPara="1" rIns="121900" wrap="square" tIns="60925">
            <a:spAutoFit/>
          </a:bodyPr>
          <a:lstStyle/>
          <a:p>
            <a:pPr indent="0" lvl="0" marL="0" marR="0" rtl="0" algn="just">
              <a:lnSpc>
                <a:spcPct val="100000"/>
              </a:lnSpc>
              <a:spcBef>
                <a:spcPts val="0"/>
              </a:spcBef>
              <a:spcAft>
                <a:spcPts val="0"/>
              </a:spcAft>
              <a:buClr>
                <a:srgbClr val="000000"/>
              </a:buClr>
              <a:buSzPts val="1900"/>
              <a:buFont typeface="Arial"/>
              <a:buNone/>
            </a:pPr>
            <a:r>
              <a:rPr i="0" lang="en-GB" sz="1600" u="none" cap="none" strike="noStrike">
                <a:solidFill>
                  <a:srgbClr val="193366"/>
                </a:solidFill>
                <a:latin typeface="Helvetica Neue"/>
                <a:ea typeface="Helvetica Neue"/>
                <a:cs typeface="Helvetica Neue"/>
                <a:sym typeface="Helvetica Neue"/>
              </a:rPr>
              <a:t>can be anonymized, however, if the purposes are different from the original ones, it is necessary to identify an ad hoc legal basis that can legitimize the processing. </a:t>
            </a:r>
            <a:endParaRPr i="0" sz="1900" u="none" cap="none" strike="noStrike">
              <a:solidFill>
                <a:srgbClr val="193366"/>
              </a:solidFill>
              <a:latin typeface="Helvetica Neue"/>
              <a:ea typeface="Helvetica Neue"/>
              <a:cs typeface="Helvetica Neue"/>
              <a:sym typeface="Helvetica Neue"/>
            </a:endParaRPr>
          </a:p>
        </p:txBody>
      </p:sp>
      <p:pic>
        <p:nvPicPr>
          <p:cNvPr id="729" name="Google Shape;729;g13b7178d6c1_0_1177"/>
          <p:cNvPicPr preferRelativeResize="0"/>
          <p:nvPr/>
        </p:nvPicPr>
        <p:blipFill rotWithShape="1">
          <a:blip r:embed="rId4">
            <a:alphaModFix/>
          </a:blip>
          <a:srcRect b="13584" l="0" r="39" t="0"/>
          <a:stretch/>
        </p:blipFill>
        <p:spPr>
          <a:xfrm>
            <a:off x="4189539" y="3715797"/>
            <a:ext cx="731521" cy="632427"/>
          </a:xfrm>
          <a:prstGeom prst="rect">
            <a:avLst/>
          </a:prstGeom>
          <a:noFill/>
          <a:ln>
            <a:noFill/>
          </a:ln>
        </p:spPr>
      </p:pic>
      <p:pic>
        <p:nvPicPr>
          <p:cNvPr id="730" name="Google Shape;730;g13b7178d6c1_0_1177"/>
          <p:cNvPicPr preferRelativeResize="0"/>
          <p:nvPr/>
        </p:nvPicPr>
        <p:blipFill rotWithShape="1">
          <a:blip r:embed="rId4">
            <a:alphaModFix/>
          </a:blip>
          <a:srcRect b="13584" l="0" r="39" t="0"/>
          <a:stretch/>
        </p:blipFill>
        <p:spPr>
          <a:xfrm>
            <a:off x="10401419" y="1813148"/>
            <a:ext cx="731521" cy="632427"/>
          </a:xfrm>
          <a:prstGeom prst="rect">
            <a:avLst/>
          </a:prstGeom>
          <a:noFill/>
          <a:ln>
            <a:noFill/>
          </a:ln>
        </p:spPr>
      </p:pic>
      <p:sp>
        <p:nvSpPr>
          <p:cNvPr id="731" name="Google Shape;731;g13b7178d6c1_0_1177"/>
          <p:cNvSpPr txBox="1"/>
          <p:nvPr/>
        </p:nvSpPr>
        <p:spPr>
          <a:xfrm>
            <a:off x="7200773" y="411605"/>
            <a:ext cx="2426400" cy="3693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chemeClr val="dk1"/>
              </a:buClr>
              <a:buSzPts val="1500"/>
              <a:buFont typeface="Arial"/>
              <a:buNone/>
            </a:pPr>
            <a:r>
              <a:rPr i="0" lang="en-GB" sz="1600" u="none" cap="none" strike="noStrike">
                <a:solidFill>
                  <a:srgbClr val="193366"/>
                </a:solidFill>
                <a:latin typeface="Helvetica Neue"/>
                <a:ea typeface="Helvetica Neue"/>
                <a:cs typeface="Helvetica Neue"/>
                <a:sym typeface="Helvetica Neue"/>
              </a:rPr>
              <a:t>GDPR does apply</a:t>
            </a:r>
            <a:endParaRPr i="0" sz="1600" u="none" cap="none" strike="noStrike">
              <a:solidFill>
                <a:srgbClr val="193366"/>
              </a:solidFill>
              <a:latin typeface="Helvetica Neue"/>
              <a:ea typeface="Helvetica Neue"/>
              <a:cs typeface="Helvetica Neue"/>
              <a:sym typeface="Helvetica Neue"/>
            </a:endParaRPr>
          </a:p>
        </p:txBody>
      </p:sp>
      <p:pic>
        <p:nvPicPr>
          <p:cNvPr id="732" name="Google Shape;732;g13b7178d6c1_0_1177"/>
          <p:cNvPicPr preferRelativeResize="0"/>
          <p:nvPr/>
        </p:nvPicPr>
        <p:blipFill rotWithShape="1">
          <a:blip r:embed="rId5">
            <a:alphaModFix/>
          </a:blip>
          <a:srcRect b="13584" l="0" r="0" t="0"/>
          <a:stretch/>
        </p:blipFill>
        <p:spPr>
          <a:xfrm>
            <a:off x="10115976" y="177393"/>
            <a:ext cx="1016955" cy="878806"/>
          </a:xfrm>
          <a:prstGeom prst="rect">
            <a:avLst/>
          </a:prstGeom>
          <a:noFill/>
          <a:ln>
            <a:noFill/>
          </a:ln>
        </p:spPr>
      </p:pic>
      <p:pic>
        <p:nvPicPr>
          <p:cNvPr id="733" name="Google Shape;733;g13b7178d6c1_0_1177"/>
          <p:cNvPicPr preferRelativeResize="0"/>
          <p:nvPr/>
        </p:nvPicPr>
        <p:blipFill rotWithShape="1">
          <a:blip r:embed="rId5">
            <a:alphaModFix/>
          </a:blip>
          <a:srcRect b="13584" l="0" r="0" t="0"/>
          <a:stretch/>
        </p:blipFill>
        <p:spPr>
          <a:xfrm>
            <a:off x="10258695" y="3288864"/>
            <a:ext cx="1016955" cy="878806"/>
          </a:xfrm>
          <a:prstGeom prst="rect">
            <a:avLst/>
          </a:prstGeom>
          <a:noFill/>
          <a:ln>
            <a:noFill/>
          </a:ln>
        </p:spPr>
      </p:pic>
      <p:cxnSp>
        <p:nvCxnSpPr>
          <p:cNvPr id="734" name="Google Shape;734;g13b7178d6c1_0_1177"/>
          <p:cNvCxnSpPr/>
          <p:nvPr/>
        </p:nvCxnSpPr>
        <p:spPr>
          <a:xfrm>
            <a:off x="10418969" y="3433121"/>
            <a:ext cx="696300" cy="738900"/>
          </a:xfrm>
          <a:prstGeom prst="straightConnector1">
            <a:avLst/>
          </a:prstGeom>
          <a:noFill/>
          <a:ln cap="flat" cmpd="sng" w="38100">
            <a:solidFill>
              <a:srgbClr val="FF0000"/>
            </a:solidFill>
            <a:prstDash val="solid"/>
            <a:round/>
            <a:headEnd len="sm" w="sm" type="none"/>
            <a:tailEnd len="sm" w="sm" type="none"/>
          </a:ln>
        </p:spPr>
      </p:cxnSp>
      <p:sp>
        <p:nvSpPr>
          <p:cNvPr id="735" name="Google Shape;735;g13b7178d6c1_0_1177"/>
          <p:cNvSpPr/>
          <p:nvPr/>
        </p:nvSpPr>
        <p:spPr>
          <a:xfrm>
            <a:off x="5273465" y="654900"/>
            <a:ext cx="1810324" cy="1387072"/>
          </a:xfrm>
          <a:custGeom>
            <a:rect b="b" l="l" r="r" t="t"/>
            <a:pathLst>
              <a:path extrusionOk="0" fill="none" h="40463" w="25153">
                <a:moveTo>
                  <a:pt x="25152" y="0"/>
                </a:moveTo>
                <a:cubicBezTo>
                  <a:pt x="19315" y="0"/>
                  <a:pt x="14378" y="7706"/>
                  <a:pt x="12777" y="18313"/>
                </a:cubicBezTo>
                <a:lnTo>
                  <a:pt x="12810" y="18113"/>
                </a:lnTo>
                <a:cubicBezTo>
                  <a:pt x="10542" y="32857"/>
                  <a:pt x="6372" y="40462"/>
                  <a:pt x="1" y="40462"/>
                </a:cubicBezTo>
                <a:lnTo>
                  <a:pt x="1" y="40462"/>
                </a:lnTo>
              </a:path>
            </a:pathLst>
          </a:custGeom>
          <a:noFill/>
          <a:ln cap="rnd" cmpd="sng" w="9525">
            <a:solidFill>
              <a:srgbClr val="435D74"/>
            </a:solidFill>
            <a:prstDash val="solid"/>
            <a:miter lim="33357"/>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6" name="Google Shape;736;g13b7178d6c1_0_1177"/>
          <p:cNvSpPr/>
          <p:nvPr/>
        </p:nvSpPr>
        <p:spPr>
          <a:xfrm>
            <a:off x="5273473" y="2055713"/>
            <a:ext cx="1778757" cy="147285"/>
          </a:xfrm>
          <a:custGeom>
            <a:rect b="b" l="l" r="r" t="t"/>
            <a:pathLst>
              <a:path extrusionOk="0" fill="none" h="40463" w="25153">
                <a:moveTo>
                  <a:pt x="25152" y="40463"/>
                </a:moveTo>
                <a:cubicBezTo>
                  <a:pt x="19315" y="40463"/>
                  <a:pt x="14378" y="32724"/>
                  <a:pt x="12777" y="22150"/>
                </a:cubicBezTo>
                <a:lnTo>
                  <a:pt x="12810" y="22350"/>
                </a:lnTo>
                <a:cubicBezTo>
                  <a:pt x="10542" y="7606"/>
                  <a:pt x="6372" y="1"/>
                  <a:pt x="1" y="1"/>
                </a:cubicBezTo>
                <a:lnTo>
                  <a:pt x="1" y="1"/>
                </a:lnTo>
              </a:path>
            </a:pathLst>
          </a:custGeom>
          <a:noFill/>
          <a:ln cap="rnd" cmpd="sng" w="9525">
            <a:solidFill>
              <a:srgbClr val="435D74"/>
            </a:solidFill>
            <a:prstDash val="solid"/>
            <a:miter lim="33357"/>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7" name="Google Shape;737;g13b7178d6c1_0_1177"/>
          <p:cNvSpPr/>
          <p:nvPr/>
        </p:nvSpPr>
        <p:spPr>
          <a:xfrm>
            <a:off x="5430067" y="3428997"/>
            <a:ext cx="1810324" cy="369124"/>
          </a:xfrm>
          <a:custGeom>
            <a:rect b="b" l="l" r="r" t="t"/>
            <a:pathLst>
              <a:path extrusionOk="0" fill="none" h="40463" w="25153">
                <a:moveTo>
                  <a:pt x="25152" y="40463"/>
                </a:moveTo>
                <a:cubicBezTo>
                  <a:pt x="19315" y="40463"/>
                  <a:pt x="14378" y="32724"/>
                  <a:pt x="12777" y="22150"/>
                </a:cubicBezTo>
                <a:lnTo>
                  <a:pt x="12810" y="22350"/>
                </a:lnTo>
                <a:cubicBezTo>
                  <a:pt x="10542" y="7606"/>
                  <a:pt x="6372" y="1"/>
                  <a:pt x="1" y="1"/>
                </a:cubicBezTo>
                <a:lnTo>
                  <a:pt x="1" y="1"/>
                </a:lnTo>
              </a:path>
            </a:pathLst>
          </a:custGeom>
          <a:noFill/>
          <a:ln cap="rnd" cmpd="sng" w="9525">
            <a:solidFill>
              <a:srgbClr val="435D74"/>
            </a:solidFill>
            <a:prstDash val="solid"/>
            <a:miter lim="33357"/>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8" name="Google Shape;738;g13b7178d6c1_0_1177"/>
          <p:cNvSpPr/>
          <p:nvPr/>
        </p:nvSpPr>
        <p:spPr>
          <a:xfrm>
            <a:off x="2710100" y="3493967"/>
            <a:ext cx="1188794" cy="1530210"/>
          </a:xfrm>
          <a:custGeom>
            <a:rect b="b" l="l" r="r" t="t"/>
            <a:pathLst>
              <a:path extrusionOk="0" fill="none" h="40463" w="25153">
                <a:moveTo>
                  <a:pt x="25152" y="40463"/>
                </a:moveTo>
                <a:cubicBezTo>
                  <a:pt x="19315" y="40463"/>
                  <a:pt x="14378" y="32724"/>
                  <a:pt x="12777" y="22150"/>
                </a:cubicBezTo>
                <a:lnTo>
                  <a:pt x="12810" y="22350"/>
                </a:lnTo>
                <a:cubicBezTo>
                  <a:pt x="10542" y="7606"/>
                  <a:pt x="6372" y="1"/>
                  <a:pt x="1" y="1"/>
                </a:cubicBezTo>
                <a:lnTo>
                  <a:pt x="1" y="1"/>
                </a:lnTo>
              </a:path>
            </a:pathLst>
          </a:custGeom>
          <a:noFill/>
          <a:ln cap="rnd" cmpd="sng" w="9525">
            <a:solidFill>
              <a:srgbClr val="435D74"/>
            </a:solidFill>
            <a:prstDash val="solid"/>
            <a:miter lim="33357"/>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9" name="Google Shape;739;g13b7178d6c1_0_1177"/>
          <p:cNvSpPr txBox="1"/>
          <p:nvPr/>
        </p:nvSpPr>
        <p:spPr>
          <a:xfrm>
            <a:off x="3857765" y="4742533"/>
            <a:ext cx="1449600" cy="4155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chemeClr val="accent1"/>
                </a:solidFill>
                <a:latin typeface="Helvetica Neue"/>
                <a:ea typeface="Helvetica Neue"/>
                <a:cs typeface="Helvetica Neue"/>
                <a:sym typeface="Helvetica Neue"/>
              </a:rPr>
              <a:t>Synthetic</a:t>
            </a:r>
            <a:endParaRPr b="1" i="0" sz="1900" u="none" cap="none" strike="noStrike">
              <a:solidFill>
                <a:schemeClr val="accent1"/>
              </a:solidFill>
              <a:latin typeface="Helvetica Neue"/>
              <a:ea typeface="Helvetica Neue"/>
              <a:cs typeface="Helvetica Neue"/>
              <a:sym typeface="Helvetica Neue"/>
            </a:endParaRPr>
          </a:p>
        </p:txBody>
      </p:sp>
      <p:sp>
        <p:nvSpPr>
          <p:cNvPr id="740" name="Google Shape;740;g13b7178d6c1_0_1177"/>
          <p:cNvSpPr/>
          <p:nvPr/>
        </p:nvSpPr>
        <p:spPr>
          <a:xfrm>
            <a:off x="5430067" y="5048293"/>
            <a:ext cx="1935460" cy="206260"/>
          </a:xfrm>
          <a:custGeom>
            <a:rect b="b" l="l" r="r" t="t"/>
            <a:pathLst>
              <a:path extrusionOk="0" fill="none" h="40463" w="25153">
                <a:moveTo>
                  <a:pt x="25152" y="40463"/>
                </a:moveTo>
                <a:cubicBezTo>
                  <a:pt x="19315" y="40463"/>
                  <a:pt x="14378" y="32724"/>
                  <a:pt x="12777" y="22150"/>
                </a:cubicBezTo>
                <a:lnTo>
                  <a:pt x="12810" y="22350"/>
                </a:lnTo>
                <a:cubicBezTo>
                  <a:pt x="10542" y="7606"/>
                  <a:pt x="6372" y="1"/>
                  <a:pt x="1" y="1"/>
                </a:cubicBezTo>
                <a:lnTo>
                  <a:pt x="1" y="1"/>
                </a:lnTo>
              </a:path>
            </a:pathLst>
          </a:custGeom>
          <a:noFill/>
          <a:ln cap="rnd" cmpd="sng" w="9525">
            <a:solidFill>
              <a:srgbClr val="435D74"/>
            </a:solidFill>
            <a:prstDash val="solid"/>
            <a:miter lim="33357"/>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1" name="Google Shape;741;g13b7178d6c1_0_1177"/>
          <p:cNvSpPr txBox="1"/>
          <p:nvPr/>
        </p:nvSpPr>
        <p:spPr>
          <a:xfrm>
            <a:off x="7339033" y="4544300"/>
            <a:ext cx="2776800" cy="2093400"/>
          </a:xfrm>
          <a:prstGeom prst="rect">
            <a:avLst/>
          </a:prstGeom>
          <a:noFill/>
          <a:ln>
            <a:noFill/>
          </a:ln>
        </p:spPr>
        <p:txBody>
          <a:bodyPr anchorCtr="0" anchor="t" bIns="60925" lIns="121900" spcFirstLastPara="1" rIns="121900" wrap="square" tIns="60925">
            <a:spAutoFit/>
          </a:bodyPr>
          <a:lstStyle/>
          <a:p>
            <a:pPr indent="0" lvl="0" marL="0" marR="0" rtl="0" algn="just">
              <a:lnSpc>
                <a:spcPct val="100000"/>
              </a:lnSpc>
              <a:spcBef>
                <a:spcPts val="0"/>
              </a:spcBef>
              <a:spcAft>
                <a:spcPts val="0"/>
              </a:spcAft>
              <a:buClr>
                <a:schemeClr val="dk1"/>
              </a:buClr>
              <a:buSzPts val="1500"/>
              <a:buFont typeface="Arial"/>
              <a:buNone/>
            </a:pPr>
            <a:r>
              <a:rPr i="0" lang="en-GB" sz="1600" u="none" cap="none" strike="noStrike">
                <a:solidFill>
                  <a:srgbClr val="193366"/>
                </a:solidFill>
                <a:latin typeface="Helvetica Neue"/>
                <a:ea typeface="Helvetica Neue"/>
                <a:cs typeface="Helvetica Neue"/>
                <a:sym typeface="Helvetica Neue"/>
              </a:rPr>
              <a:t>product </a:t>
            </a:r>
            <a:r>
              <a:rPr lang="en-GB" sz="1600">
                <a:solidFill>
                  <a:srgbClr val="193366"/>
                </a:solidFill>
                <a:latin typeface="Helvetica Neue"/>
                <a:ea typeface="Helvetica Neue"/>
                <a:cs typeface="Helvetica Neue"/>
                <a:sym typeface="Helvetica Neue"/>
              </a:rPr>
              <a:t>originating</a:t>
            </a:r>
            <a:r>
              <a:rPr i="0" lang="en-GB" sz="1600" u="none" cap="none" strike="noStrike">
                <a:solidFill>
                  <a:srgbClr val="193366"/>
                </a:solidFill>
                <a:latin typeface="Helvetica Neue"/>
                <a:ea typeface="Helvetica Neue"/>
                <a:cs typeface="Helvetica Neue"/>
                <a:sym typeface="Helvetica Neue"/>
              </a:rPr>
              <a:t> from real data: </a:t>
            </a:r>
            <a:r>
              <a:rPr lang="en-GB" sz="1600">
                <a:solidFill>
                  <a:srgbClr val="193366"/>
                </a:solidFill>
                <a:latin typeface="Helvetica Neue"/>
                <a:ea typeface="Helvetica Neue"/>
                <a:cs typeface="Helvetica Neue"/>
                <a:sym typeface="Helvetica Neue"/>
              </a:rPr>
              <a:t>synthetic information has</a:t>
            </a:r>
            <a:r>
              <a:rPr i="0" lang="en-GB" sz="1600" u="none" cap="none" strike="noStrike">
                <a:solidFill>
                  <a:srgbClr val="193366"/>
                </a:solidFill>
                <a:latin typeface="Helvetica Neue"/>
                <a:ea typeface="Helvetica Neue"/>
                <a:cs typeface="Helvetica Neue"/>
                <a:sym typeface="Helvetica Neue"/>
              </a:rPr>
              <a:t> </a:t>
            </a:r>
            <a:r>
              <a:rPr lang="en-GB" sz="1600" u="sng">
                <a:solidFill>
                  <a:srgbClr val="193366"/>
                </a:solidFill>
                <a:latin typeface="Helvetica Neue"/>
                <a:ea typeface="Helvetica Neue"/>
                <a:cs typeface="Helvetica Neue"/>
                <a:sym typeface="Helvetica Neue"/>
              </a:rPr>
              <a:t>almost-identical </a:t>
            </a:r>
            <a:r>
              <a:rPr i="0" lang="en-GB" sz="1600" u="sng" cap="none" strike="noStrike">
                <a:solidFill>
                  <a:srgbClr val="193366"/>
                </a:solidFill>
                <a:latin typeface="Helvetica Neue"/>
                <a:ea typeface="Helvetica Neue"/>
                <a:cs typeface="Helvetica Neue"/>
                <a:sym typeface="Helvetica Neue"/>
              </a:rPr>
              <a:t>statistical inference but it</a:t>
            </a:r>
            <a:r>
              <a:rPr lang="en-GB" sz="1600" u="sng">
                <a:solidFill>
                  <a:srgbClr val="193366"/>
                </a:solidFill>
                <a:latin typeface="Helvetica Neue"/>
                <a:ea typeface="Helvetica Neue"/>
                <a:cs typeface="Helvetica Neue"/>
                <a:sym typeface="Helvetica Neue"/>
              </a:rPr>
              <a:t>’s </a:t>
            </a:r>
            <a:r>
              <a:rPr i="0" lang="en-GB" sz="1600" u="sng" cap="none" strike="noStrike">
                <a:solidFill>
                  <a:srgbClr val="193366"/>
                </a:solidFill>
                <a:latin typeface="Helvetica Neue"/>
                <a:ea typeface="Helvetica Neue"/>
                <a:cs typeface="Helvetica Neue"/>
                <a:sym typeface="Helvetica Neue"/>
              </a:rPr>
              <a:t>not referable to</a:t>
            </a:r>
            <a:r>
              <a:rPr lang="en-GB" sz="1600" u="sng">
                <a:solidFill>
                  <a:srgbClr val="193366"/>
                </a:solidFill>
                <a:latin typeface="Helvetica Neue"/>
                <a:ea typeface="Helvetica Neue"/>
                <a:cs typeface="Helvetica Neue"/>
                <a:sym typeface="Helvetica Neue"/>
              </a:rPr>
              <a:t> data subjec</a:t>
            </a:r>
            <a:r>
              <a:rPr lang="en-GB" sz="1600">
                <a:solidFill>
                  <a:srgbClr val="193366"/>
                </a:solidFill>
                <a:latin typeface="Helvetica Neue"/>
                <a:ea typeface="Helvetica Neue"/>
                <a:cs typeface="Helvetica Neue"/>
                <a:sym typeface="Helvetica Neue"/>
              </a:rPr>
              <a:t>t</a:t>
            </a:r>
            <a:r>
              <a:rPr i="0" lang="en-GB" sz="1600" u="none" cap="none" strike="noStrike">
                <a:solidFill>
                  <a:srgbClr val="193366"/>
                </a:solidFill>
                <a:latin typeface="Helvetica Neue"/>
                <a:ea typeface="Helvetica Neue"/>
                <a:cs typeface="Helvetica Neue"/>
                <a:sym typeface="Helvetica Neue"/>
              </a:rPr>
              <a:t>. </a:t>
            </a:r>
            <a:r>
              <a:rPr b="1" i="0" lang="en-GB" sz="1600" u="none" cap="none" strike="noStrike">
                <a:solidFill>
                  <a:srgbClr val="193366"/>
                </a:solidFill>
                <a:latin typeface="Helvetica Neue"/>
                <a:ea typeface="Helvetica Neue"/>
                <a:cs typeface="Helvetica Neue"/>
                <a:sym typeface="Helvetica Neue"/>
              </a:rPr>
              <a:t>GDPR shall not be considered applicable</a:t>
            </a:r>
            <a:endParaRPr b="1" i="0" sz="1600" u="none" cap="none" strike="noStrike">
              <a:solidFill>
                <a:srgbClr val="193366"/>
              </a:solidFill>
              <a:latin typeface="Helvetica Neue"/>
              <a:ea typeface="Helvetica Neue"/>
              <a:cs typeface="Helvetica Neue"/>
              <a:sym typeface="Helvetica Neue"/>
            </a:endParaRPr>
          </a:p>
        </p:txBody>
      </p:sp>
      <p:pic>
        <p:nvPicPr>
          <p:cNvPr id="742" name="Google Shape;742;g13b7178d6c1_0_1177"/>
          <p:cNvPicPr preferRelativeResize="0"/>
          <p:nvPr/>
        </p:nvPicPr>
        <p:blipFill rotWithShape="1">
          <a:blip r:embed="rId6">
            <a:alphaModFix/>
          </a:blip>
          <a:srcRect b="0" l="0" r="0" t="0"/>
          <a:stretch/>
        </p:blipFill>
        <p:spPr>
          <a:xfrm>
            <a:off x="3991865" y="5175167"/>
            <a:ext cx="1123801" cy="1123801"/>
          </a:xfrm>
          <a:prstGeom prst="rect">
            <a:avLst/>
          </a:prstGeom>
          <a:noFill/>
          <a:ln>
            <a:noFill/>
          </a:ln>
        </p:spPr>
      </p:pic>
      <p:pic>
        <p:nvPicPr>
          <p:cNvPr id="743" name="Google Shape;743;g13b7178d6c1_0_1177"/>
          <p:cNvPicPr preferRelativeResize="0"/>
          <p:nvPr/>
        </p:nvPicPr>
        <p:blipFill rotWithShape="1">
          <a:blip r:embed="rId5">
            <a:alphaModFix/>
          </a:blip>
          <a:srcRect b="13584" l="0" r="0" t="0"/>
          <a:stretch/>
        </p:blipFill>
        <p:spPr>
          <a:xfrm>
            <a:off x="10401445" y="4844131"/>
            <a:ext cx="1016955" cy="878806"/>
          </a:xfrm>
          <a:prstGeom prst="rect">
            <a:avLst/>
          </a:prstGeom>
          <a:noFill/>
          <a:ln>
            <a:noFill/>
          </a:ln>
        </p:spPr>
      </p:pic>
      <p:cxnSp>
        <p:nvCxnSpPr>
          <p:cNvPr id="744" name="Google Shape;744;g13b7178d6c1_0_1177"/>
          <p:cNvCxnSpPr/>
          <p:nvPr/>
        </p:nvCxnSpPr>
        <p:spPr>
          <a:xfrm>
            <a:off x="10561703" y="4914121"/>
            <a:ext cx="696300" cy="738900"/>
          </a:xfrm>
          <a:prstGeom prst="straightConnector1">
            <a:avLst/>
          </a:prstGeom>
          <a:noFill/>
          <a:ln cap="flat" cmpd="sng" w="38100">
            <a:solidFill>
              <a:srgbClr val="FF0000"/>
            </a:solidFill>
            <a:prstDash val="solid"/>
            <a:round/>
            <a:headEnd len="sm" w="sm" type="none"/>
            <a:tailEnd len="sm" w="sm" type="non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g13b7178d6c1_0_1689"/>
          <p:cNvSpPr txBox="1"/>
          <p:nvPr>
            <p:ph idx="1" type="body"/>
          </p:nvPr>
        </p:nvSpPr>
        <p:spPr>
          <a:xfrm>
            <a:off x="514540" y="0"/>
            <a:ext cx="11677500" cy="5829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751" name="Google Shape;751;g13b7178d6c1_0_1689"/>
          <p:cNvSpPr txBox="1"/>
          <p:nvPr/>
        </p:nvSpPr>
        <p:spPr>
          <a:xfrm>
            <a:off x="863606" y="0"/>
            <a:ext cx="11254500" cy="1076100"/>
          </a:xfrm>
          <a:prstGeom prst="rect">
            <a:avLst/>
          </a:prstGeom>
          <a:noFill/>
          <a:ln>
            <a:noFill/>
          </a:ln>
        </p:spPr>
        <p:txBody>
          <a:bodyPr anchorCtr="0" anchor="ctr" bIns="91400" lIns="91400" spcFirstLastPara="1" rIns="91400" wrap="square" tIns="91400">
            <a:normAutofit/>
          </a:bodyPr>
          <a:lstStyle/>
          <a:p>
            <a:pPr indent="0" lvl="0" marL="0" rtl="0" algn="l">
              <a:spcBef>
                <a:spcPts val="0"/>
              </a:spcBef>
              <a:spcAft>
                <a:spcPts val="0"/>
              </a:spcAft>
              <a:buNone/>
            </a:pPr>
            <a:r>
              <a:rPr b="1" lang="en-GB" sz="2400">
                <a:solidFill>
                  <a:schemeClr val="accent1"/>
                </a:solidFill>
                <a:latin typeface="Helvetica Neue"/>
                <a:ea typeface="Helvetica Neue"/>
                <a:cs typeface="Helvetica Neue"/>
                <a:sym typeface="Helvetica Neue"/>
              </a:rPr>
              <a:t>Synthesization is a processing activity …</a:t>
            </a:r>
            <a:endParaRPr b="1" sz="2400">
              <a:solidFill>
                <a:schemeClr val="accent1"/>
              </a:solidFill>
              <a:latin typeface="Helvetica Neue"/>
              <a:ea typeface="Helvetica Neue"/>
              <a:cs typeface="Helvetica Neue"/>
              <a:sym typeface="Helvetica Neue"/>
            </a:endParaRPr>
          </a:p>
        </p:txBody>
      </p:sp>
      <p:sp>
        <p:nvSpPr>
          <p:cNvPr id="752" name="Google Shape;752;g13b7178d6c1_0_1689"/>
          <p:cNvSpPr txBox="1"/>
          <p:nvPr/>
        </p:nvSpPr>
        <p:spPr>
          <a:xfrm>
            <a:off x="863624" y="1330112"/>
            <a:ext cx="11254500" cy="4499100"/>
          </a:xfrm>
          <a:prstGeom prst="rect">
            <a:avLst/>
          </a:prstGeom>
          <a:noFill/>
          <a:ln>
            <a:noFill/>
          </a:ln>
        </p:spPr>
        <p:txBody>
          <a:bodyPr anchorCtr="0" anchor="t" bIns="91400" lIns="91400" spcFirstLastPara="1" rIns="91400" wrap="square" tIns="91400">
            <a:normAutofit/>
          </a:bodyPr>
          <a:lstStyle/>
          <a:p>
            <a:pPr indent="0" lvl="0" marL="0" rtl="0" algn="l">
              <a:spcBef>
                <a:spcPts val="0"/>
              </a:spcBef>
              <a:spcAft>
                <a:spcPts val="0"/>
              </a:spcAft>
              <a:buNone/>
            </a:pPr>
            <a:r>
              <a:rPr lang="en-GB" sz="2000">
                <a:solidFill>
                  <a:srgbClr val="000000"/>
                </a:solidFill>
                <a:latin typeface="Helvetica Neue"/>
                <a:ea typeface="Helvetica Neue"/>
                <a:cs typeface="Helvetica Neue"/>
                <a:sym typeface="Helvetica Neue"/>
              </a:rPr>
              <a:t>Synthesization, like anonymization, is the result of </a:t>
            </a:r>
            <a:r>
              <a:rPr b="1" lang="en-GB" sz="2000">
                <a:solidFill>
                  <a:srgbClr val="000000"/>
                </a:solidFill>
                <a:latin typeface="Helvetica Neue"/>
                <a:ea typeface="Helvetica Neue"/>
                <a:cs typeface="Helvetica Neue"/>
                <a:sym typeface="Helvetica Neue"/>
              </a:rPr>
              <a:t>processing personal data </a:t>
            </a:r>
            <a:r>
              <a:rPr lang="en-GB" sz="2000">
                <a:solidFill>
                  <a:srgbClr val="000000"/>
                </a:solidFill>
                <a:latin typeface="Helvetica Neue"/>
                <a:ea typeface="Helvetica Neue"/>
                <a:cs typeface="Helvetica Neue"/>
                <a:sym typeface="Helvetica Neue"/>
              </a:rPr>
              <a:t>for the purpose of </a:t>
            </a:r>
            <a:r>
              <a:rPr lang="en-GB" sz="2000" u="sng">
                <a:solidFill>
                  <a:srgbClr val="000000"/>
                </a:solidFill>
                <a:latin typeface="Helvetica Neue"/>
                <a:ea typeface="Helvetica Neue"/>
                <a:cs typeface="Helvetica Neue"/>
                <a:sym typeface="Helvetica Neue"/>
              </a:rPr>
              <a:t>irreversibly preventing the identification of the data subject</a:t>
            </a:r>
            <a:r>
              <a:rPr lang="en-GB" sz="2000">
                <a:solidFill>
                  <a:srgbClr val="000000"/>
                </a:solidFill>
                <a:latin typeface="Helvetica Neue"/>
                <a:ea typeface="Helvetica Neue"/>
                <a:cs typeface="Helvetica Neue"/>
                <a:sym typeface="Helvetica Neue"/>
              </a:rPr>
              <a:t>.</a:t>
            </a:r>
            <a:endParaRPr sz="2000">
              <a:solidFill>
                <a:srgbClr val="000000"/>
              </a:solidFill>
              <a:latin typeface="Helvetica Neue"/>
              <a:ea typeface="Helvetica Neue"/>
              <a:cs typeface="Helvetica Neue"/>
              <a:sym typeface="Helvetica Neue"/>
            </a:endParaRPr>
          </a:p>
          <a:p>
            <a:pPr indent="0" lvl="0" marL="0" rtl="0" algn="l">
              <a:spcBef>
                <a:spcPts val="0"/>
              </a:spcBef>
              <a:spcAft>
                <a:spcPts val="0"/>
              </a:spcAft>
              <a:buNone/>
            </a:pPr>
            <a:r>
              <a:t/>
            </a:r>
            <a:endParaRPr sz="2000">
              <a:solidFill>
                <a:srgbClr val="000000"/>
              </a:solidFill>
              <a:latin typeface="Helvetica Neue"/>
              <a:ea typeface="Helvetica Neue"/>
              <a:cs typeface="Helvetica Neue"/>
              <a:sym typeface="Helvetica Neue"/>
            </a:endParaRPr>
          </a:p>
        </p:txBody>
      </p:sp>
      <p:sp>
        <p:nvSpPr>
          <p:cNvPr id="753" name="Google Shape;753;g13b7178d6c1_0_1689"/>
          <p:cNvSpPr txBox="1"/>
          <p:nvPr/>
        </p:nvSpPr>
        <p:spPr>
          <a:xfrm>
            <a:off x="1725516" y="2709950"/>
            <a:ext cx="9530700" cy="17394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GB" sz="2000">
                <a:solidFill>
                  <a:srgbClr val="000000"/>
                </a:solidFill>
                <a:latin typeface="Helvetica Neue"/>
                <a:ea typeface="Helvetica Neue"/>
                <a:cs typeface="Helvetica Neue"/>
                <a:sym typeface="Helvetica Neue"/>
              </a:rPr>
              <a:t>The process of generating synthetic data </a:t>
            </a:r>
            <a:r>
              <a:rPr b="1" lang="en-GB" sz="2000">
                <a:solidFill>
                  <a:srgbClr val="000000"/>
                </a:solidFill>
                <a:latin typeface="Helvetica Neue"/>
                <a:ea typeface="Helvetica Neue"/>
                <a:cs typeface="Helvetica Neue"/>
                <a:sym typeface="Helvetica Neue"/>
              </a:rPr>
              <a:t>configures a processing </a:t>
            </a:r>
            <a:r>
              <a:rPr lang="en-GB" sz="2000">
                <a:solidFill>
                  <a:srgbClr val="000000"/>
                </a:solidFill>
                <a:latin typeface="Helvetica Neue"/>
                <a:ea typeface="Helvetica Neue"/>
                <a:cs typeface="Helvetica Neue"/>
                <a:sym typeface="Helvetica Neue"/>
              </a:rPr>
              <a:t>of personal data under Article 4 GDPR.</a:t>
            </a:r>
            <a:endParaRPr i="0" sz="1600" u="none" cap="none" strike="noStrike">
              <a:solidFill>
                <a:srgbClr val="000000"/>
              </a:solidFill>
              <a:latin typeface="Helvetica Neue"/>
              <a:ea typeface="Helvetica Neue"/>
              <a:cs typeface="Helvetica Neue"/>
              <a:sym typeface="Helvetica Neue"/>
            </a:endParaRPr>
          </a:p>
          <a:p>
            <a:pPr indent="0" lvl="0" marL="0" marR="0" rtl="0" algn="just">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Helvetica Neue"/>
              <a:ea typeface="Helvetica Neue"/>
              <a:cs typeface="Helvetica Neue"/>
              <a:sym typeface="Helvetica Neue"/>
            </a:endParaRPr>
          </a:p>
        </p:txBody>
      </p:sp>
      <p:pic>
        <p:nvPicPr>
          <p:cNvPr id="754" name="Google Shape;754;g13b7178d6c1_0_1689"/>
          <p:cNvPicPr preferRelativeResize="0"/>
          <p:nvPr/>
        </p:nvPicPr>
        <p:blipFill rotWithShape="1">
          <a:blip r:embed="rId3">
            <a:alphaModFix/>
          </a:blip>
          <a:srcRect b="0" l="0" r="0" t="0"/>
          <a:stretch/>
        </p:blipFill>
        <p:spPr>
          <a:xfrm>
            <a:off x="789609" y="3199212"/>
            <a:ext cx="650827" cy="59118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g13b7178d6c1_0_1819"/>
          <p:cNvSpPr txBox="1"/>
          <p:nvPr>
            <p:ph idx="1" type="body"/>
          </p:nvPr>
        </p:nvSpPr>
        <p:spPr>
          <a:xfrm>
            <a:off x="514540" y="0"/>
            <a:ext cx="11677500" cy="5829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t/>
            </a:r>
            <a:endParaRPr/>
          </a:p>
        </p:txBody>
      </p:sp>
      <p:sp>
        <p:nvSpPr>
          <p:cNvPr id="761" name="Google Shape;761;g13b7178d6c1_0_1819"/>
          <p:cNvSpPr txBox="1"/>
          <p:nvPr/>
        </p:nvSpPr>
        <p:spPr>
          <a:xfrm>
            <a:off x="863588" y="0"/>
            <a:ext cx="7524900" cy="792000"/>
          </a:xfrm>
          <a:prstGeom prst="rect">
            <a:avLst/>
          </a:prstGeom>
          <a:noFill/>
          <a:ln>
            <a:noFill/>
          </a:ln>
        </p:spPr>
        <p:txBody>
          <a:bodyPr anchorCtr="0" anchor="ctr" bIns="91400" lIns="91400" spcFirstLastPara="1" rIns="91400" wrap="square" tIns="91400">
            <a:normAutofit/>
          </a:bodyPr>
          <a:lstStyle/>
          <a:p>
            <a:pPr indent="0" lvl="0" marL="0" rtl="0" algn="l">
              <a:spcBef>
                <a:spcPts val="0"/>
              </a:spcBef>
              <a:spcAft>
                <a:spcPts val="0"/>
              </a:spcAft>
              <a:buNone/>
            </a:pPr>
            <a:r>
              <a:rPr b="1" lang="en-GB" sz="2100">
                <a:solidFill>
                  <a:schemeClr val="accent1"/>
                </a:solidFill>
                <a:latin typeface="Helvetica Neue"/>
                <a:ea typeface="Helvetica Neue"/>
                <a:cs typeface="Helvetica Neue"/>
                <a:sym typeface="Helvetica Neue"/>
              </a:rPr>
              <a:t>Purpose of the processing …</a:t>
            </a:r>
            <a:endParaRPr b="1" sz="2100">
              <a:solidFill>
                <a:schemeClr val="accent1"/>
              </a:solidFill>
              <a:latin typeface="Helvetica Neue"/>
              <a:ea typeface="Helvetica Neue"/>
              <a:cs typeface="Helvetica Neue"/>
              <a:sym typeface="Helvetica Neue"/>
            </a:endParaRPr>
          </a:p>
        </p:txBody>
      </p:sp>
      <p:sp>
        <p:nvSpPr>
          <p:cNvPr id="762" name="Google Shape;762;g13b7178d6c1_0_1819"/>
          <p:cNvSpPr txBox="1"/>
          <p:nvPr/>
        </p:nvSpPr>
        <p:spPr>
          <a:xfrm>
            <a:off x="863600" y="1130750"/>
            <a:ext cx="10519200" cy="4567800"/>
          </a:xfrm>
          <a:prstGeom prst="rect">
            <a:avLst/>
          </a:prstGeom>
          <a:noFill/>
          <a:ln>
            <a:noFill/>
          </a:ln>
        </p:spPr>
        <p:txBody>
          <a:bodyPr anchorCtr="0" anchor="t" bIns="91400" lIns="91400" spcFirstLastPara="1" rIns="91400" wrap="square" tIns="91400">
            <a:normAutofit/>
          </a:bodyPr>
          <a:lstStyle/>
          <a:p>
            <a:pPr indent="0" lvl="0" marL="0" rtl="0" algn="just">
              <a:spcBef>
                <a:spcPts val="0"/>
              </a:spcBef>
              <a:spcAft>
                <a:spcPts val="0"/>
              </a:spcAft>
              <a:buNone/>
            </a:pPr>
            <a:r>
              <a:rPr lang="en-GB" sz="2000">
                <a:solidFill>
                  <a:srgbClr val="000000"/>
                </a:solidFill>
                <a:latin typeface="Helvetica Neue"/>
                <a:ea typeface="Helvetica Neue"/>
                <a:cs typeface="Helvetica Neue"/>
                <a:sym typeface="Helvetica Neue"/>
              </a:rPr>
              <a:t>Processing activities that allow the synthesization constitute </a:t>
            </a:r>
            <a:r>
              <a:rPr b="1" lang="en-GB" sz="2000">
                <a:solidFill>
                  <a:srgbClr val="000000"/>
                </a:solidFill>
                <a:latin typeface="Helvetica Neue"/>
                <a:ea typeface="Helvetica Neue"/>
                <a:cs typeface="Helvetica Neue"/>
                <a:sym typeface="Helvetica Neue"/>
              </a:rPr>
              <a:t>a further processing of personal data</a:t>
            </a:r>
            <a:r>
              <a:rPr lang="en-GB" sz="2000">
                <a:solidFill>
                  <a:srgbClr val="000000"/>
                </a:solidFill>
                <a:latin typeface="Helvetica Neue"/>
                <a:ea typeface="Helvetica Neue"/>
                <a:cs typeface="Helvetica Neue"/>
                <a:sym typeface="Helvetica Neue"/>
              </a:rPr>
              <a:t>, which had already been collected for a specific purpose.</a:t>
            </a:r>
            <a:endParaRPr sz="2000">
              <a:solidFill>
                <a:srgbClr val="000000"/>
              </a:solidFill>
              <a:latin typeface="Helvetica Neue"/>
              <a:ea typeface="Helvetica Neue"/>
              <a:cs typeface="Helvetica Neue"/>
              <a:sym typeface="Helvetica Neue"/>
            </a:endParaRPr>
          </a:p>
          <a:p>
            <a:pPr indent="0" lvl="0" marL="0" rtl="0" algn="just">
              <a:spcBef>
                <a:spcPts val="0"/>
              </a:spcBef>
              <a:spcAft>
                <a:spcPts val="0"/>
              </a:spcAft>
              <a:buNone/>
            </a:pPr>
            <a:r>
              <a:t/>
            </a:r>
            <a:endParaRPr sz="2000">
              <a:solidFill>
                <a:srgbClr val="000000"/>
              </a:solidFill>
              <a:latin typeface="Helvetica Neue"/>
              <a:ea typeface="Helvetica Neue"/>
              <a:cs typeface="Helvetica Neue"/>
              <a:sym typeface="Helvetica Neue"/>
            </a:endParaRPr>
          </a:p>
          <a:p>
            <a:pPr indent="0" lvl="0" marL="0" rtl="0" algn="just">
              <a:spcBef>
                <a:spcPts val="0"/>
              </a:spcBef>
              <a:spcAft>
                <a:spcPts val="0"/>
              </a:spcAft>
              <a:buNone/>
            </a:pPr>
            <a:r>
              <a:rPr lang="en-GB" sz="2000">
                <a:solidFill>
                  <a:srgbClr val="000000"/>
                </a:solidFill>
                <a:latin typeface="Helvetica Neue"/>
                <a:ea typeface="Helvetica Neue"/>
                <a:cs typeface="Helvetica Neue"/>
                <a:sym typeface="Helvetica Neue"/>
              </a:rPr>
              <a:t>The further processing of data</a:t>
            </a:r>
            <a:r>
              <a:rPr lang="en-GB" sz="2000" u="sng">
                <a:solidFill>
                  <a:srgbClr val="000000"/>
                </a:solidFill>
                <a:latin typeface="Helvetica Neue"/>
                <a:ea typeface="Helvetica Neue"/>
                <a:cs typeface="Helvetica Neue"/>
                <a:sym typeface="Helvetica Neue"/>
              </a:rPr>
              <a:t> should not be incompatible with the original purpose of their collection</a:t>
            </a:r>
            <a:r>
              <a:rPr lang="en-GB" sz="2000">
                <a:solidFill>
                  <a:srgbClr val="000000"/>
                </a:solidFill>
                <a:latin typeface="Helvetica Neue"/>
                <a:ea typeface="Helvetica Neue"/>
                <a:cs typeface="Helvetica Neue"/>
                <a:sym typeface="Helvetica Neue"/>
              </a:rPr>
              <a:t>.</a:t>
            </a:r>
            <a:endParaRPr sz="2000">
              <a:solidFill>
                <a:srgbClr val="000000"/>
              </a:solidFill>
              <a:latin typeface="Helvetica Neue"/>
              <a:ea typeface="Helvetica Neue"/>
              <a:cs typeface="Helvetica Neue"/>
              <a:sym typeface="Helvetica Neue"/>
            </a:endParaRPr>
          </a:p>
          <a:p>
            <a:pPr indent="0" lvl="0" marL="0" rtl="0" algn="just">
              <a:spcBef>
                <a:spcPts val="0"/>
              </a:spcBef>
              <a:spcAft>
                <a:spcPts val="0"/>
              </a:spcAft>
              <a:buNone/>
            </a:pPr>
            <a:r>
              <a:t/>
            </a:r>
            <a:endParaRPr sz="2000">
              <a:solidFill>
                <a:srgbClr val="000000"/>
              </a:solidFill>
              <a:latin typeface="Helvetica Neue"/>
              <a:ea typeface="Helvetica Neue"/>
              <a:cs typeface="Helvetica Neue"/>
              <a:sym typeface="Helvetica Neue"/>
            </a:endParaRPr>
          </a:p>
          <a:p>
            <a:pPr indent="0" lvl="0" marL="0" rtl="0" algn="just">
              <a:spcBef>
                <a:spcPts val="0"/>
              </a:spcBef>
              <a:spcAft>
                <a:spcPts val="0"/>
              </a:spcAft>
              <a:buNone/>
            </a:pPr>
            <a:r>
              <a:rPr lang="en-GB" sz="2000">
                <a:solidFill>
                  <a:srgbClr val="000000"/>
                </a:solidFill>
                <a:latin typeface="Helvetica Neue"/>
                <a:ea typeface="Helvetica Neue"/>
                <a:cs typeface="Helvetica Neue"/>
                <a:sym typeface="Helvetica Neue"/>
              </a:rPr>
              <a:t>To verify this, the further activity must be subject to the so-called "</a:t>
            </a:r>
            <a:r>
              <a:rPr b="1" lang="en-GB" sz="2000">
                <a:solidFill>
                  <a:srgbClr val="000000"/>
                </a:solidFill>
                <a:latin typeface="Helvetica Neue"/>
                <a:ea typeface="Helvetica Neue"/>
                <a:cs typeface="Helvetica Neue"/>
                <a:sym typeface="Helvetica Neue"/>
              </a:rPr>
              <a:t>compatibility test</a:t>
            </a:r>
            <a:r>
              <a:rPr lang="en-GB" sz="2000">
                <a:solidFill>
                  <a:srgbClr val="000000"/>
                </a:solidFill>
                <a:latin typeface="Helvetica Neue"/>
                <a:ea typeface="Helvetica Neue"/>
                <a:cs typeface="Helvetica Neue"/>
                <a:sym typeface="Helvetica Neue"/>
              </a:rPr>
              <a:t>" (Opinion 03/2013 WP29).</a:t>
            </a:r>
            <a:endParaRPr sz="2000">
              <a:solidFill>
                <a:srgbClr val="000000"/>
              </a:solidFill>
              <a:latin typeface="Helvetica Neue"/>
              <a:ea typeface="Helvetica Neue"/>
              <a:cs typeface="Helvetica Neue"/>
              <a:sym typeface="Helvetica Neu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6" name="Shape 766"/>
        <p:cNvGrpSpPr/>
        <p:nvPr/>
      </p:nvGrpSpPr>
      <p:grpSpPr>
        <a:xfrm>
          <a:off x="0" y="0"/>
          <a:ext cx="0" cy="0"/>
          <a:chOff x="0" y="0"/>
          <a:chExt cx="0" cy="0"/>
        </a:xfrm>
      </p:grpSpPr>
      <p:grpSp>
        <p:nvGrpSpPr>
          <p:cNvPr id="767" name="Google Shape;767;gf4223d3851_0_406"/>
          <p:cNvGrpSpPr/>
          <p:nvPr/>
        </p:nvGrpSpPr>
        <p:grpSpPr>
          <a:xfrm>
            <a:off x="1484153" y="1255406"/>
            <a:ext cx="9223403" cy="2266875"/>
            <a:chOff x="897899" y="1457635"/>
            <a:chExt cx="6917725" cy="1700199"/>
          </a:xfrm>
        </p:grpSpPr>
        <p:pic>
          <p:nvPicPr>
            <p:cNvPr id="768" name="Google Shape;768;gf4223d3851_0_406"/>
            <p:cNvPicPr preferRelativeResize="0"/>
            <p:nvPr/>
          </p:nvPicPr>
          <p:blipFill rotWithShape="1">
            <a:blip r:embed="rId3">
              <a:alphaModFix/>
            </a:blip>
            <a:srcRect b="13830" l="0" r="0" t="0"/>
            <a:stretch/>
          </p:blipFill>
          <p:spPr>
            <a:xfrm>
              <a:off x="897899" y="1679914"/>
              <a:ext cx="1458611" cy="1256883"/>
            </a:xfrm>
            <a:prstGeom prst="rect">
              <a:avLst/>
            </a:prstGeom>
            <a:noFill/>
            <a:ln>
              <a:noFill/>
            </a:ln>
          </p:spPr>
        </p:pic>
        <p:pic>
          <p:nvPicPr>
            <p:cNvPr id="769" name="Google Shape;769;gf4223d3851_0_406"/>
            <p:cNvPicPr preferRelativeResize="0"/>
            <p:nvPr/>
          </p:nvPicPr>
          <p:blipFill rotWithShape="1">
            <a:blip r:embed="rId4">
              <a:alphaModFix/>
            </a:blip>
            <a:srcRect b="13651" l="0" r="0" t="0"/>
            <a:stretch/>
          </p:blipFill>
          <p:spPr>
            <a:xfrm>
              <a:off x="5846645" y="1457635"/>
              <a:ext cx="1968979" cy="1700199"/>
            </a:xfrm>
            <a:prstGeom prst="rect">
              <a:avLst/>
            </a:prstGeom>
            <a:noFill/>
            <a:ln>
              <a:noFill/>
            </a:ln>
          </p:spPr>
        </p:pic>
        <p:pic>
          <p:nvPicPr>
            <p:cNvPr id="770" name="Google Shape;770;gf4223d3851_0_406"/>
            <p:cNvPicPr preferRelativeResize="0"/>
            <p:nvPr/>
          </p:nvPicPr>
          <p:blipFill rotWithShape="1">
            <a:blip r:embed="rId5">
              <a:alphaModFix amt="75000"/>
            </a:blip>
            <a:srcRect b="13941" l="0" r="0" t="0"/>
            <a:stretch/>
          </p:blipFill>
          <p:spPr>
            <a:xfrm>
              <a:off x="3612995" y="1656697"/>
              <a:ext cx="1487533" cy="1280101"/>
            </a:xfrm>
            <a:prstGeom prst="rect">
              <a:avLst/>
            </a:prstGeom>
            <a:noFill/>
            <a:ln>
              <a:noFill/>
            </a:ln>
          </p:spPr>
        </p:pic>
        <p:sp>
          <p:nvSpPr>
            <p:cNvPr id="771" name="Google Shape;771;gf4223d3851_0_406"/>
            <p:cNvSpPr/>
            <p:nvPr/>
          </p:nvSpPr>
          <p:spPr>
            <a:xfrm>
              <a:off x="2440474" y="2031776"/>
              <a:ext cx="1088557" cy="551914"/>
            </a:xfrm>
            <a:custGeom>
              <a:rect b="b" l="l" r="r" t="t"/>
              <a:pathLst>
                <a:path extrusionOk="0" h="1544" w="3045">
                  <a:moveTo>
                    <a:pt x="1645" y="0"/>
                  </a:moveTo>
                  <a:lnTo>
                    <a:pt x="2143" y="505"/>
                  </a:lnTo>
                  <a:lnTo>
                    <a:pt x="0" y="505"/>
                  </a:lnTo>
                  <a:lnTo>
                    <a:pt x="0" y="1046"/>
                  </a:lnTo>
                  <a:lnTo>
                    <a:pt x="2143" y="1046"/>
                  </a:lnTo>
                  <a:lnTo>
                    <a:pt x="1645" y="1544"/>
                  </a:lnTo>
                  <a:lnTo>
                    <a:pt x="2272" y="1544"/>
                  </a:lnTo>
                  <a:lnTo>
                    <a:pt x="3044" y="772"/>
                  </a:lnTo>
                  <a:lnTo>
                    <a:pt x="2272" y="0"/>
                  </a:lnTo>
                  <a:close/>
                </a:path>
              </a:pathLst>
            </a:custGeom>
            <a:noFill/>
            <a:ln cap="flat" cmpd="sng" w="9525">
              <a:solidFill>
                <a:srgbClr val="869FB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2" name="Google Shape;772;gf4223d3851_0_406"/>
            <p:cNvSpPr/>
            <p:nvPr/>
          </p:nvSpPr>
          <p:spPr>
            <a:xfrm>
              <a:off x="5100528" y="2031776"/>
              <a:ext cx="1088557" cy="551914"/>
            </a:xfrm>
            <a:custGeom>
              <a:rect b="b" l="l" r="r" t="t"/>
              <a:pathLst>
                <a:path extrusionOk="0" h="1544" w="3045">
                  <a:moveTo>
                    <a:pt x="1645" y="0"/>
                  </a:moveTo>
                  <a:lnTo>
                    <a:pt x="2143" y="505"/>
                  </a:lnTo>
                  <a:lnTo>
                    <a:pt x="0" y="505"/>
                  </a:lnTo>
                  <a:lnTo>
                    <a:pt x="0" y="1046"/>
                  </a:lnTo>
                  <a:lnTo>
                    <a:pt x="2143" y="1046"/>
                  </a:lnTo>
                  <a:lnTo>
                    <a:pt x="1645" y="1544"/>
                  </a:lnTo>
                  <a:lnTo>
                    <a:pt x="2272" y="1544"/>
                  </a:lnTo>
                  <a:lnTo>
                    <a:pt x="3044" y="772"/>
                  </a:lnTo>
                  <a:lnTo>
                    <a:pt x="2272" y="0"/>
                  </a:lnTo>
                  <a:close/>
                </a:path>
              </a:pathLst>
            </a:custGeom>
            <a:noFill/>
            <a:ln cap="flat" cmpd="sng" w="9525">
              <a:solidFill>
                <a:srgbClr val="869FB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773" name="Google Shape;773;gf4223d3851_0_406"/>
          <p:cNvSpPr/>
          <p:nvPr/>
        </p:nvSpPr>
        <p:spPr>
          <a:xfrm>
            <a:off x="957095" y="3794461"/>
            <a:ext cx="2998800" cy="6975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rPr lang="en-GB" sz="1900">
                <a:solidFill>
                  <a:srgbClr val="002060"/>
                </a:solidFill>
                <a:latin typeface="Source Sans Pro"/>
                <a:ea typeface="Source Sans Pro"/>
                <a:cs typeface="Source Sans Pro"/>
                <a:sym typeface="Source Sans Pro"/>
              </a:rPr>
              <a:t>Starting from a real dataset</a:t>
            </a:r>
            <a:endParaRPr b="0" i="0" sz="1900" u="none" cap="none" strike="noStrike">
              <a:solidFill>
                <a:srgbClr val="000000"/>
              </a:solidFill>
              <a:latin typeface="Arial"/>
              <a:ea typeface="Arial"/>
              <a:cs typeface="Arial"/>
              <a:sym typeface="Arial"/>
            </a:endParaRPr>
          </a:p>
        </p:txBody>
      </p:sp>
      <p:sp>
        <p:nvSpPr>
          <p:cNvPr id="774" name="Google Shape;774;gf4223d3851_0_406"/>
          <p:cNvSpPr/>
          <p:nvPr/>
        </p:nvSpPr>
        <p:spPr>
          <a:xfrm>
            <a:off x="4189988" y="3727777"/>
            <a:ext cx="3812100" cy="12720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chemeClr val="dk1"/>
              </a:buClr>
              <a:buSzPts val="1100"/>
              <a:buFont typeface="Arial"/>
              <a:buNone/>
            </a:pPr>
            <a:r>
              <a:rPr lang="en-GB" sz="1900">
                <a:solidFill>
                  <a:srgbClr val="002060"/>
                </a:solidFill>
                <a:latin typeface="Source Sans Pro"/>
                <a:ea typeface="Source Sans Pro"/>
                <a:cs typeface="Source Sans Pro"/>
                <a:sym typeface="Source Sans Pro"/>
              </a:rPr>
              <a:t>you train an artificial intelligence system instructed to detect statistical correlations in the original dataset</a:t>
            </a:r>
            <a:endParaRPr sz="1900">
              <a:solidFill>
                <a:srgbClr val="002060"/>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chemeClr val="dk1"/>
              </a:buClr>
              <a:buSzPts val="1100"/>
              <a:buFont typeface="Arial"/>
              <a:buNone/>
            </a:pPr>
            <a:r>
              <a:t/>
            </a:r>
            <a:endParaRPr sz="1900">
              <a:solidFill>
                <a:srgbClr val="002060"/>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a:solidFill>
                <a:srgbClr val="002060"/>
              </a:solidFill>
              <a:latin typeface="Source Sans Pro"/>
              <a:ea typeface="Source Sans Pro"/>
              <a:cs typeface="Source Sans Pro"/>
              <a:sym typeface="Source Sans Pro"/>
            </a:endParaRPr>
          </a:p>
        </p:txBody>
      </p:sp>
      <p:sp>
        <p:nvSpPr>
          <p:cNvPr id="775" name="Google Shape;775;gf4223d3851_0_406"/>
          <p:cNvSpPr/>
          <p:nvPr/>
        </p:nvSpPr>
        <p:spPr>
          <a:xfrm>
            <a:off x="8469825" y="3794450"/>
            <a:ext cx="2998800" cy="12720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chemeClr val="dk1"/>
              </a:buClr>
              <a:buSzPts val="1100"/>
              <a:buFont typeface="Arial"/>
              <a:buNone/>
            </a:pPr>
            <a:r>
              <a:rPr lang="en-GB" sz="1900">
                <a:solidFill>
                  <a:srgbClr val="002060"/>
                </a:solidFill>
                <a:latin typeface="Source Sans Pro"/>
                <a:ea typeface="Source Sans Pro"/>
                <a:cs typeface="Source Sans Pro"/>
                <a:sym typeface="Source Sans Pro"/>
              </a:rPr>
              <a:t>A new data set is generated that maintains the same statistical distribution as the original</a:t>
            </a:r>
            <a:endParaRPr sz="1900">
              <a:solidFill>
                <a:srgbClr val="002060"/>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chemeClr val="dk1"/>
              </a:buClr>
              <a:buSzPts val="1100"/>
              <a:buFont typeface="Arial"/>
              <a:buNone/>
            </a:pPr>
            <a:r>
              <a:t/>
            </a:r>
            <a:endParaRPr sz="1900">
              <a:solidFill>
                <a:srgbClr val="002060"/>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a:solidFill>
                <a:srgbClr val="002060"/>
              </a:solidFill>
              <a:latin typeface="Source Sans Pro"/>
              <a:ea typeface="Source Sans Pro"/>
              <a:cs typeface="Source Sans Pro"/>
              <a:sym typeface="Source Sans Pr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9" name="Shape 779"/>
        <p:cNvGrpSpPr/>
        <p:nvPr/>
      </p:nvGrpSpPr>
      <p:grpSpPr>
        <a:xfrm>
          <a:off x="0" y="0"/>
          <a:ext cx="0" cy="0"/>
          <a:chOff x="0" y="0"/>
          <a:chExt cx="0" cy="0"/>
        </a:xfrm>
      </p:grpSpPr>
      <p:sp>
        <p:nvSpPr>
          <p:cNvPr id="780" name="Google Shape;780;gf4223d3851_0_418"/>
          <p:cNvSpPr txBox="1"/>
          <p:nvPr>
            <p:ph type="title"/>
          </p:nvPr>
        </p:nvSpPr>
        <p:spPr>
          <a:xfrm>
            <a:off x="1151450" y="247650"/>
            <a:ext cx="10033200" cy="1519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lang="en-GB" sz="3200">
                <a:solidFill>
                  <a:srgbClr val="2F5496"/>
                </a:solidFill>
                <a:latin typeface="Raleway"/>
                <a:ea typeface="Raleway"/>
                <a:cs typeface="Raleway"/>
                <a:sym typeface="Raleway"/>
              </a:rPr>
              <a:t>Aindo</a:t>
            </a:r>
            <a:endParaRPr b="1" sz="3200">
              <a:solidFill>
                <a:srgbClr val="2F5496"/>
              </a:solidFill>
              <a:latin typeface="Raleway"/>
              <a:ea typeface="Raleway"/>
              <a:cs typeface="Raleway"/>
              <a:sym typeface="Raleway"/>
            </a:endParaRPr>
          </a:p>
        </p:txBody>
      </p:sp>
      <p:sp>
        <p:nvSpPr>
          <p:cNvPr id="781" name="Google Shape;781;gf4223d3851_0_418"/>
          <p:cNvSpPr txBox="1"/>
          <p:nvPr>
            <p:ph idx="4294967295" type="body"/>
          </p:nvPr>
        </p:nvSpPr>
        <p:spPr>
          <a:xfrm>
            <a:off x="1151451" y="1136967"/>
            <a:ext cx="10033200" cy="4584000"/>
          </a:xfrm>
          <a:prstGeom prst="rect">
            <a:avLst/>
          </a:prstGeom>
          <a:noFill/>
          <a:ln>
            <a:noFill/>
          </a:ln>
        </p:spPr>
        <p:txBody>
          <a:bodyPr anchorCtr="0" anchor="t" bIns="121900" lIns="121900" spcFirstLastPara="1" rIns="121900" wrap="square" tIns="121900">
            <a:noAutofit/>
          </a:bodyPr>
          <a:lstStyle/>
          <a:p>
            <a:pPr indent="0" lvl="0" marL="12700" rtl="0" algn="just">
              <a:lnSpc>
                <a:spcPct val="100000"/>
              </a:lnSpc>
              <a:spcBef>
                <a:spcPts val="0"/>
              </a:spcBef>
              <a:spcAft>
                <a:spcPts val="0"/>
              </a:spcAft>
              <a:buSzPts val="2700"/>
              <a:buNone/>
            </a:pPr>
            <a:r>
              <a:rPr lang="en-GB" sz="2400">
                <a:solidFill>
                  <a:srgbClr val="002060"/>
                </a:solidFill>
                <a:latin typeface="Source Sans Pro"/>
                <a:ea typeface="Source Sans Pro"/>
                <a:cs typeface="Source Sans Pro"/>
                <a:sym typeface="Source Sans Pro"/>
              </a:rPr>
              <a:t>Aindo srl has developed a technology based generative machine learning models for producing synthetic data in a health care context. </a:t>
            </a:r>
            <a:endParaRPr sz="2400">
              <a:solidFill>
                <a:srgbClr val="002060"/>
              </a:solidFill>
              <a:latin typeface="Source Sans Pro"/>
              <a:ea typeface="Source Sans Pro"/>
              <a:cs typeface="Source Sans Pro"/>
              <a:sym typeface="Source Sans Pro"/>
            </a:endParaRPr>
          </a:p>
          <a:p>
            <a:pPr indent="0" lvl="0" marL="12700" rtl="0" algn="just">
              <a:lnSpc>
                <a:spcPct val="100000"/>
              </a:lnSpc>
              <a:spcBef>
                <a:spcPts val="0"/>
              </a:spcBef>
              <a:spcAft>
                <a:spcPts val="0"/>
              </a:spcAft>
              <a:buClr>
                <a:schemeClr val="dk1"/>
              </a:buClr>
              <a:buSzPts val="1100"/>
              <a:buFont typeface="Arial"/>
              <a:buNone/>
            </a:pPr>
            <a:r>
              <a:t/>
            </a:r>
            <a:endParaRPr sz="2400">
              <a:solidFill>
                <a:srgbClr val="002060"/>
              </a:solidFill>
              <a:latin typeface="Source Sans Pro"/>
              <a:ea typeface="Source Sans Pro"/>
              <a:cs typeface="Source Sans Pro"/>
              <a:sym typeface="Source Sans Pro"/>
            </a:endParaRPr>
          </a:p>
          <a:p>
            <a:pPr indent="0" lvl="0" marL="3150000" rtl="0" algn="just">
              <a:lnSpc>
                <a:spcPct val="100000"/>
              </a:lnSpc>
              <a:spcBef>
                <a:spcPts val="0"/>
              </a:spcBef>
              <a:spcAft>
                <a:spcPts val="0"/>
              </a:spcAft>
              <a:buClr>
                <a:schemeClr val="dk1"/>
              </a:buClr>
              <a:buSzPts val="1100"/>
              <a:buFont typeface="Arial"/>
              <a:buNone/>
            </a:pPr>
            <a:r>
              <a:rPr lang="en-GB" sz="2400">
                <a:solidFill>
                  <a:srgbClr val="002060"/>
                </a:solidFill>
                <a:latin typeface="Source Sans Pro"/>
                <a:ea typeface="Source Sans Pro"/>
                <a:cs typeface="Source Sans Pro"/>
                <a:sym typeface="Source Sans Pro"/>
              </a:rPr>
              <a:t>The artificial patient, generated by means of AI models, has the statistical characteristics of the real one, maintaining usefulness during analysis but preventing re-identification of real subjects or sharing of personal information.</a:t>
            </a:r>
            <a:endParaRPr sz="2400">
              <a:solidFill>
                <a:srgbClr val="002060"/>
              </a:solidFill>
              <a:latin typeface="Source Sans Pro"/>
              <a:ea typeface="Source Sans Pro"/>
              <a:cs typeface="Source Sans Pro"/>
              <a:sym typeface="Source Sans Pro"/>
            </a:endParaRPr>
          </a:p>
          <a:p>
            <a:pPr indent="0" lvl="0" marL="12700" rtl="0" algn="just">
              <a:lnSpc>
                <a:spcPct val="100000"/>
              </a:lnSpc>
              <a:spcBef>
                <a:spcPts val="0"/>
              </a:spcBef>
              <a:spcAft>
                <a:spcPts val="0"/>
              </a:spcAft>
              <a:buClr>
                <a:schemeClr val="dk1"/>
              </a:buClr>
              <a:buSzPts val="1100"/>
              <a:buFont typeface="Arial"/>
              <a:buNone/>
            </a:pPr>
            <a:r>
              <a:t/>
            </a:r>
            <a:endParaRPr sz="2400">
              <a:solidFill>
                <a:srgbClr val="002060"/>
              </a:solidFill>
              <a:latin typeface="Source Sans Pro"/>
              <a:ea typeface="Source Sans Pro"/>
              <a:cs typeface="Source Sans Pro"/>
              <a:sym typeface="Source Sans Pro"/>
            </a:endParaRPr>
          </a:p>
          <a:p>
            <a:pPr indent="0" lvl="0" marL="12700" rtl="0" algn="just">
              <a:lnSpc>
                <a:spcPct val="100000"/>
              </a:lnSpc>
              <a:spcBef>
                <a:spcPts val="0"/>
              </a:spcBef>
              <a:spcAft>
                <a:spcPts val="0"/>
              </a:spcAft>
              <a:buClr>
                <a:schemeClr val="dk1"/>
              </a:buClr>
              <a:buSzPts val="1100"/>
              <a:buFont typeface="Arial"/>
              <a:buNone/>
            </a:pPr>
            <a:r>
              <a:rPr lang="en-GB" sz="2400">
                <a:solidFill>
                  <a:srgbClr val="002060"/>
                </a:solidFill>
                <a:latin typeface="Source Sans Pro"/>
                <a:ea typeface="Source Sans Pro"/>
                <a:cs typeface="Source Sans Pro"/>
                <a:sym typeface="Source Sans Pro"/>
              </a:rPr>
              <a:t>This technology facilitates medical research and development projects by speeding up data access time and enabling sharing of the statistical asset without compromising patient privacy.</a:t>
            </a:r>
            <a:endParaRPr sz="2400">
              <a:solidFill>
                <a:srgbClr val="002060"/>
              </a:solidFill>
              <a:latin typeface="Source Sans Pro"/>
              <a:ea typeface="Source Sans Pro"/>
              <a:cs typeface="Source Sans Pro"/>
              <a:sym typeface="Source Sans Pro"/>
            </a:endParaRPr>
          </a:p>
          <a:p>
            <a:pPr indent="0" lvl="0" marL="12700" rtl="0" algn="just">
              <a:lnSpc>
                <a:spcPct val="100000"/>
              </a:lnSpc>
              <a:spcBef>
                <a:spcPts val="0"/>
              </a:spcBef>
              <a:spcAft>
                <a:spcPts val="0"/>
              </a:spcAft>
              <a:buClr>
                <a:schemeClr val="dk1"/>
              </a:buClr>
              <a:buSzPts val="1100"/>
              <a:buFont typeface="Arial"/>
              <a:buNone/>
            </a:pPr>
            <a:r>
              <a:t/>
            </a:r>
            <a:endParaRPr sz="2400">
              <a:solidFill>
                <a:srgbClr val="002060"/>
              </a:solidFill>
              <a:latin typeface="Source Sans Pro"/>
              <a:ea typeface="Source Sans Pro"/>
              <a:cs typeface="Source Sans Pro"/>
              <a:sym typeface="Source Sans Pro"/>
            </a:endParaRPr>
          </a:p>
          <a:p>
            <a:pPr indent="0" lvl="0" marL="12700" rtl="0" algn="just">
              <a:lnSpc>
                <a:spcPct val="100000"/>
              </a:lnSpc>
              <a:spcBef>
                <a:spcPts val="0"/>
              </a:spcBef>
              <a:spcAft>
                <a:spcPts val="0"/>
              </a:spcAft>
              <a:buClr>
                <a:schemeClr val="dk1"/>
              </a:buClr>
              <a:buSzPts val="1100"/>
              <a:buFont typeface="Arial"/>
              <a:buNone/>
            </a:pPr>
            <a:r>
              <a:t/>
            </a:r>
            <a:endParaRPr sz="2400">
              <a:solidFill>
                <a:srgbClr val="002060"/>
              </a:solidFill>
              <a:latin typeface="Source Sans Pro"/>
              <a:ea typeface="Source Sans Pro"/>
              <a:cs typeface="Source Sans Pro"/>
              <a:sym typeface="Source Sans Pro"/>
            </a:endParaRPr>
          </a:p>
          <a:p>
            <a:pPr indent="0" lvl="0" marL="12700" rtl="0" algn="just">
              <a:lnSpc>
                <a:spcPct val="100000"/>
              </a:lnSpc>
              <a:spcBef>
                <a:spcPts val="0"/>
              </a:spcBef>
              <a:spcAft>
                <a:spcPts val="0"/>
              </a:spcAft>
              <a:buSzPts val="2700"/>
              <a:buNone/>
            </a:pPr>
            <a:r>
              <a:t/>
            </a:r>
            <a:endParaRPr sz="2400">
              <a:solidFill>
                <a:srgbClr val="002060"/>
              </a:solidFill>
              <a:latin typeface="Source Sans Pro"/>
              <a:ea typeface="Source Sans Pro"/>
              <a:cs typeface="Source Sans Pro"/>
              <a:sym typeface="Source Sans Pro"/>
            </a:endParaRPr>
          </a:p>
        </p:txBody>
      </p:sp>
      <p:pic>
        <p:nvPicPr>
          <p:cNvPr id="782" name="Google Shape;782;gf4223d3851_0_418"/>
          <p:cNvPicPr preferRelativeResize="0"/>
          <p:nvPr/>
        </p:nvPicPr>
        <p:blipFill rotWithShape="1">
          <a:blip r:embed="rId3">
            <a:alphaModFix/>
          </a:blip>
          <a:srcRect b="0" l="0" r="0" t="0"/>
          <a:stretch/>
        </p:blipFill>
        <p:spPr>
          <a:xfrm>
            <a:off x="1151451" y="2881325"/>
            <a:ext cx="2779903" cy="109534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6" name="Shape 786"/>
        <p:cNvGrpSpPr/>
        <p:nvPr/>
      </p:nvGrpSpPr>
      <p:grpSpPr>
        <a:xfrm>
          <a:off x="0" y="0"/>
          <a:ext cx="0" cy="0"/>
          <a:chOff x="0" y="0"/>
          <a:chExt cx="0" cy="0"/>
        </a:xfrm>
      </p:grpSpPr>
      <p:pic>
        <p:nvPicPr>
          <p:cNvPr id="787" name="Google Shape;787;gf4223d3851_0_124"/>
          <p:cNvPicPr preferRelativeResize="0"/>
          <p:nvPr/>
        </p:nvPicPr>
        <p:blipFill rotWithShape="1">
          <a:blip r:embed="rId3">
            <a:alphaModFix/>
          </a:blip>
          <a:srcRect b="0" l="0" r="0" t="0"/>
          <a:stretch/>
        </p:blipFill>
        <p:spPr>
          <a:xfrm>
            <a:off x="3242569" y="758101"/>
            <a:ext cx="5706866" cy="3623066"/>
          </a:xfrm>
          <a:prstGeom prst="rect">
            <a:avLst/>
          </a:prstGeom>
          <a:noFill/>
          <a:ln>
            <a:noFill/>
          </a:ln>
        </p:spPr>
      </p:pic>
      <p:cxnSp>
        <p:nvCxnSpPr>
          <p:cNvPr id="788" name="Google Shape;788;gf4223d3851_0_124"/>
          <p:cNvCxnSpPr/>
          <p:nvPr/>
        </p:nvCxnSpPr>
        <p:spPr>
          <a:xfrm flipH="1">
            <a:off x="3396333" y="3835267"/>
            <a:ext cx="715200" cy="633900"/>
          </a:xfrm>
          <a:prstGeom prst="straightConnector1">
            <a:avLst/>
          </a:prstGeom>
          <a:noFill/>
          <a:ln cap="flat" cmpd="sng" w="9525">
            <a:solidFill>
              <a:schemeClr val="dk2"/>
            </a:solidFill>
            <a:prstDash val="solid"/>
            <a:round/>
            <a:headEnd len="sm" w="sm" type="none"/>
            <a:tailEnd len="med" w="med" type="triangle"/>
          </a:ln>
        </p:spPr>
      </p:cxnSp>
      <p:cxnSp>
        <p:nvCxnSpPr>
          <p:cNvPr id="789" name="Google Shape;789;gf4223d3851_0_124"/>
          <p:cNvCxnSpPr/>
          <p:nvPr/>
        </p:nvCxnSpPr>
        <p:spPr>
          <a:xfrm flipH="1" rot="-5400000">
            <a:off x="8274783" y="3794717"/>
            <a:ext cx="715200" cy="633900"/>
          </a:xfrm>
          <a:prstGeom prst="straightConnector1">
            <a:avLst/>
          </a:prstGeom>
          <a:noFill/>
          <a:ln cap="flat" cmpd="sng" w="9525">
            <a:solidFill>
              <a:schemeClr val="dk2"/>
            </a:solidFill>
            <a:prstDash val="solid"/>
            <a:round/>
            <a:headEnd len="sm" w="sm" type="none"/>
            <a:tailEnd len="med" w="med" type="triangle"/>
          </a:ln>
        </p:spPr>
      </p:cxnSp>
      <p:sp>
        <p:nvSpPr>
          <p:cNvPr id="790" name="Google Shape;790;gf4223d3851_0_124"/>
          <p:cNvSpPr txBox="1"/>
          <p:nvPr/>
        </p:nvSpPr>
        <p:spPr>
          <a:xfrm>
            <a:off x="861300" y="4517833"/>
            <a:ext cx="4355100" cy="15591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lang="en-GB" sz="2400">
                <a:solidFill>
                  <a:srgbClr val="002060"/>
                </a:solidFill>
                <a:latin typeface="Source Sans Pro"/>
                <a:ea typeface="Source Sans Pro"/>
                <a:cs typeface="Source Sans Pro"/>
                <a:sym typeface="Source Sans Pro"/>
              </a:rPr>
              <a:t>Repository of </a:t>
            </a:r>
            <a:r>
              <a:rPr b="1" lang="en-GB" sz="2400">
                <a:solidFill>
                  <a:srgbClr val="002060"/>
                </a:solidFill>
                <a:latin typeface="Source Sans Pro"/>
                <a:ea typeface="Source Sans Pro"/>
                <a:cs typeface="Source Sans Pro"/>
                <a:sym typeface="Source Sans Pro"/>
              </a:rPr>
              <a:t>structured and filtered data</a:t>
            </a:r>
            <a:r>
              <a:rPr lang="en-GB" sz="2400">
                <a:solidFill>
                  <a:srgbClr val="002060"/>
                </a:solidFill>
                <a:latin typeface="Source Sans Pro"/>
                <a:ea typeface="Source Sans Pro"/>
                <a:cs typeface="Source Sans Pro"/>
                <a:sym typeface="Source Sans Pro"/>
              </a:rPr>
              <a:t>, already processed for a specific purpose</a:t>
            </a:r>
            <a:endParaRPr b="0" i="0" sz="2400" u="none" cap="none" strike="noStrike">
              <a:solidFill>
                <a:srgbClr val="002060"/>
              </a:solidFill>
              <a:latin typeface="Source Sans Pro"/>
              <a:ea typeface="Source Sans Pro"/>
              <a:cs typeface="Source Sans Pro"/>
              <a:sym typeface="Source Sans Pro"/>
            </a:endParaRPr>
          </a:p>
        </p:txBody>
      </p:sp>
      <p:sp>
        <p:nvSpPr>
          <p:cNvPr id="791" name="Google Shape;791;gf4223d3851_0_124"/>
          <p:cNvSpPr txBox="1"/>
          <p:nvPr/>
        </p:nvSpPr>
        <p:spPr>
          <a:xfrm>
            <a:off x="7397767" y="4517833"/>
            <a:ext cx="3570300" cy="15591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lang="en-GB" sz="2400">
                <a:solidFill>
                  <a:srgbClr val="002060"/>
                </a:solidFill>
                <a:latin typeface="Source Sans Pro"/>
                <a:ea typeface="Source Sans Pro"/>
                <a:cs typeface="Source Sans Pro"/>
                <a:sym typeface="Source Sans Pro"/>
              </a:rPr>
              <a:t>Huge </a:t>
            </a:r>
            <a:r>
              <a:rPr b="1" lang="en-GB" sz="2400">
                <a:solidFill>
                  <a:srgbClr val="002060"/>
                </a:solidFill>
                <a:latin typeface="Source Sans Pro"/>
                <a:ea typeface="Source Sans Pro"/>
                <a:cs typeface="Source Sans Pro"/>
                <a:sym typeface="Source Sans Pro"/>
              </a:rPr>
              <a:t>raw data set </a:t>
            </a:r>
            <a:r>
              <a:rPr lang="en-GB" sz="2400">
                <a:solidFill>
                  <a:srgbClr val="002060"/>
                </a:solidFill>
                <a:latin typeface="Source Sans Pro"/>
                <a:ea typeface="Source Sans Pro"/>
                <a:cs typeface="Source Sans Pro"/>
                <a:sym typeface="Source Sans Pro"/>
              </a:rPr>
              <a:t>whose purpose is not yet defined</a:t>
            </a:r>
            <a:endParaRPr b="0" i="0" sz="2400" u="none" cap="none" strike="noStrike">
              <a:solidFill>
                <a:srgbClr val="002060"/>
              </a:solidFill>
              <a:latin typeface="Source Sans Pro"/>
              <a:ea typeface="Source Sans Pro"/>
              <a:cs typeface="Source Sans Pro"/>
              <a:sym typeface="Source Sans Pro"/>
            </a:endParaRPr>
          </a:p>
        </p:txBody>
      </p:sp>
      <p:sp>
        <p:nvSpPr>
          <p:cNvPr id="792" name="Google Shape;792;gf4223d3851_0_124"/>
          <p:cNvSpPr txBox="1"/>
          <p:nvPr/>
        </p:nvSpPr>
        <p:spPr>
          <a:xfrm>
            <a:off x="653592" y="199847"/>
            <a:ext cx="10884900" cy="11082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Data lake</a:t>
            </a:r>
            <a:endParaRPr b="1" sz="3200">
              <a:solidFill>
                <a:srgbClr val="2F5496"/>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3200"/>
              <a:buFont typeface="Arial"/>
              <a:buNone/>
            </a:pPr>
            <a:r>
              <a:t/>
            </a:r>
            <a:endParaRPr b="1" sz="3200">
              <a:solidFill>
                <a:srgbClr val="2F5496"/>
              </a:solidFill>
              <a:latin typeface="Raleway"/>
              <a:ea typeface="Raleway"/>
              <a:cs typeface="Raleway"/>
              <a:sym typeface="Raleway"/>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7" name="Shape 797"/>
        <p:cNvGrpSpPr/>
        <p:nvPr/>
      </p:nvGrpSpPr>
      <p:grpSpPr>
        <a:xfrm>
          <a:off x="0" y="0"/>
          <a:ext cx="0" cy="0"/>
          <a:chOff x="0" y="0"/>
          <a:chExt cx="0" cy="0"/>
        </a:xfrm>
      </p:grpSpPr>
      <p:sp>
        <p:nvSpPr>
          <p:cNvPr id="798" name="Google Shape;798;g1306b2313af_4_0"/>
          <p:cNvSpPr/>
          <p:nvPr/>
        </p:nvSpPr>
        <p:spPr>
          <a:xfrm>
            <a:off x="-7598459" y="5326469"/>
            <a:ext cx="15410100" cy="13369800"/>
          </a:xfrm>
          <a:prstGeom prst="ellipse">
            <a:avLst/>
          </a:prstGeom>
          <a:solidFill>
            <a:schemeClr val="accent1">
              <a:alpha val="57647"/>
            </a:schemeClr>
          </a:solidFill>
          <a:ln>
            <a:noFill/>
          </a:ln>
          <a:effectLst>
            <a:reflection blurRad="0" dir="5400000" dist="101600" endA="280" endPos="6539" fadeDir="5400012" kx="0" rotWithShape="0" algn="bl" stA="5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9" name="Google Shape;799;g1306b2313af_4_0"/>
          <p:cNvSpPr/>
          <p:nvPr/>
        </p:nvSpPr>
        <p:spPr>
          <a:xfrm rot="3734391">
            <a:off x="8185751" y="1041144"/>
            <a:ext cx="4959515" cy="13937574"/>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00" name="Google Shape;800;g1306b2313af_4_0"/>
          <p:cNvPicPr preferRelativeResize="0"/>
          <p:nvPr/>
        </p:nvPicPr>
        <p:blipFill rotWithShape="1">
          <a:blip r:embed="rId3">
            <a:alphaModFix/>
          </a:blip>
          <a:srcRect b="0" l="0" r="0" t="0"/>
          <a:stretch/>
        </p:blipFill>
        <p:spPr>
          <a:xfrm>
            <a:off x="227589" y="240200"/>
            <a:ext cx="2005552" cy="1312662"/>
          </a:xfrm>
          <a:prstGeom prst="rect">
            <a:avLst/>
          </a:prstGeom>
          <a:noFill/>
          <a:ln>
            <a:noFill/>
          </a:ln>
        </p:spPr>
      </p:pic>
      <p:pic>
        <p:nvPicPr>
          <p:cNvPr id="801" name="Google Shape;801;g1306b2313af_4_0"/>
          <p:cNvPicPr preferRelativeResize="0"/>
          <p:nvPr/>
        </p:nvPicPr>
        <p:blipFill rotWithShape="1">
          <a:blip r:embed="rId4">
            <a:alphaModFix/>
          </a:blip>
          <a:srcRect b="0" l="0" r="0" t="0"/>
          <a:stretch/>
        </p:blipFill>
        <p:spPr>
          <a:xfrm>
            <a:off x="9651916" y="188425"/>
            <a:ext cx="2265080" cy="2265080"/>
          </a:xfrm>
          <a:prstGeom prst="rect">
            <a:avLst/>
          </a:prstGeom>
          <a:noFill/>
          <a:ln>
            <a:noFill/>
          </a:ln>
        </p:spPr>
      </p:pic>
      <p:sp>
        <p:nvSpPr>
          <p:cNvPr id="802" name="Google Shape;802;g1306b2313af_4_0"/>
          <p:cNvSpPr txBox="1"/>
          <p:nvPr/>
        </p:nvSpPr>
        <p:spPr>
          <a:xfrm>
            <a:off x="2348850" y="2453500"/>
            <a:ext cx="58746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rgbClr val="1F3864"/>
                </a:solidFill>
                <a:latin typeface="Raleway"/>
                <a:ea typeface="Raleway"/>
                <a:cs typeface="Raleway"/>
                <a:sym typeface="Raleway"/>
              </a:rPr>
              <a:t>Contatti:</a:t>
            </a:r>
            <a:endParaRPr b="1" i="0" sz="2200" u="none" cap="none" strike="noStrike">
              <a:solidFill>
                <a:srgbClr val="1F3864"/>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2200"/>
              <a:buFont typeface="Arial"/>
              <a:buNone/>
            </a:pPr>
            <a:r>
              <a:rPr b="0" i="0" lang="en-GB" sz="2200" u="sng" cap="none" strike="noStrike">
                <a:solidFill>
                  <a:schemeClr val="hlink"/>
                </a:solidFill>
                <a:latin typeface="Raleway"/>
                <a:ea typeface="Raleway"/>
                <a:cs typeface="Raleway"/>
                <a:sym typeface="Raleway"/>
                <a:hlinkClick r:id="rId5"/>
              </a:rPr>
              <a:t>info@datavalley.it</a:t>
            </a:r>
            <a:endParaRPr b="0" i="0" sz="22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2200"/>
              <a:buFont typeface="Arial"/>
              <a:buNone/>
            </a:pPr>
            <a:r>
              <a:rPr b="0" i="0" lang="en-GB" sz="2200" u="sng" cap="none" strike="noStrike">
                <a:solidFill>
                  <a:schemeClr val="hlink"/>
                </a:solidFill>
                <a:latin typeface="Raleway"/>
                <a:ea typeface="Raleway"/>
                <a:cs typeface="Raleway"/>
                <a:sym typeface="Raleway"/>
                <a:hlinkClick r:id="rId6"/>
              </a:rPr>
              <a:t>silvia.martinelli@datavalley.it</a:t>
            </a:r>
            <a:endParaRPr b="0" i="0" sz="22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2200"/>
              <a:buFont typeface="Arial"/>
              <a:buNone/>
            </a:pPr>
            <a:r>
              <a:rPr lang="en-GB" sz="2200" u="sng">
                <a:solidFill>
                  <a:schemeClr val="hlink"/>
                </a:solidFill>
                <a:latin typeface="Raleway"/>
                <a:ea typeface="Raleway"/>
                <a:cs typeface="Raleway"/>
                <a:sym typeface="Raleway"/>
                <a:hlinkClick r:id="rId7"/>
              </a:rPr>
              <a:t>paola.aurucci@unito.it</a:t>
            </a:r>
            <a:r>
              <a:rPr lang="en-GB" sz="2200">
                <a:latin typeface="Raleway"/>
                <a:ea typeface="Raleway"/>
                <a:cs typeface="Raleway"/>
                <a:sym typeface="Raleway"/>
              </a:rPr>
              <a:t> </a:t>
            </a:r>
            <a:endParaRPr sz="2200">
              <a:latin typeface="Raleway"/>
              <a:ea typeface="Raleway"/>
              <a:cs typeface="Raleway"/>
              <a:sym typeface="Raleway"/>
            </a:endParaRPr>
          </a:p>
          <a:p>
            <a:pPr indent="0" lvl="0" marL="0" marR="0" rtl="0" algn="l">
              <a:lnSpc>
                <a:spcPct val="100000"/>
              </a:lnSpc>
              <a:spcBef>
                <a:spcPts val="0"/>
              </a:spcBef>
              <a:spcAft>
                <a:spcPts val="0"/>
              </a:spcAft>
              <a:buClr>
                <a:srgbClr val="000000"/>
              </a:buClr>
              <a:buSzPts val="2200"/>
              <a:buFont typeface="Arial"/>
              <a:buNone/>
            </a:pPr>
            <a:r>
              <a:t/>
            </a:r>
            <a:endParaRPr sz="2200">
              <a:latin typeface="Raleway"/>
              <a:ea typeface="Raleway"/>
              <a:cs typeface="Raleway"/>
              <a:sym typeface="Raleway"/>
            </a:endParaRPr>
          </a:p>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Raleway"/>
                <a:ea typeface="Raleway"/>
                <a:cs typeface="Raleway"/>
                <a:sym typeface="Raleway"/>
              </a:rPr>
              <a:t> </a:t>
            </a:r>
            <a:endParaRPr b="0" i="0" sz="2200" u="none" cap="none" strike="noStrike">
              <a:solidFill>
                <a:srgbClr val="000000"/>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0" name="Shape 220"/>
        <p:cNvGrpSpPr/>
        <p:nvPr/>
      </p:nvGrpSpPr>
      <p:grpSpPr>
        <a:xfrm>
          <a:off x="0" y="0"/>
          <a:ext cx="0" cy="0"/>
          <a:chOff x="0" y="0"/>
          <a:chExt cx="0" cy="0"/>
        </a:xfrm>
      </p:grpSpPr>
      <p:sp>
        <p:nvSpPr>
          <p:cNvPr id="221" name="Google Shape;221;p8"/>
          <p:cNvSpPr txBox="1"/>
          <p:nvPr/>
        </p:nvSpPr>
        <p:spPr>
          <a:xfrm>
            <a:off x="3092116" y="1537119"/>
            <a:ext cx="3840883" cy="1090664"/>
          </a:xfrm>
          <a:prstGeom prst="rect">
            <a:avLst/>
          </a:prstGeom>
          <a:noFill/>
          <a:ln cap="flat" cmpd="sng" w="25400">
            <a:solidFill>
              <a:srgbClr val="FFD966"/>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 name="Google Shape;222;p8"/>
          <p:cNvSpPr txBox="1"/>
          <p:nvPr/>
        </p:nvSpPr>
        <p:spPr>
          <a:xfrm>
            <a:off x="3132559" y="5047195"/>
            <a:ext cx="3978900" cy="1385400"/>
          </a:xfrm>
          <a:prstGeom prst="rect">
            <a:avLst/>
          </a:prstGeom>
          <a:noFill/>
          <a:ln cap="flat" cmpd="sng" w="25400">
            <a:solidFill>
              <a:srgbClr val="FFD966"/>
            </a:solidFill>
            <a:prstDash val="dash"/>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1" lang="en-GB">
                <a:solidFill>
                  <a:srgbClr val="7F7F7F"/>
                </a:solidFill>
                <a:latin typeface="Source Sans Pro SemiBold"/>
                <a:ea typeface="Source Sans Pro SemiBold"/>
                <a:cs typeface="Source Sans Pro SemiBold"/>
                <a:sym typeface="Source Sans Pro SemiBold"/>
              </a:rPr>
              <a:t>Data Mapping helps consolidate data by extracting it, transforming it and loading it onto a target system. It is the initial step in any data process. Companies can map and transform data to produce relevant insights and improve business efficiency.</a:t>
            </a:r>
            <a:endParaRPr b="1" i="1" sz="1400" u="none" cap="none" strike="noStrike">
              <a:solidFill>
                <a:srgbClr val="7F7F7F"/>
              </a:solidFill>
              <a:latin typeface="Source Sans Pro SemiBold"/>
              <a:ea typeface="Source Sans Pro SemiBold"/>
              <a:cs typeface="Source Sans Pro SemiBold"/>
              <a:sym typeface="Source Sans Pro SemiBold"/>
            </a:endParaRPr>
          </a:p>
        </p:txBody>
      </p:sp>
      <p:sp>
        <p:nvSpPr>
          <p:cNvPr id="223" name="Google Shape;223;p8"/>
          <p:cNvSpPr/>
          <p:nvPr/>
        </p:nvSpPr>
        <p:spPr>
          <a:xfrm rot="-2735093">
            <a:off x="8733011" y="-5122629"/>
            <a:ext cx="8812208" cy="12776200"/>
          </a:xfrm>
          <a:prstGeom prst="rect">
            <a:avLst/>
          </a:prstGeom>
          <a:solidFill>
            <a:schemeClr val="accent1">
              <a:alpha val="81568"/>
            </a:schemeClr>
          </a:solidFill>
          <a:ln cap="flat" cmpd="sng" w="12700">
            <a:solidFill>
              <a:srgbClr val="31538F">
                <a:alpha val="62352"/>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4" name="Google Shape;224;p8"/>
          <p:cNvSpPr txBox="1"/>
          <p:nvPr/>
        </p:nvSpPr>
        <p:spPr>
          <a:xfrm>
            <a:off x="225083" y="295422"/>
            <a:ext cx="54441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Services</a:t>
            </a:r>
            <a:endParaRPr b="0" i="0" sz="1400" u="none" cap="none" strike="noStrike">
              <a:solidFill>
                <a:srgbClr val="000000"/>
              </a:solidFill>
              <a:latin typeface="Arial"/>
              <a:ea typeface="Arial"/>
              <a:cs typeface="Arial"/>
              <a:sym typeface="Arial"/>
            </a:endParaRPr>
          </a:p>
        </p:txBody>
      </p:sp>
      <p:sp>
        <p:nvSpPr>
          <p:cNvPr id="225" name="Google Shape;225;p8"/>
          <p:cNvSpPr/>
          <p:nvPr/>
        </p:nvSpPr>
        <p:spPr>
          <a:xfrm>
            <a:off x="281089" y="1265471"/>
            <a:ext cx="1873378" cy="1614981"/>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6" name="Google Shape;226;p8"/>
          <p:cNvSpPr/>
          <p:nvPr/>
        </p:nvSpPr>
        <p:spPr>
          <a:xfrm>
            <a:off x="5492551" y="2875456"/>
            <a:ext cx="1873378" cy="1614981"/>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7" name="Google Shape;227;p8"/>
          <p:cNvSpPr/>
          <p:nvPr/>
        </p:nvSpPr>
        <p:spPr>
          <a:xfrm>
            <a:off x="281089" y="4785038"/>
            <a:ext cx="1873378" cy="1614981"/>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businesscard&#10;&#10;Description automatically generated" id="228" name="Google Shape;228;p8"/>
          <p:cNvPicPr preferRelativeResize="0"/>
          <p:nvPr/>
        </p:nvPicPr>
        <p:blipFill rotWithShape="1">
          <a:blip r:embed="rId3">
            <a:alphaModFix/>
          </a:blip>
          <a:srcRect b="1332" l="0" r="37328" t="1332"/>
          <a:stretch/>
        </p:blipFill>
        <p:spPr>
          <a:xfrm>
            <a:off x="7493000" y="-629617"/>
            <a:ext cx="8331200" cy="8625128"/>
          </a:xfrm>
          <a:custGeom>
            <a:rect b="b" l="l" r="r" t="t"/>
            <a:pathLst>
              <a:path extrusionOk="0" h="6675324" w="6447841">
                <a:moveTo>
                  <a:pt x="3080513" y="5056896"/>
                </a:moveTo>
                <a:lnTo>
                  <a:pt x="3889727" y="5866110"/>
                </a:lnTo>
                <a:lnTo>
                  <a:pt x="3080513" y="6675324"/>
                </a:lnTo>
                <a:lnTo>
                  <a:pt x="2271300" y="5866110"/>
                </a:lnTo>
                <a:close/>
                <a:moveTo>
                  <a:pt x="3939778" y="4214080"/>
                </a:moveTo>
                <a:lnTo>
                  <a:pt x="4748992" y="5023294"/>
                </a:lnTo>
                <a:lnTo>
                  <a:pt x="3939778" y="5832508"/>
                </a:lnTo>
                <a:lnTo>
                  <a:pt x="3130564" y="5023294"/>
                </a:lnTo>
                <a:close/>
                <a:moveTo>
                  <a:pt x="2221249" y="4214080"/>
                </a:moveTo>
                <a:lnTo>
                  <a:pt x="3030463" y="5023294"/>
                </a:lnTo>
                <a:lnTo>
                  <a:pt x="2221249" y="5832508"/>
                </a:lnTo>
                <a:lnTo>
                  <a:pt x="1412035" y="5023294"/>
                </a:lnTo>
                <a:close/>
                <a:moveTo>
                  <a:pt x="4779363" y="3373106"/>
                </a:moveTo>
                <a:lnTo>
                  <a:pt x="5588577" y="4182320"/>
                </a:lnTo>
                <a:lnTo>
                  <a:pt x="4779363" y="4991534"/>
                </a:lnTo>
                <a:lnTo>
                  <a:pt x="3970149" y="4182320"/>
                </a:lnTo>
                <a:close/>
                <a:moveTo>
                  <a:pt x="1374950" y="3373106"/>
                </a:moveTo>
                <a:lnTo>
                  <a:pt x="2184164" y="4182320"/>
                </a:lnTo>
                <a:lnTo>
                  <a:pt x="1374950" y="4991534"/>
                </a:lnTo>
                <a:lnTo>
                  <a:pt x="565736" y="4182320"/>
                </a:lnTo>
                <a:close/>
                <a:moveTo>
                  <a:pt x="3080513" y="3371264"/>
                </a:moveTo>
                <a:lnTo>
                  <a:pt x="3889727" y="4180478"/>
                </a:lnTo>
                <a:lnTo>
                  <a:pt x="3080513" y="4989692"/>
                </a:lnTo>
                <a:lnTo>
                  <a:pt x="2271300" y="4180478"/>
                </a:lnTo>
                <a:close/>
                <a:moveTo>
                  <a:pt x="5638627" y="2530290"/>
                </a:moveTo>
                <a:lnTo>
                  <a:pt x="6447841" y="3339504"/>
                </a:lnTo>
                <a:lnTo>
                  <a:pt x="5638627" y="4148718"/>
                </a:lnTo>
                <a:lnTo>
                  <a:pt x="4829413" y="3339504"/>
                </a:lnTo>
                <a:close/>
                <a:moveTo>
                  <a:pt x="3920098" y="2530290"/>
                </a:moveTo>
                <a:lnTo>
                  <a:pt x="4729312" y="3339504"/>
                </a:lnTo>
                <a:lnTo>
                  <a:pt x="3920098" y="4148718"/>
                </a:lnTo>
                <a:lnTo>
                  <a:pt x="3110884" y="3339504"/>
                </a:lnTo>
                <a:close/>
                <a:moveTo>
                  <a:pt x="2234214" y="2530290"/>
                </a:moveTo>
                <a:lnTo>
                  <a:pt x="3043428" y="3339504"/>
                </a:lnTo>
                <a:lnTo>
                  <a:pt x="2234214" y="4148718"/>
                </a:lnTo>
                <a:lnTo>
                  <a:pt x="1425000" y="3339504"/>
                </a:lnTo>
                <a:close/>
                <a:moveTo>
                  <a:pt x="515685" y="2530290"/>
                </a:moveTo>
                <a:lnTo>
                  <a:pt x="1324899" y="3339504"/>
                </a:lnTo>
                <a:lnTo>
                  <a:pt x="515685" y="4148718"/>
                </a:lnTo>
                <a:lnTo>
                  <a:pt x="0" y="3633033"/>
                </a:lnTo>
                <a:lnTo>
                  <a:pt x="0" y="3045975"/>
                </a:lnTo>
                <a:close/>
                <a:moveTo>
                  <a:pt x="4779363" y="1687476"/>
                </a:moveTo>
                <a:lnTo>
                  <a:pt x="5588577" y="2496688"/>
                </a:lnTo>
                <a:lnTo>
                  <a:pt x="4779363" y="3305902"/>
                </a:lnTo>
                <a:lnTo>
                  <a:pt x="3970149" y="2496688"/>
                </a:lnTo>
                <a:close/>
                <a:moveTo>
                  <a:pt x="1374950" y="1687476"/>
                </a:moveTo>
                <a:lnTo>
                  <a:pt x="2184164" y="2496688"/>
                </a:lnTo>
                <a:lnTo>
                  <a:pt x="1374950" y="3305902"/>
                </a:lnTo>
                <a:lnTo>
                  <a:pt x="565736" y="2496688"/>
                </a:lnTo>
                <a:close/>
                <a:moveTo>
                  <a:pt x="3077156" y="1685632"/>
                </a:moveTo>
                <a:lnTo>
                  <a:pt x="3886370" y="2494846"/>
                </a:lnTo>
                <a:lnTo>
                  <a:pt x="3077156" y="3304060"/>
                </a:lnTo>
                <a:lnTo>
                  <a:pt x="2267942" y="2494846"/>
                </a:lnTo>
                <a:close/>
                <a:moveTo>
                  <a:pt x="3936421" y="842816"/>
                </a:moveTo>
                <a:lnTo>
                  <a:pt x="4745635" y="1652030"/>
                </a:lnTo>
                <a:lnTo>
                  <a:pt x="3936421" y="2461244"/>
                </a:lnTo>
                <a:lnTo>
                  <a:pt x="3127207" y="1652030"/>
                </a:lnTo>
                <a:close/>
                <a:moveTo>
                  <a:pt x="2217892" y="842816"/>
                </a:moveTo>
                <a:lnTo>
                  <a:pt x="3027106" y="1652032"/>
                </a:lnTo>
                <a:lnTo>
                  <a:pt x="2217892" y="2461246"/>
                </a:lnTo>
                <a:lnTo>
                  <a:pt x="1408678" y="1652032"/>
                </a:lnTo>
                <a:close/>
                <a:moveTo>
                  <a:pt x="3077156" y="0"/>
                </a:moveTo>
                <a:lnTo>
                  <a:pt x="3886370" y="809214"/>
                </a:lnTo>
                <a:lnTo>
                  <a:pt x="3077156" y="1618428"/>
                </a:lnTo>
                <a:lnTo>
                  <a:pt x="2267942" y="809214"/>
                </a:lnTo>
                <a:close/>
              </a:path>
            </a:pathLst>
          </a:custGeom>
          <a:noFill/>
          <a:ln>
            <a:noFill/>
          </a:ln>
        </p:spPr>
      </p:pic>
      <p:sp>
        <p:nvSpPr>
          <p:cNvPr id="229" name="Google Shape;229;p8"/>
          <p:cNvSpPr/>
          <p:nvPr/>
        </p:nvSpPr>
        <p:spPr>
          <a:xfrm>
            <a:off x="353842" y="1652846"/>
            <a:ext cx="1727872" cy="84023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800"/>
              <a:buFont typeface="Arial"/>
              <a:buNone/>
            </a:pPr>
            <a:r>
              <a:rPr b="1" i="0" lang="en-GB" sz="1800" u="none" cap="none" strike="noStrike">
                <a:solidFill>
                  <a:schemeClr val="lt1"/>
                </a:solidFill>
                <a:latin typeface="Source Sans Pro SemiBold"/>
                <a:ea typeface="Source Sans Pro SemiBold"/>
                <a:cs typeface="Source Sans Pro SemiBold"/>
                <a:sym typeface="Source Sans Pro SemiBold"/>
              </a:rPr>
              <a:t>Algorithm &amp; </a:t>
            </a:r>
            <a:br>
              <a:rPr b="1" i="0" lang="en-GB" sz="1800" u="none" cap="none" strike="noStrike">
                <a:solidFill>
                  <a:schemeClr val="lt1"/>
                </a:solidFill>
                <a:latin typeface="Source Sans Pro SemiBold"/>
                <a:ea typeface="Source Sans Pro SemiBold"/>
                <a:cs typeface="Source Sans Pro SemiBold"/>
                <a:sym typeface="Source Sans Pro SemiBold"/>
              </a:rPr>
            </a:br>
            <a:r>
              <a:rPr b="1" i="0" lang="en-GB" sz="1800" u="none" cap="none" strike="noStrike">
                <a:solidFill>
                  <a:schemeClr val="lt1"/>
                </a:solidFill>
                <a:latin typeface="Source Sans Pro SemiBold"/>
                <a:ea typeface="Source Sans Pro SemiBold"/>
                <a:cs typeface="Source Sans Pro SemiBold"/>
                <a:sym typeface="Source Sans Pro SemiBold"/>
              </a:rPr>
              <a:t>AI accountability</a:t>
            </a:r>
            <a:endParaRPr b="0" i="0" sz="1400" u="none" cap="none" strike="noStrike">
              <a:solidFill>
                <a:srgbClr val="000000"/>
              </a:solidFill>
              <a:latin typeface="Arial"/>
              <a:ea typeface="Arial"/>
              <a:cs typeface="Arial"/>
              <a:sym typeface="Arial"/>
            </a:endParaRPr>
          </a:p>
        </p:txBody>
      </p:sp>
      <p:cxnSp>
        <p:nvCxnSpPr>
          <p:cNvPr id="230" name="Google Shape;230;p8"/>
          <p:cNvCxnSpPr/>
          <p:nvPr/>
        </p:nvCxnSpPr>
        <p:spPr>
          <a:xfrm>
            <a:off x="2154467" y="2069432"/>
            <a:ext cx="937649" cy="0"/>
          </a:xfrm>
          <a:prstGeom prst="straightConnector1">
            <a:avLst/>
          </a:prstGeom>
          <a:noFill/>
          <a:ln cap="flat" cmpd="sng" w="25400">
            <a:solidFill>
              <a:srgbClr val="FFD966"/>
            </a:solidFill>
            <a:prstDash val="dash"/>
            <a:miter lim="800000"/>
            <a:headEnd len="sm" w="sm" type="none"/>
            <a:tailEnd len="sm" w="sm" type="none"/>
          </a:ln>
        </p:spPr>
      </p:cxnSp>
      <p:sp>
        <p:nvSpPr>
          <p:cNvPr id="231" name="Google Shape;231;p8"/>
          <p:cNvSpPr txBox="1"/>
          <p:nvPr/>
        </p:nvSpPr>
        <p:spPr>
          <a:xfrm>
            <a:off x="3198365" y="1588006"/>
            <a:ext cx="3561600" cy="1062000"/>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Clr>
                <a:schemeClr val="dk1"/>
              </a:buClr>
              <a:buSzPts val="1100"/>
              <a:buFont typeface="Arial"/>
              <a:buNone/>
            </a:pPr>
            <a:r>
              <a:rPr b="1" i="1" lang="en-GB">
                <a:solidFill>
                  <a:srgbClr val="7F7F7F"/>
                </a:solidFill>
                <a:latin typeface="Source Sans Pro SemiBold"/>
                <a:ea typeface="Source Sans Pro SemiBold"/>
                <a:cs typeface="Source Sans Pro SemiBold"/>
                <a:sym typeface="Source Sans Pro SemiBold"/>
              </a:rPr>
              <a:t>How to protect yourself with respect to decisions made by AI and algorithms? We help you evaluate the ethical and legal aspects related to the use of algorithms and AI.</a:t>
            </a:r>
            <a:endParaRPr b="1" i="1">
              <a:solidFill>
                <a:srgbClr val="7F7F7F"/>
              </a:solidFill>
              <a:latin typeface="Source Sans Pro SemiBold"/>
              <a:ea typeface="Source Sans Pro SemiBold"/>
              <a:cs typeface="Source Sans Pro SemiBold"/>
              <a:sym typeface="Source Sans Pro SemiBold"/>
            </a:endParaRPr>
          </a:p>
        </p:txBody>
      </p:sp>
      <p:sp>
        <p:nvSpPr>
          <p:cNvPr id="232" name="Google Shape;232;p8"/>
          <p:cNvSpPr/>
          <p:nvPr/>
        </p:nvSpPr>
        <p:spPr>
          <a:xfrm>
            <a:off x="5740650" y="3359801"/>
            <a:ext cx="1370888"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800" u="none" cap="none" strike="noStrike">
                <a:solidFill>
                  <a:schemeClr val="lt1"/>
                </a:solidFill>
                <a:latin typeface="Source Sans Pro SemiBold"/>
                <a:ea typeface="Source Sans Pro SemiBold"/>
                <a:cs typeface="Source Sans Pro SemiBold"/>
                <a:sym typeface="Source Sans Pro SemiBold"/>
              </a:rPr>
              <a:t>Data Education</a:t>
            </a:r>
            <a:endParaRPr b="1" i="0" sz="1800" u="none" cap="none" strike="noStrike">
              <a:solidFill>
                <a:schemeClr val="lt1"/>
              </a:solidFill>
              <a:latin typeface="Source Sans Pro SemiBold"/>
              <a:ea typeface="Source Sans Pro SemiBold"/>
              <a:cs typeface="Source Sans Pro SemiBold"/>
              <a:sym typeface="Source Sans Pro SemiBold"/>
            </a:endParaRPr>
          </a:p>
        </p:txBody>
      </p:sp>
      <p:cxnSp>
        <p:nvCxnSpPr>
          <p:cNvPr id="233" name="Google Shape;233;p8"/>
          <p:cNvCxnSpPr/>
          <p:nvPr/>
        </p:nvCxnSpPr>
        <p:spPr>
          <a:xfrm>
            <a:off x="4528927" y="3682946"/>
            <a:ext cx="937649" cy="0"/>
          </a:xfrm>
          <a:prstGeom prst="straightConnector1">
            <a:avLst/>
          </a:prstGeom>
          <a:noFill/>
          <a:ln cap="flat" cmpd="sng" w="25400">
            <a:solidFill>
              <a:srgbClr val="FFD966"/>
            </a:solidFill>
            <a:prstDash val="dash"/>
            <a:miter lim="800000"/>
            <a:headEnd len="sm" w="sm" type="none"/>
            <a:tailEnd len="sm" w="sm" type="none"/>
          </a:ln>
        </p:spPr>
      </p:cxnSp>
      <p:sp>
        <p:nvSpPr>
          <p:cNvPr id="234" name="Google Shape;234;p8"/>
          <p:cNvSpPr txBox="1"/>
          <p:nvPr/>
        </p:nvSpPr>
        <p:spPr>
          <a:xfrm>
            <a:off x="673575" y="3193864"/>
            <a:ext cx="3840900" cy="1090500"/>
          </a:xfrm>
          <a:prstGeom prst="rect">
            <a:avLst/>
          </a:prstGeom>
          <a:noFill/>
          <a:ln cap="flat" cmpd="sng" w="25400">
            <a:solidFill>
              <a:srgbClr val="FFD966"/>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5" name="Google Shape;235;p8"/>
          <p:cNvSpPr txBox="1"/>
          <p:nvPr/>
        </p:nvSpPr>
        <p:spPr>
          <a:xfrm>
            <a:off x="673576" y="3279844"/>
            <a:ext cx="3821700" cy="954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1" lang="en-GB">
                <a:solidFill>
                  <a:srgbClr val="7F7F7F"/>
                </a:solidFill>
                <a:latin typeface="Source Sans Pro SemiBold"/>
                <a:ea typeface="Source Sans Pro SemiBold"/>
                <a:cs typeface="Source Sans Pro SemiBold"/>
                <a:sym typeface="Source Sans Pro SemiBold"/>
              </a:rPr>
              <a:t>Given the complexity of the technological world, we organize training events on the topic so that companies and entities can stay up to date.</a:t>
            </a:r>
            <a:endParaRPr b="0" i="0" sz="1400" u="none" cap="none" strike="noStrike">
              <a:solidFill>
                <a:srgbClr val="000000"/>
              </a:solidFill>
              <a:latin typeface="Arial"/>
              <a:ea typeface="Arial"/>
              <a:cs typeface="Arial"/>
              <a:sym typeface="Arial"/>
            </a:endParaRPr>
          </a:p>
        </p:txBody>
      </p:sp>
      <p:cxnSp>
        <p:nvCxnSpPr>
          <p:cNvPr id="236" name="Google Shape;236;p8"/>
          <p:cNvCxnSpPr/>
          <p:nvPr/>
        </p:nvCxnSpPr>
        <p:spPr>
          <a:xfrm>
            <a:off x="2154467" y="5578802"/>
            <a:ext cx="937649" cy="0"/>
          </a:xfrm>
          <a:prstGeom prst="straightConnector1">
            <a:avLst/>
          </a:prstGeom>
          <a:noFill/>
          <a:ln cap="flat" cmpd="sng" w="25400">
            <a:solidFill>
              <a:srgbClr val="FFD966"/>
            </a:solidFill>
            <a:prstDash val="dash"/>
            <a:miter lim="800000"/>
            <a:headEnd len="sm" w="sm" type="none"/>
            <a:tailEnd len="sm" w="sm" type="none"/>
          </a:ln>
        </p:spPr>
      </p:cxnSp>
      <p:sp>
        <p:nvSpPr>
          <p:cNvPr id="237" name="Google Shape;237;p8"/>
          <p:cNvSpPr/>
          <p:nvPr/>
        </p:nvSpPr>
        <p:spPr>
          <a:xfrm>
            <a:off x="-14279" y="5394156"/>
            <a:ext cx="2464113"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Source Sans Pro SemiBold"/>
                <a:ea typeface="Source Sans Pro SemiBold"/>
                <a:cs typeface="Source Sans Pro SemiBold"/>
                <a:sym typeface="Source Sans Pro SemiBold"/>
              </a:rPr>
              <a:t>Data Mapping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1" name="Shape 241"/>
        <p:cNvGrpSpPr/>
        <p:nvPr/>
      </p:nvGrpSpPr>
      <p:grpSpPr>
        <a:xfrm>
          <a:off x="0" y="0"/>
          <a:ext cx="0" cy="0"/>
          <a:chOff x="0" y="0"/>
          <a:chExt cx="0" cy="0"/>
        </a:xfrm>
      </p:grpSpPr>
      <p:sp>
        <p:nvSpPr>
          <p:cNvPr id="242" name="Google Shape;242;p9"/>
          <p:cNvSpPr/>
          <p:nvPr/>
        </p:nvSpPr>
        <p:spPr>
          <a:xfrm rot="-2704144">
            <a:off x="8733011" y="-5122629"/>
            <a:ext cx="8812208" cy="12776200"/>
          </a:xfrm>
          <a:prstGeom prst="rect">
            <a:avLst/>
          </a:prstGeom>
          <a:solidFill>
            <a:schemeClr val="accent1">
              <a:alpha val="81568"/>
            </a:schemeClr>
          </a:solidFill>
          <a:ln cap="flat" cmpd="sng" w="12700">
            <a:solidFill>
              <a:srgbClr val="31538F">
                <a:alpha val="62352"/>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p9"/>
          <p:cNvSpPr txBox="1"/>
          <p:nvPr/>
        </p:nvSpPr>
        <p:spPr>
          <a:xfrm>
            <a:off x="225083" y="295422"/>
            <a:ext cx="54441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GB" sz="3200">
                <a:solidFill>
                  <a:srgbClr val="2F5496"/>
                </a:solidFill>
                <a:latin typeface="Raleway"/>
                <a:ea typeface="Raleway"/>
                <a:cs typeface="Raleway"/>
                <a:sym typeface="Raleway"/>
              </a:rPr>
              <a:t>Services</a:t>
            </a:r>
            <a:endParaRPr b="0" i="0" sz="1400" u="none" cap="none" strike="noStrike">
              <a:solidFill>
                <a:srgbClr val="000000"/>
              </a:solidFill>
              <a:latin typeface="Arial"/>
              <a:ea typeface="Arial"/>
              <a:cs typeface="Arial"/>
              <a:sym typeface="Arial"/>
            </a:endParaRPr>
          </a:p>
        </p:txBody>
      </p:sp>
      <p:pic>
        <p:nvPicPr>
          <p:cNvPr descr="A picture containing businesscard&#10;&#10;Description automatically generated" id="244" name="Google Shape;244;p9"/>
          <p:cNvPicPr preferRelativeResize="0"/>
          <p:nvPr/>
        </p:nvPicPr>
        <p:blipFill rotWithShape="1">
          <a:blip r:embed="rId3">
            <a:alphaModFix/>
          </a:blip>
          <a:srcRect b="1332" l="0" r="37328" t="1332"/>
          <a:stretch/>
        </p:blipFill>
        <p:spPr>
          <a:xfrm>
            <a:off x="7493000" y="-629617"/>
            <a:ext cx="8331200" cy="8625128"/>
          </a:xfrm>
          <a:custGeom>
            <a:rect b="b" l="l" r="r" t="t"/>
            <a:pathLst>
              <a:path extrusionOk="0" h="6675324" w="6447841">
                <a:moveTo>
                  <a:pt x="3080513" y="5056896"/>
                </a:moveTo>
                <a:lnTo>
                  <a:pt x="3889727" y="5866110"/>
                </a:lnTo>
                <a:lnTo>
                  <a:pt x="3080513" y="6675324"/>
                </a:lnTo>
                <a:lnTo>
                  <a:pt x="2271300" y="5866110"/>
                </a:lnTo>
                <a:close/>
                <a:moveTo>
                  <a:pt x="3939778" y="4214080"/>
                </a:moveTo>
                <a:lnTo>
                  <a:pt x="4748992" y="5023294"/>
                </a:lnTo>
                <a:lnTo>
                  <a:pt x="3939778" y="5832508"/>
                </a:lnTo>
                <a:lnTo>
                  <a:pt x="3130564" y="5023294"/>
                </a:lnTo>
                <a:close/>
                <a:moveTo>
                  <a:pt x="2221249" y="4214080"/>
                </a:moveTo>
                <a:lnTo>
                  <a:pt x="3030463" y="5023294"/>
                </a:lnTo>
                <a:lnTo>
                  <a:pt x="2221249" y="5832508"/>
                </a:lnTo>
                <a:lnTo>
                  <a:pt x="1412035" y="5023294"/>
                </a:lnTo>
                <a:close/>
                <a:moveTo>
                  <a:pt x="4779363" y="3373106"/>
                </a:moveTo>
                <a:lnTo>
                  <a:pt x="5588577" y="4182320"/>
                </a:lnTo>
                <a:lnTo>
                  <a:pt x="4779363" y="4991534"/>
                </a:lnTo>
                <a:lnTo>
                  <a:pt x="3970149" y="4182320"/>
                </a:lnTo>
                <a:close/>
                <a:moveTo>
                  <a:pt x="1374950" y="3373106"/>
                </a:moveTo>
                <a:lnTo>
                  <a:pt x="2184164" y="4182320"/>
                </a:lnTo>
                <a:lnTo>
                  <a:pt x="1374950" y="4991534"/>
                </a:lnTo>
                <a:lnTo>
                  <a:pt x="565736" y="4182320"/>
                </a:lnTo>
                <a:close/>
                <a:moveTo>
                  <a:pt x="3080513" y="3371264"/>
                </a:moveTo>
                <a:lnTo>
                  <a:pt x="3889727" y="4180478"/>
                </a:lnTo>
                <a:lnTo>
                  <a:pt x="3080513" y="4989692"/>
                </a:lnTo>
                <a:lnTo>
                  <a:pt x="2271300" y="4180478"/>
                </a:lnTo>
                <a:close/>
                <a:moveTo>
                  <a:pt x="5638627" y="2530290"/>
                </a:moveTo>
                <a:lnTo>
                  <a:pt x="6447841" y="3339504"/>
                </a:lnTo>
                <a:lnTo>
                  <a:pt x="5638627" y="4148718"/>
                </a:lnTo>
                <a:lnTo>
                  <a:pt x="4829413" y="3339504"/>
                </a:lnTo>
                <a:close/>
                <a:moveTo>
                  <a:pt x="3920098" y="2530290"/>
                </a:moveTo>
                <a:lnTo>
                  <a:pt x="4729312" y="3339504"/>
                </a:lnTo>
                <a:lnTo>
                  <a:pt x="3920098" y="4148718"/>
                </a:lnTo>
                <a:lnTo>
                  <a:pt x="3110884" y="3339504"/>
                </a:lnTo>
                <a:close/>
                <a:moveTo>
                  <a:pt x="2234214" y="2530290"/>
                </a:moveTo>
                <a:lnTo>
                  <a:pt x="3043428" y="3339504"/>
                </a:lnTo>
                <a:lnTo>
                  <a:pt x="2234214" y="4148718"/>
                </a:lnTo>
                <a:lnTo>
                  <a:pt x="1425000" y="3339504"/>
                </a:lnTo>
                <a:close/>
                <a:moveTo>
                  <a:pt x="515685" y="2530290"/>
                </a:moveTo>
                <a:lnTo>
                  <a:pt x="1324899" y="3339504"/>
                </a:lnTo>
                <a:lnTo>
                  <a:pt x="515685" y="4148718"/>
                </a:lnTo>
                <a:lnTo>
                  <a:pt x="0" y="3633033"/>
                </a:lnTo>
                <a:lnTo>
                  <a:pt x="0" y="3045975"/>
                </a:lnTo>
                <a:close/>
                <a:moveTo>
                  <a:pt x="4779363" y="1687476"/>
                </a:moveTo>
                <a:lnTo>
                  <a:pt x="5588577" y="2496688"/>
                </a:lnTo>
                <a:lnTo>
                  <a:pt x="4779363" y="3305902"/>
                </a:lnTo>
                <a:lnTo>
                  <a:pt x="3970149" y="2496688"/>
                </a:lnTo>
                <a:close/>
                <a:moveTo>
                  <a:pt x="1374950" y="1687476"/>
                </a:moveTo>
                <a:lnTo>
                  <a:pt x="2184164" y="2496688"/>
                </a:lnTo>
                <a:lnTo>
                  <a:pt x="1374950" y="3305902"/>
                </a:lnTo>
                <a:lnTo>
                  <a:pt x="565736" y="2496688"/>
                </a:lnTo>
                <a:close/>
                <a:moveTo>
                  <a:pt x="3077156" y="1685632"/>
                </a:moveTo>
                <a:lnTo>
                  <a:pt x="3886370" y="2494846"/>
                </a:lnTo>
                <a:lnTo>
                  <a:pt x="3077156" y="3304060"/>
                </a:lnTo>
                <a:lnTo>
                  <a:pt x="2267942" y="2494846"/>
                </a:lnTo>
                <a:close/>
                <a:moveTo>
                  <a:pt x="3936421" y="842816"/>
                </a:moveTo>
                <a:lnTo>
                  <a:pt x="4745635" y="1652030"/>
                </a:lnTo>
                <a:lnTo>
                  <a:pt x="3936421" y="2461244"/>
                </a:lnTo>
                <a:lnTo>
                  <a:pt x="3127207" y="1652030"/>
                </a:lnTo>
                <a:close/>
                <a:moveTo>
                  <a:pt x="2217892" y="842816"/>
                </a:moveTo>
                <a:lnTo>
                  <a:pt x="3027106" y="1652032"/>
                </a:lnTo>
                <a:lnTo>
                  <a:pt x="2217892" y="2461246"/>
                </a:lnTo>
                <a:lnTo>
                  <a:pt x="1408678" y="1652032"/>
                </a:lnTo>
                <a:close/>
                <a:moveTo>
                  <a:pt x="3077156" y="0"/>
                </a:moveTo>
                <a:lnTo>
                  <a:pt x="3886370" y="809214"/>
                </a:lnTo>
                <a:lnTo>
                  <a:pt x="3077156" y="1618428"/>
                </a:lnTo>
                <a:lnTo>
                  <a:pt x="2267942" y="809214"/>
                </a:lnTo>
                <a:close/>
              </a:path>
            </a:pathLst>
          </a:custGeom>
          <a:noFill/>
          <a:ln>
            <a:noFill/>
          </a:ln>
        </p:spPr>
      </p:pic>
      <p:grpSp>
        <p:nvGrpSpPr>
          <p:cNvPr id="245" name="Google Shape;245;p9"/>
          <p:cNvGrpSpPr/>
          <p:nvPr/>
        </p:nvGrpSpPr>
        <p:grpSpPr>
          <a:xfrm>
            <a:off x="5524079" y="2872424"/>
            <a:ext cx="1873378" cy="1614981"/>
            <a:chOff x="5619622" y="2885357"/>
            <a:chExt cx="1873378" cy="1614981"/>
          </a:xfrm>
        </p:grpSpPr>
        <p:sp>
          <p:nvSpPr>
            <p:cNvPr id="246" name="Google Shape;246;p9"/>
            <p:cNvSpPr/>
            <p:nvPr/>
          </p:nvSpPr>
          <p:spPr>
            <a:xfrm>
              <a:off x="5619622" y="2885357"/>
              <a:ext cx="1873378" cy="1614981"/>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7" name="Google Shape;247;p9"/>
            <p:cNvSpPr/>
            <p:nvPr/>
          </p:nvSpPr>
          <p:spPr>
            <a:xfrm>
              <a:off x="5852567" y="3346308"/>
              <a:ext cx="1471500" cy="5355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600"/>
                <a:buFont typeface="Arial"/>
                <a:buNone/>
              </a:pPr>
              <a:r>
                <a:rPr b="1" i="0" lang="en-GB" sz="1600" u="none" cap="none" strike="noStrike">
                  <a:solidFill>
                    <a:schemeClr val="lt1"/>
                  </a:solidFill>
                  <a:latin typeface="Source Sans Pro SemiBold"/>
                  <a:ea typeface="Source Sans Pro SemiBold"/>
                  <a:cs typeface="Source Sans Pro SemiBold"/>
                  <a:sym typeface="Source Sans Pro SemiBold"/>
                </a:rPr>
                <a:t>Data minimization</a:t>
              </a:r>
              <a:endParaRPr b="1" i="0" sz="1600" u="none" cap="none" strike="noStrike">
                <a:solidFill>
                  <a:schemeClr val="lt1"/>
                </a:solidFill>
                <a:latin typeface="Source Sans Pro SemiBold"/>
                <a:ea typeface="Source Sans Pro SemiBold"/>
                <a:cs typeface="Source Sans Pro SemiBold"/>
                <a:sym typeface="Source Sans Pro SemiBold"/>
              </a:endParaRPr>
            </a:p>
          </p:txBody>
        </p:sp>
      </p:grpSp>
      <p:grpSp>
        <p:nvGrpSpPr>
          <p:cNvPr id="248" name="Google Shape;248;p9"/>
          <p:cNvGrpSpPr/>
          <p:nvPr/>
        </p:nvGrpSpPr>
        <p:grpSpPr>
          <a:xfrm>
            <a:off x="281089" y="1265471"/>
            <a:ext cx="1873378" cy="1614981"/>
            <a:chOff x="281089" y="1265471"/>
            <a:chExt cx="1873378" cy="1614981"/>
          </a:xfrm>
        </p:grpSpPr>
        <p:sp>
          <p:nvSpPr>
            <p:cNvPr id="249" name="Google Shape;249;p9"/>
            <p:cNvSpPr/>
            <p:nvPr/>
          </p:nvSpPr>
          <p:spPr>
            <a:xfrm>
              <a:off x="281089" y="1265471"/>
              <a:ext cx="1873378" cy="1614981"/>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0" name="Google Shape;250;p9"/>
            <p:cNvSpPr/>
            <p:nvPr/>
          </p:nvSpPr>
          <p:spPr>
            <a:xfrm>
              <a:off x="453280" y="1777495"/>
              <a:ext cx="1528996" cy="5909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600"/>
                <a:buFont typeface="Arial"/>
                <a:buNone/>
              </a:pPr>
              <a:r>
                <a:rPr b="1" i="0" lang="en-GB" sz="1600" u="none" cap="none" strike="noStrike">
                  <a:solidFill>
                    <a:schemeClr val="lt1"/>
                  </a:solidFill>
                  <a:latin typeface="Source Sans Pro SemiBold"/>
                  <a:ea typeface="Source Sans Pro SemiBold"/>
                  <a:cs typeface="Source Sans Pro SemiBold"/>
                  <a:sym typeface="Source Sans Pro SemiBold"/>
                </a:rPr>
                <a:t>Business</a:t>
              </a:r>
              <a:r>
                <a:rPr b="1" i="0" lang="en-GB" sz="1800" u="none" cap="none" strike="noStrike">
                  <a:solidFill>
                    <a:schemeClr val="lt1"/>
                  </a:solidFill>
                  <a:latin typeface="Source Sans Pro"/>
                  <a:ea typeface="Source Sans Pro"/>
                  <a:cs typeface="Source Sans Pro"/>
                  <a:sym typeface="Source Sans Pro"/>
                </a:rPr>
                <a:t> Modeling</a:t>
              </a:r>
              <a:endParaRPr b="1" i="0" sz="1800" u="none" cap="none" strike="noStrike">
                <a:solidFill>
                  <a:schemeClr val="lt1"/>
                </a:solidFill>
                <a:latin typeface="Source Sans Pro"/>
                <a:ea typeface="Source Sans Pro"/>
                <a:cs typeface="Source Sans Pro"/>
                <a:sym typeface="Source Sans Pro"/>
              </a:endParaRPr>
            </a:p>
          </p:txBody>
        </p:sp>
      </p:grpSp>
      <p:grpSp>
        <p:nvGrpSpPr>
          <p:cNvPr id="251" name="Google Shape;251;p9"/>
          <p:cNvGrpSpPr/>
          <p:nvPr/>
        </p:nvGrpSpPr>
        <p:grpSpPr>
          <a:xfrm>
            <a:off x="281089" y="4785038"/>
            <a:ext cx="1873378" cy="1614981"/>
            <a:chOff x="281089" y="4785038"/>
            <a:chExt cx="1873378" cy="1614981"/>
          </a:xfrm>
        </p:grpSpPr>
        <p:sp>
          <p:nvSpPr>
            <p:cNvPr id="252" name="Google Shape;252;p9"/>
            <p:cNvSpPr/>
            <p:nvPr/>
          </p:nvSpPr>
          <p:spPr>
            <a:xfrm>
              <a:off x="281089" y="4785038"/>
              <a:ext cx="1873378" cy="1614981"/>
            </a:xfrm>
            <a:prstGeom prst="hexagon">
              <a:avLst>
                <a:gd fmla="val 25000" name="adj"/>
                <a:gd fmla="val 115470" name="vf"/>
              </a:avLst>
            </a:prstGeom>
            <a:solidFill>
              <a:srgbClr val="8DA9DB">
                <a:alpha val="89411"/>
              </a:srgbClr>
            </a:solidFill>
            <a:ln cap="flat" cmpd="sng" w="12700">
              <a:solidFill>
                <a:srgbClr val="FFD966"/>
              </a:solidFill>
              <a:prstDash val="solid"/>
              <a:miter lim="800000"/>
              <a:headEnd len="sm" w="sm" type="none"/>
              <a:tailEnd len="sm" w="sm" type="none"/>
            </a:ln>
            <a:effectLst>
              <a:outerShdw blurRad="775723" sx="14302" rotWithShape="0" algn="ctr" dir="5400000" dist="50800" sy="14302">
                <a:schemeClr val="accent1"/>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3" name="Google Shape;253;p9"/>
            <p:cNvSpPr/>
            <p:nvPr/>
          </p:nvSpPr>
          <p:spPr>
            <a:xfrm>
              <a:off x="355117" y="5044498"/>
              <a:ext cx="1725321" cy="109606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800"/>
                <a:buFont typeface="Arial"/>
                <a:buNone/>
              </a:pPr>
              <a:r>
                <a:rPr b="1" i="0" lang="en-GB" sz="1800" u="none" cap="none" strike="noStrike">
                  <a:solidFill>
                    <a:schemeClr val="lt1"/>
                  </a:solidFill>
                  <a:latin typeface="Source Sans Pro SemiBold"/>
                  <a:ea typeface="Source Sans Pro SemiBold"/>
                  <a:cs typeface="Source Sans Pro SemiBold"/>
                  <a:sym typeface="Source Sans Pro SemiBold"/>
                </a:rPr>
                <a:t>Third party management and contract assessment</a:t>
              </a:r>
              <a:endParaRPr b="1" i="0" sz="1800" u="none" cap="none" strike="noStrike">
                <a:solidFill>
                  <a:schemeClr val="lt1"/>
                </a:solidFill>
                <a:latin typeface="Source Sans Pro SemiBold"/>
                <a:ea typeface="Source Sans Pro SemiBold"/>
                <a:cs typeface="Source Sans Pro SemiBold"/>
                <a:sym typeface="Source Sans Pro SemiBold"/>
              </a:endParaRPr>
            </a:p>
          </p:txBody>
        </p:sp>
      </p:grpSp>
      <p:cxnSp>
        <p:nvCxnSpPr>
          <p:cNvPr id="254" name="Google Shape;254;p9"/>
          <p:cNvCxnSpPr/>
          <p:nvPr/>
        </p:nvCxnSpPr>
        <p:spPr>
          <a:xfrm>
            <a:off x="2154467" y="2069432"/>
            <a:ext cx="937649" cy="0"/>
          </a:xfrm>
          <a:prstGeom prst="straightConnector1">
            <a:avLst/>
          </a:prstGeom>
          <a:noFill/>
          <a:ln cap="flat" cmpd="sng" w="25400">
            <a:solidFill>
              <a:srgbClr val="FFD966"/>
            </a:solidFill>
            <a:prstDash val="dash"/>
            <a:miter lim="800000"/>
            <a:headEnd len="sm" w="sm" type="none"/>
            <a:tailEnd len="sm" w="sm" type="none"/>
          </a:ln>
        </p:spPr>
      </p:cxnSp>
      <p:sp>
        <p:nvSpPr>
          <p:cNvPr id="255" name="Google Shape;255;p9"/>
          <p:cNvSpPr txBox="1"/>
          <p:nvPr/>
        </p:nvSpPr>
        <p:spPr>
          <a:xfrm>
            <a:off x="3092116" y="1537119"/>
            <a:ext cx="3840883" cy="1090664"/>
          </a:xfrm>
          <a:prstGeom prst="rect">
            <a:avLst/>
          </a:prstGeom>
          <a:noFill/>
          <a:ln cap="flat" cmpd="sng" w="25400">
            <a:solidFill>
              <a:srgbClr val="FFD966"/>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6" name="Google Shape;256;p9"/>
          <p:cNvSpPr txBox="1"/>
          <p:nvPr/>
        </p:nvSpPr>
        <p:spPr>
          <a:xfrm>
            <a:off x="3092116" y="1537119"/>
            <a:ext cx="3741900" cy="954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1" lang="en-GB">
                <a:solidFill>
                  <a:srgbClr val="7F7F7F"/>
                </a:solidFill>
                <a:latin typeface="Source Sans Pro SemiBold"/>
                <a:ea typeface="Source Sans Pro SemiBold"/>
                <a:cs typeface="Source Sans Pro SemiBold"/>
                <a:sym typeface="Source Sans Pro SemiBold"/>
              </a:rPr>
              <a:t>We help SMEs implement a proper data strategy, define a program for data management and the best techniques for data monetization.</a:t>
            </a:r>
            <a:endParaRPr b="0" i="0" sz="1400" u="none" cap="none" strike="noStrike">
              <a:solidFill>
                <a:srgbClr val="000000"/>
              </a:solidFill>
              <a:latin typeface="Arial"/>
              <a:ea typeface="Arial"/>
              <a:cs typeface="Arial"/>
              <a:sym typeface="Arial"/>
            </a:endParaRPr>
          </a:p>
        </p:txBody>
      </p:sp>
      <p:grpSp>
        <p:nvGrpSpPr>
          <p:cNvPr id="257" name="Google Shape;257;p9"/>
          <p:cNvGrpSpPr/>
          <p:nvPr/>
        </p:nvGrpSpPr>
        <p:grpSpPr>
          <a:xfrm>
            <a:off x="698255" y="3139806"/>
            <a:ext cx="3840883" cy="1454710"/>
            <a:chOff x="792677" y="3138003"/>
            <a:chExt cx="3840883" cy="1099005"/>
          </a:xfrm>
        </p:grpSpPr>
        <p:sp>
          <p:nvSpPr>
            <p:cNvPr id="258" name="Google Shape;258;p9"/>
            <p:cNvSpPr txBox="1"/>
            <p:nvPr/>
          </p:nvSpPr>
          <p:spPr>
            <a:xfrm>
              <a:off x="792677" y="3146344"/>
              <a:ext cx="3840883" cy="1090664"/>
            </a:xfrm>
            <a:prstGeom prst="rect">
              <a:avLst/>
            </a:prstGeom>
            <a:noFill/>
            <a:ln cap="flat" cmpd="sng" w="25400">
              <a:solidFill>
                <a:srgbClr val="FFD966"/>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9" name="Google Shape;259;p9"/>
            <p:cNvSpPr txBox="1"/>
            <p:nvPr/>
          </p:nvSpPr>
          <p:spPr>
            <a:xfrm>
              <a:off x="804727" y="3138003"/>
              <a:ext cx="3821700" cy="883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1" lang="en-GB">
                  <a:solidFill>
                    <a:srgbClr val="7F7F7F"/>
                  </a:solidFill>
                  <a:latin typeface="Source Sans Pro SemiBold"/>
                  <a:ea typeface="Source Sans Pro SemiBold"/>
                  <a:cs typeface="Source Sans Pro SemiBold"/>
                  <a:sym typeface="Source Sans Pro SemiBold"/>
                </a:rPr>
                <a:t>Processing more data than necessary poses a risk. Data minimization refers to the practice of limiting the collection of personal information to that which is directly relevant and necessary to achieve a specific purpose.</a:t>
              </a:r>
              <a:endParaRPr b="1" i="1" sz="1400" u="none" cap="none" strike="noStrike">
                <a:solidFill>
                  <a:srgbClr val="7F7F7F"/>
                </a:solidFill>
                <a:latin typeface="Source Sans Pro SemiBold"/>
                <a:ea typeface="Source Sans Pro SemiBold"/>
                <a:cs typeface="Source Sans Pro SemiBold"/>
                <a:sym typeface="Source Sans Pro SemiBold"/>
              </a:endParaRPr>
            </a:p>
          </p:txBody>
        </p:sp>
      </p:grpSp>
      <p:cxnSp>
        <p:nvCxnSpPr>
          <p:cNvPr id="260" name="Google Shape;260;p9"/>
          <p:cNvCxnSpPr/>
          <p:nvPr/>
        </p:nvCxnSpPr>
        <p:spPr>
          <a:xfrm>
            <a:off x="4554902" y="3679914"/>
            <a:ext cx="937649" cy="0"/>
          </a:xfrm>
          <a:prstGeom prst="straightConnector1">
            <a:avLst/>
          </a:prstGeom>
          <a:noFill/>
          <a:ln cap="flat" cmpd="sng" w="25400">
            <a:solidFill>
              <a:srgbClr val="FFD966"/>
            </a:solidFill>
            <a:prstDash val="dash"/>
            <a:miter lim="800000"/>
            <a:headEnd len="sm" w="sm" type="none"/>
            <a:tailEnd len="sm" w="sm" type="none"/>
          </a:ln>
        </p:spPr>
      </p:cxnSp>
      <p:grpSp>
        <p:nvGrpSpPr>
          <p:cNvPr id="261" name="Google Shape;261;p9"/>
          <p:cNvGrpSpPr/>
          <p:nvPr/>
        </p:nvGrpSpPr>
        <p:grpSpPr>
          <a:xfrm>
            <a:off x="3135108" y="4973022"/>
            <a:ext cx="3914929" cy="1239012"/>
            <a:chOff x="3407594" y="5070541"/>
            <a:chExt cx="3914929" cy="1239012"/>
          </a:xfrm>
        </p:grpSpPr>
        <p:sp>
          <p:nvSpPr>
            <p:cNvPr id="262" name="Google Shape;262;p9"/>
            <p:cNvSpPr txBox="1"/>
            <p:nvPr/>
          </p:nvSpPr>
          <p:spPr>
            <a:xfrm>
              <a:off x="3407594" y="5070541"/>
              <a:ext cx="3914913" cy="1239012"/>
            </a:xfrm>
            <a:prstGeom prst="rect">
              <a:avLst/>
            </a:prstGeom>
            <a:noFill/>
            <a:ln cap="flat" cmpd="sng" w="25400">
              <a:solidFill>
                <a:srgbClr val="FFD966"/>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3" name="Google Shape;263;p9"/>
            <p:cNvSpPr txBox="1"/>
            <p:nvPr/>
          </p:nvSpPr>
          <p:spPr>
            <a:xfrm>
              <a:off x="3481623" y="5110251"/>
              <a:ext cx="3840900" cy="1169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b="1" i="1" lang="en-GB">
                  <a:solidFill>
                    <a:srgbClr val="7F7F7F"/>
                  </a:solidFill>
                  <a:latin typeface="Source Sans Pro SemiBold"/>
                  <a:ea typeface="Source Sans Pro SemiBold"/>
                  <a:cs typeface="Source Sans Pro SemiBold"/>
                  <a:sym typeface="Source Sans Pro SemiBold"/>
                </a:rPr>
                <a:t>The tool for defining and managing relationships is the contract. To the papyri forgotten and renewed upon expiration without much care there are smart and technological alternatives.</a:t>
              </a:r>
              <a:endParaRPr b="1" i="1">
                <a:solidFill>
                  <a:srgbClr val="7F7F7F"/>
                </a:solidFill>
                <a:latin typeface="Source Sans Pro SemiBold"/>
                <a:ea typeface="Source Sans Pro SemiBold"/>
                <a:cs typeface="Source Sans Pro SemiBold"/>
                <a:sym typeface="Source Sans Pro SemiBold"/>
              </a:endParaRPr>
            </a:p>
          </p:txBody>
        </p:sp>
      </p:grpSp>
      <p:cxnSp>
        <p:nvCxnSpPr>
          <p:cNvPr id="264" name="Google Shape;264;p9"/>
          <p:cNvCxnSpPr/>
          <p:nvPr/>
        </p:nvCxnSpPr>
        <p:spPr>
          <a:xfrm>
            <a:off x="2154467" y="5592528"/>
            <a:ext cx="937649" cy="0"/>
          </a:xfrm>
          <a:prstGeom prst="straightConnector1">
            <a:avLst/>
          </a:prstGeom>
          <a:noFill/>
          <a:ln cap="flat" cmpd="sng" w="25400">
            <a:solidFill>
              <a:srgbClr val="FFD966"/>
            </a:solidFill>
            <a:prstDash val="dash"/>
            <a:miter lim="800000"/>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7"/>
          <p:cNvSpPr/>
          <p:nvPr/>
        </p:nvSpPr>
        <p:spPr>
          <a:xfrm rot="1842111">
            <a:off x="4832300" y="-594471"/>
            <a:ext cx="8461045" cy="10925908"/>
          </a:xfrm>
          <a:prstGeom prst="rect">
            <a:avLst/>
          </a:prstGeom>
          <a:solidFill>
            <a:srgbClr val="FFD966">
              <a:alpha val="7529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0" name="Google Shape;270;p7"/>
          <p:cNvSpPr/>
          <p:nvPr/>
        </p:nvSpPr>
        <p:spPr>
          <a:xfrm>
            <a:off x="5577195" y="-10735095"/>
            <a:ext cx="15409996" cy="13369710"/>
          </a:xfrm>
          <a:prstGeom prst="ellipse">
            <a:avLst/>
          </a:prstGeom>
          <a:solidFill>
            <a:schemeClr val="accent1">
              <a:alpha val="57254"/>
            </a:schemeClr>
          </a:solidFill>
          <a:ln>
            <a:noFill/>
          </a:ln>
          <a:effectLst>
            <a:reflection blurRad="0" dir="5400000" dist="101600" endA="275" endPos="6539" kx="0" rotWithShape="0" algn="bl" stA="50000" stPos="0" sy="-100000" ky="0"/>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 name="Google Shape;271;p7"/>
          <p:cNvSpPr txBox="1"/>
          <p:nvPr/>
        </p:nvSpPr>
        <p:spPr>
          <a:xfrm>
            <a:off x="5815585" y="2934521"/>
            <a:ext cx="5108400" cy="2862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lang="en-GB" sz="1800">
                <a:solidFill>
                  <a:srgbClr val="7F7F7F"/>
                </a:solidFill>
                <a:latin typeface="Raleway"/>
                <a:ea typeface="Raleway"/>
                <a:cs typeface="Raleway"/>
                <a:sym typeface="Raleway"/>
              </a:rPr>
              <a:t>Data Valley organizes working tables with the participation of stakeholders from different sectors to share experiences, analyze regulations, and propose policies and protocols that facilitate data sharing and reuse in individual supply chains and for a specific target sector. From the identified pools of experts, Data valley encourages the establishment of new working teams to devise innovative projects.</a:t>
            </a:r>
            <a:endParaRPr sz="1800">
              <a:solidFill>
                <a:srgbClr val="7F7F7F"/>
              </a:solidFill>
              <a:latin typeface="Raleway"/>
              <a:ea typeface="Raleway"/>
              <a:cs typeface="Raleway"/>
              <a:sym typeface="Raleway"/>
            </a:endParaRPr>
          </a:p>
        </p:txBody>
      </p:sp>
      <p:sp>
        <p:nvSpPr>
          <p:cNvPr id="272" name="Google Shape;272;p7"/>
          <p:cNvSpPr txBox="1"/>
          <p:nvPr/>
        </p:nvSpPr>
        <p:spPr>
          <a:xfrm>
            <a:off x="32429" y="444548"/>
            <a:ext cx="66621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rgbClr val="2F5496"/>
                </a:solidFill>
                <a:latin typeface="Raleway"/>
                <a:ea typeface="Raleway"/>
                <a:cs typeface="Raleway"/>
                <a:sym typeface="Raleway"/>
              </a:rPr>
              <a:t>Data Valley </a:t>
            </a:r>
            <a:r>
              <a:rPr b="1" lang="en-GB" sz="3200">
                <a:solidFill>
                  <a:srgbClr val="2F5496"/>
                </a:solidFill>
                <a:latin typeface="Raleway"/>
                <a:ea typeface="Raleway"/>
                <a:cs typeface="Raleway"/>
                <a:sym typeface="Raleway"/>
              </a:rPr>
              <a:t>as</a:t>
            </a:r>
            <a:r>
              <a:rPr b="1" i="0" lang="en-GB" sz="3200" u="none" cap="none" strike="noStrike">
                <a:solidFill>
                  <a:srgbClr val="2F5496"/>
                </a:solidFill>
                <a:latin typeface="Raleway"/>
                <a:ea typeface="Raleway"/>
                <a:cs typeface="Raleway"/>
                <a:sym typeface="Raleway"/>
              </a:rPr>
              <a:t> policy Advisor</a:t>
            </a:r>
            <a:endParaRPr b="0" i="0" sz="1400" u="none" cap="none" strike="noStrike">
              <a:solidFill>
                <a:srgbClr val="000000"/>
              </a:solidFill>
              <a:latin typeface="Arial"/>
              <a:ea typeface="Arial"/>
              <a:cs typeface="Arial"/>
              <a:sym typeface="Arial"/>
            </a:endParaRPr>
          </a:p>
        </p:txBody>
      </p:sp>
      <p:sp>
        <p:nvSpPr>
          <p:cNvPr id="273" name="Google Shape;273;p7"/>
          <p:cNvSpPr txBox="1"/>
          <p:nvPr/>
        </p:nvSpPr>
        <p:spPr>
          <a:xfrm>
            <a:off x="5657700" y="2768948"/>
            <a:ext cx="5687400" cy="3187500"/>
          </a:xfrm>
          <a:prstGeom prst="rect">
            <a:avLst/>
          </a:prstGeom>
          <a:noFill/>
          <a:ln cap="flat" cmpd="sng" w="19050">
            <a:solidFill>
              <a:schemeClr val="lt1"/>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omputer, person, indoor&#10;&#10;Description automatically generated" id="274" name="Google Shape;274;p7"/>
          <p:cNvPicPr preferRelativeResize="0"/>
          <p:nvPr/>
        </p:nvPicPr>
        <p:blipFill rotWithShape="1">
          <a:blip r:embed="rId3">
            <a:alphaModFix/>
          </a:blip>
          <a:srcRect b="0" l="26801" r="9121" t="3318"/>
          <a:stretch/>
        </p:blipFill>
        <p:spPr>
          <a:xfrm>
            <a:off x="-1556393" y="1820041"/>
            <a:ext cx="6584540" cy="6630478"/>
          </a:xfrm>
          <a:custGeom>
            <a:rect b="b" l="l" r="r" t="t"/>
            <a:pathLst>
              <a:path extrusionOk="0" h="6630478" w="6584540">
                <a:moveTo>
                  <a:pt x="5285643" y="5051438"/>
                </a:moveTo>
                <a:lnTo>
                  <a:pt x="6324755" y="5051438"/>
                </a:lnTo>
                <a:cubicBezTo>
                  <a:pt x="6468230" y="5051438"/>
                  <a:pt x="6584540" y="5169267"/>
                  <a:pt x="6584540" y="5314616"/>
                </a:cubicBezTo>
                <a:lnTo>
                  <a:pt x="6584540" y="6367299"/>
                </a:lnTo>
                <a:cubicBezTo>
                  <a:pt x="6584540" y="6512648"/>
                  <a:pt x="6468230" y="6630478"/>
                  <a:pt x="6324755" y="6630478"/>
                </a:cubicBezTo>
                <a:lnTo>
                  <a:pt x="5285643" y="6630478"/>
                </a:lnTo>
                <a:cubicBezTo>
                  <a:pt x="5142167" y="6630478"/>
                  <a:pt x="5025857" y="6512648"/>
                  <a:pt x="5025857" y="6367299"/>
                </a:cubicBezTo>
                <a:lnTo>
                  <a:pt x="5025857" y="5314616"/>
                </a:lnTo>
                <a:cubicBezTo>
                  <a:pt x="5025857" y="5169267"/>
                  <a:pt x="5142167" y="5051438"/>
                  <a:pt x="5285643" y="5051438"/>
                </a:cubicBezTo>
                <a:close/>
                <a:moveTo>
                  <a:pt x="3630587" y="5051438"/>
                </a:moveTo>
                <a:lnTo>
                  <a:pt x="4669699" y="5051438"/>
                </a:lnTo>
                <a:cubicBezTo>
                  <a:pt x="4813174" y="5051438"/>
                  <a:pt x="4929484" y="5169267"/>
                  <a:pt x="4929484" y="5314616"/>
                </a:cubicBezTo>
                <a:lnTo>
                  <a:pt x="4929484" y="6367299"/>
                </a:lnTo>
                <a:cubicBezTo>
                  <a:pt x="4929484" y="6512648"/>
                  <a:pt x="4813174" y="6630478"/>
                  <a:pt x="4669699" y="6630478"/>
                </a:cubicBezTo>
                <a:lnTo>
                  <a:pt x="3630587" y="6630478"/>
                </a:lnTo>
                <a:cubicBezTo>
                  <a:pt x="3487112" y="6630478"/>
                  <a:pt x="3370802" y="6512648"/>
                  <a:pt x="3370802" y="6367299"/>
                </a:cubicBezTo>
                <a:lnTo>
                  <a:pt x="3370802" y="5314616"/>
                </a:lnTo>
                <a:cubicBezTo>
                  <a:pt x="3370802" y="5169267"/>
                  <a:pt x="3487112" y="5051438"/>
                  <a:pt x="3630587" y="5051438"/>
                </a:cubicBezTo>
                <a:close/>
                <a:moveTo>
                  <a:pt x="1957356" y="5051438"/>
                </a:moveTo>
                <a:lnTo>
                  <a:pt x="2996467" y="5051438"/>
                </a:lnTo>
                <a:cubicBezTo>
                  <a:pt x="3139943" y="5051438"/>
                  <a:pt x="3256253" y="5169267"/>
                  <a:pt x="3256253" y="5314616"/>
                </a:cubicBezTo>
                <a:lnTo>
                  <a:pt x="3256253" y="6367299"/>
                </a:lnTo>
                <a:cubicBezTo>
                  <a:pt x="3256253" y="6512648"/>
                  <a:pt x="3139943" y="6630478"/>
                  <a:pt x="2996467" y="6630478"/>
                </a:cubicBezTo>
                <a:lnTo>
                  <a:pt x="1957356" y="6630478"/>
                </a:lnTo>
                <a:cubicBezTo>
                  <a:pt x="1813881" y="6630478"/>
                  <a:pt x="1697570" y="6512648"/>
                  <a:pt x="1697570" y="6367299"/>
                </a:cubicBezTo>
                <a:lnTo>
                  <a:pt x="1697570" y="5314616"/>
                </a:lnTo>
                <a:cubicBezTo>
                  <a:pt x="1697570" y="5169267"/>
                  <a:pt x="1813881" y="5051438"/>
                  <a:pt x="1957356" y="5051438"/>
                </a:cubicBezTo>
                <a:close/>
                <a:moveTo>
                  <a:pt x="302300" y="5051438"/>
                </a:moveTo>
                <a:lnTo>
                  <a:pt x="1341411" y="5051438"/>
                </a:lnTo>
                <a:cubicBezTo>
                  <a:pt x="1484887" y="5051438"/>
                  <a:pt x="1601197" y="5169267"/>
                  <a:pt x="1601197" y="5314616"/>
                </a:cubicBezTo>
                <a:lnTo>
                  <a:pt x="1601197" y="6367299"/>
                </a:lnTo>
                <a:cubicBezTo>
                  <a:pt x="1601197" y="6512648"/>
                  <a:pt x="1484887" y="6630478"/>
                  <a:pt x="1341411" y="6630478"/>
                </a:cubicBezTo>
                <a:lnTo>
                  <a:pt x="302300" y="6630478"/>
                </a:lnTo>
                <a:cubicBezTo>
                  <a:pt x="158825" y="6630478"/>
                  <a:pt x="42514" y="6512648"/>
                  <a:pt x="42514" y="6367299"/>
                </a:cubicBezTo>
                <a:lnTo>
                  <a:pt x="42514" y="5314616"/>
                </a:lnTo>
                <a:cubicBezTo>
                  <a:pt x="42514" y="5169267"/>
                  <a:pt x="158825" y="5051438"/>
                  <a:pt x="302300" y="5051438"/>
                </a:cubicBezTo>
                <a:close/>
                <a:moveTo>
                  <a:pt x="5275061" y="3373653"/>
                </a:moveTo>
                <a:lnTo>
                  <a:pt x="6314173" y="3373653"/>
                </a:lnTo>
                <a:cubicBezTo>
                  <a:pt x="6457648" y="3373653"/>
                  <a:pt x="6573958" y="3491482"/>
                  <a:pt x="6573958" y="3636832"/>
                </a:cubicBezTo>
                <a:lnTo>
                  <a:pt x="6573958" y="4689514"/>
                </a:lnTo>
                <a:cubicBezTo>
                  <a:pt x="6573958" y="4834864"/>
                  <a:pt x="6457648" y="4952693"/>
                  <a:pt x="6314173" y="4952693"/>
                </a:cubicBezTo>
                <a:lnTo>
                  <a:pt x="5275061" y="4952693"/>
                </a:lnTo>
                <a:cubicBezTo>
                  <a:pt x="5131586" y="4952693"/>
                  <a:pt x="5015275" y="4834864"/>
                  <a:pt x="5015275" y="4689514"/>
                </a:cubicBezTo>
                <a:lnTo>
                  <a:pt x="5015275" y="3636832"/>
                </a:lnTo>
                <a:cubicBezTo>
                  <a:pt x="5015275" y="3491482"/>
                  <a:pt x="5131586" y="3373653"/>
                  <a:pt x="5275061" y="3373653"/>
                </a:cubicBezTo>
                <a:close/>
                <a:moveTo>
                  <a:pt x="3620006" y="3373653"/>
                </a:moveTo>
                <a:lnTo>
                  <a:pt x="4659117" y="3373653"/>
                </a:lnTo>
                <a:cubicBezTo>
                  <a:pt x="4802592" y="3373653"/>
                  <a:pt x="4918902" y="3491482"/>
                  <a:pt x="4918902" y="3636832"/>
                </a:cubicBezTo>
                <a:lnTo>
                  <a:pt x="4918902" y="4689514"/>
                </a:lnTo>
                <a:cubicBezTo>
                  <a:pt x="4918902" y="4834864"/>
                  <a:pt x="4802592" y="4952693"/>
                  <a:pt x="4659117" y="4952693"/>
                </a:cubicBezTo>
                <a:lnTo>
                  <a:pt x="3620006" y="4952693"/>
                </a:lnTo>
                <a:cubicBezTo>
                  <a:pt x="3476530" y="4952693"/>
                  <a:pt x="3360220" y="4834864"/>
                  <a:pt x="3360220" y="4689514"/>
                </a:cubicBezTo>
                <a:lnTo>
                  <a:pt x="3360220" y="3636832"/>
                </a:lnTo>
                <a:cubicBezTo>
                  <a:pt x="3360220" y="3491482"/>
                  <a:pt x="3476530" y="3373653"/>
                  <a:pt x="3620006" y="3373653"/>
                </a:cubicBezTo>
                <a:close/>
                <a:moveTo>
                  <a:pt x="1946774" y="3373653"/>
                </a:moveTo>
                <a:lnTo>
                  <a:pt x="2985885" y="3373653"/>
                </a:lnTo>
                <a:cubicBezTo>
                  <a:pt x="3129361" y="3373653"/>
                  <a:pt x="3245671" y="3491482"/>
                  <a:pt x="3245671" y="3636832"/>
                </a:cubicBezTo>
                <a:lnTo>
                  <a:pt x="3245671" y="4689514"/>
                </a:lnTo>
                <a:cubicBezTo>
                  <a:pt x="3245671" y="4834864"/>
                  <a:pt x="3129361" y="4952693"/>
                  <a:pt x="2985885" y="4952693"/>
                </a:cubicBezTo>
                <a:lnTo>
                  <a:pt x="1946774" y="4952693"/>
                </a:lnTo>
                <a:cubicBezTo>
                  <a:pt x="1803299" y="4952693"/>
                  <a:pt x="1686989" y="4834864"/>
                  <a:pt x="1686989" y="4689514"/>
                </a:cubicBezTo>
                <a:lnTo>
                  <a:pt x="1686989" y="3636832"/>
                </a:lnTo>
                <a:cubicBezTo>
                  <a:pt x="1686989" y="3491482"/>
                  <a:pt x="1803299" y="3373653"/>
                  <a:pt x="1946774" y="3373653"/>
                </a:cubicBezTo>
                <a:close/>
                <a:moveTo>
                  <a:pt x="291719" y="3373653"/>
                </a:moveTo>
                <a:lnTo>
                  <a:pt x="1330829" y="3373653"/>
                </a:lnTo>
                <a:cubicBezTo>
                  <a:pt x="1474305" y="3373653"/>
                  <a:pt x="1590615" y="3491482"/>
                  <a:pt x="1590615" y="3636832"/>
                </a:cubicBezTo>
                <a:lnTo>
                  <a:pt x="1590615" y="4689514"/>
                </a:lnTo>
                <a:cubicBezTo>
                  <a:pt x="1590615" y="4834864"/>
                  <a:pt x="1474305" y="4952693"/>
                  <a:pt x="1330829" y="4952693"/>
                </a:cubicBezTo>
                <a:lnTo>
                  <a:pt x="291719" y="4952693"/>
                </a:lnTo>
                <a:cubicBezTo>
                  <a:pt x="148243" y="4952693"/>
                  <a:pt x="31933" y="4834864"/>
                  <a:pt x="31933" y="4689514"/>
                </a:cubicBezTo>
                <a:lnTo>
                  <a:pt x="31933" y="3636832"/>
                </a:lnTo>
                <a:cubicBezTo>
                  <a:pt x="31933" y="3491482"/>
                  <a:pt x="148243" y="3373653"/>
                  <a:pt x="291719" y="3373653"/>
                </a:cubicBezTo>
                <a:close/>
                <a:moveTo>
                  <a:pt x="5253709" y="1677784"/>
                </a:moveTo>
                <a:lnTo>
                  <a:pt x="6292821" y="1677784"/>
                </a:lnTo>
                <a:cubicBezTo>
                  <a:pt x="6436296" y="1677784"/>
                  <a:pt x="6552607" y="1795613"/>
                  <a:pt x="6552607" y="1940962"/>
                </a:cubicBezTo>
                <a:lnTo>
                  <a:pt x="6552607" y="2993645"/>
                </a:lnTo>
                <a:cubicBezTo>
                  <a:pt x="6552607" y="3138995"/>
                  <a:pt x="6436296" y="3256824"/>
                  <a:pt x="6292821" y="3256824"/>
                </a:cubicBezTo>
                <a:lnTo>
                  <a:pt x="5253709" y="3256824"/>
                </a:lnTo>
                <a:cubicBezTo>
                  <a:pt x="5110234" y="3256824"/>
                  <a:pt x="4993924" y="3138995"/>
                  <a:pt x="4993924" y="2993645"/>
                </a:cubicBezTo>
                <a:lnTo>
                  <a:pt x="4993924" y="1940962"/>
                </a:lnTo>
                <a:cubicBezTo>
                  <a:pt x="4993924" y="1795613"/>
                  <a:pt x="5110234" y="1677784"/>
                  <a:pt x="5253709" y="1677784"/>
                </a:cubicBezTo>
                <a:close/>
                <a:moveTo>
                  <a:pt x="3598654" y="1677784"/>
                </a:moveTo>
                <a:lnTo>
                  <a:pt x="4637765" y="1677784"/>
                </a:lnTo>
                <a:cubicBezTo>
                  <a:pt x="4781240" y="1677784"/>
                  <a:pt x="4897551" y="1795613"/>
                  <a:pt x="4897551" y="1940962"/>
                </a:cubicBezTo>
                <a:lnTo>
                  <a:pt x="4897551" y="2993645"/>
                </a:lnTo>
                <a:cubicBezTo>
                  <a:pt x="4897551" y="3138995"/>
                  <a:pt x="4781240" y="3256824"/>
                  <a:pt x="4637765" y="3256824"/>
                </a:cubicBezTo>
                <a:lnTo>
                  <a:pt x="3598654" y="3256824"/>
                </a:lnTo>
                <a:cubicBezTo>
                  <a:pt x="3455178" y="3256824"/>
                  <a:pt x="3338868" y="3138995"/>
                  <a:pt x="3338868" y="2993645"/>
                </a:cubicBezTo>
                <a:lnTo>
                  <a:pt x="3338868" y="1940962"/>
                </a:lnTo>
                <a:cubicBezTo>
                  <a:pt x="3338868" y="1795613"/>
                  <a:pt x="3455178" y="1677784"/>
                  <a:pt x="3598654" y="1677784"/>
                </a:cubicBezTo>
                <a:close/>
                <a:moveTo>
                  <a:pt x="1925423" y="1677784"/>
                </a:moveTo>
                <a:lnTo>
                  <a:pt x="2964533" y="1677784"/>
                </a:lnTo>
                <a:cubicBezTo>
                  <a:pt x="3108009" y="1677784"/>
                  <a:pt x="3224319" y="1795613"/>
                  <a:pt x="3224319" y="1940962"/>
                </a:cubicBezTo>
                <a:lnTo>
                  <a:pt x="3224319" y="2993645"/>
                </a:lnTo>
                <a:cubicBezTo>
                  <a:pt x="3224319" y="3138995"/>
                  <a:pt x="3108009" y="3256824"/>
                  <a:pt x="2964533" y="3256824"/>
                </a:cubicBezTo>
                <a:lnTo>
                  <a:pt x="1925423" y="3256824"/>
                </a:lnTo>
                <a:cubicBezTo>
                  <a:pt x="1781947" y="3256824"/>
                  <a:pt x="1665637" y="3138995"/>
                  <a:pt x="1665637" y="2993645"/>
                </a:cubicBezTo>
                <a:lnTo>
                  <a:pt x="1665637" y="1940962"/>
                </a:lnTo>
                <a:cubicBezTo>
                  <a:pt x="1665637" y="1795613"/>
                  <a:pt x="1781947" y="1677784"/>
                  <a:pt x="1925423" y="1677784"/>
                </a:cubicBezTo>
                <a:close/>
                <a:moveTo>
                  <a:pt x="270367" y="1677784"/>
                </a:moveTo>
                <a:lnTo>
                  <a:pt x="1309478" y="1677784"/>
                </a:lnTo>
                <a:cubicBezTo>
                  <a:pt x="1452953" y="1677784"/>
                  <a:pt x="1569265" y="1795613"/>
                  <a:pt x="1569265" y="1940962"/>
                </a:cubicBezTo>
                <a:lnTo>
                  <a:pt x="1569265" y="2993645"/>
                </a:lnTo>
                <a:cubicBezTo>
                  <a:pt x="1569265" y="3138995"/>
                  <a:pt x="1452953" y="3256824"/>
                  <a:pt x="1309478" y="3256824"/>
                </a:cubicBezTo>
                <a:lnTo>
                  <a:pt x="270367" y="3256824"/>
                </a:lnTo>
                <a:cubicBezTo>
                  <a:pt x="126891" y="3256824"/>
                  <a:pt x="10582" y="3138995"/>
                  <a:pt x="10582" y="2993645"/>
                </a:cubicBezTo>
                <a:lnTo>
                  <a:pt x="10582" y="1940962"/>
                </a:lnTo>
                <a:cubicBezTo>
                  <a:pt x="10582" y="1795613"/>
                  <a:pt x="126891" y="1677784"/>
                  <a:pt x="270367" y="1677784"/>
                </a:cubicBezTo>
                <a:close/>
                <a:moveTo>
                  <a:pt x="5243127" y="0"/>
                </a:moveTo>
                <a:lnTo>
                  <a:pt x="6282239" y="0"/>
                </a:lnTo>
                <a:cubicBezTo>
                  <a:pt x="6425714" y="0"/>
                  <a:pt x="6542025" y="117829"/>
                  <a:pt x="6542025" y="263179"/>
                </a:cubicBezTo>
                <a:lnTo>
                  <a:pt x="6542025" y="1315860"/>
                </a:lnTo>
                <a:cubicBezTo>
                  <a:pt x="6542025" y="1461210"/>
                  <a:pt x="6425714" y="1579039"/>
                  <a:pt x="6282239" y="1579039"/>
                </a:cubicBezTo>
                <a:lnTo>
                  <a:pt x="5243127" y="1579039"/>
                </a:lnTo>
                <a:cubicBezTo>
                  <a:pt x="5099652" y="1579039"/>
                  <a:pt x="4983342" y="1461210"/>
                  <a:pt x="4983342" y="1315860"/>
                </a:cubicBezTo>
                <a:lnTo>
                  <a:pt x="4983342" y="263179"/>
                </a:lnTo>
                <a:cubicBezTo>
                  <a:pt x="4983342" y="117829"/>
                  <a:pt x="5099652" y="0"/>
                  <a:pt x="5243127" y="0"/>
                </a:cubicBezTo>
                <a:close/>
                <a:moveTo>
                  <a:pt x="3588072" y="0"/>
                </a:moveTo>
                <a:lnTo>
                  <a:pt x="4627183" y="0"/>
                </a:lnTo>
                <a:cubicBezTo>
                  <a:pt x="4770659" y="0"/>
                  <a:pt x="4886969" y="117829"/>
                  <a:pt x="4886969" y="263179"/>
                </a:cubicBezTo>
                <a:lnTo>
                  <a:pt x="4886969" y="1315860"/>
                </a:lnTo>
                <a:cubicBezTo>
                  <a:pt x="4886969" y="1461210"/>
                  <a:pt x="4770659" y="1579039"/>
                  <a:pt x="4627183" y="1579039"/>
                </a:cubicBezTo>
                <a:lnTo>
                  <a:pt x="3588072" y="1579039"/>
                </a:lnTo>
                <a:cubicBezTo>
                  <a:pt x="3444596" y="1579039"/>
                  <a:pt x="3328286" y="1461210"/>
                  <a:pt x="3328286" y="1315860"/>
                </a:cubicBezTo>
                <a:lnTo>
                  <a:pt x="3328286" y="263179"/>
                </a:lnTo>
                <a:cubicBezTo>
                  <a:pt x="3328286" y="117829"/>
                  <a:pt x="3444596" y="0"/>
                  <a:pt x="3588072" y="0"/>
                </a:cubicBezTo>
                <a:close/>
                <a:moveTo>
                  <a:pt x="1914841" y="0"/>
                </a:moveTo>
                <a:lnTo>
                  <a:pt x="2953952" y="0"/>
                </a:lnTo>
                <a:cubicBezTo>
                  <a:pt x="3097427" y="0"/>
                  <a:pt x="3213737" y="117829"/>
                  <a:pt x="3213737" y="263179"/>
                </a:cubicBezTo>
                <a:lnTo>
                  <a:pt x="3213737" y="1315860"/>
                </a:lnTo>
                <a:cubicBezTo>
                  <a:pt x="3213737" y="1461210"/>
                  <a:pt x="3097427" y="1579039"/>
                  <a:pt x="2953952" y="1579039"/>
                </a:cubicBezTo>
                <a:lnTo>
                  <a:pt x="1914841" y="1579039"/>
                </a:lnTo>
                <a:cubicBezTo>
                  <a:pt x="1771365" y="1579039"/>
                  <a:pt x="1655056" y="1461210"/>
                  <a:pt x="1655056" y="1315860"/>
                </a:cubicBezTo>
                <a:lnTo>
                  <a:pt x="1655056" y="263179"/>
                </a:lnTo>
                <a:cubicBezTo>
                  <a:pt x="1655056" y="117829"/>
                  <a:pt x="1771365" y="0"/>
                  <a:pt x="1914841" y="0"/>
                </a:cubicBezTo>
                <a:close/>
                <a:moveTo>
                  <a:pt x="259785" y="0"/>
                </a:moveTo>
                <a:lnTo>
                  <a:pt x="1298896" y="0"/>
                </a:lnTo>
                <a:cubicBezTo>
                  <a:pt x="1442371" y="0"/>
                  <a:pt x="1558683" y="117829"/>
                  <a:pt x="1558683" y="263179"/>
                </a:cubicBezTo>
                <a:lnTo>
                  <a:pt x="1558683" y="1315860"/>
                </a:lnTo>
                <a:cubicBezTo>
                  <a:pt x="1558683" y="1461210"/>
                  <a:pt x="1442371" y="1579039"/>
                  <a:pt x="1298896" y="1579039"/>
                </a:cubicBezTo>
                <a:lnTo>
                  <a:pt x="259785" y="1579039"/>
                </a:lnTo>
                <a:cubicBezTo>
                  <a:pt x="116309" y="1579039"/>
                  <a:pt x="0" y="1461210"/>
                  <a:pt x="0" y="1315860"/>
                </a:cubicBezTo>
                <a:lnTo>
                  <a:pt x="0" y="263179"/>
                </a:lnTo>
                <a:cubicBezTo>
                  <a:pt x="0" y="117829"/>
                  <a:pt x="116309" y="0"/>
                  <a:pt x="259785" y="0"/>
                </a:cubicBezTo>
                <a:close/>
              </a:path>
            </a:pathLst>
          </a:cu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133f1daa9c2_1_0"/>
          <p:cNvSpPr/>
          <p:nvPr/>
        </p:nvSpPr>
        <p:spPr>
          <a:xfrm rot="3153488">
            <a:off x="4036636" y="-1295752"/>
            <a:ext cx="7633280" cy="13937675"/>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g133f1daa9c2_1_0"/>
          <p:cNvSpPr/>
          <p:nvPr/>
        </p:nvSpPr>
        <p:spPr>
          <a:xfrm flipH="1" rot="10800000">
            <a:off x="67" y="-133"/>
            <a:ext cx="12192000" cy="5282100"/>
          </a:xfrm>
          <a:prstGeom prst="roundRect">
            <a:avLst>
              <a:gd fmla="val 0" name="adj"/>
            </a:avLst>
          </a:prstGeom>
          <a:solidFill>
            <a:srgbClr val="2E75B5">
              <a:alpha val="9451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81" name="Google Shape;281;g133f1daa9c2_1_0"/>
          <p:cNvSpPr txBox="1"/>
          <p:nvPr/>
        </p:nvSpPr>
        <p:spPr>
          <a:xfrm>
            <a:off x="1584600" y="3995100"/>
            <a:ext cx="1133700" cy="4224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733"/>
              <a:buFont typeface="Arial"/>
              <a:buNone/>
            </a:pPr>
            <a:r>
              <a:rPr b="1" i="0" lang="en-GB" sz="1733" u="none" cap="none" strike="noStrike">
                <a:solidFill>
                  <a:schemeClr val="lt2"/>
                </a:solidFill>
                <a:latin typeface="Source Sans Pro"/>
                <a:ea typeface="Source Sans Pro"/>
                <a:cs typeface="Source Sans Pro"/>
                <a:sym typeface="Source Sans Pro"/>
              </a:rPr>
              <a:t>E-health</a:t>
            </a:r>
            <a:endParaRPr b="0" i="0" sz="1200" u="none" cap="none" strike="noStrike">
              <a:solidFill>
                <a:srgbClr val="000000"/>
              </a:solidFill>
              <a:latin typeface="Arial"/>
              <a:ea typeface="Arial"/>
              <a:cs typeface="Arial"/>
              <a:sym typeface="Arial"/>
            </a:endParaRPr>
          </a:p>
        </p:txBody>
      </p:sp>
      <p:sp>
        <p:nvSpPr>
          <p:cNvPr id="282" name="Google Shape;282;g133f1daa9c2_1_0"/>
          <p:cNvSpPr txBox="1"/>
          <p:nvPr/>
        </p:nvSpPr>
        <p:spPr>
          <a:xfrm>
            <a:off x="1298400" y="4320400"/>
            <a:ext cx="1706100" cy="6441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67"/>
              <a:buFont typeface="Arial"/>
              <a:buNone/>
            </a:pPr>
            <a:r>
              <a:rPr b="0" i="0" lang="en-GB" sz="1467" u="none" cap="none" strike="noStrike">
                <a:solidFill>
                  <a:schemeClr val="lt2"/>
                </a:solidFill>
                <a:latin typeface="Source Sans Pro"/>
                <a:ea typeface="Source Sans Pro"/>
                <a:cs typeface="Source Sans Pro"/>
                <a:sym typeface="Source Sans Pro"/>
              </a:rPr>
              <a:t>Data Sharing </a:t>
            </a:r>
            <a:r>
              <a:rPr lang="en-GB" sz="1467">
                <a:solidFill>
                  <a:schemeClr val="lt2"/>
                </a:solidFill>
                <a:latin typeface="Source Sans Pro"/>
                <a:ea typeface="Source Sans Pro"/>
                <a:cs typeface="Source Sans Pro"/>
                <a:sym typeface="Source Sans Pro"/>
              </a:rPr>
              <a:t>of e-health data</a:t>
            </a:r>
            <a:r>
              <a:rPr b="0" i="0" lang="en-GB" sz="1467" u="none" cap="none" strike="noStrike">
                <a:solidFill>
                  <a:schemeClr val="lt2"/>
                </a:solidFill>
                <a:latin typeface="Source Sans Pro"/>
                <a:ea typeface="Source Sans Pro"/>
                <a:cs typeface="Source Sans Pro"/>
                <a:sym typeface="Source Sans Pro"/>
              </a:rPr>
              <a:t> </a:t>
            </a:r>
            <a:endParaRPr b="0" i="0" sz="1467" u="none" cap="none" strike="noStrike">
              <a:solidFill>
                <a:srgbClr val="000000"/>
              </a:solidFill>
              <a:latin typeface="Arial"/>
              <a:ea typeface="Arial"/>
              <a:cs typeface="Arial"/>
              <a:sym typeface="Arial"/>
            </a:endParaRPr>
          </a:p>
        </p:txBody>
      </p:sp>
      <p:sp>
        <p:nvSpPr>
          <p:cNvPr id="283" name="Google Shape;283;g133f1daa9c2_1_0"/>
          <p:cNvSpPr txBox="1"/>
          <p:nvPr/>
        </p:nvSpPr>
        <p:spPr>
          <a:xfrm>
            <a:off x="3195133" y="3995100"/>
            <a:ext cx="1856400" cy="5355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733"/>
              <a:buFont typeface="Arial"/>
              <a:buNone/>
            </a:pPr>
            <a:r>
              <a:rPr b="1" i="0" lang="en-GB" sz="1733" u="none" cap="none" strike="noStrike">
                <a:solidFill>
                  <a:schemeClr val="lt2"/>
                </a:solidFill>
                <a:latin typeface="Source Sans Pro"/>
                <a:ea typeface="Source Sans Pro"/>
                <a:cs typeface="Source Sans Pro"/>
                <a:sym typeface="Source Sans Pro"/>
              </a:rPr>
              <a:t>Agriculture </a:t>
            </a:r>
            <a:endParaRPr b="0" i="0" sz="1200" u="none" cap="none" strike="noStrike">
              <a:solidFill>
                <a:srgbClr val="000000"/>
              </a:solidFill>
              <a:latin typeface="Arial"/>
              <a:ea typeface="Arial"/>
              <a:cs typeface="Arial"/>
              <a:sym typeface="Arial"/>
            </a:endParaRPr>
          </a:p>
        </p:txBody>
      </p:sp>
      <p:pic>
        <p:nvPicPr>
          <p:cNvPr id="284" name="Google Shape;284;g133f1daa9c2_1_0"/>
          <p:cNvPicPr preferRelativeResize="0"/>
          <p:nvPr/>
        </p:nvPicPr>
        <p:blipFill rotWithShape="1">
          <a:blip r:embed="rId3">
            <a:alphaModFix/>
          </a:blip>
          <a:srcRect b="0" l="17022" r="17022" t="0"/>
          <a:stretch/>
        </p:blipFill>
        <p:spPr>
          <a:xfrm>
            <a:off x="1372391" y="2329883"/>
            <a:ext cx="1557900" cy="1574700"/>
          </a:xfrm>
          <a:prstGeom prst="ellipse">
            <a:avLst/>
          </a:prstGeom>
          <a:noFill/>
          <a:ln cap="flat" cmpd="sng" w="19050">
            <a:solidFill>
              <a:srgbClr val="FFD966"/>
            </a:solidFill>
            <a:prstDash val="solid"/>
            <a:round/>
            <a:headEnd len="sm" w="sm" type="none"/>
            <a:tailEnd len="sm" w="sm" type="none"/>
          </a:ln>
        </p:spPr>
      </p:pic>
      <p:pic>
        <p:nvPicPr>
          <p:cNvPr id="285" name="Google Shape;285;g133f1daa9c2_1_0"/>
          <p:cNvPicPr preferRelativeResize="0"/>
          <p:nvPr/>
        </p:nvPicPr>
        <p:blipFill rotWithShape="1">
          <a:blip r:embed="rId4">
            <a:alphaModFix/>
          </a:blip>
          <a:srcRect b="0" l="17022" r="17022" t="0"/>
          <a:stretch/>
        </p:blipFill>
        <p:spPr>
          <a:xfrm>
            <a:off x="3344317" y="2329883"/>
            <a:ext cx="1557900" cy="1574700"/>
          </a:xfrm>
          <a:prstGeom prst="ellipse">
            <a:avLst/>
          </a:prstGeom>
          <a:noFill/>
          <a:ln cap="flat" cmpd="sng" w="19050">
            <a:solidFill>
              <a:schemeClr val="accent4"/>
            </a:solidFill>
            <a:prstDash val="solid"/>
            <a:round/>
            <a:headEnd len="sm" w="sm" type="none"/>
            <a:tailEnd len="sm" w="sm" type="none"/>
          </a:ln>
        </p:spPr>
      </p:pic>
      <p:pic>
        <p:nvPicPr>
          <p:cNvPr id="286" name="Google Shape;286;g133f1daa9c2_1_0"/>
          <p:cNvPicPr preferRelativeResize="0"/>
          <p:nvPr/>
        </p:nvPicPr>
        <p:blipFill rotWithShape="1">
          <a:blip r:embed="rId5">
            <a:alphaModFix/>
          </a:blip>
          <a:srcRect b="0" l="17022" r="17022" t="0"/>
          <a:stretch/>
        </p:blipFill>
        <p:spPr>
          <a:xfrm>
            <a:off x="5316277" y="2281849"/>
            <a:ext cx="1557900" cy="1574700"/>
          </a:xfrm>
          <a:prstGeom prst="ellipse">
            <a:avLst/>
          </a:prstGeom>
          <a:noFill/>
          <a:ln cap="flat" cmpd="sng" w="19050">
            <a:solidFill>
              <a:schemeClr val="accent4"/>
            </a:solidFill>
            <a:prstDash val="solid"/>
            <a:round/>
            <a:headEnd len="sm" w="sm" type="none"/>
            <a:tailEnd len="sm" w="sm" type="none"/>
          </a:ln>
        </p:spPr>
      </p:pic>
      <p:pic>
        <p:nvPicPr>
          <p:cNvPr id="287" name="Google Shape;287;g133f1daa9c2_1_0"/>
          <p:cNvPicPr preferRelativeResize="0"/>
          <p:nvPr/>
        </p:nvPicPr>
        <p:blipFill rotWithShape="1">
          <a:blip r:embed="rId6">
            <a:alphaModFix/>
          </a:blip>
          <a:srcRect b="0" l="38137" r="3841" t="0"/>
          <a:stretch/>
        </p:blipFill>
        <p:spPr>
          <a:xfrm>
            <a:off x="7288204" y="2281849"/>
            <a:ext cx="1557900" cy="1574700"/>
          </a:xfrm>
          <a:prstGeom prst="ellipse">
            <a:avLst/>
          </a:prstGeom>
          <a:noFill/>
          <a:ln cap="flat" cmpd="sng" w="19050">
            <a:solidFill>
              <a:schemeClr val="accent4"/>
            </a:solidFill>
            <a:prstDash val="solid"/>
            <a:round/>
            <a:headEnd len="sm" w="sm" type="none"/>
            <a:tailEnd len="sm" w="sm" type="none"/>
          </a:ln>
        </p:spPr>
      </p:pic>
      <p:pic>
        <p:nvPicPr>
          <p:cNvPr id="288" name="Google Shape;288;g133f1daa9c2_1_0"/>
          <p:cNvPicPr preferRelativeResize="0"/>
          <p:nvPr/>
        </p:nvPicPr>
        <p:blipFill rotWithShape="1">
          <a:blip r:embed="rId7">
            <a:alphaModFix/>
          </a:blip>
          <a:srcRect b="0" l="17022" r="17022" t="0"/>
          <a:stretch/>
        </p:blipFill>
        <p:spPr>
          <a:xfrm>
            <a:off x="9260144" y="2281849"/>
            <a:ext cx="1557900" cy="1574700"/>
          </a:xfrm>
          <a:prstGeom prst="ellipse">
            <a:avLst/>
          </a:prstGeom>
          <a:noFill/>
          <a:ln cap="flat" cmpd="sng" w="19050">
            <a:solidFill>
              <a:schemeClr val="accent4"/>
            </a:solidFill>
            <a:prstDash val="solid"/>
            <a:round/>
            <a:headEnd len="sm" w="sm" type="none"/>
            <a:tailEnd len="sm" w="sm" type="none"/>
          </a:ln>
        </p:spPr>
      </p:pic>
      <p:sp>
        <p:nvSpPr>
          <p:cNvPr id="289" name="Google Shape;289;g133f1daa9c2_1_0"/>
          <p:cNvSpPr txBox="1"/>
          <p:nvPr/>
        </p:nvSpPr>
        <p:spPr>
          <a:xfrm>
            <a:off x="5046867" y="3938500"/>
            <a:ext cx="2096700" cy="5355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733"/>
              <a:buFont typeface="Arial"/>
              <a:buNone/>
            </a:pPr>
            <a:r>
              <a:rPr b="1" i="0" lang="en-GB" sz="1733" u="none" cap="none" strike="noStrike">
                <a:solidFill>
                  <a:schemeClr val="lt2"/>
                </a:solidFill>
                <a:latin typeface="Source Sans Pro"/>
                <a:ea typeface="Source Sans Pro"/>
                <a:cs typeface="Source Sans Pro"/>
                <a:sym typeface="Source Sans Pro"/>
              </a:rPr>
              <a:t>Tourism </a:t>
            </a:r>
            <a:endParaRPr b="0" i="0" sz="1200" u="none" cap="none" strike="noStrike">
              <a:solidFill>
                <a:srgbClr val="000000"/>
              </a:solidFill>
              <a:latin typeface="Arial"/>
              <a:ea typeface="Arial"/>
              <a:cs typeface="Arial"/>
              <a:sym typeface="Arial"/>
            </a:endParaRPr>
          </a:p>
        </p:txBody>
      </p:sp>
      <p:sp>
        <p:nvSpPr>
          <p:cNvPr id="290" name="Google Shape;290;g133f1daa9c2_1_0"/>
          <p:cNvSpPr txBox="1"/>
          <p:nvPr/>
        </p:nvSpPr>
        <p:spPr>
          <a:xfrm>
            <a:off x="7139000" y="3938500"/>
            <a:ext cx="1856400" cy="5355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733"/>
              <a:buFont typeface="Arial"/>
              <a:buNone/>
            </a:pPr>
            <a:r>
              <a:rPr b="1" i="0" lang="en-GB" sz="1733" u="none" cap="none" strike="noStrike">
                <a:solidFill>
                  <a:schemeClr val="lt2"/>
                </a:solidFill>
                <a:latin typeface="Source Sans Pro"/>
                <a:ea typeface="Source Sans Pro"/>
                <a:cs typeface="Source Sans Pro"/>
                <a:sym typeface="Source Sans Pro"/>
              </a:rPr>
              <a:t>Smart Cities &amp; Urban Data </a:t>
            </a:r>
            <a:endParaRPr b="0" i="0" sz="1200" u="none" cap="none" strike="noStrike">
              <a:solidFill>
                <a:srgbClr val="000000"/>
              </a:solidFill>
              <a:latin typeface="Arial"/>
              <a:ea typeface="Arial"/>
              <a:cs typeface="Arial"/>
              <a:sym typeface="Arial"/>
            </a:endParaRPr>
          </a:p>
        </p:txBody>
      </p:sp>
      <p:sp>
        <p:nvSpPr>
          <p:cNvPr id="291" name="Google Shape;291;g133f1daa9c2_1_0"/>
          <p:cNvSpPr txBox="1"/>
          <p:nvPr/>
        </p:nvSpPr>
        <p:spPr>
          <a:xfrm>
            <a:off x="9110933" y="3906617"/>
            <a:ext cx="1856400" cy="5355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733"/>
              <a:buFont typeface="Arial"/>
              <a:buNone/>
            </a:pPr>
            <a:r>
              <a:rPr b="1" i="0" lang="en-GB" sz="1733" u="none" cap="none" strike="noStrike">
                <a:solidFill>
                  <a:schemeClr val="lt2"/>
                </a:solidFill>
                <a:latin typeface="Source Sans Pro"/>
                <a:ea typeface="Source Sans Pro"/>
                <a:cs typeface="Source Sans Pro"/>
                <a:sym typeface="Source Sans Pro"/>
              </a:rPr>
              <a:t>Algorithms </a:t>
            </a:r>
            <a:endParaRPr b="0" i="0" sz="1200" u="none" cap="none" strike="noStrike">
              <a:solidFill>
                <a:srgbClr val="000000"/>
              </a:solidFill>
              <a:latin typeface="Arial"/>
              <a:ea typeface="Arial"/>
              <a:cs typeface="Arial"/>
              <a:sym typeface="Arial"/>
            </a:endParaRPr>
          </a:p>
        </p:txBody>
      </p:sp>
      <p:sp>
        <p:nvSpPr>
          <p:cNvPr id="292" name="Google Shape;292;g133f1daa9c2_1_0"/>
          <p:cNvSpPr txBox="1"/>
          <p:nvPr/>
        </p:nvSpPr>
        <p:spPr>
          <a:xfrm>
            <a:off x="654656" y="221607"/>
            <a:ext cx="10882800" cy="840000"/>
          </a:xfrm>
          <a:prstGeom prst="rect">
            <a:avLst/>
          </a:prstGeom>
          <a:no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4800"/>
              <a:buFont typeface="Arial"/>
              <a:buNone/>
            </a:pPr>
            <a:r>
              <a:rPr b="1" lang="en-GB" sz="4800">
                <a:solidFill>
                  <a:srgbClr val="FFFFFF"/>
                </a:solidFill>
                <a:latin typeface="Source Sans Pro"/>
                <a:ea typeface="Source Sans Pro"/>
                <a:cs typeface="Source Sans Pro"/>
                <a:sym typeface="Source Sans Pro"/>
              </a:rPr>
              <a:t>Working Tables</a:t>
            </a:r>
            <a:endParaRPr b="1" i="0" sz="4800" u="none" cap="none" strike="noStrike">
              <a:solidFill>
                <a:srgbClr val="FFFFFF"/>
              </a:solidFill>
              <a:latin typeface="Source Sans Pro"/>
              <a:ea typeface="Source Sans Pro"/>
              <a:cs typeface="Source Sans Pro"/>
              <a:sym typeface="Source Sans Pro"/>
            </a:endParaRPr>
          </a:p>
        </p:txBody>
      </p:sp>
      <p:sp>
        <p:nvSpPr>
          <p:cNvPr id="293" name="Google Shape;293;g133f1daa9c2_1_0"/>
          <p:cNvSpPr txBox="1"/>
          <p:nvPr/>
        </p:nvSpPr>
        <p:spPr>
          <a:xfrm>
            <a:off x="3270333" y="4307567"/>
            <a:ext cx="1706100" cy="6441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67"/>
              <a:buFont typeface="Arial"/>
              <a:buNone/>
            </a:pPr>
            <a:r>
              <a:rPr b="0" i="0" lang="en-GB" sz="1467" u="none" cap="none" strike="noStrike">
                <a:solidFill>
                  <a:schemeClr val="lt2"/>
                </a:solidFill>
                <a:latin typeface="Source Sans Pro"/>
                <a:ea typeface="Source Sans Pro"/>
                <a:cs typeface="Source Sans Pro"/>
                <a:sym typeface="Source Sans Pro"/>
              </a:rPr>
              <a:t>Smart Sustainability</a:t>
            </a:r>
            <a:endParaRPr b="0" i="0" sz="1467" u="none" cap="none" strike="noStrike">
              <a:solidFill>
                <a:srgbClr val="000000"/>
              </a:solidFill>
              <a:latin typeface="Arial"/>
              <a:ea typeface="Arial"/>
              <a:cs typeface="Arial"/>
              <a:sym typeface="Arial"/>
            </a:endParaRPr>
          </a:p>
        </p:txBody>
      </p:sp>
      <p:sp>
        <p:nvSpPr>
          <p:cNvPr id="294" name="Google Shape;294;g133f1daa9c2_1_0"/>
          <p:cNvSpPr txBox="1"/>
          <p:nvPr/>
        </p:nvSpPr>
        <p:spPr>
          <a:xfrm>
            <a:off x="5242267" y="4283551"/>
            <a:ext cx="1706100" cy="6441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67"/>
              <a:buFont typeface="Arial"/>
              <a:buNone/>
            </a:pPr>
            <a:r>
              <a:rPr b="0" i="0" lang="en-GB" sz="1467" u="none" cap="none" strike="noStrike">
                <a:solidFill>
                  <a:schemeClr val="lt2"/>
                </a:solidFill>
                <a:latin typeface="Source Sans Pro"/>
                <a:ea typeface="Source Sans Pro"/>
                <a:cs typeface="Source Sans Pro"/>
                <a:sym typeface="Source Sans Pro"/>
              </a:rPr>
              <a:t>Data Re-use &amp; Tourism Platforms</a:t>
            </a:r>
            <a:endParaRPr b="0" i="0" sz="1467" u="none" cap="none" strike="noStrike">
              <a:solidFill>
                <a:schemeClr val="lt2"/>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467"/>
              <a:buFont typeface="Arial"/>
              <a:buNone/>
            </a:pPr>
            <a:r>
              <a:t/>
            </a:r>
            <a:endParaRPr b="0" i="0" sz="1467" u="none" cap="none" strike="noStrike">
              <a:solidFill>
                <a:schemeClr val="lt2"/>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467"/>
              <a:buFont typeface="Arial"/>
              <a:buNone/>
            </a:pPr>
            <a:r>
              <a:t/>
            </a:r>
            <a:endParaRPr b="0" i="0" sz="1467" u="none" cap="none" strike="noStrike">
              <a:solidFill>
                <a:schemeClr val="lt2"/>
              </a:solidFill>
              <a:latin typeface="Source Sans Pro"/>
              <a:ea typeface="Source Sans Pro"/>
              <a:cs typeface="Source Sans Pro"/>
              <a:sym typeface="Source Sans Pro"/>
            </a:endParaRPr>
          </a:p>
        </p:txBody>
      </p:sp>
      <p:sp>
        <p:nvSpPr>
          <p:cNvPr id="295" name="Google Shape;295;g133f1daa9c2_1_0"/>
          <p:cNvSpPr txBox="1"/>
          <p:nvPr/>
        </p:nvSpPr>
        <p:spPr>
          <a:xfrm>
            <a:off x="9186133" y="4296384"/>
            <a:ext cx="1706100" cy="6441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467"/>
              <a:buFont typeface="Arial"/>
              <a:buNone/>
            </a:pPr>
            <a:r>
              <a:rPr b="0" i="0" lang="en-GB" sz="1467" u="none" cap="none" strike="noStrike">
                <a:solidFill>
                  <a:schemeClr val="lt2"/>
                </a:solidFill>
                <a:latin typeface="Source Sans Pro"/>
                <a:ea typeface="Source Sans Pro"/>
                <a:cs typeface="Source Sans Pro"/>
                <a:sym typeface="Source Sans Pro"/>
              </a:rPr>
              <a:t>Liability, responsibility, accountability</a:t>
            </a:r>
            <a:endParaRPr b="0" i="0" sz="1467" u="none" cap="none" strike="noStrike">
              <a:solidFill>
                <a:schemeClr val="lt2"/>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467"/>
              <a:buFont typeface="Arial"/>
              <a:buNone/>
            </a:pPr>
            <a:r>
              <a:t/>
            </a:r>
            <a:endParaRPr b="0" i="0" sz="1467" u="none" cap="none" strike="noStrike">
              <a:solidFill>
                <a:schemeClr val="lt2"/>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SzPts val="1467"/>
              <a:buFont typeface="Arial"/>
              <a:buNone/>
            </a:pPr>
            <a:r>
              <a:t/>
            </a:r>
            <a:endParaRPr b="0" i="0" sz="1467" u="none" cap="none" strike="noStrike">
              <a:solidFill>
                <a:schemeClr val="lt2"/>
              </a:solidFill>
              <a:latin typeface="Source Sans Pro"/>
              <a:ea typeface="Source Sans Pro"/>
              <a:cs typeface="Source Sans Pro"/>
              <a:sym typeface="Source Sans Pro"/>
            </a:endParaRPr>
          </a:p>
        </p:txBody>
      </p:sp>
      <p:pic>
        <p:nvPicPr>
          <p:cNvPr id="296" name="Google Shape;296;g133f1daa9c2_1_0"/>
          <p:cNvPicPr preferRelativeResize="0"/>
          <p:nvPr/>
        </p:nvPicPr>
        <p:blipFill rotWithShape="1">
          <a:blip r:embed="rId8">
            <a:alphaModFix/>
          </a:blip>
          <a:srcRect b="0" l="0" r="0" t="0"/>
          <a:stretch/>
        </p:blipFill>
        <p:spPr>
          <a:xfrm>
            <a:off x="9964556" y="5378551"/>
            <a:ext cx="2005552" cy="1312662"/>
          </a:xfrm>
          <a:prstGeom prst="rect">
            <a:avLst/>
          </a:prstGeom>
          <a:noFill/>
          <a:ln>
            <a:noFill/>
          </a:ln>
        </p:spPr>
      </p:pic>
      <p:sp>
        <p:nvSpPr>
          <p:cNvPr id="297" name="Google Shape;297;g133f1daa9c2_1_0"/>
          <p:cNvSpPr txBox="1"/>
          <p:nvPr/>
        </p:nvSpPr>
        <p:spPr>
          <a:xfrm>
            <a:off x="1043991" y="1143348"/>
            <a:ext cx="10248300" cy="492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1" lang="en-GB" sz="1600">
                <a:solidFill>
                  <a:schemeClr val="lt1"/>
                </a:solidFill>
                <a:latin typeface="Raleway"/>
                <a:ea typeface="Raleway"/>
                <a:cs typeface="Raleway"/>
                <a:sym typeface="Raleway"/>
              </a:rPr>
              <a:t>Goal</a:t>
            </a:r>
            <a:r>
              <a:rPr b="0" i="0" lang="en-GB" sz="1600" u="none" cap="none" strike="noStrike">
                <a:solidFill>
                  <a:schemeClr val="lt1"/>
                </a:solidFill>
                <a:latin typeface="Raleway"/>
                <a:ea typeface="Raleway"/>
                <a:cs typeface="Raleway"/>
                <a:sym typeface="Raleway"/>
              </a:rPr>
              <a:t>: analyse the state of the art, </a:t>
            </a:r>
            <a:r>
              <a:rPr lang="en-GB" sz="1600">
                <a:solidFill>
                  <a:schemeClr val="lt1"/>
                </a:solidFill>
                <a:latin typeface="Raleway"/>
                <a:ea typeface="Raleway"/>
                <a:cs typeface="Raleway"/>
                <a:sym typeface="Raleway"/>
              </a:rPr>
              <a:t>define </a:t>
            </a:r>
            <a:r>
              <a:rPr b="1" lang="en-GB" sz="1600">
                <a:solidFill>
                  <a:schemeClr val="lt1"/>
                </a:solidFill>
                <a:latin typeface="Raleway"/>
                <a:ea typeface="Raleway"/>
                <a:cs typeface="Raleway"/>
                <a:sym typeface="Raleway"/>
              </a:rPr>
              <a:t>best practices</a:t>
            </a:r>
            <a:r>
              <a:rPr b="1" i="0" lang="en-GB" sz="1600" u="none" cap="none" strike="noStrike">
                <a:solidFill>
                  <a:schemeClr val="lt1"/>
                </a:solidFill>
                <a:latin typeface="Raleway"/>
                <a:ea typeface="Raleway"/>
                <a:cs typeface="Raleway"/>
                <a:sym typeface="Raleway"/>
              </a:rPr>
              <a:t> </a:t>
            </a:r>
            <a:r>
              <a:rPr i="0" lang="en-GB" sz="1600" u="none" cap="none" strike="noStrike">
                <a:solidFill>
                  <a:schemeClr val="lt1"/>
                </a:solidFill>
                <a:latin typeface="Raleway"/>
                <a:ea typeface="Raleway"/>
                <a:cs typeface="Raleway"/>
                <a:sym typeface="Raleway"/>
              </a:rPr>
              <a:t>and shared models  </a:t>
            </a:r>
            <a:endParaRPr b="0" i="0" sz="1600" u="none" cap="none" strike="noStrike">
              <a:solidFill>
                <a:schemeClr val="lt1"/>
              </a:solidFill>
              <a:latin typeface="Raleway"/>
              <a:ea typeface="Raleway"/>
              <a:cs typeface="Raleway"/>
              <a:sym typeface="Raleway"/>
            </a:endParaRPr>
          </a:p>
        </p:txBody>
      </p:sp>
      <p:pic>
        <p:nvPicPr>
          <p:cNvPr descr="Shape&#10;&#10;Description automatically generated with low confidence" id="298" name="Google Shape;298;g133f1daa9c2_1_0"/>
          <p:cNvPicPr preferRelativeResize="0"/>
          <p:nvPr/>
        </p:nvPicPr>
        <p:blipFill rotWithShape="1">
          <a:blip r:embed="rId9">
            <a:alphaModFix/>
          </a:blip>
          <a:srcRect b="0" l="0" r="0" t="0"/>
          <a:stretch/>
        </p:blipFill>
        <p:spPr>
          <a:xfrm>
            <a:off x="407758" y="1265762"/>
            <a:ext cx="493796" cy="49379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2022-04-14T09:58:13Z</dcterms:created>
  <dc:creator>Luca  Ferraris</dc:creator>
</cp:coreProperties>
</file>