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9" r:id="rId3"/>
    <p:sldId id="267" r:id="rId4"/>
    <p:sldId id="276" r:id="rId5"/>
    <p:sldId id="260" r:id="rId6"/>
    <p:sldId id="301" r:id="rId7"/>
    <p:sldId id="262" r:id="rId8"/>
    <p:sldId id="295" r:id="rId9"/>
    <p:sldId id="289" r:id="rId10"/>
    <p:sldId id="281" r:id="rId11"/>
    <p:sldId id="283" r:id="rId12"/>
    <p:sldId id="282" r:id="rId13"/>
    <p:sldId id="290" r:id="rId14"/>
    <p:sldId id="291" r:id="rId15"/>
    <p:sldId id="293" r:id="rId16"/>
    <p:sldId id="285" r:id="rId17"/>
    <p:sldId id="292" r:id="rId18"/>
    <p:sldId id="296" r:id="rId19"/>
    <p:sldId id="280" r:id="rId20"/>
    <p:sldId id="286" r:id="rId21"/>
    <p:sldId id="300" r:id="rId22"/>
    <p:sldId id="275" r:id="rId23"/>
    <p:sldId id="258" r:id="rId24"/>
    <p:sldId id="279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90CD"/>
    <a:srgbClr val="07407B"/>
    <a:srgbClr val="1D91CC"/>
    <a:srgbClr val="FF375F"/>
    <a:srgbClr val="BF5AF2"/>
    <a:srgbClr val="1E91CC"/>
    <a:srgbClr val="7FCDEE"/>
    <a:srgbClr val="444B53"/>
    <a:srgbClr val="B4B9C7"/>
    <a:srgbClr val="4470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04"/>
    <p:restoredTop sz="93343"/>
  </p:normalViewPr>
  <p:slideViewPr>
    <p:cSldViewPr snapToGrid="0" snapToObjects="1">
      <p:cViewPr varScale="1">
        <p:scale>
          <a:sx n="106" d="100"/>
          <a:sy n="106" d="100"/>
        </p:scale>
        <p:origin x="97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2" d="100"/>
          <a:sy n="112" d="100"/>
        </p:scale>
        <p:origin x="43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C5C952F-4752-0C40-8311-5C0C6E2DA8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F82D9E6-B5FF-C448-BBA3-680FDD158E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B14CA-DDBB-9D4F-B2C2-30D44ADFDE3E}" type="datetimeFigureOut">
              <a:rPr lang="it-IT" smtClean="0"/>
              <a:t>17/06/22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A903176-48A4-854C-BE82-F8FE693B16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65AAD05-8C9A-2A4A-A9FB-65F2375F81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AB525-2557-5744-91B5-9299B411874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531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D5F4C-A139-7E40-960E-05E94CBA483F}" type="datetimeFigureOut">
              <a:rPr lang="it-IT" smtClean="0"/>
              <a:t>17/06/22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F83B3-0C21-BA46-891E-E923391B39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36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092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614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7535" y="4686165"/>
            <a:ext cx="11071742" cy="471909"/>
          </a:xfrm>
        </p:spPr>
        <p:txBody>
          <a:bodyPr>
            <a:noAutofit/>
          </a:bodyPr>
          <a:lstStyle>
            <a:lvl1pPr marL="0" indent="0" algn="r">
              <a:lnSpc>
                <a:spcPts val="2500"/>
              </a:lnSpc>
              <a:buNone/>
              <a:defRPr sz="4600">
                <a:solidFill>
                  <a:srgbClr val="1E91C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</a:t>
            </a:r>
            <a:r>
              <a:rPr lang="it-IT" dirty="0" err="1"/>
              <a:t>title</a:t>
            </a:r>
            <a:r>
              <a:rPr lang="it-IT" dirty="0"/>
              <a:t> text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06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79CFB75-13E2-7D4D-9211-E39AC0DAA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429" y="329948"/>
            <a:ext cx="7815663" cy="610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34851E6-6EA0-4443-965F-06C31BAF3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96854" y="6526063"/>
            <a:ext cx="810505" cy="245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CDEE"/>
                </a:solidFill>
              </a:defRPr>
            </a:lvl1pPr>
          </a:lstStyle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464830-B8FF-CB40-9BE9-E765EEFAE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215" y="6526063"/>
            <a:ext cx="597877" cy="245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CDEE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4E74043-A23F-DD4C-B012-E6CDA31B2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008" y="6526063"/>
            <a:ext cx="4908984" cy="24568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CDEE"/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58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0FA525E-6D9B-1649-AE52-6A4D02B2A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429" y="329948"/>
            <a:ext cx="7815663" cy="610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531FBF2-2840-0745-A38D-59273E9C16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96854" y="6526063"/>
            <a:ext cx="810505" cy="245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CDEE"/>
                </a:solidFill>
              </a:defRPr>
            </a:lvl1pPr>
          </a:lstStyle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87F7E0-0573-F743-8930-BBA9DE5C2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215" y="6526063"/>
            <a:ext cx="597877" cy="245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CDEE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6408AD7-E449-A542-A7CE-930A51526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008" y="6526063"/>
            <a:ext cx="4908984" cy="24568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CDEE"/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943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2C09B68-9AC4-1344-AD87-FFBAC1E4B0B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77008" y="1565031"/>
            <a:ext cx="10876084" cy="4466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pattern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6D1D33A-E190-EF4A-9824-1A6069BB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429" y="329948"/>
            <a:ext cx="7815663" cy="610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79698D0-0001-C64D-A5A9-F6251C8FE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96854" y="6526063"/>
            <a:ext cx="810505" cy="245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CDEE"/>
                </a:solidFill>
              </a:defRPr>
            </a:lvl1pPr>
          </a:lstStyle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07B82A3-5EBA-D14A-B08C-E5E08123F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215" y="6526063"/>
            <a:ext cx="597877" cy="245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CDEE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3346385-E71F-6844-AE9E-B3C9ABF13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008" y="6526063"/>
            <a:ext cx="4908984" cy="24568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CDEE"/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5180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08" y="1497058"/>
            <a:ext cx="8474249" cy="490237"/>
          </a:xfrm>
        </p:spPr>
        <p:txBody>
          <a:bodyPr anchor="b">
            <a:noAutofit/>
          </a:bodyPr>
          <a:lstStyle>
            <a:lvl1pPr algn="l"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6106ACA-78F5-774B-B7D7-00FB25CE25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0265" y="2338754"/>
            <a:ext cx="6402828" cy="3776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pattern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D2D2AE2-17FB-1F4A-9370-B4907C4C141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77008" y="2338755"/>
            <a:ext cx="4095017" cy="3776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pattern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3C17044-1E55-7749-BA28-C58FE43B4B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96854" y="6526063"/>
            <a:ext cx="810505" cy="245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CDEE"/>
                </a:solidFill>
              </a:defRPr>
            </a:lvl1pPr>
          </a:lstStyle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9104A06-C1A1-8D4B-9670-F781C3F2D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215" y="6526063"/>
            <a:ext cx="597877" cy="245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CDEE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23C2282-02BD-894F-8A05-40BC18AF8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008" y="6526063"/>
            <a:ext cx="4908984" cy="24568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CDEE"/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7823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73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37429" y="329948"/>
            <a:ext cx="7815663" cy="610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008" y="1825625"/>
            <a:ext cx="10876084" cy="4109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pattern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96854" y="6526063"/>
            <a:ext cx="810505" cy="245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CDEE"/>
                </a:solidFill>
              </a:defRPr>
            </a:lvl1pPr>
          </a:lstStyle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5215" y="6526063"/>
            <a:ext cx="597877" cy="245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CDEE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8023A2A-E186-C44B-BE7B-AA22C0987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008" y="6526063"/>
            <a:ext cx="4908984" cy="24568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CDEE"/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058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6" r:id="rId3"/>
    <p:sldLayoutId id="2147483663" r:id="rId4"/>
    <p:sldLayoutId id="2147483668" r:id="rId5"/>
    <p:sldLayoutId id="2147483670" r:id="rId6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600" b="0" i="0" kern="1200">
          <a:solidFill>
            <a:srgbClr val="07407B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9"/>
        </a:buBlip>
        <a:defRPr sz="2800" kern="1200">
          <a:solidFill>
            <a:srgbClr val="07407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kern="1200">
          <a:solidFill>
            <a:srgbClr val="07407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000" kern="1200">
          <a:solidFill>
            <a:srgbClr val="07407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1800" kern="1200">
          <a:solidFill>
            <a:srgbClr val="07407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1800" kern="1200">
          <a:solidFill>
            <a:srgbClr val="07407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indico.cern.ch/event/854707/contributions/3680522" TargetMode="External"/><Relationship Id="rId4" Type="http://schemas.openxmlformats.org/officeDocument/2006/relationships/hyperlink" Target="https://indico.cern.ch/event/970232/contributions/415837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sv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mesh.io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hyperlink" Target="https://github.com/sciencemesh" TargetMode="External"/><Relationship Id="rId4" Type="http://schemas.openxmlformats.org/officeDocument/2006/relationships/hyperlink" Target="https://gitter.im/sciencemesh/community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nounproject.com/term/connection/224761/" TargetMode="External"/><Relationship Id="rId2" Type="http://schemas.openxmlformats.org/officeDocument/2006/relationships/hyperlink" Target="https://thenounproject.com/term/connection/2436419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https://thenounproject.com/term/platform/3693852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60F9B31-FA47-8748-AC16-293D1D949A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sz="2800" dirty="0" err="1"/>
              <a:t>ScienceMesh</a:t>
            </a:r>
            <a:r>
              <a:rPr lang="en-GB" sz="2800" dirty="0"/>
              <a:t>: A Federated Open Research Infrastructure</a:t>
            </a:r>
          </a:p>
          <a:p>
            <a:endParaRPr lang="en-US" sz="2800" dirty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5F7FD3A0-53AD-456F-8FE0-E292BA8AE3F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380788" y="6526213"/>
            <a:ext cx="811212" cy="24606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9D2688D-5062-DC41-BCCE-C31751DDA100}" type="datetime1">
              <a:rPr lang="it-IT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17/06/22</a:t>
            </a:fld>
            <a:endParaRPr lang="it-IT" sz="100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30A0356-6F47-40B2-94E3-6111E2FDD9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3513" y="6526213"/>
            <a:ext cx="598487" cy="24606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45175DA-277F-B548-B500-1BF71FE23091}" type="slidenum">
              <a:rPr lang="it-IT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it-IT" sz="110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AB45AA2-4E9D-5F4C-9235-634AA77FB305}"/>
              </a:ext>
            </a:extLst>
          </p:cNvPr>
          <p:cNvSpPr txBox="1">
            <a:spLocks/>
          </p:cNvSpPr>
          <p:nvPr/>
        </p:nvSpPr>
        <p:spPr>
          <a:xfrm>
            <a:off x="727535" y="5245997"/>
            <a:ext cx="11071742" cy="4338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ts val="2500"/>
              </a:lnSpc>
              <a:spcBef>
                <a:spcPts val="1000"/>
              </a:spcBef>
              <a:buFontTx/>
              <a:buNone/>
              <a:defRPr sz="35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rgbClr val="07407B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07407B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07407B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07407B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300" dirty="0">
                <a:solidFill>
                  <a:srgbClr val="444B53"/>
                </a:solidFill>
              </a:rPr>
              <a:t>Guido Aben (AARNet), slides by Pedro Ferreira (CERN)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it-IT" sz="1800" dirty="0">
                <a:solidFill>
                  <a:srgbClr val="444B53"/>
                </a:solidFill>
              </a:rPr>
              <a:t>SIG-CISS, TNC22, 13/06/2022</a:t>
            </a:r>
            <a:endParaRPr lang="en-US" sz="2800" dirty="0"/>
          </a:p>
        </p:txBody>
      </p:sp>
      <p:pic>
        <p:nvPicPr>
          <p:cNvPr id="1028" name="Picture 4" descr="Creative Commons License">
            <a:extLst>
              <a:ext uri="{FF2B5EF4-FFF2-40B4-BE49-F238E27FC236}">
                <a16:creationId xmlns:a16="http://schemas.microsoft.com/office/drawing/2014/main" id="{E3870A4A-8AC8-AC40-9F05-E465FA99E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551" y="6329363"/>
            <a:ext cx="11176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260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D0212128-8FBC-4E77-AA8A-D5B1B147534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r="23357"/>
          <a:stretch/>
        </p:blipFill>
        <p:spPr>
          <a:xfrm>
            <a:off x="1928133" y="2919433"/>
            <a:ext cx="8335735" cy="30228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E2B2DB-9377-4F00-8F07-F321FA3D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Increase service value for users...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90829-A3DE-4AF7-A7B7-56266FA80D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5DA92-986F-4A35-B6D4-7599645CB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62883-14C5-4EBC-9368-2BCF0B73C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419A13-03E4-4C57-9C57-CC860C9A2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473" y="1535325"/>
            <a:ext cx="2409264" cy="100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30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AD6207-7BA5-4A42-BDE8-395683A35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C65B9C0-108B-4F23-B52F-D2EC415AD88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/>
          <a:srcRect b="9308"/>
          <a:stretch/>
        </p:blipFill>
        <p:spPr>
          <a:xfrm>
            <a:off x="507327" y="1881449"/>
            <a:ext cx="11007665" cy="454624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B62F1-261B-4BC4-B369-233536974E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7DB35-78F0-40F0-A720-3344ABE04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92968-A5C8-4CB0-AB16-6889448E5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303B6D3-F537-F641-A782-F486A6DA2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0384" y="967660"/>
            <a:ext cx="1455964" cy="13088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00CFA5-682B-9F4D-A793-1175B3ACBB9B}"/>
              </a:ext>
            </a:extLst>
          </p:cNvPr>
          <p:cNvSpPr txBox="1"/>
          <p:nvPr/>
        </p:nvSpPr>
        <p:spPr>
          <a:xfrm>
            <a:off x="1686348" y="1385123"/>
            <a:ext cx="4358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2390C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Data Science Environment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56A2F5-098E-D446-A733-4315952BA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7359" y="1138319"/>
            <a:ext cx="1094633" cy="96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34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D3CFC701-B065-4AAA-81A7-255DE6C0F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948" y="3465631"/>
            <a:ext cx="6323162" cy="287409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32CAA03-9CE4-421D-BEB4-2CA366C190A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74347" y="1090577"/>
            <a:ext cx="6718650" cy="31437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1173ECA-2AF9-434B-BDC9-04FCBE26C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Storage, Compute, Software, ...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CCE9B-4E90-45D4-8C25-B9E5F13DE6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80FB9-7551-48FA-AE30-A88B22428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7248D4-E7B5-4FC9-A24B-0BA7EFFD0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DE4D24-5BCB-405C-8F6A-331FE3330B50}"/>
              </a:ext>
            </a:extLst>
          </p:cNvPr>
          <p:cNvSpPr txBox="1"/>
          <p:nvPr/>
        </p:nvSpPr>
        <p:spPr>
          <a:xfrm>
            <a:off x="1618891" y="4400910"/>
            <a:ext cx="4799160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SWAN Service</a:t>
            </a:r>
            <a:r>
              <a:rPr lang="en-US" b="1" dirty="0">
                <a:cs typeface="Calibri"/>
              </a:rPr>
              <a:t> at CERN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High Energy Physics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Interactive Data Analysis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LHC Machine Learning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Accelerator Logging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16F1CD-AEAA-46EF-9674-AC8919A55407}"/>
              </a:ext>
            </a:extLst>
          </p:cNvPr>
          <p:cNvSpPr txBox="1"/>
          <p:nvPr/>
        </p:nvSpPr>
        <p:spPr>
          <a:xfrm>
            <a:off x="7643004" y="1597324"/>
            <a:ext cx="4799160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Big Data </a:t>
            </a:r>
            <a:r>
              <a:rPr lang="en-US" b="1" dirty="0">
                <a:cs typeface="Calibri"/>
              </a:rPr>
              <a:t>Platform at JRC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Copernicus Earth Observation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Geo Visualization and Data Exploration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Interactive Dashboards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55D722-B1AE-4594-9274-7DC683CB3F22}"/>
              </a:ext>
            </a:extLst>
          </p:cNvPr>
          <p:cNvSpPr txBox="1"/>
          <p:nvPr/>
        </p:nvSpPr>
        <p:spPr>
          <a:xfrm>
            <a:off x="8036943" y="2912853"/>
            <a:ext cx="4155057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hlinkClick r:id="rId4"/>
              </a:rPr>
              <a:t>D. De Marchi, </a:t>
            </a:r>
            <a:r>
              <a:rPr lang="en-US" sz="1100" dirty="0">
                <a:cs typeface="Calibri"/>
                <a:hlinkClick r:id="rId4"/>
              </a:rPr>
              <a:t>CS3 2021</a:t>
            </a:r>
            <a:br>
              <a:rPr lang="en-US" sz="1100" dirty="0">
                <a:cs typeface="Calibri"/>
                <a:hlinkClick r:id="rId4"/>
              </a:rPr>
            </a:br>
            <a:r>
              <a:rPr lang="en-US" sz="1100" dirty="0">
                <a:hlinkClick r:id="rId4"/>
              </a:rPr>
              <a:t>https://indico.cern.ch/event/970232/contributions/4158372</a:t>
            </a:r>
            <a:endParaRPr lang="en-US" sz="1100" dirty="0">
              <a:cs typeface="Calibri"/>
              <a:hlinkClick r:id="rId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DCFBAD-25EE-4D59-9B10-0CA1619196CA}"/>
              </a:ext>
            </a:extLst>
          </p:cNvPr>
          <p:cNvSpPr txBox="1"/>
          <p:nvPr/>
        </p:nvSpPr>
        <p:spPr>
          <a:xfrm>
            <a:off x="2386641" y="5903344"/>
            <a:ext cx="3910641" cy="6001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hlinkClick r:id="rId5"/>
              </a:rPr>
              <a:t>D.Castro, CS3 2020</a:t>
            </a:r>
            <a:br>
              <a:rPr lang="en-US" sz="1100" dirty="0">
                <a:cs typeface="Calibri"/>
                <a:hlinkClick r:id="rId5"/>
              </a:rPr>
            </a:br>
            <a:r>
              <a:rPr lang="en-US" sz="1100" dirty="0">
                <a:hlinkClick r:id="rId5"/>
              </a:rPr>
              <a:t>https://indico.cern.ch/event/854707/contributions/3680522</a:t>
            </a:r>
            <a:endParaRPr lang="en-US" sz="1100">
              <a:cs typeface="Calibri"/>
            </a:endParaRPr>
          </a:p>
          <a:p>
            <a:endParaRPr lang="en-US" sz="11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5859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2F9558-827F-1D47-85D4-5BBCDAABA3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008" y="2272553"/>
            <a:ext cx="4908984" cy="3758970"/>
          </a:xfrm>
        </p:spPr>
        <p:txBody>
          <a:bodyPr/>
          <a:lstStyle/>
          <a:p>
            <a:r>
              <a:rPr lang="en-CH" dirty="0"/>
              <a:t>Integrated workflow, from creation to publishing</a:t>
            </a:r>
          </a:p>
          <a:p>
            <a:r>
              <a:rPr lang="en-CH" dirty="0"/>
              <a:t>Create, collaborate, annotate and publish</a:t>
            </a:r>
          </a:p>
          <a:p>
            <a:r>
              <a:rPr lang="en-CH" dirty="0"/>
              <a:t>Based on battle-tested tools</a:t>
            </a:r>
          </a:p>
          <a:p>
            <a:pPr marL="0" indent="0">
              <a:buNone/>
            </a:pP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2BDC25-6C74-984F-800F-C21A87F7A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C52FE-EC79-044E-A638-9129837808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0A72D-A20C-7A48-A898-A5F2A2B67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B780B-C8A2-A843-B20B-325AFDD8A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A1C6251-F6D4-CA41-A613-DC4E1B661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280" y="940766"/>
            <a:ext cx="1257300" cy="1130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532144-D06D-7045-A249-19AFBF5BB338}"/>
              </a:ext>
            </a:extLst>
          </p:cNvPr>
          <p:cNvSpPr txBox="1"/>
          <p:nvPr/>
        </p:nvSpPr>
        <p:spPr>
          <a:xfrm>
            <a:off x="1789580" y="1254793"/>
            <a:ext cx="3446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2390C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Open Data Workflow</a:t>
            </a:r>
          </a:p>
        </p:txBody>
      </p:sp>
      <p:pic>
        <p:nvPicPr>
          <p:cNvPr id="9" name="Grafik 6">
            <a:extLst>
              <a:ext uri="{FF2B5EF4-FFF2-40B4-BE49-F238E27FC236}">
                <a16:creationId xmlns:a16="http://schemas.microsoft.com/office/drawing/2014/main" id="{9B5A16C0-F71B-2E4A-BABC-3BD5804B7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07764" y="2263779"/>
            <a:ext cx="6018951" cy="262587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32D4775-C5B3-6145-B673-024578099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78" b="97556" l="556" r="95778">
                        <a14:foregroundMark x1="3000" y1="34333" x2="3000" y2="34333"/>
                        <a14:foregroundMark x1="556" y1="47556" x2="556" y2="47556"/>
                        <a14:foregroundMark x1="34333" y1="97556" x2="34333" y2="97556"/>
                        <a14:foregroundMark x1="92222" y1="68667" x2="92222" y2="68667"/>
                        <a14:foregroundMark x1="64444" y1="7222" x2="64444" y2="7222"/>
                        <a14:foregroundMark x1="78333" y1="14444" x2="78333" y2="14444"/>
                        <a14:foregroundMark x1="95778" y1="45222" x2="95778" y2="45222"/>
                        <a14:foregroundMark x1="94556" y1="53667" x2="94556" y2="53667"/>
                        <a14:foregroundMark x1="39111" y1="4778" x2="39111" y2="4778"/>
                        <a14:foregroundMark x1="95222" y1="52444" x2="95222" y2="52444"/>
                        <a14:foregroundMark x1="95222" y1="49444" x2="95222" y2="49444"/>
                        <a14:foregroundMark x1="95778" y1="54222" x2="95778" y2="54222"/>
                        <a14:foregroundMark x1="95222" y1="48778" x2="95222" y2="4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82" y="5070103"/>
            <a:ext cx="932256" cy="93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CDFA70-AA9A-594E-92F5-70F49C293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005" y="5158717"/>
            <a:ext cx="2058235" cy="755031"/>
          </a:xfrm>
          <a:prstGeom prst="rect">
            <a:avLst/>
          </a:prstGeom>
        </p:spPr>
      </p:pic>
      <p:pic>
        <p:nvPicPr>
          <p:cNvPr id="1030" name="Picture 6" descr="Zenodo">
            <a:extLst>
              <a:ext uri="{FF2B5EF4-FFF2-40B4-BE49-F238E27FC236}">
                <a16:creationId xmlns:a16="http://schemas.microsoft.com/office/drawing/2014/main" id="{EDA08F41-FDD5-2342-AED6-C2EB04EDD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377" y="4953846"/>
            <a:ext cx="2911928" cy="116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7F8606-9011-4E47-848A-8AB76E9E82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1897" y="955432"/>
            <a:ext cx="1024319" cy="113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72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2F9558-827F-1D47-85D4-5BBCDAABA3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008" y="2272553"/>
            <a:ext cx="4908984" cy="3758970"/>
          </a:xfrm>
        </p:spPr>
        <p:txBody>
          <a:bodyPr/>
          <a:lstStyle/>
          <a:p>
            <a:r>
              <a:rPr lang="en-CH" dirty="0"/>
              <a:t>Proof of Concept successful</a:t>
            </a:r>
          </a:p>
          <a:p>
            <a:r>
              <a:rPr lang="en-CH" dirty="0"/>
              <a:t>Working on bringing it to test users</a:t>
            </a:r>
          </a:p>
          <a:p>
            <a:pPr marL="0" indent="0">
              <a:buNone/>
            </a:pP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2BDC25-6C74-984F-800F-C21A87F7A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C52FE-EC79-044E-A638-9129837808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0A72D-A20C-7A48-A898-A5F2A2B67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B780B-C8A2-A843-B20B-325AFDD8A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A1C6251-F6D4-CA41-A613-DC4E1B661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280" y="940766"/>
            <a:ext cx="1257300" cy="1130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532144-D06D-7045-A249-19AFBF5BB338}"/>
              </a:ext>
            </a:extLst>
          </p:cNvPr>
          <p:cNvSpPr txBox="1"/>
          <p:nvPr/>
        </p:nvSpPr>
        <p:spPr>
          <a:xfrm>
            <a:off x="1789580" y="1254793"/>
            <a:ext cx="3446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2390C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Open Data Workflow</a:t>
            </a:r>
          </a:p>
        </p:txBody>
      </p:sp>
      <p:pic>
        <p:nvPicPr>
          <p:cNvPr id="13" name="Grafik 7">
            <a:extLst>
              <a:ext uri="{FF2B5EF4-FFF2-40B4-BE49-F238E27FC236}">
                <a16:creationId xmlns:a16="http://schemas.microsoft.com/office/drawing/2014/main" id="{9B2527BF-1FB6-8B40-A123-86FA5B431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84426" y="2188748"/>
            <a:ext cx="6228194" cy="30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6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524AB-6278-734E-9288-FA7494B84A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63A5B2-89AD-CD48-908B-D5AA9807FFC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094" y="1363803"/>
            <a:ext cx="1257300" cy="11303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A7C27F-696B-0B42-ACDA-1C21FF9CA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CD8AC-67E6-A347-AF1A-585DBA74C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116DD-4247-A246-B144-DE62984E6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CD5DE8-414C-7E4B-8DF2-F588DDE216F9}"/>
              </a:ext>
            </a:extLst>
          </p:cNvPr>
          <p:cNvSpPr txBox="1"/>
          <p:nvPr/>
        </p:nvSpPr>
        <p:spPr>
          <a:xfrm>
            <a:off x="1741394" y="1667343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2390C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Markdown Editor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C7735B-DB39-4148-B341-2145D4FEC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106" y="1154253"/>
            <a:ext cx="1427709" cy="1339850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C90F0D7-E28B-E845-A666-AFBADAB30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950" y="2494103"/>
            <a:ext cx="4813142" cy="3276600"/>
          </a:xfrm>
          <a:prstGeom prst="rect">
            <a:avLst/>
          </a:prstGeom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59767A42-6662-A74E-AE52-38F08819ABD8}"/>
              </a:ext>
            </a:extLst>
          </p:cNvPr>
          <p:cNvSpPr txBox="1">
            <a:spLocks/>
          </p:cNvSpPr>
          <p:nvPr/>
        </p:nvSpPr>
        <p:spPr>
          <a:xfrm>
            <a:off x="638908" y="2630598"/>
            <a:ext cx="4908984" cy="3758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kern="1200">
                <a:solidFill>
                  <a:srgbClr val="07407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rgbClr val="07407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000" kern="1200">
                <a:solidFill>
                  <a:srgbClr val="07407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rgbClr val="07407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rgbClr val="07407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dirty="0"/>
              <a:t>Open-source product (CodiMD)</a:t>
            </a:r>
          </a:p>
          <a:p>
            <a:r>
              <a:rPr lang="en-CH" dirty="0"/>
              <a:t>Collaborative editing within teams</a:t>
            </a:r>
          </a:p>
          <a:p>
            <a:r>
              <a:rPr lang="en-CH" dirty="0"/>
              <a:t>EFSS-centric storage of notes</a:t>
            </a:r>
          </a:p>
        </p:txBody>
      </p:sp>
    </p:spTree>
    <p:extLst>
      <p:ext uri="{BB962C8B-B14F-4D97-AF65-F5344CB8AC3E}">
        <p14:creationId xmlns:p14="http://schemas.microsoft.com/office/powerpoint/2010/main" val="1110656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>
            <a:cxnSpLocks/>
          </p:cNvCxnSpPr>
          <p:nvPr/>
        </p:nvCxnSpPr>
        <p:spPr>
          <a:xfrm flipH="1" flipV="1">
            <a:off x="6294404" y="4380184"/>
            <a:ext cx="5750" cy="157288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8562034" y="1965563"/>
            <a:ext cx="2352220" cy="2238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transfer between research groups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35" y="2489341"/>
            <a:ext cx="3562709" cy="1616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Arrow Connector 11"/>
          <p:cNvCxnSpPr/>
          <p:nvPr/>
        </p:nvCxnSpPr>
        <p:spPr>
          <a:xfrm flipV="1">
            <a:off x="5006194" y="3373769"/>
            <a:ext cx="2639683" cy="575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833667" y="3221370"/>
            <a:ext cx="339307" cy="2961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79099" y="3221370"/>
            <a:ext cx="339307" cy="2961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362" y="3126933"/>
            <a:ext cx="701616" cy="65757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097" y="1734077"/>
            <a:ext cx="1032296" cy="1358571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099" y="3923999"/>
            <a:ext cx="874144" cy="47242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3834" y="4682696"/>
            <a:ext cx="2412521" cy="72344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399" y="5269835"/>
            <a:ext cx="1708031" cy="555586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1419" y="5874958"/>
            <a:ext cx="1621767" cy="43801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7004" y="4955671"/>
            <a:ext cx="2110596" cy="5944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78152" y="4161650"/>
            <a:ext cx="4169433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075" y="4204782"/>
            <a:ext cx="60960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Arial"/>
                <a:cs typeface="Arial"/>
              </a:rPr>
              <a:t>Data stored at SURF and FZJ.</a:t>
            </a:r>
            <a:endParaRPr lang="en-US" i="1">
              <a:latin typeface="Calibri"/>
              <a:cs typeface="Calibri"/>
            </a:endParaRPr>
          </a:p>
          <a:p>
            <a:r>
              <a:rPr lang="en-US" i="1" dirty="0">
                <a:latin typeface="Arial"/>
                <a:cs typeface="Arial"/>
              </a:rPr>
              <a:t>Initially processing (64x reduction).</a:t>
            </a:r>
            <a:endParaRPr lang="en-US" i="1"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66340" y="4262291"/>
            <a:ext cx="4025661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Arial"/>
              </a:rPr>
              <a:t>Data shipped to Kraków​</a:t>
            </a:r>
            <a:endParaRPr lang="en-US" i="1" dirty="0">
              <a:latin typeface="Arial"/>
              <a:cs typeface="Arial"/>
            </a:endParaRPr>
          </a:p>
          <a:p>
            <a:r>
              <a:rPr lang="en-US" i="1" dirty="0">
                <a:latin typeface="Arial"/>
              </a:rPr>
              <a:t>for creating science quality images​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44FAF1C-0842-1D4C-B0E4-3E92AD15E3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9485" y="1176786"/>
            <a:ext cx="1257300" cy="11303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DE5408-125F-6B40-8C8A-006C53F3425C}"/>
              </a:ext>
            </a:extLst>
          </p:cNvPr>
          <p:cNvSpPr txBox="1"/>
          <p:nvPr/>
        </p:nvSpPr>
        <p:spPr>
          <a:xfrm>
            <a:off x="1478157" y="1480205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2390C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Data Transfers</a:t>
            </a:r>
          </a:p>
        </p:txBody>
      </p:sp>
    </p:spTree>
    <p:extLst>
      <p:ext uri="{BB962C8B-B14F-4D97-AF65-F5344CB8AC3E}">
        <p14:creationId xmlns:p14="http://schemas.microsoft.com/office/powerpoint/2010/main" val="745556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2F9558-827F-1D47-85D4-5BBCDAABA3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008" y="2272553"/>
            <a:ext cx="4908984" cy="3758970"/>
          </a:xfrm>
        </p:spPr>
        <p:txBody>
          <a:bodyPr/>
          <a:lstStyle/>
          <a:p>
            <a:r>
              <a:rPr lang="en-CH" dirty="0"/>
              <a:t>Proof of Concept successful</a:t>
            </a:r>
          </a:p>
          <a:p>
            <a:pPr lvl="1"/>
            <a:r>
              <a:rPr lang="en-CH" dirty="0"/>
              <a:t>Rclone use case</a:t>
            </a:r>
          </a:p>
          <a:p>
            <a:r>
              <a:rPr lang="en-CH" dirty="0"/>
              <a:t>Direct contribution to Rclone</a:t>
            </a:r>
          </a:p>
          <a:p>
            <a:r>
              <a:rPr lang="en-CH" dirty="0"/>
              <a:t>Working on user interface</a:t>
            </a:r>
          </a:p>
          <a:p>
            <a:pPr marL="0" indent="0">
              <a:buNone/>
            </a:pP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2BDC25-6C74-984F-800F-C21A87F7A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C52FE-EC79-044E-A638-9129837808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0A72D-A20C-7A48-A898-A5F2A2B67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B780B-C8A2-A843-B20B-325AFDD8A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2CE59CE-31C3-AE4D-9AEF-60E85573C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761" y="1172137"/>
            <a:ext cx="1257300" cy="1130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89134F-2D75-F544-BEA7-43A3F0C222F1}"/>
              </a:ext>
            </a:extLst>
          </p:cNvPr>
          <p:cNvSpPr txBox="1"/>
          <p:nvPr/>
        </p:nvSpPr>
        <p:spPr>
          <a:xfrm>
            <a:off x="1479433" y="1475556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2390C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Data Transfers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20D5E5-ABA5-8F43-9B61-C47694982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992" y="1906360"/>
            <a:ext cx="6440590" cy="30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82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1E10F2-2E6B-1944-BB8E-157E665E76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008" y="1565031"/>
            <a:ext cx="5767335" cy="4737798"/>
          </a:xfrm>
        </p:spPr>
        <p:txBody>
          <a:bodyPr/>
          <a:lstStyle/>
          <a:p>
            <a:r>
              <a:rPr lang="en-CH" dirty="0"/>
              <a:t>Bringing applications to user groups</a:t>
            </a:r>
          </a:p>
          <a:p>
            <a:pPr lvl="1"/>
            <a:r>
              <a:rPr lang="en-CH" dirty="0"/>
              <a:t>Some identification work done, more to be done</a:t>
            </a:r>
          </a:p>
          <a:p>
            <a:r>
              <a:rPr lang="en-CH" dirty="0"/>
              <a:t>Onboarding of first “early adopters”</a:t>
            </a:r>
          </a:p>
          <a:p>
            <a:pPr marL="0" indent="0">
              <a:buNone/>
            </a:pPr>
            <a:endParaRPr lang="en-CH" dirty="0"/>
          </a:p>
          <a:p>
            <a:r>
              <a:rPr lang="en-CH" dirty="0"/>
              <a:t>ScienceMesh as a federated data + application layer for EOSC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32DA87-326B-0A4B-836B-1FE54743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What now?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48658-74AF-4B41-B393-14C8FF1035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059F2-9471-7344-B09F-694A726BF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5F317-30E7-B74E-AA8B-AD6AE3BA9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F32207-2D11-514E-B10E-CEE480ECB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72" y="1702918"/>
            <a:ext cx="5131464" cy="283935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CEDCF66-3CDB-C441-BBB8-01141A783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089" y="4675113"/>
            <a:ext cx="2196821" cy="123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94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2">
            <a:extLst>
              <a:ext uri="{FF2B5EF4-FFF2-40B4-BE49-F238E27FC236}">
                <a16:creationId xmlns:a16="http://schemas.microsoft.com/office/drawing/2014/main" id="{CD5B82A3-600D-4BE6-9B5E-103704BD8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 err="1"/>
              <a:t>ScienceMesh</a:t>
            </a:r>
            <a:r>
              <a:rPr lang="en-US" dirty="0"/>
              <a:t> Dashboard (beta)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52411-1DF7-9841-AC13-EF1763635D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9D2688D-5062-DC41-BCCE-C31751DDA100}" type="datetime1">
              <a:rPr lang="it-IT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17/06/22</a:t>
            </a:fld>
            <a:endParaRPr lang="it-IT" sz="1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D8922-7F56-CD40-BC9C-86D21030C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45175DA-277F-B548-B500-1BF71FE23091}" type="slidenum">
              <a:rPr lang="it-IT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it-IT" sz="1100"/>
          </a:p>
        </p:txBody>
      </p:sp>
      <p:sp>
        <p:nvSpPr>
          <p:cNvPr id="135" name="Footer Placeholder 5">
            <a:extLst>
              <a:ext uri="{FF2B5EF4-FFF2-40B4-BE49-F238E27FC236}">
                <a16:creationId xmlns:a16="http://schemas.microsoft.com/office/drawing/2014/main" id="{CCC2FBBB-45AF-4EB8-9CE5-57DF5E6D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703D193-FE78-4C93-AB3E-803F4A124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81" y="1041291"/>
            <a:ext cx="10895162" cy="527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28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4">
            <a:extLst>
              <a:ext uri="{FF2B5EF4-FFF2-40B4-BE49-F238E27FC236}">
                <a16:creationId xmlns:a16="http://schemas.microsoft.com/office/drawing/2014/main" id="{5086EBFB-E87C-43FC-8B13-7D2FA57BF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96854" y="6526063"/>
            <a:ext cx="810505" cy="245686"/>
          </a:xfrm>
        </p:spPr>
        <p:txBody>
          <a:bodyPr/>
          <a:lstStyle/>
          <a:p>
            <a:pPr>
              <a:spcAft>
                <a:spcPts val="600"/>
              </a:spcAft>
            </a:pPr>
            <a:fld id="{F9D2688D-5062-DC41-BCCE-C31751DDA100}" type="datetime1">
              <a:rPr lang="it-IT" smtClean="0"/>
              <a:pPr>
                <a:spcAft>
                  <a:spcPts val="600"/>
                </a:spcAft>
              </a:pPr>
              <a:t>17/06/22</a:t>
            </a:fld>
            <a:endParaRPr lang="it-IT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F6EAD4E8-E9C0-4FB6-A4EB-CE797AC4E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215" y="6526063"/>
            <a:ext cx="597877" cy="245685"/>
          </a:xfrm>
        </p:spPr>
        <p:txBody>
          <a:bodyPr/>
          <a:lstStyle/>
          <a:p>
            <a:pPr>
              <a:spcAft>
                <a:spcPts val="600"/>
              </a:spcAft>
            </a:pPr>
            <a:fld id="{345175DA-277F-B548-B500-1BF71FE23091}" type="slidenum">
              <a:rPr lang="it-IT" smtClean="0"/>
              <a:pPr>
                <a:spcAft>
                  <a:spcPts val="600"/>
                </a:spcAft>
              </a:pPr>
              <a:t>2</a:t>
            </a:fld>
            <a:endParaRPr lang="it-IT"/>
          </a:p>
        </p:txBody>
      </p:sp>
      <p:sp>
        <p:nvSpPr>
          <p:cNvPr id="29" name="Footer Placeholder 6">
            <a:extLst>
              <a:ext uri="{FF2B5EF4-FFF2-40B4-BE49-F238E27FC236}">
                <a16:creationId xmlns:a16="http://schemas.microsoft.com/office/drawing/2014/main" id="{17489755-8CE1-431D-B9D0-3825F1E7C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008" y="6526063"/>
            <a:ext cx="4908984" cy="245685"/>
          </a:xfrm>
        </p:spPr>
        <p:txBody>
          <a:bodyPr/>
          <a:lstStyle/>
          <a:p>
            <a:endParaRPr lang="it-IT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DE6D2674-43EE-B04F-AA95-B55EF6D2FB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9D2688D-5062-DC41-BCCE-C31751DDA100}" type="datetime1">
              <a:rPr lang="it-IT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17/06/22</a:t>
            </a:fld>
            <a:endParaRPr lang="it-IT" sz="100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5DF3597-F6CE-B341-881B-468D1209BF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45175DA-277F-B548-B500-1BF71FE23091}" type="slidenum">
              <a:rPr lang="it-IT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it-IT" sz="11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7BC58-2771-D64F-BF0A-EC3BD3FF8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135" y="1497058"/>
            <a:ext cx="9085729" cy="3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23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Open, practical, bottom-up approach</a:t>
            </a:r>
          </a:p>
          <a:p>
            <a:pPr lvl="1"/>
            <a:r>
              <a:rPr lang="en-US" sz="2600" dirty="0">
                <a:cs typeface="Calibri"/>
              </a:rPr>
              <a:t>working closely with user communities we take existing best practices, services and technologies, improve them and open up for other scientific communities</a:t>
            </a:r>
          </a:p>
          <a:p>
            <a:r>
              <a:rPr lang="en-US" dirty="0">
                <a:cs typeface="Calibri"/>
              </a:rPr>
              <a:t>Leverage open-source community effort</a:t>
            </a:r>
          </a:p>
          <a:p>
            <a:pPr lvl="1"/>
            <a:r>
              <a:rPr lang="en-US" dirty="0">
                <a:cs typeface="Calibri"/>
              </a:rPr>
              <a:t>Build and extend </a:t>
            </a:r>
            <a:r>
              <a:rPr lang="en-US" u="sng" dirty="0">
                <a:cs typeface="Calibri"/>
              </a:rPr>
              <a:t>existing services and infrastructures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Expected outcome of Science Mesh</a:t>
            </a:r>
          </a:p>
          <a:p>
            <a:r>
              <a:rPr lang="en-US" b="1" dirty="0">
                <a:cs typeface="Calibri"/>
              </a:rPr>
              <a:t>Enable frictionless collaboration on research objects for users</a:t>
            </a:r>
          </a:p>
          <a:p>
            <a:r>
              <a:rPr lang="en-US" b="1" dirty="0">
                <a:cs typeface="Calibri"/>
              </a:rPr>
              <a:t>Increase the value of each individual service node for providers</a:t>
            </a:r>
          </a:p>
          <a:p>
            <a:pPr marL="457200" lvl="1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366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A002AA-D84D-E246-9ED6-0492D2B5F01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CH" b="1" dirty="0"/>
              <a:t>Vendor integrati</a:t>
            </a:r>
            <a:r>
              <a:rPr lang="en-GB" b="1" dirty="0"/>
              <a:t>on</a:t>
            </a:r>
            <a:r>
              <a:rPr lang="en-CH" dirty="0"/>
              <a:t> - more news this summer</a:t>
            </a:r>
          </a:p>
          <a:p>
            <a:r>
              <a:rPr lang="en-CH" b="1" dirty="0"/>
              <a:t>Production Applications </a:t>
            </a:r>
            <a:r>
              <a:rPr lang="en-CH" dirty="0"/>
              <a:t>– end of the year</a:t>
            </a:r>
          </a:p>
          <a:p>
            <a:r>
              <a:rPr lang="en-CH" dirty="0"/>
              <a:t>Integration with </a:t>
            </a:r>
            <a:r>
              <a:rPr lang="en-CH" b="1" dirty="0"/>
              <a:t>R</a:t>
            </a:r>
            <a:r>
              <a:rPr lang="en-GB" b="1" dirty="0"/>
              <a:t>I</a:t>
            </a:r>
            <a:r>
              <a:rPr lang="en-GB" dirty="0"/>
              <a:t>s</a:t>
            </a:r>
          </a:p>
          <a:p>
            <a:pPr lvl="1"/>
            <a:r>
              <a:rPr lang="en-GB" b="1" dirty="0"/>
              <a:t>ELIXIR</a:t>
            </a:r>
            <a:r>
              <a:rPr lang="en-GB" dirty="0"/>
              <a:t> – TESK workflows from EFSS</a:t>
            </a:r>
          </a:p>
          <a:p>
            <a:pPr lvl="1"/>
            <a:r>
              <a:rPr lang="en-GB" dirty="0"/>
              <a:t>Data migration for ENVRI-FAIR</a:t>
            </a:r>
          </a:p>
          <a:p>
            <a:pPr lvl="1"/>
            <a:r>
              <a:rPr lang="en-GB" dirty="0"/>
              <a:t>Let’s talk!</a:t>
            </a:r>
          </a:p>
          <a:p>
            <a:pPr lvl="1"/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B56914-66D6-F94B-ACF8-0D61403C1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Future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8D6E5-04CB-954E-8DF6-C2B862D977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EA888-E3B3-FE42-9D83-82ABA2120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4DBECB-D113-A543-8DB7-1E15FD79A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7F5D37-3056-CE4C-82F3-EF8D1A599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8392" y="1804377"/>
            <a:ext cx="33147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4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351E40-D39A-0840-82F7-46AD30293AA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008" y="3025588"/>
            <a:ext cx="10876084" cy="3005934"/>
          </a:xfrm>
        </p:spPr>
        <p:txBody>
          <a:bodyPr/>
          <a:lstStyle/>
          <a:p>
            <a:pPr marL="0" indent="0" algn="ctr">
              <a:buNone/>
            </a:pPr>
            <a:r>
              <a:rPr lang="en-CH" sz="4400" dirty="0">
                <a:hlinkClick r:id="rId3"/>
              </a:rPr>
              <a:t>https://sciencemesh.io</a:t>
            </a:r>
            <a:endParaRPr lang="en-CH" sz="4400" dirty="0"/>
          </a:p>
          <a:p>
            <a:pPr marL="0" indent="0" algn="ctr">
              <a:buNone/>
            </a:pPr>
            <a:endParaRPr lang="en-CH" dirty="0"/>
          </a:p>
          <a:p>
            <a:pPr marL="0" indent="0" algn="ctr">
              <a:buNone/>
            </a:pPr>
            <a:r>
              <a:rPr lang="en-GB" dirty="0">
                <a:hlinkClick r:id="rId4"/>
              </a:rPr>
              <a:t>https://gitter.im/sciencemesh/community</a:t>
            </a:r>
            <a:endParaRPr lang="en-GB" dirty="0"/>
          </a:p>
          <a:p>
            <a:pPr marL="0" indent="0" algn="ctr">
              <a:buNone/>
            </a:pPr>
            <a:r>
              <a:rPr lang="en-GB" dirty="0">
                <a:hlinkClick r:id="rId5"/>
              </a:rPr>
              <a:t>https://github.com/sciencemesh</a:t>
            </a:r>
            <a:endParaRPr lang="en-GB" dirty="0"/>
          </a:p>
          <a:p>
            <a:pPr marL="0" indent="0" algn="ctr">
              <a:buNone/>
            </a:pP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DBA62A-54AC-8F4B-834E-A050F0561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98C2B-4884-2B48-A2A8-7EE5367F28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F905-79C7-CD4A-8B16-87505F8E3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478EE-D0DC-434B-9516-D58453779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2B64F5-4DC9-FA4A-8C84-D6E1BCCD4B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8202"/>
          <a:stretch/>
        </p:blipFill>
        <p:spPr>
          <a:xfrm>
            <a:off x="5350809" y="1317881"/>
            <a:ext cx="1490382" cy="149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80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5459A32E-6AAC-9B4B-821A-3F547E407B2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96854" y="6526063"/>
            <a:ext cx="810505" cy="245686"/>
          </a:xfrm>
        </p:spPr>
        <p:txBody>
          <a:bodyPr/>
          <a:lstStyle/>
          <a:p>
            <a:pPr>
              <a:spcAft>
                <a:spcPts val="600"/>
              </a:spcAft>
            </a:pPr>
            <a:fld id="{F9D2688D-5062-DC41-BCCE-C31751DDA100}" type="datetime1">
              <a:rPr lang="it-IT" smtClean="0"/>
              <a:pPr>
                <a:spcAft>
                  <a:spcPts val="600"/>
                </a:spcAft>
              </a:pPr>
              <a:t>17/06/22</a:t>
            </a:fld>
            <a:endParaRPr lang="it-IT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24D95B99-EE82-FD49-8C77-C63824AAD3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55215" y="6526063"/>
            <a:ext cx="597877" cy="245685"/>
          </a:xfrm>
        </p:spPr>
        <p:txBody>
          <a:bodyPr/>
          <a:lstStyle/>
          <a:p>
            <a:pPr>
              <a:spcAft>
                <a:spcPts val="600"/>
              </a:spcAft>
            </a:pPr>
            <a:fld id="{345175DA-277F-B548-B500-1BF71FE23091}" type="slidenum">
              <a:rPr lang="it-IT" smtClean="0"/>
              <a:pPr>
                <a:spcAft>
                  <a:spcPts val="600"/>
                </a:spcAft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8008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ACB599-5EEC-8147-AC52-FAEDC70EE50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Icons:</a:t>
            </a:r>
          </a:p>
          <a:p>
            <a:pPr lvl="1"/>
            <a:r>
              <a:rPr lang="en-GB" dirty="0"/>
              <a:t>“</a:t>
            </a:r>
            <a:r>
              <a:rPr lang="en-GB" dirty="0">
                <a:hlinkClick r:id="rId2"/>
              </a:rPr>
              <a:t>Connection</a:t>
            </a:r>
            <a:r>
              <a:rPr lang="en-GB" dirty="0"/>
              <a:t>” by </a:t>
            </a:r>
            <a:r>
              <a:rPr lang="en-GB" b="1" dirty="0" err="1"/>
              <a:t>Eucalyp</a:t>
            </a:r>
            <a:r>
              <a:rPr lang="en-GB" dirty="0"/>
              <a:t> from the Noun Project</a:t>
            </a:r>
          </a:p>
          <a:p>
            <a:pPr lvl="1"/>
            <a:r>
              <a:rPr lang="en-GB" dirty="0"/>
              <a:t>“</a:t>
            </a:r>
            <a:r>
              <a:rPr lang="en-GB" dirty="0">
                <a:hlinkClick r:id="rId3"/>
              </a:rPr>
              <a:t>Connection</a:t>
            </a:r>
            <a:r>
              <a:rPr lang="en-GB" dirty="0"/>
              <a:t>” by </a:t>
            </a:r>
            <a:r>
              <a:rPr lang="en-GB" b="1" dirty="0" err="1"/>
              <a:t>Doub.co</a:t>
            </a:r>
            <a:r>
              <a:rPr lang="en-GB" dirty="0"/>
              <a:t> from the Noun Project</a:t>
            </a:r>
          </a:p>
          <a:p>
            <a:pPr lvl="1"/>
            <a:r>
              <a:rPr lang="en-GB" dirty="0"/>
              <a:t>“</a:t>
            </a:r>
            <a:r>
              <a:rPr lang="en-GB" dirty="0">
                <a:hlinkClick r:id="rId4"/>
              </a:rPr>
              <a:t>Platform</a:t>
            </a:r>
            <a:r>
              <a:rPr lang="en-GB" dirty="0"/>
              <a:t>” by </a:t>
            </a:r>
            <a:r>
              <a:rPr lang="en-GB" b="1" dirty="0" err="1"/>
              <a:t>Eucalyp</a:t>
            </a:r>
            <a:r>
              <a:rPr lang="en-GB" dirty="0"/>
              <a:t> from the Noun Project</a:t>
            </a:r>
          </a:p>
          <a:p>
            <a:r>
              <a:rPr lang="en-GB" dirty="0"/>
              <a:t>All logos are property of the respective institutions/projects</a:t>
            </a:r>
          </a:p>
          <a:p>
            <a:r>
              <a:rPr lang="en-GB"/>
              <a:t>Remaining content licensed </a:t>
            </a:r>
            <a:r>
              <a:rPr lang="en-GB" dirty="0"/>
              <a:t>under </a:t>
            </a:r>
            <a:r>
              <a:rPr lang="en-GB" dirty="0">
                <a:hlinkClick r:id="rId5"/>
              </a:rPr>
              <a:t>CC-BY-SA 4.0</a:t>
            </a:r>
            <a:endParaRPr lang="en-GB" dirty="0"/>
          </a:p>
          <a:p>
            <a:pPr marL="0" indent="0">
              <a:buNone/>
            </a:pP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888381-7890-7548-9D80-85A3DD696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Acknowledgements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CAC31-F7E8-1C4A-A4C4-9B62443C6A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E63A1-6149-6247-8BA3-EB1F270AF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7D2A9-F636-2149-A9DC-3BC2DC99A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7033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4718BD2-EB86-4FB4-BF5E-062408ED4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08" y="1497058"/>
            <a:ext cx="8474249" cy="490237"/>
          </a:xfrm>
        </p:spPr>
        <p:txBody>
          <a:bodyPr/>
          <a:lstStyle/>
          <a:p>
            <a:r>
              <a:rPr lang="en-US" b="1" dirty="0"/>
              <a:t>CS3 Community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B0ACCE5-75FB-40D1-BC5D-3B7644D946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008" y="2338755"/>
            <a:ext cx="4095017" cy="3776662"/>
          </a:xfrm>
        </p:spPr>
        <p:txBody>
          <a:bodyPr>
            <a:normAutofit/>
          </a:bodyPr>
          <a:lstStyle/>
          <a:p>
            <a:r>
              <a:rPr lang="en-US" sz="2400" dirty="0"/>
              <a:t>Several EFSS nodes providing valuable </a:t>
            </a:r>
            <a:r>
              <a:rPr lang="en-US" sz="2400" b="1" dirty="0"/>
              <a:t>services</a:t>
            </a:r>
            <a:r>
              <a:rPr lang="en-US" sz="2400" dirty="0"/>
              <a:t> to the community</a:t>
            </a:r>
          </a:p>
          <a:p>
            <a:r>
              <a:rPr lang="en-US" sz="2400" b="1" dirty="0"/>
              <a:t>Mostly Sync and Share</a:t>
            </a:r>
            <a:r>
              <a:rPr lang="en-US" sz="2400" dirty="0"/>
              <a:t>, but not limited to that</a:t>
            </a:r>
          </a:p>
          <a:p>
            <a:r>
              <a:rPr lang="en-US" sz="2400" dirty="0"/>
              <a:t>User environments, higher level </a:t>
            </a:r>
            <a:r>
              <a:rPr lang="en-US" sz="2400" b="1" dirty="0"/>
              <a:t>applications</a:t>
            </a:r>
            <a:r>
              <a:rPr lang="en-US" sz="2400" dirty="0"/>
              <a:t> (e.g. editors, data analysis…)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53C69-73AD-CC44-B347-3644959793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96854" y="6526063"/>
            <a:ext cx="810505" cy="24568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9D2688D-5062-DC41-BCCE-C31751DDA100}" type="datetime1">
              <a:rPr lang="it-IT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17/06/22</a:t>
            </a:fld>
            <a:endParaRPr lang="it-IT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AB5C6-D593-DE43-B86F-795E26B5B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215" y="6526063"/>
            <a:ext cx="597877" cy="24568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45175DA-277F-B548-B500-1BF71FE23091}" type="slidenum">
              <a:rPr lang="it-IT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it-IT" sz="1100"/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8E5FE55B-99F4-47CC-BC40-6B6653291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008" y="6526063"/>
            <a:ext cx="4908984" cy="245685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CCC383B-A722-0D46-ACD6-39BF5B1B1148}"/>
              </a:ext>
            </a:extLst>
          </p:cNvPr>
          <p:cNvSpPr txBox="1">
            <a:spLocks/>
          </p:cNvSpPr>
          <p:nvPr/>
        </p:nvSpPr>
        <p:spPr>
          <a:xfrm>
            <a:off x="6307089" y="4068565"/>
            <a:ext cx="4095017" cy="20468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1400" kern="1200">
                <a:solidFill>
                  <a:srgbClr val="07407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400" kern="1200">
                <a:solidFill>
                  <a:srgbClr val="07407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400" kern="1200">
                <a:solidFill>
                  <a:srgbClr val="07407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400" kern="1200">
                <a:solidFill>
                  <a:srgbClr val="07407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400" kern="1200">
                <a:solidFill>
                  <a:srgbClr val="07407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CS3 Site Reports:</a:t>
            </a:r>
          </a:p>
          <a:p>
            <a:r>
              <a:rPr lang="en-US" sz="2400" dirty="0"/>
              <a:t>~</a:t>
            </a:r>
            <a:r>
              <a:rPr lang="en-US" sz="2400" b="1" dirty="0"/>
              <a:t>16 PB</a:t>
            </a:r>
            <a:r>
              <a:rPr lang="en-US" sz="2400" dirty="0"/>
              <a:t> of data</a:t>
            </a:r>
          </a:p>
          <a:p>
            <a:r>
              <a:rPr lang="en-US" sz="2400" b="1" dirty="0"/>
              <a:t>&gt; 20 nodes</a:t>
            </a:r>
          </a:p>
          <a:p>
            <a:r>
              <a:rPr lang="en-US" sz="2400" b="1" dirty="0"/>
              <a:t>&gt; 400.000 users</a:t>
            </a:r>
          </a:p>
          <a:p>
            <a:r>
              <a:rPr lang="en-US" sz="2400" b="1" dirty="0"/>
              <a:t>&gt; 3.5 billion files/directories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CC8028-9780-3644-B029-127224FBD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64732"/>
            <a:ext cx="3771264" cy="1885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3208D0-B20D-6E4A-B32F-F4762AEA6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823" y="4182110"/>
            <a:ext cx="1314686" cy="521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1BB530-7B5A-8D4E-97A2-18F057317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4866" y="1766981"/>
            <a:ext cx="1402611" cy="373688"/>
          </a:xfrm>
          <a:prstGeom prst="rect">
            <a:avLst/>
          </a:prstGeom>
        </p:spPr>
      </p:pic>
      <p:pic>
        <p:nvPicPr>
          <p:cNvPr id="9220" name="Picture 4" descr="sciebo">
            <a:extLst>
              <a:ext uri="{FF2B5EF4-FFF2-40B4-BE49-F238E27FC236}">
                <a16:creationId xmlns:a16="http://schemas.microsoft.com/office/drawing/2014/main" id="{F1EE7C87-D0B9-5D4B-BA3E-695D66121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108" y="1289565"/>
            <a:ext cx="1047893" cy="37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WITCHdrive - SWITCH">
            <a:extLst>
              <a:ext uri="{FF2B5EF4-FFF2-40B4-BE49-F238E27FC236}">
                <a16:creationId xmlns:a16="http://schemas.microsoft.com/office/drawing/2014/main" id="{2A947C0B-EEA4-6948-A936-4C9F0221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340" y="2712981"/>
            <a:ext cx="1047893" cy="41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URFdrive: de veilige Dropbox voor het hoger onderwijs ...">
            <a:extLst>
              <a:ext uri="{FF2B5EF4-FFF2-40B4-BE49-F238E27FC236}">
                <a16:creationId xmlns:a16="http://schemas.microsoft.com/office/drawing/2014/main" id="{3E89A9A3-B2C6-C244-853F-E40BBF1DB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866" y="2242664"/>
            <a:ext cx="918290" cy="37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55A148-E350-D844-81E7-1E5D0140A6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5470" y="3260555"/>
            <a:ext cx="873972" cy="521564"/>
          </a:xfrm>
          <a:prstGeom prst="rect">
            <a:avLst/>
          </a:prstGeom>
        </p:spPr>
      </p:pic>
      <p:pic>
        <p:nvPicPr>
          <p:cNvPr id="9230" name="Picture 14" descr="logo">
            <a:extLst>
              <a:ext uri="{FF2B5EF4-FFF2-40B4-BE49-F238E27FC236}">
                <a16:creationId xmlns:a16="http://schemas.microsoft.com/office/drawing/2014/main" id="{7BE35A83-0338-2E4E-B4E3-8C4B6B7BB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866" y="3917192"/>
            <a:ext cx="1478011" cy="2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183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1ACF34-A769-544F-9D57-4A4D7895EED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008" y="1565031"/>
            <a:ext cx="6443120" cy="4466492"/>
          </a:xfrm>
        </p:spPr>
        <p:txBody>
          <a:bodyPr>
            <a:normAutofit/>
          </a:bodyPr>
          <a:lstStyle/>
          <a:p>
            <a:r>
              <a:rPr lang="en-CH" dirty="0"/>
              <a:t>Decentralized </a:t>
            </a:r>
            <a:r>
              <a:rPr lang="en-CH" b="1" dirty="0"/>
              <a:t>Mesh of EFSS nodes</a:t>
            </a:r>
          </a:p>
          <a:p>
            <a:r>
              <a:rPr lang="en-CH" dirty="0"/>
              <a:t>Based on </a:t>
            </a:r>
            <a:r>
              <a:rPr lang="en-CH" b="1" dirty="0"/>
              <a:t>Open Standards</a:t>
            </a:r>
            <a:r>
              <a:rPr lang="en-CH" dirty="0"/>
              <a:t> and </a:t>
            </a:r>
            <a:r>
              <a:rPr lang="en-CH" b="1" dirty="0"/>
              <a:t>Open Source Software</a:t>
            </a:r>
          </a:p>
          <a:p>
            <a:r>
              <a:rPr lang="en-CH" b="1" dirty="0"/>
              <a:t>Federated</a:t>
            </a:r>
            <a:r>
              <a:rPr lang="en-CH" dirty="0"/>
              <a:t> research space for Europe</a:t>
            </a:r>
          </a:p>
          <a:p>
            <a:pPr lvl="1"/>
            <a:r>
              <a:rPr lang="en-GB" i="1" dirty="0"/>
              <a:t>Promote Open Science, Collaborative Research and support Full Research Lifecycle</a:t>
            </a:r>
            <a:endParaRPr lang="en-CH" i="1" dirty="0"/>
          </a:p>
          <a:p>
            <a:r>
              <a:rPr lang="en-CH" b="1" dirty="0"/>
              <a:t>Interoperability Platform</a:t>
            </a:r>
            <a:r>
              <a:rPr lang="en-CH" dirty="0"/>
              <a:t> to develop and connect new applications</a:t>
            </a:r>
          </a:p>
          <a:p>
            <a:pPr lvl="1"/>
            <a:r>
              <a:rPr lang="en-CH" i="1" dirty="0"/>
              <a:t>Close collaboration with EFSS industry and other commercial partners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F6917-07EC-A942-8541-1B3FA371B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What is ScienceMesh?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5ECC4-7BE0-8740-A023-8D9A70A0E1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D5AA1-3EE1-D64B-9C6D-63B3F45B3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20560E-A1B8-4E40-A348-1BC08C0C7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9A8001B-0584-C942-922E-F08756F8D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178" y="2498622"/>
            <a:ext cx="854600" cy="82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524F45-699D-474A-9AFB-BCB3D873FE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267" y="3556035"/>
            <a:ext cx="1254137" cy="1171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ACF37E-2473-1347-BF69-CE09B967519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47890" y="1070491"/>
            <a:ext cx="1510136" cy="1387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BA255A-6D16-5947-8F34-BEF4AE1A133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24999" y="4958738"/>
            <a:ext cx="1134190" cy="107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77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3D190C8-49A2-A34A-8AB3-096A5B303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Partners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C6ED6-EDBF-384F-91E1-8B4DCD3603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D0656-0F2C-4342-BE31-14FCEFF7E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8595A-0431-0F48-8C50-075747E3F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B195D47F-0CD3-4739-B961-3B2CB2E36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475" y="842253"/>
            <a:ext cx="2743200" cy="175168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71FDF287-509C-4154-A488-2CF13AA59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947" y="2027002"/>
            <a:ext cx="2743200" cy="1567543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ADDA4564-15FC-4B31-B589-5C2C7A4DA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3297" y="1182058"/>
            <a:ext cx="3605840" cy="2308527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4E1502E1-866C-4108-8F49-C715E4376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211" y="2991460"/>
            <a:ext cx="2743200" cy="168021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98F134C8-E4DE-42C5-B265-BAC10672A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51" y="4686814"/>
            <a:ext cx="2743200" cy="1567543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00023E30-FA0B-4649-9499-B9C19F2E35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7381" y="4604493"/>
            <a:ext cx="2743200" cy="1645920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D6A185A3-2A86-4F4C-BA0B-93CBD2F55A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2513" y="2545210"/>
            <a:ext cx="2743200" cy="1681316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76DAEFCC-D026-44F6-9FC2-785217EC60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862" y="1072371"/>
            <a:ext cx="2686050" cy="1924050"/>
          </a:xfrm>
          <a:prstGeom prst="rect">
            <a:avLst/>
          </a:prstGeom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3F0B0974-51CD-472F-94C8-620FC2CE8A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1532" y="3508406"/>
            <a:ext cx="2743200" cy="1652735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ACBC5CCE-C795-4219-9C85-DB4B63A337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4551" y="1078129"/>
            <a:ext cx="2067465" cy="1265553"/>
          </a:xfrm>
          <a:prstGeom prst="rect">
            <a:avLst/>
          </a:prstGeom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CCE35E18-42DE-4E02-9A20-0E3C171592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4136" y="4459577"/>
            <a:ext cx="2743200" cy="1389413"/>
          </a:xfrm>
          <a:prstGeom prst="rect">
            <a:avLst/>
          </a:prstGeom>
        </p:spPr>
      </p:pic>
      <p:pic>
        <p:nvPicPr>
          <p:cNvPr id="34" name="Picture 34">
            <a:extLst>
              <a:ext uri="{FF2B5EF4-FFF2-40B4-BE49-F238E27FC236}">
                <a16:creationId xmlns:a16="http://schemas.microsoft.com/office/drawing/2014/main" id="{2B562941-F35C-417E-8F1D-0D0B2EE489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982" y="3390720"/>
            <a:ext cx="1962150" cy="1543050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72777" y="4631085"/>
            <a:ext cx="1449238" cy="5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88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6B45435-C7BA-1D41-A1D2-BDE25D228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Simplest Case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5D9AA-1142-C442-89F8-B4CEB41126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0D246-494B-6D4B-A1DC-DA2E766AC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EF6E88-3A1C-8542-AAEE-926C8F9A4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0B6E389-FEC7-1643-A7E5-A72DE6224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38889" y="1990304"/>
            <a:ext cx="6314222" cy="37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72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461E2-FE3A-0D44-BDF0-3FA3CFA2C1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BB748-5A9D-1249-A131-DDC72A244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C537F19-70D9-9E42-80C0-A5EB54711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186EC0-BCAA-2042-9221-307708408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020" y="1132759"/>
            <a:ext cx="2409264" cy="100807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2DEA805-003E-8B46-8FCF-31CFA0D1A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2"/>
          <a:stretch/>
        </p:blipFill>
        <p:spPr bwMode="auto">
          <a:xfrm>
            <a:off x="3505199" y="2792887"/>
            <a:ext cx="5460029" cy="307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338915-DB59-48E8-A820-BCE4F4A1633F}"/>
              </a:ext>
            </a:extLst>
          </p:cNvPr>
          <p:cNvSpPr txBox="1"/>
          <p:nvPr/>
        </p:nvSpPr>
        <p:spPr>
          <a:xfrm>
            <a:off x="768367" y="4487173"/>
            <a:ext cx="27432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Build upon existing</a:t>
            </a:r>
            <a:r>
              <a:rPr lang="en-US" dirty="0">
                <a:cs typeface="Calibri"/>
              </a:rPr>
              <a:t> infrastructure and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long-term efforts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BEA73-707A-45A6-A258-F51E7C265C1D}"/>
              </a:ext>
            </a:extLst>
          </p:cNvPr>
          <p:cNvSpPr txBox="1"/>
          <p:nvPr/>
        </p:nvSpPr>
        <p:spPr>
          <a:xfrm>
            <a:off x="8678992" y="3336983"/>
            <a:ext cx="27432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Lightweight add-on</a:t>
            </a:r>
          </a:p>
          <a:p>
            <a:pPr algn="ctr"/>
            <a:r>
              <a:rPr lang="en-US" dirty="0">
                <a:cs typeface="Calibri"/>
              </a:rPr>
              <a:t>Easy to deploy and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install new functionality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7DA290-9685-4104-969C-B6A0FE74702C}"/>
              </a:ext>
            </a:extLst>
          </p:cNvPr>
          <p:cNvSpPr txBox="1"/>
          <p:nvPr/>
        </p:nvSpPr>
        <p:spPr>
          <a:xfrm>
            <a:off x="8805105" y="5206041"/>
            <a:ext cx="27432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Connect</a:t>
            </a:r>
            <a:r>
              <a:rPr lang="en-US" dirty="0">
                <a:cs typeface="Calibri"/>
              </a:rPr>
              <a:t> to already deployed and commercially supported products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8D7F5-A8F7-49D5-B2F4-9B70EE487D48}"/>
              </a:ext>
            </a:extLst>
          </p:cNvPr>
          <p:cNvSpPr txBox="1"/>
          <p:nvPr/>
        </p:nvSpPr>
        <p:spPr>
          <a:xfrm>
            <a:off x="321846" y="2474342"/>
            <a:ext cx="27432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New domain-specific applications developed </a:t>
            </a:r>
            <a:endParaRPr lang="en-US" dirty="0"/>
          </a:p>
          <a:p>
            <a:pPr algn="ctr"/>
            <a:r>
              <a:rPr lang="en-US" dirty="0">
                <a:cs typeface="Calibri"/>
              </a:rPr>
              <a:t>in the community 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203593-8F52-4BB3-9E58-CCB5B255AD8E}"/>
              </a:ext>
            </a:extLst>
          </p:cNvPr>
          <p:cNvCxnSpPr/>
          <p:nvPr/>
        </p:nvCxnSpPr>
        <p:spPr>
          <a:xfrm flipV="1">
            <a:off x="2228901" y="3462069"/>
            <a:ext cx="1101305" cy="20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49C675A-F15B-482E-9D41-9C9965C9B765}"/>
              </a:ext>
            </a:extLst>
          </p:cNvPr>
          <p:cNvCxnSpPr>
            <a:cxnSpLocks/>
          </p:cNvCxnSpPr>
          <p:nvPr/>
        </p:nvCxnSpPr>
        <p:spPr>
          <a:xfrm flipV="1">
            <a:off x="2229107" y="4324710"/>
            <a:ext cx="1101305" cy="20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D811894-05F6-4E68-A7A8-A0F5C0134E34}"/>
              </a:ext>
            </a:extLst>
          </p:cNvPr>
          <p:cNvCxnSpPr>
            <a:cxnSpLocks/>
          </p:cNvCxnSpPr>
          <p:nvPr/>
        </p:nvCxnSpPr>
        <p:spPr>
          <a:xfrm flipH="1" flipV="1">
            <a:off x="8552471" y="4339087"/>
            <a:ext cx="1242204" cy="5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84BC3EB-F5FD-4817-B673-11821F59FE14}"/>
              </a:ext>
            </a:extLst>
          </p:cNvPr>
          <p:cNvCxnSpPr>
            <a:cxnSpLocks/>
          </p:cNvCxnSpPr>
          <p:nvPr/>
        </p:nvCxnSpPr>
        <p:spPr>
          <a:xfrm flipH="1" flipV="1">
            <a:off x="8534808" y="5057954"/>
            <a:ext cx="1242204" cy="5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063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629474-B1F8-7D47-B116-1B26939A81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008" y="1565031"/>
            <a:ext cx="5705478" cy="4466492"/>
          </a:xfrm>
        </p:spPr>
        <p:txBody>
          <a:bodyPr>
            <a:normAutofit/>
          </a:bodyPr>
          <a:lstStyle/>
          <a:p>
            <a:r>
              <a:rPr lang="en-GB" dirty="0" err="1"/>
              <a:t>Nextcloud</a:t>
            </a:r>
            <a:endParaRPr lang="en-GB" dirty="0"/>
          </a:p>
          <a:p>
            <a:pPr lvl="1"/>
            <a:r>
              <a:rPr lang="en-GB" dirty="0"/>
              <a:t>alpha stage;</a:t>
            </a:r>
          </a:p>
          <a:p>
            <a:pPr lvl="1"/>
            <a:r>
              <a:rPr lang="en-GB" dirty="0"/>
              <a:t>UI and backend;</a:t>
            </a:r>
          </a:p>
          <a:p>
            <a:r>
              <a:rPr lang="en-GB" dirty="0" err="1"/>
              <a:t>ownCloud</a:t>
            </a:r>
            <a:endParaRPr lang="en-GB" dirty="0"/>
          </a:p>
          <a:p>
            <a:pPr lvl="1"/>
            <a:r>
              <a:rPr lang="en-GB" dirty="0"/>
              <a:t>OCIS - using REVA, still UI work to do;</a:t>
            </a:r>
          </a:p>
          <a:p>
            <a:pPr lvl="1"/>
            <a:r>
              <a:rPr lang="en-GB" dirty="0"/>
              <a:t>version 10 - backport (April 2022);</a:t>
            </a:r>
          </a:p>
          <a:p>
            <a:r>
              <a:rPr lang="en-GB" dirty="0" err="1"/>
              <a:t>Seafile</a:t>
            </a:r>
            <a:endParaRPr lang="en-GB" dirty="0"/>
          </a:p>
          <a:p>
            <a:pPr lvl="1"/>
            <a:r>
              <a:rPr lang="en-GB" i="1" dirty="0"/>
              <a:t>under discussion</a:t>
            </a:r>
            <a:br>
              <a:rPr lang="en-GB" i="1" dirty="0"/>
            </a:br>
            <a:endParaRPr lang="en-GB" i="1" dirty="0"/>
          </a:p>
          <a:p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20D373-7DF2-A640-8941-538D4E489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Platform Support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F8CAE-0243-0A45-806A-7E00CD599C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8A5F8-A01D-F440-A1A9-12FB2A6D5C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FE029-B525-E34B-B8D0-078D9CA56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5F0B45-D208-0240-BC8E-619CF3C7F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486" y="1663701"/>
            <a:ext cx="5508570" cy="3073398"/>
          </a:xfrm>
          <a:prstGeom prst="rect">
            <a:avLst/>
          </a:prstGeom>
        </p:spPr>
      </p:pic>
      <p:pic>
        <p:nvPicPr>
          <p:cNvPr id="6150" name="Picture 6" descr="ownCloud veröffentlicht Plug-in für Microsoft Outlook ...">
            <a:extLst>
              <a:ext uri="{FF2B5EF4-FFF2-40B4-BE49-F238E27FC236}">
                <a16:creationId xmlns:a16="http://schemas.microsoft.com/office/drawing/2014/main" id="{983C0710-4C39-1243-9762-4125781C1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91" y="3062010"/>
            <a:ext cx="2460171" cy="184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eafile: Abspaltung vom chinesischen Mutterkonzern ...">
            <a:extLst>
              <a:ext uri="{FF2B5EF4-FFF2-40B4-BE49-F238E27FC236}">
                <a16:creationId xmlns:a16="http://schemas.microsoft.com/office/drawing/2014/main" id="{DFCC267F-9069-FF41-8E9B-8FA572914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342" y="4950886"/>
            <a:ext cx="3062857" cy="76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772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7A6D1BBF-E3C1-41EF-88FC-4892CEDD7A2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266891" y="1263107"/>
            <a:ext cx="7725073" cy="4854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95BC44-6AF8-4D2E-A069-A98473878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Invitation Workflow for new sites and users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57021-D9D6-4597-BD11-56EFFF4107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D2688D-5062-DC41-BCCE-C31751DDA100}" type="datetime1">
              <a:rPr lang="it-IT" smtClean="0"/>
              <a:pPr/>
              <a:t>17/06/22</a:t>
            </a:fld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DBE93-F66C-4030-81F3-EE855E063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FD48D-13BB-4DA9-96BA-FD871A43F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322223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3MESH4EOSC_PPT_Template_Sep2020" id="{736B7FAB-93F8-1343-B894-E4917C75E527}" vid="{52E444FB-4BC6-ED43-B0CC-F5DD3EFBC85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3290</TotalTime>
  <Words>656</Words>
  <Application>Microsoft Macintosh PowerPoint</Application>
  <PresentationFormat>Widescreen</PresentationFormat>
  <Paragraphs>159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Source Sans Pro</vt:lpstr>
      <vt:lpstr>Master slide</vt:lpstr>
      <vt:lpstr>PowerPoint Presentation</vt:lpstr>
      <vt:lpstr>PowerPoint Presentation</vt:lpstr>
      <vt:lpstr>CS3 Community</vt:lpstr>
      <vt:lpstr>What is ScienceMesh?</vt:lpstr>
      <vt:lpstr>Partners</vt:lpstr>
      <vt:lpstr>Simplest Case</vt:lpstr>
      <vt:lpstr>PowerPoint Presentation</vt:lpstr>
      <vt:lpstr>Platform Support</vt:lpstr>
      <vt:lpstr>Invitation Workflow for new sites and users</vt:lpstr>
      <vt:lpstr>Increase service value for users...</vt:lpstr>
      <vt:lpstr>PowerPoint Presentation</vt:lpstr>
      <vt:lpstr>Integrating Storage, Compute, Software, ...</vt:lpstr>
      <vt:lpstr>PowerPoint Presentation</vt:lpstr>
      <vt:lpstr>PowerPoint Presentation</vt:lpstr>
      <vt:lpstr>PowerPoint Presentation</vt:lpstr>
      <vt:lpstr>Dataset transfer between research groups</vt:lpstr>
      <vt:lpstr>PowerPoint Presentation</vt:lpstr>
      <vt:lpstr>What now?</vt:lpstr>
      <vt:lpstr>ScienceMesh Dashboard (beta)</vt:lpstr>
      <vt:lpstr>Summary</vt:lpstr>
      <vt:lpstr>Future</vt:lpstr>
      <vt:lpstr>PowerPoint Presentation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Fabrizio Ausili</dc:creator>
  <cp:lastModifiedBy>Mario Reale</cp:lastModifiedBy>
  <cp:revision>632</cp:revision>
  <dcterms:created xsi:type="dcterms:W3CDTF">2020-09-14T15:25:00Z</dcterms:created>
  <dcterms:modified xsi:type="dcterms:W3CDTF">2022-06-17T11:44:51Z</dcterms:modified>
</cp:coreProperties>
</file>