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733" r:id="rId3"/>
    <p:sldMasterId id="2147483735" r:id="rId4"/>
    <p:sldMasterId id="2147483743" r:id="rId5"/>
  </p:sldMasterIdLst>
  <p:notesMasterIdLst>
    <p:notesMasterId r:id="rId20"/>
  </p:notesMasterIdLst>
  <p:handoutMasterIdLst>
    <p:handoutMasterId r:id="rId21"/>
  </p:handoutMasterIdLst>
  <p:sldIdLst>
    <p:sldId id="428" r:id="rId6"/>
    <p:sldId id="483" r:id="rId7"/>
    <p:sldId id="488" r:id="rId8"/>
    <p:sldId id="490" r:id="rId9"/>
    <p:sldId id="486" r:id="rId10"/>
    <p:sldId id="470" r:id="rId11"/>
    <p:sldId id="471" r:id="rId12"/>
    <p:sldId id="473" r:id="rId13"/>
    <p:sldId id="475" r:id="rId14"/>
    <p:sldId id="476" r:id="rId15"/>
    <p:sldId id="474" r:id="rId16"/>
    <p:sldId id="478" r:id="rId17"/>
    <p:sldId id="477" r:id="rId18"/>
    <p:sldId id="45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Jane Pettit" initials="LJP" lastIdx="29" clrIdx="0">
    <p:extLst>
      <p:ext uri="{19B8F6BF-5375-455C-9EA6-DF929625EA0E}">
        <p15:presenceInfo xmlns:p15="http://schemas.microsoft.com/office/powerpoint/2012/main" userId="S-1-5-21-147214757-305610072-1517763936-80428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511"/>
    <a:srgbClr val="009999"/>
    <a:srgbClr val="A6A6A6"/>
    <a:srgbClr val="33CCCC"/>
    <a:srgbClr val="C7000B"/>
    <a:srgbClr val="2C3745"/>
    <a:srgbClr val="E7E6E6"/>
    <a:srgbClr val="006666"/>
    <a:srgbClr val="757575"/>
    <a:srgbClr val="1D1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3" autoAdjust="0"/>
    <p:restoredTop sz="95889" autoAdjust="0"/>
  </p:normalViewPr>
  <p:slideViewPr>
    <p:cSldViewPr snapToGrid="0">
      <p:cViewPr>
        <p:scale>
          <a:sx n="84" d="100"/>
          <a:sy n="84" d="100"/>
        </p:scale>
        <p:origin x="705" y="237"/>
      </p:cViewPr>
      <p:guideLst>
        <p:guide orient="horz" pos="278"/>
        <p:guide pos="393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B11-D944-BCA2-8F1A9EB38E3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B11-D944-BCA2-8F1A9EB38E3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B11-D944-BCA2-8F1A9EB38E3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B11-D944-BCA2-8F1A9EB38E3C}"/>
              </c:ext>
            </c:extLst>
          </c:dPt>
          <c:cat>
            <c:strRef>
              <c:f>Sheet1!$A$2:$A$5</c:f>
              <c:strCache>
                <c:ptCount val="4"/>
                <c:pt idx="0">
                  <c:v>Huawei OceanStor Dorado 18000 V6</c:v>
                </c:pt>
                <c:pt idx="1">
                  <c:v>Fujitsu DX8900 S4</c:v>
                </c:pt>
                <c:pt idx="2">
                  <c:v>NetApp A800</c:v>
                </c:pt>
                <c:pt idx="3">
                  <c:v>HDS G1000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20000000</c:v>
                </c:pt>
                <c:pt idx="1">
                  <c:v>10001522</c:v>
                </c:pt>
                <c:pt idx="2">
                  <c:v>2401171</c:v>
                </c:pt>
                <c:pt idx="3">
                  <c:v>2004941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B11-D944-BCA2-8F1A9EB38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52175552"/>
        <c:axId val="-352173376"/>
      </c:barChart>
      <c:catAx>
        <c:axId val="-35217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352173376"/>
        <c:crosses val="autoZero"/>
        <c:auto val="1"/>
        <c:lblAlgn val="ctr"/>
        <c:lblOffset val="100"/>
        <c:noMultiLvlLbl val="0"/>
      </c:catAx>
      <c:valAx>
        <c:axId val="-352173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5217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56685-8F87-4F07-8475-9BE5BD60C5CE}" type="datetimeFigureOut">
              <a:rPr lang="zh-CN" altLang="en-US" smtClean="0">
                <a:latin typeface="Arial" panose="020B0604020202020204" pitchFamily="34" charset="0"/>
              </a:rPr>
              <a:t>2022/6/13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31297-3DF4-497D-AF8B-11AF801980C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22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A3F95-9BB7-4D85-8A68-8098AFCFDD21}" type="datetimeFigureOut">
              <a:rPr lang="zh-CN" altLang="en-US" smtClean="0">
                <a:latin typeface="Arial" panose="020B0604020202020204" pitchFamily="34" charset="0"/>
              </a:rPr>
              <a:t>2022/6/13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0BEA0-71A4-44A2-BAC8-59C2BBD2221E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8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everyone. After listening to the previous speeches, you may now have a general understanding of Huawei OceanStor Pacific's capabilities. Now, I will explain its technical innovations in more detail.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latin typeface="Arial" panose="020B0604020202020204" pitchFamily="34" charset="0"/>
              </a:rPr>
              <a:t>1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29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b="0" dirty="0"/>
          </a:p>
          <a:p>
            <a:endParaRPr lang="en-US" altLang="zh-CN" sz="1000" b="0" dirty="0"/>
          </a:p>
          <a:p>
            <a:r>
              <a:rPr lang="en-US" altLang="zh-CN" sz="1000" b="0" dirty="0"/>
              <a:t>&lt; how is this uniquely Huawei? &gt; </a:t>
            </a:r>
          </a:p>
          <a:p>
            <a:endParaRPr lang="en-US" altLang="zh-CN" sz="1000" b="0" dirty="0"/>
          </a:p>
          <a:p>
            <a:r>
              <a:rPr lang="en-US" altLang="zh-CN" sz="1000" b="0" dirty="0"/>
              <a:t>Production zone</a:t>
            </a:r>
          </a:p>
          <a:p>
            <a:r>
              <a:rPr lang="en-US" altLang="zh-CN" sz="1000" b="0" dirty="0" err="1"/>
              <a:t>OceanStor</a:t>
            </a:r>
            <a:r>
              <a:rPr lang="en-US" altLang="zh-CN" sz="1000" b="0" dirty="0"/>
              <a:t> Dorado feature</a:t>
            </a:r>
            <a:r>
              <a:rPr lang="zh-CN" altLang="en-US" sz="1000" b="0" dirty="0"/>
              <a:t>：</a:t>
            </a:r>
            <a:endParaRPr lang="en-US" altLang="zh-CN" sz="1000" b="0" dirty="0"/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700" b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Storage encryption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700" b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Secure snapshot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700" b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Antivirus scanning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000" b="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Ransomware</a:t>
            </a:r>
            <a:r>
              <a:rPr lang="en-US" altLang="zh-CN" sz="1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detection*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CN" sz="1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000" b="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OceanProtect</a:t>
            </a:r>
            <a:r>
              <a:rPr lang="en-US" altLang="zh-CN" sz="1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X feature</a:t>
            </a:r>
            <a:r>
              <a:rPr lang="zh-CN" altLang="en-US" sz="1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endParaRPr lang="en-US" altLang="zh-CN" sz="1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000" b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Storage encryption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Secure snapshot*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WORM*</a:t>
            </a:r>
          </a:p>
          <a:p>
            <a:pPr marL="0" indent="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1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marR="0" lvl="0" indent="0" algn="l" defTabSz="1219304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000" u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Storage Air-Gap Zone</a:t>
            </a:r>
          </a:p>
          <a:p>
            <a:r>
              <a:rPr lang="en-US" altLang="zh-CN" sz="1100" b="0" dirty="0" err="1"/>
              <a:t>OceanStor</a:t>
            </a:r>
            <a:r>
              <a:rPr lang="en-US" altLang="zh-CN" sz="1100" b="0" dirty="0"/>
              <a:t> Dorado feature</a:t>
            </a:r>
            <a:r>
              <a:rPr lang="zh-CN" altLang="en-US" sz="1100" b="0" dirty="0"/>
              <a:t>：</a:t>
            </a:r>
            <a:endParaRPr lang="en-US" altLang="zh-CN" sz="1100" b="0" dirty="0"/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800" b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Storage encryption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800" b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Secure snapshot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b="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Ransomware</a:t>
            </a:r>
            <a:r>
              <a:rPr lang="en-US" altLang="zh-CN" sz="11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detection*</a:t>
            </a:r>
          </a:p>
          <a:p>
            <a:pPr marL="0" indent="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1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marR="0" lvl="0" indent="0" algn="l" defTabSz="1219304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000" u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Backup Air-Gap Zone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000" b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Storage encryption</a:t>
            </a:r>
          </a:p>
          <a:p>
            <a:pPr marL="171450" indent="-17145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Secure snapshot*</a:t>
            </a:r>
          </a:p>
          <a:p>
            <a:pPr marL="0" indent="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1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1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 fontAlgn="ctr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1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11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 price performance? &gt;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one, let’s see the 3rd report of Huawei storage. At the left slide part, there are two reports of Enterprise storage. One is the </a:t>
            </a:r>
            <a:r>
              <a:rPr lang="en-US" altLang="zh-CN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report, Huawei storage get the number 1 of Gartner Customers‘ Choice. Another is the SPC-1 rankings, Huawei storage is 4 positions in the top 10. The last report is the IO500</a:t>
            </a:r>
            <a:r>
              <a:rPr lang="zh-CN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Huawei get the Top 4 positions on the list.</a:t>
            </a:r>
            <a:endParaRPr lang="zh-CN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7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14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84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Huawei's industry-wide, full-stack IT infrastructure uses innovative technologies such as cloud and AI-based chips, algorithms, and architecture to help enterprises solve several key challenges from the global perspective: 1. Solve IT system computing power, data, Algorithms, applications and system complexity are constantly improving; 2. Solving the problem of IT as a production system, reliable and stable operation; 3. Solving the problem of IT cost reduction and efficiency increase; 4. Solving the process of enterprise renewal and digital intelligence Smooth evolutionary problem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华为面向行业的全栈智慧</a:t>
            </a:r>
            <a:r>
              <a:rPr lang="en-US" altLang="zh-CN" dirty="0" smtClean="0"/>
              <a:t>IT</a:t>
            </a:r>
            <a:r>
              <a:rPr lang="zh-CN" altLang="en-US" dirty="0" smtClean="0"/>
              <a:t>基础设施，采用基于云和</a:t>
            </a:r>
            <a:r>
              <a:rPr lang="en-US" altLang="zh-CN" dirty="0" smtClean="0"/>
              <a:t>AI</a:t>
            </a:r>
            <a:r>
              <a:rPr lang="zh-CN" altLang="en-US" dirty="0" smtClean="0"/>
              <a:t>的芯片、算法、架构等创新技术，从企业全局的维度，帮助企业解决几大关键难题：</a:t>
            </a:r>
            <a:r>
              <a:rPr lang="en-US" altLang="zh-CN" dirty="0" smtClean="0"/>
              <a:t>1</a:t>
            </a:r>
            <a:r>
              <a:rPr lang="zh-CN" altLang="en-US" dirty="0" smtClean="0"/>
              <a:t>、解决</a:t>
            </a:r>
            <a:r>
              <a:rPr lang="en-US" altLang="zh-CN" dirty="0" smtClean="0"/>
              <a:t>IT</a:t>
            </a:r>
            <a:r>
              <a:rPr lang="zh-CN" altLang="en-US" dirty="0" smtClean="0"/>
              <a:t>系统算力、数据、算法、应用与系统复杂度不断提升的难题；</a:t>
            </a:r>
            <a:r>
              <a:rPr lang="en-US" altLang="zh-CN" dirty="0" smtClean="0"/>
              <a:t>2</a:t>
            </a:r>
            <a:r>
              <a:rPr lang="zh-CN" altLang="en-US" dirty="0" smtClean="0"/>
              <a:t>、解决</a:t>
            </a:r>
            <a:r>
              <a:rPr lang="en-US" altLang="zh-CN" dirty="0" smtClean="0"/>
              <a:t>IT</a:t>
            </a:r>
            <a:r>
              <a:rPr lang="zh-CN" altLang="en-US" dirty="0" smtClean="0"/>
              <a:t>作为生产系统，可靠与稳定运营的难题；</a:t>
            </a:r>
            <a:r>
              <a:rPr lang="en-US" altLang="zh-CN" dirty="0" smtClean="0"/>
              <a:t>3</a:t>
            </a:r>
            <a:r>
              <a:rPr lang="zh-CN" altLang="en-US" dirty="0" smtClean="0"/>
              <a:t>、解决</a:t>
            </a:r>
            <a:r>
              <a:rPr lang="en-US" altLang="zh-CN" dirty="0" smtClean="0"/>
              <a:t>IT</a:t>
            </a:r>
            <a:r>
              <a:rPr lang="zh-CN" altLang="en-US" dirty="0" smtClean="0"/>
              <a:t>降本增效的难题；</a:t>
            </a:r>
            <a:r>
              <a:rPr lang="en-US" altLang="zh-CN" dirty="0" smtClean="0"/>
              <a:t>4</a:t>
            </a:r>
            <a:r>
              <a:rPr lang="zh-CN" altLang="en-US" dirty="0" smtClean="0"/>
              <a:t>、解决企业更新换代与数字化智能化进程中平滑演进的难题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51B3E-5E64-4011-8E53-413FBAB5514B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71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总结一下就是，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6.3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是业界唯一的全栈私有云解决方案，同时是私有云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IaaS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云服务最多的解决方案，达到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种（总共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类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个云服务），涵盖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IaaS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三层的能力。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企业在转型过程当中，需要新型的合作伙伴，能够既把互联网公司带来的敏捷快速的理念，融合在一起，同时能够满足传统的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厂家，能够提供的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2B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的规模能力，规模交付能力和业务咨询能力，以及对垂直领域的理解能力，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同时需要连接线上线下，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通过混合云的布局，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为企业未来的创新转型提供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支持，这是我们一个愿景。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78FC4-5460-4A35-A00F-5B0184DD64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4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0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&lt; Not a reference architecture, nor specific on why Huawei Flash &gt;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600" b="1" dirty="0">
              <a:solidFill>
                <a:srgbClr val="C7000B"/>
              </a:solidFill>
              <a:latin typeface="Arial" panose="020B0604020202020204" pitchFamily="34" charset="0"/>
              <a:ea typeface="方正兰亭黑简体" panose="02000000000000000000" pitchFamily="2" charset="-122"/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All-Scenario Flash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Primary storage acceleration 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Backup acceleration 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HPDA acceleration 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方正兰亭黑简体" panose="02000000000000000000" pitchFamily="2" charset="-122"/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All-Scenario Data Protection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Full DR of hot data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Quick backup and restore of warm data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Warm archiving of cold data 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600" b="1" i="0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方正兰亭黑简体" panose="02000000000000000000" pitchFamily="2" charset="-122"/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All-IP Data Center Network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All IP for unified data center network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NoF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+ to unlock all-flash potential</a:t>
            </a:r>
          </a:p>
          <a:p>
            <a:endParaRPr lang="en-US" altLang="zh-CN" dirty="0"/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Full-Lifecycle Intelligent O&amp;M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3-layer intelligence for full-lifecycle data management</a:t>
            </a:r>
          </a:p>
          <a:p>
            <a:pPr marL="171450" marR="0" lvl="0" indent="-1714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方正兰亭黑简体" panose="02000000000000000000" pitchFamily="2" charset="-122"/>
              </a:rPr>
              <a:t>Automatic planning, deployment, O&amp;M, and optimization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0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0BEA0-71A4-44A2-BAC8-59C2BBD2221E}" type="slidenum">
              <a:rPr lang="zh-CN" altLang="en-US" smtClean="0">
                <a:latin typeface="Arial" panose="020B0604020202020204" pitchFamily="34" charset="0"/>
              </a:rPr>
              <a:t>7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0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bg1">
                    <a:lumMod val="75000"/>
                  </a:schemeClr>
                </a:solidFill>
              </a:rPr>
              <a:t>&lt; sort of – needs tweaking &gt;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bg1">
                    <a:lumMod val="75000"/>
                  </a:schemeClr>
                </a:solidFill>
              </a:rPr>
              <a:t>Ever Fast</a:t>
            </a:r>
          </a:p>
          <a:p>
            <a:pPr marL="144145" marR="0" lvl="0" indent="-144145" algn="l" defTabSz="4572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NAS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30% higher performance than industry benchmark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rgbClr val="C7000B"/>
                </a:solidFill>
                <a:cs typeface="Arial" panose="020B0604020202020204" pitchFamily="34" charset="0"/>
              </a:rPr>
              <a:t>30% higher in small files and small blocks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）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  <a:p>
            <a:pPr marL="144145" indent="-144145" defTabSz="45720">
              <a:buFont typeface="Arial" panose="020B0604020202020204" pitchFamily="34" charset="0"/>
              <a:buChar char="•"/>
              <a:defRPr sz="2000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SAN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21M IOPS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bg1">
                    <a:lumMod val="75000"/>
                  </a:schemeClr>
                </a:solidFill>
              </a:rPr>
              <a:t>Ever Solid</a:t>
            </a:r>
          </a:p>
          <a:p>
            <a:pPr marL="144145" indent="-144145" defTabSz="45720" fontAlgn="ctr">
              <a:buFont typeface="Arial" panose="020B0604020202020204" pitchFamily="34" charset="0"/>
              <a:buChar char="•"/>
              <a:defRPr sz="2000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Tolerates failure of 7 out of 8 controllers</a:t>
            </a:r>
          </a:p>
          <a:p>
            <a:pPr marL="144145" indent="-144145" defTabSz="45720" fontAlgn="ctr">
              <a:buFont typeface="Arial" panose="020B0604020202020204" pitchFamily="34" charset="0"/>
              <a:buChar char="•"/>
              <a:defRPr sz="2000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Active-active solution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bg1">
                    <a:lumMod val="75000"/>
                  </a:schemeClr>
                </a:solidFill>
              </a:rPr>
              <a:t>Ever Secure</a:t>
            </a:r>
          </a:p>
          <a:p>
            <a:pPr marL="144145" indent="-144145" defTabSz="45720" fontAlgn="ctr">
              <a:buFont typeface="Arial" panose="020B0604020202020204" pitchFamily="34" charset="0"/>
              <a:buChar char="•"/>
              <a:defRPr sz="2000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Data security, protocol security</a:t>
            </a:r>
          </a:p>
          <a:p>
            <a:pPr marL="144145" indent="-144145" defTabSz="45720" fontAlgn="ctr">
              <a:buFont typeface="Arial" panose="020B0604020202020204" pitchFamily="34" charset="0"/>
              <a:buChar char="•"/>
              <a:defRPr sz="2000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System security, management security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80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spcAft>
                <a:spcPts val="300"/>
              </a:spcAft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</a:rPr>
              <a:t>&lt; has other weaknesses – need more than bandwidth &gt;</a:t>
            </a:r>
          </a:p>
          <a:p>
            <a:pPr defTabSz="914400">
              <a:spcAft>
                <a:spcPts val="300"/>
              </a:spcAft>
            </a:pP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pPr defTabSz="914400">
              <a:spcAft>
                <a:spcPts val="300"/>
              </a:spcAft>
            </a:pPr>
            <a:r>
              <a:rPr lang="en-US" altLang="zh-CN" sz="2400" b="1" dirty="0" err="1">
                <a:solidFill>
                  <a:schemeClr val="bg2">
                    <a:lumMod val="25000"/>
                  </a:schemeClr>
                </a:solidFill>
              </a:rPr>
              <a:t>OceanProtect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</a:rPr>
              <a:t> X8000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</a:rPr>
              <a:t>Max. backup bandwidth: 55 TB/</a:t>
            </a:r>
            <a:r>
              <a:rPr lang="en-US" altLang="zh-CN" sz="1600" dirty="0" err="1">
                <a:solidFill>
                  <a:schemeClr val="bg2">
                    <a:lumMod val="25000"/>
                  </a:schemeClr>
                </a:solidFill>
              </a:rPr>
              <a:t>hr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</a:rPr>
              <a:t>Max. restore bandwidth: 57.6 TB/</a:t>
            </a:r>
            <a:r>
              <a:rPr lang="en-US" altLang="zh-CN" sz="1600" dirty="0" err="1">
                <a:solidFill>
                  <a:schemeClr val="bg2">
                    <a:lumMod val="25000"/>
                  </a:schemeClr>
                </a:solidFill>
              </a:rPr>
              <a:t>hr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defTabSz="914400">
              <a:spcAft>
                <a:spcPts val="300"/>
              </a:spcAft>
            </a:pPr>
            <a:r>
              <a:rPr lang="en-US" altLang="zh-CN" sz="2400" b="1" dirty="0" err="1">
                <a:solidFill>
                  <a:schemeClr val="bg2">
                    <a:lumMod val="25000"/>
                  </a:schemeClr>
                </a:solidFill>
              </a:rPr>
              <a:t>OceanProtect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</a:rPr>
              <a:t> X9000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</a:rPr>
              <a:t>Max. backup bandwidth: 155 TB/</a:t>
            </a:r>
            <a:r>
              <a:rPr lang="en-US" altLang="zh-CN" sz="1600" dirty="0" err="1">
                <a:solidFill>
                  <a:schemeClr val="bg2">
                    <a:lumMod val="25000"/>
                  </a:schemeClr>
                </a:solidFill>
              </a:rPr>
              <a:t>hr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</a:rPr>
              <a:t>Max. restore bandwidth: 172.8 TB/</a:t>
            </a:r>
            <a:r>
              <a:rPr lang="en-US" altLang="zh-CN" sz="1600" dirty="0" err="1">
                <a:solidFill>
                  <a:schemeClr val="bg2">
                    <a:lumMod val="25000"/>
                  </a:schemeClr>
                </a:solidFill>
              </a:rPr>
              <a:t>hr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defTabSz="914400">
              <a:spcAft>
                <a:spcPts val="300"/>
              </a:spcAft>
            </a:pPr>
            <a:r>
              <a:rPr lang="en-US" altLang="zh-CN" sz="2400" b="1" dirty="0" err="1">
                <a:solidFill>
                  <a:schemeClr val="bg2">
                    <a:lumMod val="25000"/>
                  </a:schemeClr>
                </a:solidFill>
              </a:rPr>
              <a:t>OceanProtect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</a:rPr>
              <a:t> X6000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</a:rPr>
              <a:t>Max. backup bandwidth: 19.3 TB/</a:t>
            </a:r>
            <a:r>
              <a:rPr lang="en-US" altLang="zh-CN" sz="1600" dirty="0" err="1">
                <a:solidFill>
                  <a:schemeClr val="bg2">
                    <a:lumMod val="25000"/>
                  </a:schemeClr>
                </a:solidFill>
              </a:rPr>
              <a:t>hr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</a:rPr>
              <a:t>Max. restore bandwidth: 22.9 TB/</a:t>
            </a:r>
            <a:r>
              <a:rPr lang="en-US" altLang="zh-CN" sz="1600" dirty="0" err="1">
                <a:solidFill>
                  <a:schemeClr val="bg2">
                    <a:lumMod val="25000"/>
                  </a:schemeClr>
                </a:solidFill>
              </a:rPr>
              <a:t>hr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defTabSz="914400">
              <a:buFont typeface="Arial" panose="020B0604020202020204" pitchFamily="34" charset="0"/>
              <a:buNone/>
            </a:pP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b="1" kern="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Fast backup and restore: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600" b="0" dirty="0">
                <a:solidFill>
                  <a:srgbClr val="C7000B"/>
                </a:solidFill>
              </a:rPr>
              <a:t>End-to-end acceleration, industry-leading </a:t>
            </a:r>
            <a:r>
              <a:rPr lang="en-US" altLang="zh-CN" sz="1600" b="0" dirty="0">
                <a:solidFill>
                  <a:srgbClr val="C7000B"/>
                </a:solidFill>
              </a:rPr>
              <a:t>DTOE</a:t>
            </a:r>
            <a:r>
              <a:rPr lang="zh-CN" altLang="en-US" sz="1600" b="0" dirty="0">
                <a:solidFill>
                  <a:srgbClr val="C7000B"/>
                </a:solidFill>
              </a:rPr>
              <a:t>, I/O optimization, and back-end SSD network optimization</a:t>
            </a:r>
          </a:p>
          <a:p>
            <a:pPr marL="0" indent="0" defTabSz="914400">
              <a:buFont typeface="Arial" panose="020B0604020202020204" pitchFamily="34" charset="0"/>
              <a:buNone/>
            </a:pP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b="1" kern="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Efficient data reduction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b="0" dirty="0">
                <a:solidFill>
                  <a:srgbClr val="C7000B"/>
                </a:solidFill>
              </a:rPr>
              <a:t>Multi-layer inline variable-length deduplication, Feature-Based Compression and Byte-Level Compaction </a:t>
            </a:r>
          </a:p>
          <a:p>
            <a:pPr marL="0" indent="0" defTabSz="914400">
              <a:buFont typeface="Arial" panose="020B0604020202020204" pitchFamily="34" charset="0"/>
              <a:buNone/>
            </a:pPr>
            <a:endParaRPr lang="en-US" altLang="zh-CN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High reliability</a:t>
            </a:r>
          </a:p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0" dirty="0">
                <a:solidFill>
                  <a:srgbClr val="C7000B"/>
                </a:solidFill>
              </a:rPr>
              <a:t>Dual-Controller AA Architecture and RAID-TP Technology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5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 needs clarification 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0BEA0-71A4-44A2-BAC8-59C2BBD2221E}" type="slidenum">
              <a:rPr lang="zh-CN" altLang="en-US" smtClean="0">
                <a:latin typeface="Arial" panose="020B0604020202020204" pitchFamily="34" charset="0"/>
              </a:rPr>
              <a:t>10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58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Z:\2020\华为\2月\lx-周耘企业BG2020vi手册\lx-周耘企业BG2020vi手册\Links\组合LINK\PPT胶片\背景.jpg背景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7" y="-1577"/>
            <a:ext cx="12185227" cy="68588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/>
          <a:stretch>
            <a:fillRect/>
          </a:stretch>
        </p:blipFill>
        <p:spPr>
          <a:xfrm>
            <a:off x="2298701" y="1276921"/>
            <a:ext cx="4702783" cy="48357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4" y="4617627"/>
            <a:ext cx="2212683" cy="142111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" y="658289"/>
            <a:ext cx="6961172" cy="56909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1007" y="5552033"/>
            <a:ext cx="4581148" cy="5627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61" y="367230"/>
            <a:ext cx="1678336" cy="3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3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23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871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8227" y="240634"/>
            <a:ext cx="10217129" cy="872067"/>
          </a:xfrm>
          <a:prstGeom prst="rect">
            <a:avLst/>
          </a:prstGeom>
        </p:spPr>
        <p:txBody>
          <a:bodyPr/>
          <a:lstStyle>
            <a:lvl1pPr>
              <a:defRPr sz="2799" b="1">
                <a:solidFill>
                  <a:srgbClr val="C00000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2017" y="6282740"/>
            <a:ext cx="1371064" cy="3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149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407369" y="260648"/>
            <a:ext cx="11157095" cy="7200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89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Headline in Arial Regular 36 point</a:t>
            </a:r>
          </a:p>
        </p:txBody>
      </p:sp>
    </p:spTree>
    <p:extLst>
      <p:ext uri="{BB962C8B-B14F-4D97-AF65-F5344CB8AC3E}">
        <p14:creationId xmlns:p14="http://schemas.microsoft.com/office/powerpoint/2010/main" val="32280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8227" y="456134"/>
            <a:ext cx="107955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9"/>
              </a:lnSpc>
              <a:spcBef>
                <a:spcPts val="0"/>
              </a:spcBef>
              <a:buNone/>
              <a:defRPr sz="31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662" indent="0" algn="ctr">
              <a:buNone/>
              <a:defRPr sz="2597"/>
            </a:lvl2pPr>
            <a:lvl3pPr marL="1187323" indent="0" algn="ctr">
              <a:buNone/>
              <a:defRPr sz="2337"/>
            </a:lvl3pPr>
            <a:lvl4pPr marL="1780986" indent="0" algn="ctr">
              <a:buNone/>
              <a:defRPr sz="2078"/>
            </a:lvl4pPr>
            <a:lvl5pPr marL="2374648" indent="0" algn="ctr">
              <a:buNone/>
              <a:defRPr sz="2078"/>
            </a:lvl5pPr>
            <a:lvl6pPr marL="2968309" indent="0" algn="ctr">
              <a:buNone/>
              <a:defRPr sz="2078"/>
            </a:lvl6pPr>
            <a:lvl7pPr marL="3561971" indent="0" algn="ctr">
              <a:buNone/>
              <a:defRPr sz="2078"/>
            </a:lvl7pPr>
            <a:lvl8pPr marL="4155634" indent="0" algn="ctr">
              <a:buNone/>
              <a:defRPr sz="2078"/>
            </a:lvl8pPr>
            <a:lvl9pPr marL="4749295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017" y="6282740"/>
            <a:ext cx="1371064" cy="3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17453" y="165101"/>
            <a:ext cx="11157095" cy="8881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99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CN" dirty="0" smtClean="0"/>
              <a:t>Headline in Arial Regular 36 point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17453" y="1269261"/>
            <a:ext cx="11157095" cy="503159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99" baseline="0">
                <a:solidFill>
                  <a:schemeClr val="bg1">
                    <a:lumMod val="8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Copy text in Arial Regular 20 - 32 point </a:t>
            </a:r>
          </a:p>
        </p:txBody>
      </p:sp>
    </p:spTree>
    <p:extLst>
      <p:ext uri="{BB962C8B-B14F-4D97-AF65-F5344CB8AC3E}">
        <p14:creationId xmlns:p14="http://schemas.microsoft.com/office/powerpoint/2010/main" val="298255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91" y="456135"/>
            <a:ext cx="10736447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8"/>
              </a:lnSpc>
              <a:spcBef>
                <a:spcPts val="0"/>
              </a:spcBef>
              <a:buNone/>
              <a:defRPr sz="2799" b="1" baseline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411" indent="0" algn="ctr">
              <a:buNone/>
              <a:defRPr sz="2596"/>
            </a:lvl2pPr>
            <a:lvl3pPr marL="1186818" indent="0" algn="ctr">
              <a:buNone/>
              <a:defRPr sz="2336"/>
            </a:lvl3pPr>
            <a:lvl4pPr marL="1780230" indent="0" algn="ctr">
              <a:buNone/>
              <a:defRPr sz="2078"/>
            </a:lvl4pPr>
            <a:lvl5pPr marL="2373639" indent="0" algn="ctr">
              <a:buNone/>
              <a:defRPr sz="2078"/>
            </a:lvl5pPr>
            <a:lvl6pPr marL="2967048" indent="0" algn="ctr">
              <a:buNone/>
              <a:defRPr sz="2078"/>
            </a:lvl6pPr>
            <a:lvl7pPr marL="3560457" indent="0" algn="ctr">
              <a:buNone/>
              <a:defRPr sz="2078"/>
            </a:lvl7pPr>
            <a:lvl8pPr marL="4153869" indent="0" algn="ctr">
              <a:buNone/>
              <a:defRPr sz="2078"/>
            </a:lvl8pPr>
            <a:lvl9pPr marL="4747276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A4EAA63-3827-DA40-B921-C01084B9DA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36622" y="1501989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2363" indent="0">
              <a:lnSpc>
                <a:spcPct val="150000"/>
              </a:lnSpc>
              <a:spcBef>
                <a:spcPts val="600"/>
              </a:spcBef>
              <a:buFontTx/>
              <a:buNone/>
              <a:tabLst>
                <a:tab pos="1207424" algn="ctr"/>
              </a:tabLst>
              <a:defRPr sz="1999" b="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525417" indent="-171018">
              <a:buFont typeface="Arial" panose="020B0604020202020204" pitchFamily="34" charset="0"/>
              <a:buChar char="•"/>
              <a:tabLst>
                <a:tab pos="1207424" algn="ctr"/>
              </a:tabLst>
              <a:defRPr sz="1298" baseline="0"/>
            </a:lvl2pPr>
            <a:lvl3pPr marL="525417" indent="-171018">
              <a:buFont typeface="Arial" panose="020B0604020202020204" pitchFamily="34" charset="0"/>
              <a:buChar char="•"/>
              <a:tabLst>
                <a:tab pos="1207424" algn="ctr"/>
              </a:tabLst>
              <a:defRPr sz="1298" baseline="0"/>
            </a:lvl3pPr>
            <a:lvl4pPr marL="525417" indent="-171018">
              <a:buFont typeface="Arial" panose="020B0604020202020204" pitchFamily="34" charset="0"/>
              <a:buChar char="•"/>
              <a:tabLst>
                <a:tab pos="1207424" algn="ctr"/>
              </a:tabLst>
              <a:defRPr sz="1298" baseline="0"/>
            </a:lvl4pPr>
            <a:lvl5pPr marL="525417" indent="-171018">
              <a:buFont typeface="Arial" panose="020B0604020202020204" pitchFamily="34" charset="0"/>
              <a:buChar char="•"/>
              <a:tabLst>
                <a:tab pos="1207424" algn="ctr"/>
              </a:tabLst>
              <a:defRPr sz="1298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0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91" y="456135"/>
            <a:ext cx="10736447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8"/>
              </a:lnSpc>
              <a:spcBef>
                <a:spcPts val="0"/>
              </a:spcBef>
              <a:buNone/>
              <a:defRPr sz="2799" b="1" baseline="0">
                <a:solidFill>
                  <a:srgbClr val="2F559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411" indent="0" algn="ctr">
              <a:buNone/>
              <a:defRPr sz="2596"/>
            </a:lvl2pPr>
            <a:lvl3pPr marL="1186818" indent="0" algn="ctr">
              <a:buNone/>
              <a:defRPr sz="2336"/>
            </a:lvl3pPr>
            <a:lvl4pPr marL="1780230" indent="0" algn="ctr">
              <a:buNone/>
              <a:defRPr sz="2078"/>
            </a:lvl4pPr>
            <a:lvl5pPr marL="2373639" indent="0" algn="ctr">
              <a:buNone/>
              <a:defRPr sz="2078"/>
            </a:lvl5pPr>
            <a:lvl6pPr marL="2967048" indent="0" algn="ctr">
              <a:buNone/>
              <a:defRPr sz="2078"/>
            </a:lvl6pPr>
            <a:lvl7pPr marL="3560457" indent="0" algn="ctr">
              <a:buNone/>
              <a:defRPr sz="2078"/>
            </a:lvl7pPr>
            <a:lvl8pPr marL="4153869" indent="0" algn="ctr">
              <a:buNone/>
              <a:defRPr sz="2078"/>
            </a:lvl8pPr>
            <a:lvl9pPr marL="4747276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A4EAA63-3827-DA40-B921-C01084B9DA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36622" y="1501989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2363" indent="0">
              <a:lnSpc>
                <a:spcPct val="150000"/>
              </a:lnSpc>
              <a:spcBef>
                <a:spcPts val="600"/>
              </a:spcBef>
              <a:buFontTx/>
              <a:buNone/>
              <a:tabLst>
                <a:tab pos="1207424" algn="ctr"/>
              </a:tabLst>
              <a:defRPr sz="1999" b="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525417" indent="-171018">
              <a:buFont typeface="Arial" panose="020B0604020202020204" pitchFamily="34" charset="0"/>
              <a:buChar char="•"/>
              <a:tabLst>
                <a:tab pos="1207424" algn="ctr"/>
              </a:tabLst>
              <a:defRPr sz="1298" baseline="0"/>
            </a:lvl2pPr>
            <a:lvl3pPr marL="525417" indent="-171018">
              <a:buFont typeface="Arial" panose="020B0604020202020204" pitchFamily="34" charset="0"/>
              <a:buChar char="•"/>
              <a:tabLst>
                <a:tab pos="1207424" algn="ctr"/>
              </a:tabLst>
              <a:defRPr sz="1298" baseline="0"/>
            </a:lvl3pPr>
            <a:lvl4pPr marL="525417" indent="-171018">
              <a:buFont typeface="Arial" panose="020B0604020202020204" pitchFamily="34" charset="0"/>
              <a:buChar char="•"/>
              <a:tabLst>
                <a:tab pos="1207424" algn="ctr"/>
              </a:tabLst>
              <a:defRPr sz="1298" baseline="0"/>
            </a:lvl4pPr>
            <a:lvl5pPr marL="525417" indent="-171018">
              <a:buFont typeface="Arial" panose="020B0604020202020204" pitchFamily="34" charset="0"/>
              <a:buChar char="•"/>
              <a:tabLst>
                <a:tab pos="1207424" algn="ctr"/>
              </a:tabLst>
              <a:defRPr sz="1298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66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682"/>
            <a:fld id="{DAE9F0C1-DA49-46C0-B101-5E2DC2BF7939}" type="datetimeFigureOut">
              <a:rPr lang="zh-CN" altLang="en-US" smtClean="0">
                <a:solidFill>
                  <a:srgbClr val="1D1D1A"/>
                </a:solidFill>
                <a:latin typeface="Arial" panose="020B0604020202020204" pitchFamily="34" charset="0"/>
              </a:rPr>
              <a:pPr defTabSz="1218682"/>
              <a:t>2022/6/13</a:t>
            </a:fld>
            <a:endParaRPr lang="zh-CN" altLang="en-US">
              <a:solidFill>
                <a:srgbClr val="1D1D1A"/>
              </a:solidFill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682"/>
            <a:endParaRPr lang="zh-CN" altLang="en-US">
              <a:solidFill>
                <a:srgbClr val="1D1D1A"/>
              </a:solidFill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682"/>
            <a:fld id="{46797A77-ECE5-480E-8C3C-E4C6FA59434B}" type="slidenum">
              <a:rPr lang="zh-CN" altLang="en-US" smtClean="0">
                <a:solidFill>
                  <a:srgbClr val="1D1D1A"/>
                </a:solidFill>
                <a:latin typeface="Arial" panose="020B0604020202020204" pitchFamily="34" charset="0"/>
              </a:rPr>
              <a:pPr defTabSz="1218682"/>
              <a:t>‹#›</a:t>
            </a:fld>
            <a:endParaRPr lang="zh-CN" altLang="en-US">
              <a:solidFill>
                <a:srgbClr val="1D1D1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82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5191" y="290513"/>
            <a:ext cx="10176933" cy="74578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290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63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71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0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/>
          <a:srcRect l="49943"/>
          <a:stretch/>
        </p:blipFill>
        <p:spPr>
          <a:xfrm>
            <a:off x="-1" y="0"/>
            <a:ext cx="12196763" cy="56170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05" y="5930731"/>
            <a:ext cx="2256665" cy="4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41" r:id="rId2"/>
  </p:sldLayoutIdLst>
  <p:hf hdr="0" ftr="0" dt="0"/>
  <p:txStyles>
    <p:titleStyle>
      <a:lvl1pPr algn="l" defTabSz="1187323" rtl="0" eaLnBrk="1" latinLnBrk="0" hangingPunct="1">
        <a:lnSpc>
          <a:spcPct val="90000"/>
        </a:lnSpc>
        <a:spcBef>
          <a:spcPct val="0"/>
        </a:spcBef>
        <a:buNone/>
        <a:defRPr sz="57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831" indent="-296831" algn="l" defTabSz="1187323" rtl="0" eaLnBrk="1" latinLnBrk="0" hangingPunct="1">
        <a:lnSpc>
          <a:spcPct val="90000"/>
        </a:lnSpc>
        <a:spcBef>
          <a:spcPts val="1298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493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7" kern="1200">
          <a:solidFill>
            <a:schemeClr val="tx1"/>
          </a:solidFill>
          <a:latin typeface="+mn-lt"/>
          <a:ea typeface="+mn-ea"/>
          <a:cs typeface="+mn-cs"/>
        </a:defRPr>
      </a:lvl2pPr>
      <a:lvl3pPr marL="1484154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7" kern="1200">
          <a:solidFill>
            <a:schemeClr val="tx1"/>
          </a:solidFill>
          <a:latin typeface="+mn-lt"/>
          <a:ea typeface="+mn-ea"/>
          <a:cs typeface="+mn-cs"/>
        </a:defRPr>
      </a:lvl3pPr>
      <a:lvl4pPr marL="2077817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4pPr>
      <a:lvl5pPr marL="2671478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5pPr>
      <a:lvl6pPr marL="3265140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6pPr>
      <a:lvl7pPr marL="3858802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7pPr>
      <a:lvl8pPr marL="4452463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8pPr>
      <a:lvl9pPr marL="5046125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93662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2pPr>
      <a:lvl3pPr marL="1187323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3pPr>
      <a:lvl4pPr marL="1780986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4pPr>
      <a:lvl5pPr marL="2374648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5pPr>
      <a:lvl6pPr marL="2968309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6pPr>
      <a:lvl7pPr marL="3561971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7pPr>
      <a:lvl8pPr marL="4155634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8pPr>
      <a:lvl9pPr marL="4749295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3842">
          <p15:clr>
            <a:srgbClr val="F26B43"/>
          </p15:clr>
        </p15:guide>
        <p15:guide id="3" pos="458">
          <p15:clr>
            <a:srgbClr val="F26B43"/>
          </p15:clr>
        </p15:guide>
        <p15:guide id="4" pos="7225">
          <p15:clr>
            <a:srgbClr val="F26B43"/>
          </p15:clr>
        </p15:guide>
        <p15:guide id="5" orient="horz" pos="410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85A3D6-1271-D247-9E96-1B376F4BE7BE}"/>
              </a:ext>
            </a:extLst>
          </p:cNvPr>
          <p:cNvSpPr txBox="1"/>
          <p:nvPr userDrawn="1"/>
        </p:nvSpPr>
        <p:spPr>
          <a:xfrm>
            <a:off x="927050" y="6356944"/>
            <a:ext cx="1462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359"/>
            <a:r>
              <a:rPr lang="en-US" sz="1000" dirty="0">
                <a:solidFill>
                  <a:srgbClr val="1D1D1B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Huawei 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BEE2EE-BF4D-7A4A-B3C6-9E47668CCD98}"/>
              </a:ext>
            </a:extLst>
          </p:cNvPr>
          <p:cNvSpPr txBox="1"/>
          <p:nvPr userDrawn="1"/>
        </p:nvSpPr>
        <p:spPr>
          <a:xfrm>
            <a:off x="733846" y="6402808"/>
            <a:ext cx="499535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9759">
              <a:defRPr/>
            </a:pPr>
            <a:fld id="{C3837181-38C6-AD4F-B8BA-B444770388BB}" type="slidenum">
              <a:rPr lang="en-US" sz="975">
                <a:solidFill>
                  <a:srgbClr val="1D1D1B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pPr defTabSz="889759">
                <a:defRPr/>
              </a:pPr>
              <a:t>‹#›</a:t>
            </a:fld>
            <a:endParaRPr lang="en-US" sz="975" dirty="0">
              <a:solidFill>
                <a:srgbClr val="1D1D1B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019" y="6321130"/>
            <a:ext cx="1268578" cy="277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 userDrawn="1"/>
        </p:nvGrpSpPr>
        <p:grpSpPr>
          <a:xfrm>
            <a:off x="12211505" y="768150"/>
            <a:ext cx="1992167" cy="6098471"/>
            <a:chOff x="12211507" y="768148"/>
            <a:chExt cx="1992166" cy="6098471"/>
          </a:xfrm>
        </p:grpSpPr>
        <p:grpSp>
          <p:nvGrpSpPr>
            <p:cNvPr id="26" name="组合 25"/>
            <p:cNvGrpSpPr/>
            <p:nvPr userDrawn="1"/>
          </p:nvGrpSpPr>
          <p:grpSpPr>
            <a:xfrm>
              <a:off x="12310825" y="2931937"/>
              <a:ext cx="1882824" cy="591914"/>
              <a:chOff x="12315635" y="2207613"/>
              <a:chExt cx="1883559" cy="692624"/>
            </a:xfrm>
          </p:grpSpPr>
          <p:sp>
            <p:nvSpPr>
              <p:cNvPr id="44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15635" y="2401808"/>
                <a:ext cx="911019" cy="498429"/>
              </a:xfrm>
              <a:prstGeom prst="rect">
                <a:avLst/>
              </a:prstGeom>
              <a:solidFill>
                <a:srgbClr val="C81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186C</a:t>
                </a:r>
              </a:p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RGB200/16/46</a:t>
                </a:r>
              </a:p>
            </p:txBody>
          </p:sp>
          <p:sp>
            <p:nvSpPr>
              <p:cNvPr id="45" name="矩形 9">
                <a:extLst>
                  <a:ext uri="{FF2B5EF4-FFF2-40B4-BE49-F238E27FC236}">
                    <a16:creationId xmlns:a16="http://schemas.microsoft.com/office/drawing/2014/main" xmlns="" id="{992224C5-04A6-C041-B257-13137945DBB8}"/>
                  </a:ext>
                </a:extLst>
              </p:cNvPr>
              <p:cNvSpPr/>
              <p:nvPr userDrawn="1"/>
            </p:nvSpPr>
            <p:spPr>
              <a:xfrm>
                <a:off x="13288175" y="2401808"/>
                <a:ext cx="911019" cy="498429"/>
              </a:xfrm>
              <a:prstGeom prst="rect">
                <a:avLst/>
              </a:prstGeom>
              <a:solidFill>
                <a:srgbClr val="C700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185C</a:t>
                </a:r>
              </a:p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RGB199/0/11</a:t>
                </a:r>
              </a:p>
            </p:txBody>
          </p:sp>
          <p:sp>
            <p:nvSpPr>
              <p:cNvPr id="46" name="文本框 31">
                <a:extLst>
                  <a:ext uri="{FF2B5EF4-FFF2-40B4-BE49-F238E27FC236}">
                    <a16:creationId xmlns:a16="http://schemas.microsoft.com/office/drawing/2014/main" xmlns="" id="{58918196-0639-EE4B-AFC2-315BE04587B9}"/>
                  </a:ext>
                </a:extLst>
              </p:cNvPr>
              <p:cNvSpPr txBox="1"/>
              <p:nvPr userDrawn="1"/>
            </p:nvSpPr>
            <p:spPr>
              <a:xfrm>
                <a:off x="12326899" y="2207613"/>
                <a:ext cx="384721" cy="180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3359"/>
                <a:r>
                  <a:rPr kumimoji="1" lang="zh-CN" altLang="en-US" sz="1000" dirty="0">
                    <a:solidFill>
                      <a:srgbClr val="1D1D1A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rPr>
                  <a:t>品牌色</a:t>
                </a:r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12211507" y="3608918"/>
              <a:ext cx="1982138" cy="3257701"/>
              <a:chOff x="12216278" y="3054642"/>
              <a:chExt cx="1982912" cy="3811978"/>
            </a:xfrm>
          </p:grpSpPr>
          <p:sp>
            <p:nvSpPr>
              <p:cNvPr id="28" name="矩形 12">
                <a:extLst>
                  <a:ext uri="{FF2B5EF4-FFF2-40B4-BE49-F238E27FC236}">
                    <a16:creationId xmlns:a16="http://schemas.microsoft.com/office/drawing/2014/main" xmlns="" id="{DCA8B73C-0B87-284F-805F-752EBF20B768}"/>
                  </a:ext>
                </a:extLst>
              </p:cNvPr>
              <p:cNvSpPr/>
              <p:nvPr userDrawn="1"/>
            </p:nvSpPr>
            <p:spPr>
              <a:xfrm>
                <a:off x="12315640" y="3785971"/>
                <a:ext cx="885201" cy="462672"/>
              </a:xfrm>
              <a:prstGeom prst="rect">
                <a:avLst/>
              </a:prstGeom>
              <a:solidFill>
                <a:srgbClr val="EA5A4F"/>
              </a:solidFill>
              <a:ln>
                <a:solidFill>
                  <a:srgbClr val="EA5A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234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90/79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矩形 13">
                <a:extLst>
                  <a:ext uri="{FF2B5EF4-FFF2-40B4-BE49-F238E27FC236}">
                    <a16:creationId xmlns:a16="http://schemas.microsoft.com/office/drawing/2014/main" xmlns="" id="{138A39A8-BB4E-CD4E-9201-F1785C874F92}"/>
                  </a:ext>
                </a:extLst>
              </p:cNvPr>
              <p:cNvSpPr/>
              <p:nvPr userDrawn="1"/>
            </p:nvSpPr>
            <p:spPr>
              <a:xfrm>
                <a:off x="12315640" y="3259312"/>
                <a:ext cx="885201" cy="462672"/>
              </a:xfrm>
              <a:prstGeom prst="rect">
                <a:avLst/>
              </a:prstGeom>
              <a:solidFill>
                <a:srgbClr val="78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120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0/15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0" name="文本框 15">
                <a:extLst>
                  <a:ext uri="{FF2B5EF4-FFF2-40B4-BE49-F238E27FC236}">
                    <a16:creationId xmlns:a16="http://schemas.microsoft.com/office/drawing/2014/main" xmlns="" id="{8F53C07A-1022-C740-8F8D-97538E174D38}"/>
                  </a:ext>
                </a:extLst>
              </p:cNvPr>
              <p:cNvSpPr txBox="1"/>
              <p:nvPr userDrawn="1"/>
            </p:nvSpPr>
            <p:spPr>
              <a:xfrm>
                <a:off x="12216278" y="3054642"/>
                <a:ext cx="569387" cy="18007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ctr" defTabSz="913359"/>
                <a:r>
                  <a:rPr kumimoji="1" lang="zh-CN" altLang="en-US" sz="1000" dirty="0">
                    <a:solidFill>
                      <a:srgbClr val="1D1D1A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rPr>
                  <a:t>辅助色</a:t>
                </a:r>
              </a:p>
            </p:txBody>
          </p:sp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xmlns="" id="{306A7598-C00D-994F-82DA-B39F3C2E0AAD}"/>
                  </a:ext>
                </a:extLst>
              </p:cNvPr>
              <p:cNvSpPr/>
              <p:nvPr userDrawn="1"/>
            </p:nvSpPr>
            <p:spPr>
              <a:xfrm>
                <a:off x="12315640" y="4836793"/>
                <a:ext cx="885201" cy="462672"/>
              </a:xfrm>
              <a:prstGeom prst="rect">
                <a:avLst/>
              </a:prstGeom>
              <a:solidFill>
                <a:srgbClr val="F8B5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248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181/60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" name="矩形 17">
                <a:extLst>
                  <a:ext uri="{FF2B5EF4-FFF2-40B4-BE49-F238E27FC236}">
                    <a16:creationId xmlns:a16="http://schemas.microsoft.com/office/drawing/2014/main" xmlns="" id="{C1423292-FF2F-A74C-943E-1C3C47534098}"/>
                  </a:ext>
                </a:extLst>
              </p:cNvPr>
              <p:cNvSpPr/>
              <p:nvPr userDrawn="1"/>
            </p:nvSpPr>
            <p:spPr>
              <a:xfrm>
                <a:off x="12315640" y="4319278"/>
                <a:ext cx="885201" cy="462672"/>
              </a:xfrm>
              <a:prstGeom prst="rect">
                <a:avLst/>
              </a:prstGeom>
              <a:solidFill>
                <a:srgbClr val="EB5C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235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92/1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" name="矩形 18">
                <a:extLst>
                  <a:ext uri="{FF2B5EF4-FFF2-40B4-BE49-F238E27FC236}">
                    <a16:creationId xmlns:a16="http://schemas.microsoft.com/office/drawing/2014/main" xmlns="" id="{2A29AF15-F5C4-A842-A63B-5DBA549CB92F}"/>
                  </a:ext>
                </a:extLst>
              </p:cNvPr>
              <p:cNvSpPr/>
              <p:nvPr userDrawn="1"/>
            </p:nvSpPr>
            <p:spPr>
              <a:xfrm>
                <a:off x="12315636" y="5880294"/>
                <a:ext cx="911019" cy="462672"/>
              </a:xfrm>
              <a:prstGeom prst="rect">
                <a:avLst/>
              </a:prstGeom>
              <a:solidFill>
                <a:srgbClr val="8989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137/137/137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矩形 19">
                <a:extLst>
                  <a:ext uri="{FF2B5EF4-FFF2-40B4-BE49-F238E27FC236}">
                    <a16:creationId xmlns:a16="http://schemas.microsoft.com/office/drawing/2014/main" xmlns="" id="{E9EA970A-4D36-BC41-B8BE-40DF553320E7}"/>
                  </a:ext>
                </a:extLst>
              </p:cNvPr>
              <p:cNvSpPr/>
              <p:nvPr userDrawn="1"/>
            </p:nvSpPr>
            <p:spPr>
              <a:xfrm>
                <a:off x="12315636" y="5362779"/>
                <a:ext cx="911019" cy="462672"/>
              </a:xfrm>
              <a:prstGeom prst="rect">
                <a:avLst/>
              </a:prstGeom>
              <a:solidFill>
                <a:srgbClr val="2318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35/24/21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" name="矩形 22">
                <a:extLst>
                  <a:ext uri="{FF2B5EF4-FFF2-40B4-BE49-F238E27FC236}">
                    <a16:creationId xmlns:a16="http://schemas.microsoft.com/office/drawing/2014/main" xmlns="" id="{14EE21FB-1D92-0241-ABA5-5E9A6AEE0DC8}"/>
                  </a:ext>
                </a:extLst>
              </p:cNvPr>
              <p:cNvSpPr/>
              <p:nvPr userDrawn="1"/>
            </p:nvSpPr>
            <p:spPr>
              <a:xfrm>
                <a:off x="12315636" y="6403948"/>
                <a:ext cx="911019" cy="46267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221</a:t>
                </a:r>
                <a:r>
                  <a:rPr kumimoji="1" lang="mr-IN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221/221</a:t>
                </a:r>
                <a:endParaRPr kumimoji="1" lang="mr-IN" altLang="zh-CN" sz="700" b="1" dirty="0">
                  <a:solidFill>
                    <a:srgbClr val="666666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矩形 12">
                <a:extLst>
                  <a:ext uri="{FF2B5EF4-FFF2-40B4-BE49-F238E27FC236}">
                    <a16:creationId xmlns:a16="http://schemas.microsoft.com/office/drawing/2014/main" xmlns="" id="{883734A3-2645-434A-9DCC-1416B6C687CC}"/>
                  </a:ext>
                </a:extLst>
              </p:cNvPr>
              <p:cNvSpPr/>
              <p:nvPr userDrawn="1"/>
            </p:nvSpPr>
            <p:spPr>
              <a:xfrm>
                <a:off x="13288175" y="3785971"/>
                <a:ext cx="885201" cy="462672"/>
              </a:xfrm>
              <a:prstGeom prst="rect">
                <a:avLst/>
              </a:prstGeom>
              <a:solidFill>
                <a:srgbClr val="E98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233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140/128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矩形 13">
                <a:extLst>
                  <a:ext uri="{FF2B5EF4-FFF2-40B4-BE49-F238E27FC236}">
                    <a16:creationId xmlns:a16="http://schemas.microsoft.com/office/drawing/2014/main" xmlns="" id="{1FF13552-FB3D-134A-A80A-6CFB35DFE1A1}"/>
                  </a:ext>
                </a:extLst>
              </p:cNvPr>
              <p:cNvSpPr/>
              <p:nvPr userDrawn="1"/>
            </p:nvSpPr>
            <p:spPr>
              <a:xfrm>
                <a:off x="13288175" y="3259312"/>
                <a:ext cx="885201" cy="462672"/>
              </a:xfrm>
              <a:prstGeom prst="rect">
                <a:avLst/>
              </a:prstGeom>
              <a:solidFill>
                <a:srgbClr val="A72126"/>
              </a:solidFill>
              <a:ln>
                <a:solidFill>
                  <a:srgbClr val="9F0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159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0/1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xmlns="" id="{0A96471B-CB12-1443-B01F-C14C9112C149}"/>
                  </a:ext>
                </a:extLst>
              </p:cNvPr>
              <p:cNvSpPr/>
              <p:nvPr userDrawn="1"/>
            </p:nvSpPr>
            <p:spPr>
              <a:xfrm>
                <a:off x="13288175" y="4836793"/>
                <a:ext cx="885201" cy="462672"/>
              </a:xfrm>
              <a:prstGeom prst="rect">
                <a:avLst/>
              </a:prstGeom>
              <a:solidFill>
                <a:srgbClr val="F5DC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245</a:t>
                </a:r>
                <a:r>
                  <a:rPr kumimoji="1" lang="mr-IN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220/87</a:t>
                </a:r>
                <a:endParaRPr kumimoji="1" lang="mr-IN" altLang="zh-CN" sz="700" b="1" dirty="0">
                  <a:solidFill>
                    <a:srgbClr val="666666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矩形 17">
                <a:extLst>
                  <a:ext uri="{FF2B5EF4-FFF2-40B4-BE49-F238E27FC236}">
                    <a16:creationId xmlns:a16="http://schemas.microsoft.com/office/drawing/2014/main" xmlns="" id="{61890D59-CF8B-1449-A836-3A304EC9A907}"/>
                  </a:ext>
                </a:extLst>
              </p:cNvPr>
              <p:cNvSpPr/>
              <p:nvPr userDrawn="1"/>
            </p:nvSpPr>
            <p:spPr>
              <a:xfrm>
                <a:off x="13288175" y="4319278"/>
                <a:ext cx="885201" cy="462672"/>
              </a:xfrm>
              <a:prstGeom prst="rect">
                <a:avLst/>
              </a:prstGeom>
              <a:solidFill>
                <a:srgbClr val="F08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240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133/0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矩形 18">
                <a:extLst>
                  <a:ext uri="{FF2B5EF4-FFF2-40B4-BE49-F238E27FC236}">
                    <a16:creationId xmlns:a16="http://schemas.microsoft.com/office/drawing/2014/main" xmlns="" id="{0466A1E1-E7C7-FD49-9880-9E44BED19FF5}"/>
                  </a:ext>
                </a:extLst>
              </p:cNvPr>
              <p:cNvSpPr/>
              <p:nvPr userDrawn="1"/>
            </p:nvSpPr>
            <p:spPr>
              <a:xfrm>
                <a:off x="13288171" y="5880294"/>
                <a:ext cx="911019" cy="462672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181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181/181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矩形 19">
                <a:extLst>
                  <a:ext uri="{FF2B5EF4-FFF2-40B4-BE49-F238E27FC236}">
                    <a16:creationId xmlns:a16="http://schemas.microsoft.com/office/drawing/2014/main" xmlns="" id="{B21AD6AC-1275-0142-A9EA-D77B26CB40EF}"/>
                  </a:ext>
                </a:extLst>
              </p:cNvPr>
              <p:cNvSpPr/>
              <p:nvPr userDrawn="1"/>
            </p:nvSpPr>
            <p:spPr>
              <a:xfrm>
                <a:off x="13288171" y="5362779"/>
                <a:ext cx="911019" cy="46267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89</a:t>
                </a:r>
                <a:r>
                  <a:rPr kumimoji="1" lang="mr-IN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87/87</a:t>
                </a:r>
                <a:endParaRPr kumimoji="1" lang="mr-IN" altLang="zh-CN" sz="700" b="1" dirty="0">
                  <a:solidFill>
                    <a:srgbClr val="FFFFFF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矩形 22">
                <a:extLst>
                  <a:ext uri="{FF2B5EF4-FFF2-40B4-BE49-F238E27FC236}">
                    <a16:creationId xmlns:a16="http://schemas.microsoft.com/office/drawing/2014/main" xmlns="" id="{238BAC2A-AE09-A84D-875D-8472236D6610}"/>
                  </a:ext>
                </a:extLst>
              </p:cNvPr>
              <p:cNvSpPr/>
              <p:nvPr userDrawn="1"/>
            </p:nvSpPr>
            <p:spPr>
              <a:xfrm>
                <a:off x="13288171" y="6403948"/>
                <a:ext cx="911019" cy="46267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mr-IN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255</a:t>
                </a:r>
                <a:r>
                  <a:rPr kumimoji="1" lang="mr-IN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rgbClr val="666666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255/255</a:t>
                </a:r>
                <a:endParaRPr kumimoji="1" lang="mr-IN" altLang="zh-CN" sz="700" b="1" dirty="0">
                  <a:solidFill>
                    <a:srgbClr val="666666"/>
                  </a:solidFill>
                  <a:latin typeface="Arial" panose="020B0604020202020204" pitchFamily="34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5" name="组合 4"/>
            <p:cNvGrpSpPr/>
            <p:nvPr userDrawn="1"/>
          </p:nvGrpSpPr>
          <p:grpSpPr>
            <a:xfrm>
              <a:off x="12310825" y="768148"/>
              <a:ext cx="1892848" cy="2056223"/>
              <a:chOff x="12310825" y="51660"/>
              <a:chExt cx="1892848" cy="2056223"/>
            </a:xfrm>
          </p:grpSpPr>
          <p:sp>
            <p:nvSpPr>
              <p:cNvPr id="47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10825" y="232889"/>
                <a:ext cx="910664" cy="425956"/>
              </a:xfrm>
              <a:prstGeom prst="rect">
                <a:avLst/>
              </a:prstGeom>
              <a:solidFill>
                <a:srgbClr val="3FA6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RGB63/166/146</a:t>
                </a:r>
              </a:p>
            </p:txBody>
          </p:sp>
          <p:sp>
            <p:nvSpPr>
              <p:cNvPr id="48" name="矩形 9">
                <a:extLst>
                  <a:ext uri="{FF2B5EF4-FFF2-40B4-BE49-F238E27FC236}">
                    <a16:creationId xmlns:a16="http://schemas.microsoft.com/office/drawing/2014/main" xmlns="" id="{992224C5-04A6-C041-B257-13137945DBB8}"/>
                  </a:ext>
                </a:extLst>
              </p:cNvPr>
              <p:cNvSpPr/>
              <p:nvPr userDrawn="1"/>
            </p:nvSpPr>
            <p:spPr>
              <a:xfrm>
                <a:off x="13282985" y="232889"/>
                <a:ext cx="910664" cy="425956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RGB0/128/128</a:t>
                </a:r>
              </a:p>
            </p:txBody>
          </p:sp>
          <p:sp>
            <p:nvSpPr>
              <p:cNvPr id="49" name="文本框 31">
                <a:extLst>
                  <a:ext uri="{FF2B5EF4-FFF2-40B4-BE49-F238E27FC236}">
                    <a16:creationId xmlns:a16="http://schemas.microsoft.com/office/drawing/2014/main" xmlns="" id="{58918196-0639-EE4B-AFC2-315BE04587B9}"/>
                  </a:ext>
                </a:extLst>
              </p:cNvPr>
              <p:cNvSpPr txBox="1"/>
              <p:nvPr userDrawn="1"/>
            </p:nvSpPr>
            <p:spPr>
              <a:xfrm>
                <a:off x="12310952" y="51660"/>
                <a:ext cx="64095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3359"/>
                <a:r>
                  <a:rPr kumimoji="1" lang="zh-CN" altLang="en-US" sz="1000" dirty="0">
                    <a:solidFill>
                      <a:srgbClr val="1D1D1A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rPr>
                  <a:t>蓝绿常用色</a:t>
                </a:r>
              </a:p>
            </p:txBody>
          </p:sp>
          <p:sp>
            <p:nvSpPr>
              <p:cNvPr id="50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22084" y="1196941"/>
                <a:ext cx="910664" cy="425956"/>
              </a:xfrm>
              <a:prstGeom prst="rect">
                <a:avLst/>
              </a:prstGeom>
              <a:solidFill>
                <a:srgbClr val="7FA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RGB127/163/198</a:t>
                </a:r>
              </a:p>
            </p:txBody>
          </p:sp>
          <p:sp>
            <p:nvSpPr>
              <p:cNvPr id="51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3293009" y="1202817"/>
                <a:ext cx="910664" cy="425956"/>
              </a:xfrm>
              <a:prstGeom prst="rect">
                <a:avLst/>
              </a:prstGeom>
              <a:solidFill>
                <a:srgbClr val="00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RGB0/153/204</a:t>
                </a:r>
              </a:p>
            </p:txBody>
          </p:sp>
          <p:sp>
            <p:nvSpPr>
              <p:cNvPr id="52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22084" y="712336"/>
                <a:ext cx="910664" cy="425956"/>
              </a:xfrm>
              <a:prstGeom prst="rect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RGB0/102/102</a:t>
                </a:r>
              </a:p>
            </p:txBody>
          </p:sp>
          <p:sp>
            <p:nvSpPr>
              <p:cNvPr id="53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3289755" y="713223"/>
                <a:ext cx="910664" cy="425956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RGB51/102/153</a:t>
                </a:r>
              </a:p>
            </p:txBody>
          </p:sp>
          <p:sp>
            <p:nvSpPr>
              <p:cNvPr id="54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22084" y="1681927"/>
                <a:ext cx="910664" cy="425956"/>
              </a:xfrm>
              <a:prstGeom prst="rect">
                <a:avLst/>
              </a:prstGeom>
              <a:solidFill>
                <a:srgbClr val="1689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RGB22/137/160</a:t>
                </a:r>
              </a:p>
            </p:txBody>
          </p:sp>
          <p:sp>
            <p:nvSpPr>
              <p:cNvPr id="55" name="矩形 5">
                <a:extLst>
                  <a:ext uri="{FF2B5EF4-FFF2-40B4-BE49-F238E27FC236}">
                    <a16:creationId xmlns:a16="http://schemas.microsoft.com/office/drawing/2014/main" xmlns="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3289755" y="1680330"/>
                <a:ext cx="910664" cy="425956"/>
              </a:xfrm>
              <a:prstGeom prst="rect">
                <a:avLst/>
              </a:prstGeom>
              <a:solidFill>
                <a:srgbClr val="5C5A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3359"/>
                <a:r>
                  <a:rPr kumimoji="1" lang="en-US" altLang="zh-CN" sz="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Arial" charset="0"/>
                    <a:cs typeface="Arial" charset="0"/>
                  </a:rPr>
                  <a:t>RGB92/90/161</a:t>
                </a:r>
              </a:p>
            </p:txBody>
          </p:sp>
        </p:grpSp>
      </p:grpSp>
      <p:sp>
        <p:nvSpPr>
          <p:cNvPr id="41" name="圆角矩形 40"/>
          <p:cNvSpPr/>
          <p:nvPr userDrawn="1"/>
        </p:nvSpPr>
        <p:spPr>
          <a:xfrm>
            <a:off x="12310827" y="556823"/>
            <a:ext cx="1882818" cy="205295"/>
          </a:xfrm>
          <a:prstGeom prst="roundRect">
            <a:avLst>
              <a:gd name="adj" fmla="val 9208"/>
            </a:avLst>
          </a:prstGeom>
          <a:solidFill>
            <a:srgbClr val="FFC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915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endParaRPr kumimoji="1" lang="en-US" altLang="zh-CN" sz="1595" b="1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 userDrawn="1"/>
        </p:nvSpPr>
        <p:spPr>
          <a:xfrm>
            <a:off x="12322084" y="86515"/>
            <a:ext cx="1845757" cy="195184"/>
          </a:xfrm>
          <a:prstGeom prst="roundRect">
            <a:avLst>
              <a:gd name="adj" fmla="val 9208"/>
            </a:avLst>
          </a:prstGeom>
          <a:solidFill>
            <a:srgbClr val="D3E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915">
              <a:lnSpc>
                <a:spcPct val="120000"/>
              </a:lnSpc>
            </a:pPr>
            <a:endParaRPr lang="en-US" altLang="zh-CN" sz="1596" b="1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圆角矩形 57"/>
          <p:cNvSpPr/>
          <p:nvPr userDrawn="1"/>
        </p:nvSpPr>
        <p:spPr>
          <a:xfrm>
            <a:off x="12310827" y="318207"/>
            <a:ext cx="1882824" cy="205295"/>
          </a:xfrm>
          <a:prstGeom prst="roundRect">
            <a:avLst>
              <a:gd name="adj" fmla="val 9208"/>
            </a:avLst>
          </a:prstGeom>
          <a:solidFill>
            <a:srgbClr val="99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91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1100" b="1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699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hf hdr="0" ftr="0" dt="0"/>
  <p:txStyles>
    <p:titleStyle>
      <a:lvl1pPr algn="l" defTabSz="1186343" rtl="0" eaLnBrk="1" latinLnBrk="0" hangingPunct="1">
        <a:lnSpc>
          <a:spcPct val="90000"/>
        </a:lnSpc>
        <a:spcBef>
          <a:spcPct val="0"/>
        </a:spcBef>
        <a:buNone/>
        <a:defRPr sz="57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586" indent="-296586" algn="l" defTabSz="1186343" rtl="0" eaLnBrk="1" latinLnBrk="0" hangingPunct="1">
        <a:lnSpc>
          <a:spcPct val="90000"/>
        </a:lnSpc>
        <a:spcBef>
          <a:spcPts val="1296"/>
        </a:spcBef>
        <a:buFont typeface="Arial" panose="020B0604020202020204" pitchFamily="34" charset="0"/>
        <a:buChar char="•"/>
        <a:defRPr sz="3634" kern="1200">
          <a:solidFill>
            <a:schemeClr val="tx1"/>
          </a:solidFill>
          <a:latin typeface="+mn-lt"/>
          <a:ea typeface="+mn-ea"/>
          <a:cs typeface="+mn-cs"/>
        </a:defRPr>
      </a:lvl1pPr>
      <a:lvl2pPr marL="889759" indent="-296586" algn="l" defTabSz="1186343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2pPr>
      <a:lvl3pPr marL="1482930" indent="-296586" algn="l" defTabSz="1186343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3pPr>
      <a:lvl4pPr marL="2076104" indent="-296586" algn="l" defTabSz="1186343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669275" indent="-296586" algn="l" defTabSz="1186343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3262447" indent="-296586" algn="l" defTabSz="1186343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855619" indent="-296586" algn="l" defTabSz="1186343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448791" indent="-296586" algn="l" defTabSz="1186343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5041963" indent="-296586" algn="l" defTabSz="1186343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93173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86343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3pPr>
      <a:lvl4pPr marL="1779518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372690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2965861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559034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152206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745377" algn="l" defTabSz="1186343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3842">
          <p15:clr>
            <a:srgbClr val="F26B43"/>
          </p15:clr>
        </p15:guide>
        <p15:guide id="3" pos="458">
          <p15:clr>
            <a:srgbClr val="F26B43"/>
          </p15:clr>
        </p15:guide>
        <p15:guide id="4" pos="7225">
          <p15:clr>
            <a:srgbClr val="F26B43"/>
          </p15:clr>
        </p15:guide>
        <p15:guide id="5" orient="horz" pos="41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24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7" r:id="rId2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/>
          <p:nvPr userDrawn="1"/>
        </p:nvSpPr>
        <p:spPr>
          <a:xfrm>
            <a:off x="7976239" y="2794958"/>
            <a:ext cx="3223908" cy="20299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93"/>
              </a:lnSpc>
            </a:pPr>
            <a:r>
              <a:rPr kumimoji="1" lang="en-US" altLang="zh-CN" sz="800" b="1" dirty="0">
                <a:latin typeface="Arial" panose="020B0604020202020204" pitchFamily="34" charset="0"/>
              </a:rPr>
              <a:t>Copyright©2021 Huawei Technologies Co., Ltd.</a:t>
            </a:r>
            <a:br>
              <a:rPr kumimoji="1" lang="en-US" altLang="zh-CN" sz="800" b="1" dirty="0">
                <a:latin typeface="Arial" panose="020B0604020202020204" pitchFamily="34" charset="0"/>
              </a:rPr>
            </a:br>
            <a:r>
              <a:rPr kumimoji="1" lang="en-US" altLang="zh-CN" sz="800" b="1" dirty="0">
                <a:latin typeface="Arial" panose="020B0604020202020204" pitchFamily="34" charset="0"/>
              </a:rPr>
              <a:t>All Rights Reserved.</a:t>
            </a:r>
            <a:r>
              <a:rPr kumimoji="1" lang="en-US" altLang="zh-CN" sz="800" dirty="0">
                <a:latin typeface="Arial" panose="020B0604020202020204" pitchFamily="34" charset="0"/>
              </a:rPr>
              <a:t/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/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The information in this document may contain predictive </a:t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statements including, without limitation, statements regarding </a:t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the future financial and operating results, future product </a:t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portfolio, new technology, etc. There are a number of factors that </a:t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could cause actual results and developments to differ materially </a:t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from those expressed or implied in the predictive statements. </a:t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Therefore, such information is provided for reference purpose </a:t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only and constitutes neither an offer nor an acceptance. Huawei </a:t>
            </a:r>
            <a:br>
              <a:rPr kumimoji="1" lang="en-US" altLang="zh-CN" sz="800" dirty="0">
                <a:latin typeface="Arial" panose="020B0604020202020204" pitchFamily="34" charset="0"/>
              </a:rPr>
            </a:br>
            <a:r>
              <a:rPr kumimoji="1" lang="en-US" altLang="zh-CN" sz="800" dirty="0">
                <a:latin typeface="Arial" panose="020B0604020202020204" pitchFamily="34" charset="0"/>
              </a:rPr>
              <a:t>may change the information at any time without notice. </a:t>
            </a:r>
          </a:p>
          <a:p>
            <a:pPr>
              <a:lnSpc>
                <a:spcPts val="1093"/>
              </a:lnSpc>
            </a:pPr>
            <a:r>
              <a:rPr kumimoji="1" lang="en-US" altLang="zh-CN" sz="800" dirty="0">
                <a:latin typeface="Arial" panose="020B0604020202020204" pitchFamily="34" charset="0"/>
              </a:rPr>
              <a:t>Huawei Confidential</a:t>
            </a:r>
          </a:p>
          <a:p>
            <a:pPr>
              <a:lnSpc>
                <a:spcPts val="1093"/>
              </a:lnSpc>
            </a:pPr>
            <a:endParaRPr kumimoji="1" lang="zh-CN" altLang="en-US" sz="800" dirty="0">
              <a:latin typeface="Arial" panose="020B0604020202020204" pitchFamily="34" charset="0"/>
            </a:endParaRPr>
          </a:p>
        </p:txBody>
      </p:sp>
      <p:sp>
        <p:nvSpPr>
          <p:cNvPr id="7" name="Subtitle 6"/>
          <p:cNvSpPr txBox="1"/>
          <p:nvPr userDrawn="1"/>
        </p:nvSpPr>
        <p:spPr>
          <a:xfrm>
            <a:off x="7974557" y="2081999"/>
            <a:ext cx="3480473" cy="582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27"/>
              </a:lnSpc>
            </a:pPr>
            <a:r>
              <a:rPr kumimoji="1" lang="en-US" altLang="zh-CN" sz="113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digital to every person, home and </a:t>
            </a:r>
            <a:br>
              <a:rPr kumimoji="1" lang="en-US" altLang="zh-CN" sz="113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CN" sz="113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for a fully connected, </a:t>
            </a:r>
            <a:br>
              <a:rPr kumimoji="1" lang="en-US" altLang="zh-CN" sz="113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CN" sz="113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world.</a:t>
            </a:r>
            <a:endParaRPr kumimoji="1" lang="zh-CN" altLang="en-US" sz="1133" dirty="0">
              <a:solidFill>
                <a:srgbClr val="FFFFFF"/>
              </a:solidFill>
              <a:latin typeface="Arial" panose="020B0604020202020204" pitchFamily="34" charset="0"/>
              <a:cs typeface="微软雅黑" panose="020B0503020204020204" pitchFamily="3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36" y="5250999"/>
            <a:ext cx="1876800" cy="402171"/>
          </a:xfrm>
          <a:prstGeom prst="rect">
            <a:avLst/>
          </a:prstGeom>
        </p:spPr>
      </p:pic>
      <p:sp>
        <p:nvSpPr>
          <p:cNvPr id="9" name="Title 1"/>
          <p:cNvSpPr txBox="1"/>
          <p:nvPr userDrawn="1"/>
        </p:nvSpPr>
        <p:spPr>
          <a:xfrm>
            <a:off x="609363" y="1473171"/>
            <a:ext cx="3905088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sz="5067">
                <a:latin typeface="Arial" panose="020B0604020202020204" pitchFamily="34" charset="0"/>
              </a:rPr>
              <a:t>Thank you.</a:t>
            </a:r>
            <a:endParaRPr lang="en-US" sz="5067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067" b="0" kern="1200">
          <a:solidFill>
            <a:srgbClr val="FFFFFF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1867" kern="1200">
          <a:solidFill>
            <a:srgbClr val="FFFFFF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09585" indent="0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0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indent="0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indent="0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73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7" r:id="rId3"/>
    <p:sldLayoutId id="2147483748" r:id="rId4"/>
    <p:sldLayoutId id="2147483750" r:id="rId5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6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hyperlink" Target="#PDU8000V1&#31934;&#23494;&#37197;&#30005;&#26588;"/><Relationship Id="rId21" Type="http://schemas.openxmlformats.org/officeDocument/2006/relationships/image" Target="../media/image28.png"/><Relationship Id="rId34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hyperlink" Target="#'FusionModule800&#21450;500&#21487;&#38144;&#21806;&#28165;&#21333;(&#26126;&#32454;&#29256;)'!A1"/><Relationship Id="rId20" Type="http://schemas.openxmlformats.org/officeDocument/2006/relationships/hyperlink" Target="#'FusionModule1000&#21487;&#38144;&#21806;&#28165;&#21333;((&#26126;&#32454;&#29256;)'!A1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24" Type="http://schemas.openxmlformats.org/officeDocument/2006/relationships/image" Target="../media/image30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28" Type="http://schemas.microsoft.com/office/2007/relationships/hdphoto" Target="../media/hdphoto2.wdp"/><Relationship Id="rId36" Type="http://schemas.openxmlformats.org/officeDocument/2006/relationships/image" Target="../media/image40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31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hyperlink" Target="#'FusionModule2000&amp;5000&#21487;&#38144;&#21806;&#28165;&#21333;(&#26126;&#32454;&#29256;)'!A1"/><Relationship Id="rId22" Type="http://schemas.microsoft.com/office/2007/relationships/hdphoto" Target="../media/hdphoto1.wdp"/><Relationship Id="rId27" Type="http://schemas.openxmlformats.org/officeDocument/2006/relationships/image" Target="../media/image32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8" Type="http://schemas.openxmlformats.org/officeDocument/2006/relationships/image" Target="../media/image18.png"/><Relationship Id="rId3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22"/>
          <p:cNvSpPr txBox="1">
            <a:spLocks/>
          </p:cNvSpPr>
          <p:nvPr/>
        </p:nvSpPr>
        <p:spPr>
          <a:xfrm>
            <a:off x="6780179" y="2437824"/>
            <a:ext cx="4883285" cy="1596571"/>
          </a:xfrm>
          <a:prstGeom prst="rect">
            <a:avLst/>
          </a:prstGeom>
        </p:spPr>
        <p:txBody>
          <a:bodyPr vert="horz" wrap="square" lIns="24185" tIns="24185" rIns="24185" bIns="24185" rtlCol="0" anchor="ctr">
            <a:noAutofit/>
          </a:bodyPr>
          <a:lstStyle>
            <a:defPPr>
              <a:defRPr lang="en-US"/>
            </a:defPPr>
            <a:lvl1pPr marL="0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311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619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4928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73234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545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9854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8162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46473" algn="l" defTabSz="468311" rtl="0" eaLnBrk="1" latinLnBrk="0" hangingPunct="1">
              <a:defRPr sz="1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4770" fontAlgn="ctr">
              <a:lnSpc>
                <a:spcPct val="150000"/>
              </a:lnSpc>
              <a:defRPr sz="8000">
                <a:solidFill>
                  <a:srgbClr val="FFFFFF"/>
                </a:solidFill>
                <a:latin typeface="FZLanTingHeiS-B-GB"/>
                <a:ea typeface="FZLanTingHeiS-B-GB"/>
                <a:cs typeface="FZLanTingHeiS-B-GB"/>
                <a:sym typeface="FZLanTingHeiS-B-GB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FZLanTingHeiS-B-GB"/>
              </a:rPr>
              <a:t>Huawei </a:t>
            </a:r>
            <a:r>
              <a:rPr lang="en-US" altLang="zh-CN" sz="2800" b="1" dirty="0">
                <a:solidFill>
                  <a:schemeClr val="tx2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FZLanTingHeiS-B-GB"/>
              </a:rPr>
              <a:t>Redefining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FZLanTingHeiS-B-GB"/>
              </a:rPr>
              <a:t>Data Center Centric Cloud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FZLanTingHeiS-B-GB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86" y="6166027"/>
            <a:ext cx="891475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>
                <a:solidFill>
                  <a:srgbClr val="EF951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Luca </a:t>
            </a:r>
            <a:r>
              <a:rPr lang="en-US" sz="2000" dirty="0" smtClean="0">
                <a:solidFill>
                  <a:srgbClr val="EF951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D’Ambrosio – Enterprise Executive </a:t>
            </a:r>
            <a:r>
              <a:rPr lang="en-US" sz="2000" dirty="0">
                <a:solidFill>
                  <a:srgbClr val="EF951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Business </a:t>
            </a:r>
            <a:r>
              <a:rPr lang="en-US" sz="2000" dirty="0" smtClean="0">
                <a:solidFill>
                  <a:srgbClr val="EF951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Manage</a:t>
            </a:r>
            <a:endParaRPr lang="en-US" sz="2000" dirty="0">
              <a:solidFill>
                <a:srgbClr val="EF951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C6ADB1D9-336D-594D-9418-4BC486843D21}"/>
              </a:ext>
            </a:extLst>
          </p:cNvPr>
          <p:cNvSpPr txBox="1">
            <a:spLocks/>
          </p:cNvSpPr>
          <p:nvPr/>
        </p:nvSpPr>
        <p:spPr>
          <a:xfrm>
            <a:off x="575604" y="374773"/>
            <a:ext cx="1161639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 defTabSz="1187798">
              <a:lnSpc>
                <a:spcPct val="100000"/>
              </a:lnSpc>
              <a:spcBef>
                <a:spcPts val="1299"/>
              </a:spcBef>
              <a:buFont typeface="Arial" panose="020B0604020202020204" pitchFamily="34" charset="0"/>
              <a:buNone/>
              <a:defRPr sz="2800"/>
            </a:lvl1pPr>
            <a:lvl2pPr marL="890849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18"/>
            </a:lvl2pPr>
            <a:lvl3pPr marL="14847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598"/>
            </a:lvl3pPr>
            <a:lvl4pPr marL="20786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4pPr>
            <a:lvl5pPr marL="26725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5pPr>
            <a:lvl6pPr marL="32664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6pPr>
            <a:lvl7pPr marL="3860346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7pPr>
            <a:lvl8pPr marL="4454245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8pPr>
            <a:lvl9pPr marL="5048144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9pPr>
          </a:lstStyle>
          <a:p>
            <a:r>
              <a:rPr lang="en-US" altLang="zh-CN" sz="30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OceanStor</a:t>
            </a:r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 Pacific:</a:t>
            </a:r>
            <a:b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</a:br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Multi-workload, Highest Performance Density for HPDA</a:t>
            </a:r>
          </a:p>
        </p:txBody>
      </p:sp>
      <p:sp>
        <p:nvSpPr>
          <p:cNvPr id="107" name="矩形 106"/>
          <p:cNvSpPr/>
          <p:nvPr/>
        </p:nvSpPr>
        <p:spPr>
          <a:xfrm>
            <a:off x="8031840" y="4301935"/>
            <a:ext cx="3454651" cy="1837457"/>
          </a:xfrm>
          <a:prstGeom prst="rect">
            <a:avLst/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en-US" altLang="zh-CN" sz="1799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4362144" y="4301934"/>
            <a:ext cx="3454651" cy="1837458"/>
          </a:xfrm>
          <a:prstGeom prst="rect">
            <a:avLst/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en-US" altLang="zh-CN" sz="1799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95052" y="4301935"/>
            <a:ext cx="3456225" cy="1837457"/>
          </a:xfrm>
          <a:prstGeom prst="rect">
            <a:avLst/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en-US" altLang="zh-CN" sz="1799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1268220" y="4349435"/>
            <a:ext cx="2309890" cy="1639196"/>
            <a:chOff x="1094263" y="4349795"/>
            <a:chExt cx="2310792" cy="1639836"/>
          </a:xfrm>
        </p:grpSpPr>
        <p:grpSp>
          <p:nvGrpSpPr>
            <p:cNvPr id="120" name="组合 119"/>
            <p:cNvGrpSpPr/>
            <p:nvPr/>
          </p:nvGrpSpPr>
          <p:grpSpPr>
            <a:xfrm>
              <a:off x="1118678" y="4349795"/>
              <a:ext cx="2185611" cy="1188659"/>
              <a:chOff x="1719624" y="4022583"/>
              <a:chExt cx="2294023" cy="1291037"/>
            </a:xfrm>
          </p:grpSpPr>
          <p:pic>
            <p:nvPicPr>
              <p:cNvPr id="122" name="图片 121">
                <a:extLst>
                  <a:ext uri="{FF2B5EF4-FFF2-40B4-BE49-F238E27FC236}">
                    <a16:creationId xmlns:a16="http://schemas.microsoft.com/office/drawing/2014/main" xmlns="" id="{F4A3F24E-F94E-0349-ACE5-3416F47B7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26000"/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9624" y="4839758"/>
                <a:ext cx="2294023" cy="473862"/>
              </a:xfrm>
              <a:prstGeom prst="rect">
                <a:avLst/>
              </a:prstGeom>
            </p:spPr>
          </p:pic>
          <p:sp>
            <p:nvSpPr>
              <p:cNvPr id="123" name="Freeform 3">
                <a:extLst>
                  <a:ext uri="{FF2B5EF4-FFF2-40B4-BE49-F238E27FC236}">
                    <a16:creationId xmlns:a16="http://schemas.microsoft.com/office/drawing/2014/main" xmlns="" id="{67E697FB-AFB2-7C4D-9D69-52C04B617B6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720365" y="4022583"/>
                <a:ext cx="2194410" cy="426810"/>
              </a:xfrm>
              <a:custGeom>
                <a:avLst/>
                <a:gdLst>
                  <a:gd name="T0" fmla="*/ 0 w 5016"/>
                  <a:gd name="T1" fmla="*/ 2147483647 h 2256"/>
                  <a:gd name="T2" fmla="*/ 2147483647 w 5016"/>
                  <a:gd name="T3" fmla="*/ 2147483647 h 2256"/>
                  <a:gd name="T4" fmla="*/ 2147483647 w 5016"/>
                  <a:gd name="T5" fmla="*/ 2147483647 h 2256"/>
                  <a:gd name="T6" fmla="*/ 2147483647 w 5016"/>
                  <a:gd name="T7" fmla="*/ 2147483647 h 2256"/>
                  <a:gd name="T8" fmla="*/ 2147483647 w 5016"/>
                  <a:gd name="T9" fmla="*/ 2147483647 h 2256"/>
                  <a:gd name="T10" fmla="*/ 2147483647 w 5016"/>
                  <a:gd name="T11" fmla="*/ 2147483647 h 2256"/>
                  <a:gd name="T12" fmla="*/ 2147483647 w 5016"/>
                  <a:gd name="T13" fmla="*/ 2147483647 h 2256"/>
                  <a:gd name="T14" fmla="*/ 2147483647 w 5016"/>
                  <a:gd name="T15" fmla="*/ 2147483647 h 2256"/>
                  <a:gd name="T16" fmla="*/ 2147483647 w 5016"/>
                  <a:gd name="T17" fmla="*/ 2147483647 h 2256"/>
                  <a:gd name="T18" fmla="*/ 2147483647 w 5016"/>
                  <a:gd name="T19" fmla="*/ 0 h 2256"/>
                  <a:gd name="T20" fmla="*/ 2147483647 w 5016"/>
                  <a:gd name="T21" fmla="*/ 2147483647 h 2256"/>
                  <a:gd name="T22" fmla="*/ 2147483647 w 5016"/>
                  <a:gd name="T23" fmla="*/ 2147483647 h 2256"/>
                  <a:gd name="T24" fmla="*/ 2147483647 w 5016"/>
                  <a:gd name="T25" fmla="*/ 2147483647 h 2256"/>
                  <a:gd name="T26" fmla="*/ 2147483647 w 5016"/>
                  <a:gd name="T27" fmla="*/ 2147483647 h 2256"/>
                  <a:gd name="T28" fmla="*/ 2147483647 w 5016"/>
                  <a:gd name="T29" fmla="*/ 2147483647 h 2256"/>
                  <a:gd name="T30" fmla="*/ 2147483647 w 5016"/>
                  <a:gd name="T31" fmla="*/ 2147483647 h 2256"/>
                  <a:gd name="T32" fmla="*/ 2147483647 w 5016"/>
                  <a:gd name="T33" fmla="*/ 2147483647 h 2256"/>
                  <a:gd name="T34" fmla="*/ 2147483647 w 5016"/>
                  <a:gd name="T35" fmla="*/ 2147483647 h 2256"/>
                  <a:gd name="T36" fmla="*/ 2147483647 w 5016"/>
                  <a:gd name="T37" fmla="*/ 2147483647 h 2256"/>
                  <a:gd name="T38" fmla="*/ 0 w 5016"/>
                  <a:gd name="T39" fmla="*/ 2147483647 h 22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016"/>
                  <a:gd name="T61" fmla="*/ 0 h 2256"/>
                  <a:gd name="T62" fmla="*/ 5016 w 5016"/>
                  <a:gd name="T63" fmla="*/ 2256 h 2256"/>
                  <a:gd name="connsiteX0" fmla="*/ 0 w 10000"/>
                  <a:gd name="connsiteY0" fmla="*/ 11511 h 11535"/>
                  <a:gd name="connsiteX1" fmla="*/ 2237 w 10000"/>
                  <a:gd name="connsiteY1" fmla="*/ 4694 h 11535"/>
                  <a:gd name="connsiteX2" fmla="*/ 1938 w 10000"/>
                  <a:gd name="connsiteY2" fmla="*/ 4880 h 11535"/>
                  <a:gd name="connsiteX3" fmla="*/ 2273 w 10000"/>
                  <a:gd name="connsiteY3" fmla="*/ 3523 h 11535"/>
                  <a:gd name="connsiteX4" fmla="*/ 2835 w 10000"/>
                  <a:gd name="connsiteY4" fmla="*/ 4428 h 11535"/>
                  <a:gd name="connsiteX5" fmla="*/ 2536 w 10000"/>
                  <a:gd name="connsiteY5" fmla="*/ 4561 h 11535"/>
                  <a:gd name="connsiteX6" fmla="*/ 3923 w 10000"/>
                  <a:gd name="connsiteY6" fmla="*/ 7273 h 11535"/>
                  <a:gd name="connsiteX7" fmla="*/ 4916 w 10000"/>
                  <a:gd name="connsiteY7" fmla="*/ 2992 h 11535"/>
                  <a:gd name="connsiteX8" fmla="*/ 4545 w 10000"/>
                  <a:gd name="connsiteY8" fmla="*/ 2992 h 11535"/>
                  <a:gd name="connsiteX9" fmla="*/ 5179 w 10000"/>
                  <a:gd name="connsiteY9" fmla="*/ 0 h 11535"/>
                  <a:gd name="connsiteX10" fmla="*/ 5778 w 10000"/>
                  <a:gd name="connsiteY10" fmla="*/ 3045 h 11535"/>
                  <a:gd name="connsiteX11" fmla="*/ 5431 w 10000"/>
                  <a:gd name="connsiteY11" fmla="*/ 3018 h 11535"/>
                  <a:gd name="connsiteX12" fmla="*/ 6400 w 10000"/>
                  <a:gd name="connsiteY12" fmla="*/ 7353 h 11535"/>
                  <a:gd name="connsiteX13" fmla="*/ 7715 w 10000"/>
                  <a:gd name="connsiteY13" fmla="*/ 4481 h 11535"/>
                  <a:gd name="connsiteX14" fmla="*/ 7380 w 10000"/>
                  <a:gd name="connsiteY14" fmla="*/ 4428 h 11535"/>
                  <a:gd name="connsiteX15" fmla="*/ 7943 w 10000"/>
                  <a:gd name="connsiteY15" fmla="*/ 3444 h 11535"/>
                  <a:gd name="connsiteX16" fmla="*/ 8337 w 10000"/>
                  <a:gd name="connsiteY16" fmla="*/ 4587 h 11535"/>
                  <a:gd name="connsiteX17" fmla="*/ 8026 w 10000"/>
                  <a:gd name="connsiteY17" fmla="*/ 4561 h 11535"/>
                  <a:gd name="connsiteX18" fmla="*/ 10000 w 10000"/>
                  <a:gd name="connsiteY18" fmla="*/ 11445 h 11535"/>
                  <a:gd name="connsiteX19" fmla="*/ 0 w 10000"/>
                  <a:gd name="connsiteY19" fmla="*/ 11511 h 11535"/>
                  <a:gd name="connsiteX0" fmla="*/ 0 w 10000"/>
                  <a:gd name="connsiteY0" fmla="*/ 11511 h 11535"/>
                  <a:gd name="connsiteX1" fmla="*/ 2237 w 10000"/>
                  <a:gd name="connsiteY1" fmla="*/ 4694 h 11535"/>
                  <a:gd name="connsiteX2" fmla="*/ 1938 w 10000"/>
                  <a:gd name="connsiteY2" fmla="*/ 4880 h 11535"/>
                  <a:gd name="connsiteX3" fmla="*/ 2318 w 10000"/>
                  <a:gd name="connsiteY3" fmla="*/ 2574 h 11535"/>
                  <a:gd name="connsiteX4" fmla="*/ 2835 w 10000"/>
                  <a:gd name="connsiteY4" fmla="*/ 4428 h 11535"/>
                  <a:gd name="connsiteX5" fmla="*/ 2536 w 10000"/>
                  <a:gd name="connsiteY5" fmla="*/ 4561 h 11535"/>
                  <a:gd name="connsiteX6" fmla="*/ 3923 w 10000"/>
                  <a:gd name="connsiteY6" fmla="*/ 7273 h 11535"/>
                  <a:gd name="connsiteX7" fmla="*/ 4916 w 10000"/>
                  <a:gd name="connsiteY7" fmla="*/ 2992 h 11535"/>
                  <a:gd name="connsiteX8" fmla="*/ 4545 w 10000"/>
                  <a:gd name="connsiteY8" fmla="*/ 2992 h 11535"/>
                  <a:gd name="connsiteX9" fmla="*/ 5179 w 10000"/>
                  <a:gd name="connsiteY9" fmla="*/ 0 h 11535"/>
                  <a:gd name="connsiteX10" fmla="*/ 5778 w 10000"/>
                  <a:gd name="connsiteY10" fmla="*/ 3045 h 11535"/>
                  <a:gd name="connsiteX11" fmla="*/ 5431 w 10000"/>
                  <a:gd name="connsiteY11" fmla="*/ 3018 h 11535"/>
                  <a:gd name="connsiteX12" fmla="*/ 6400 w 10000"/>
                  <a:gd name="connsiteY12" fmla="*/ 7353 h 11535"/>
                  <a:gd name="connsiteX13" fmla="*/ 7715 w 10000"/>
                  <a:gd name="connsiteY13" fmla="*/ 4481 h 11535"/>
                  <a:gd name="connsiteX14" fmla="*/ 7380 w 10000"/>
                  <a:gd name="connsiteY14" fmla="*/ 4428 h 11535"/>
                  <a:gd name="connsiteX15" fmla="*/ 7943 w 10000"/>
                  <a:gd name="connsiteY15" fmla="*/ 3444 h 11535"/>
                  <a:gd name="connsiteX16" fmla="*/ 8337 w 10000"/>
                  <a:gd name="connsiteY16" fmla="*/ 4587 h 11535"/>
                  <a:gd name="connsiteX17" fmla="*/ 8026 w 10000"/>
                  <a:gd name="connsiteY17" fmla="*/ 4561 h 11535"/>
                  <a:gd name="connsiteX18" fmla="*/ 10000 w 10000"/>
                  <a:gd name="connsiteY18" fmla="*/ 11445 h 11535"/>
                  <a:gd name="connsiteX19" fmla="*/ 0 w 10000"/>
                  <a:gd name="connsiteY19" fmla="*/ 11511 h 11535"/>
                  <a:gd name="connsiteX0" fmla="*/ 0 w 10000"/>
                  <a:gd name="connsiteY0" fmla="*/ 11511 h 11535"/>
                  <a:gd name="connsiteX1" fmla="*/ 2237 w 10000"/>
                  <a:gd name="connsiteY1" fmla="*/ 4694 h 11535"/>
                  <a:gd name="connsiteX2" fmla="*/ 1938 w 10000"/>
                  <a:gd name="connsiteY2" fmla="*/ 4880 h 11535"/>
                  <a:gd name="connsiteX3" fmla="*/ 2318 w 10000"/>
                  <a:gd name="connsiteY3" fmla="*/ 2574 h 11535"/>
                  <a:gd name="connsiteX4" fmla="*/ 2835 w 10000"/>
                  <a:gd name="connsiteY4" fmla="*/ 4428 h 11535"/>
                  <a:gd name="connsiteX5" fmla="*/ 2536 w 10000"/>
                  <a:gd name="connsiteY5" fmla="*/ 4561 h 11535"/>
                  <a:gd name="connsiteX6" fmla="*/ 3923 w 10000"/>
                  <a:gd name="connsiteY6" fmla="*/ 7273 h 11535"/>
                  <a:gd name="connsiteX7" fmla="*/ 4916 w 10000"/>
                  <a:gd name="connsiteY7" fmla="*/ 2992 h 11535"/>
                  <a:gd name="connsiteX8" fmla="*/ 4545 w 10000"/>
                  <a:gd name="connsiteY8" fmla="*/ 2992 h 11535"/>
                  <a:gd name="connsiteX9" fmla="*/ 5179 w 10000"/>
                  <a:gd name="connsiteY9" fmla="*/ 0 h 11535"/>
                  <a:gd name="connsiteX10" fmla="*/ 5778 w 10000"/>
                  <a:gd name="connsiteY10" fmla="*/ 3045 h 11535"/>
                  <a:gd name="connsiteX11" fmla="*/ 5431 w 10000"/>
                  <a:gd name="connsiteY11" fmla="*/ 3018 h 11535"/>
                  <a:gd name="connsiteX12" fmla="*/ 6400 w 10000"/>
                  <a:gd name="connsiteY12" fmla="*/ 7353 h 11535"/>
                  <a:gd name="connsiteX13" fmla="*/ 7715 w 10000"/>
                  <a:gd name="connsiteY13" fmla="*/ 4481 h 11535"/>
                  <a:gd name="connsiteX14" fmla="*/ 7380 w 10000"/>
                  <a:gd name="connsiteY14" fmla="*/ 4428 h 11535"/>
                  <a:gd name="connsiteX15" fmla="*/ 7909 w 10000"/>
                  <a:gd name="connsiteY15" fmla="*/ 2020 h 11535"/>
                  <a:gd name="connsiteX16" fmla="*/ 8337 w 10000"/>
                  <a:gd name="connsiteY16" fmla="*/ 4587 h 11535"/>
                  <a:gd name="connsiteX17" fmla="*/ 8026 w 10000"/>
                  <a:gd name="connsiteY17" fmla="*/ 4561 h 11535"/>
                  <a:gd name="connsiteX18" fmla="*/ 10000 w 10000"/>
                  <a:gd name="connsiteY18" fmla="*/ 11445 h 11535"/>
                  <a:gd name="connsiteX19" fmla="*/ 0 w 10000"/>
                  <a:gd name="connsiteY19" fmla="*/ 11511 h 11535"/>
                  <a:gd name="connsiteX0" fmla="*/ 0 w 10000"/>
                  <a:gd name="connsiteY0" fmla="*/ 11511 h 11535"/>
                  <a:gd name="connsiteX1" fmla="*/ 2237 w 10000"/>
                  <a:gd name="connsiteY1" fmla="*/ 4694 h 11535"/>
                  <a:gd name="connsiteX2" fmla="*/ 1938 w 10000"/>
                  <a:gd name="connsiteY2" fmla="*/ 4880 h 11535"/>
                  <a:gd name="connsiteX3" fmla="*/ 2318 w 10000"/>
                  <a:gd name="connsiteY3" fmla="*/ 2574 h 11535"/>
                  <a:gd name="connsiteX4" fmla="*/ 2835 w 10000"/>
                  <a:gd name="connsiteY4" fmla="*/ 4428 h 11535"/>
                  <a:gd name="connsiteX5" fmla="*/ 2536 w 10000"/>
                  <a:gd name="connsiteY5" fmla="*/ 4561 h 11535"/>
                  <a:gd name="connsiteX6" fmla="*/ 3923 w 10000"/>
                  <a:gd name="connsiteY6" fmla="*/ 7273 h 11535"/>
                  <a:gd name="connsiteX7" fmla="*/ 4916 w 10000"/>
                  <a:gd name="connsiteY7" fmla="*/ 2992 h 11535"/>
                  <a:gd name="connsiteX8" fmla="*/ 4545 w 10000"/>
                  <a:gd name="connsiteY8" fmla="*/ 2992 h 11535"/>
                  <a:gd name="connsiteX9" fmla="*/ 5179 w 10000"/>
                  <a:gd name="connsiteY9" fmla="*/ 0 h 11535"/>
                  <a:gd name="connsiteX10" fmla="*/ 5778 w 10000"/>
                  <a:gd name="connsiteY10" fmla="*/ 3045 h 11535"/>
                  <a:gd name="connsiteX11" fmla="*/ 5431 w 10000"/>
                  <a:gd name="connsiteY11" fmla="*/ 3018 h 11535"/>
                  <a:gd name="connsiteX12" fmla="*/ 6400 w 10000"/>
                  <a:gd name="connsiteY12" fmla="*/ 7353 h 11535"/>
                  <a:gd name="connsiteX13" fmla="*/ 7715 w 10000"/>
                  <a:gd name="connsiteY13" fmla="*/ 4481 h 11535"/>
                  <a:gd name="connsiteX14" fmla="*/ 7380 w 10000"/>
                  <a:gd name="connsiteY14" fmla="*/ 4428 h 11535"/>
                  <a:gd name="connsiteX15" fmla="*/ 7932 w 10000"/>
                  <a:gd name="connsiteY15" fmla="*/ 2020 h 11535"/>
                  <a:gd name="connsiteX16" fmla="*/ 8337 w 10000"/>
                  <a:gd name="connsiteY16" fmla="*/ 4587 h 11535"/>
                  <a:gd name="connsiteX17" fmla="*/ 8026 w 10000"/>
                  <a:gd name="connsiteY17" fmla="*/ 4561 h 11535"/>
                  <a:gd name="connsiteX18" fmla="*/ 10000 w 10000"/>
                  <a:gd name="connsiteY18" fmla="*/ 11445 h 11535"/>
                  <a:gd name="connsiteX19" fmla="*/ 0 w 10000"/>
                  <a:gd name="connsiteY19" fmla="*/ 11511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000" h="11535">
                    <a:moveTo>
                      <a:pt x="0" y="11511"/>
                    </a:moveTo>
                    <a:cubicBezTo>
                      <a:pt x="550" y="10930"/>
                      <a:pt x="2356" y="8116"/>
                      <a:pt x="2237" y="4694"/>
                    </a:cubicBezTo>
                    <a:lnTo>
                      <a:pt x="1938" y="4880"/>
                    </a:lnTo>
                    <a:cubicBezTo>
                      <a:pt x="1970" y="4694"/>
                      <a:pt x="2318" y="2566"/>
                      <a:pt x="2318" y="2574"/>
                    </a:cubicBezTo>
                    <a:lnTo>
                      <a:pt x="2835" y="4428"/>
                    </a:lnTo>
                    <a:cubicBezTo>
                      <a:pt x="2835" y="4428"/>
                      <a:pt x="2512" y="4561"/>
                      <a:pt x="2536" y="4561"/>
                    </a:cubicBezTo>
                    <a:cubicBezTo>
                      <a:pt x="2847" y="6050"/>
                      <a:pt x="3230" y="7566"/>
                      <a:pt x="3923" y="7273"/>
                    </a:cubicBezTo>
                    <a:cubicBezTo>
                      <a:pt x="4617" y="6981"/>
                      <a:pt x="4904" y="4135"/>
                      <a:pt x="4916" y="2992"/>
                    </a:cubicBezTo>
                    <a:lnTo>
                      <a:pt x="4545" y="2992"/>
                    </a:lnTo>
                    <a:lnTo>
                      <a:pt x="5179" y="0"/>
                    </a:lnTo>
                    <a:lnTo>
                      <a:pt x="5778" y="3045"/>
                    </a:lnTo>
                    <a:lnTo>
                      <a:pt x="5431" y="3018"/>
                    </a:lnTo>
                    <a:cubicBezTo>
                      <a:pt x="5431" y="3023"/>
                      <a:pt x="5502" y="7273"/>
                      <a:pt x="6400" y="7353"/>
                    </a:cubicBezTo>
                    <a:cubicBezTo>
                      <a:pt x="7297" y="7433"/>
                      <a:pt x="7608" y="5625"/>
                      <a:pt x="7715" y="4481"/>
                    </a:cubicBezTo>
                    <a:lnTo>
                      <a:pt x="7380" y="4428"/>
                    </a:lnTo>
                    <a:cubicBezTo>
                      <a:pt x="7556" y="3625"/>
                      <a:pt x="7756" y="2823"/>
                      <a:pt x="7932" y="2020"/>
                    </a:cubicBezTo>
                    <a:cubicBezTo>
                      <a:pt x="8075" y="2876"/>
                      <a:pt x="8194" y="3731"/>
                      <a:pt x="8337" y="4587"/>
                    </a:cubicBezTo>
                    <a:lnTo>
                      <a:pt x="8026" y="4561"/>
                    </a:lnTo>
                    <a:cubicBezTo>
                      <a:pt x="8038" y="4587"/>
                      <a:pt x="7895" y="9836"/>
                      <a:pt x="10000" y="11445"/>
                    </a:cubicBezTo>
                    <a:cubicBezTo>
                      <a:pt x="6854" y="11476"/>
                      <a:pt x="2177" y="11582"/>
                      <a:pt x="0" y="115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  <a:tileRect/>
              </a:gra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3758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990000"/>
                  </a:buClr>
                  <a:buSzPct val="60000"/>
                  <a:defRPr/>
                </a:pPr>
                <a:endParaRPr lang="en-US" altLang="en-US" sz="800" kern="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endParaRPr>
              </a:p>
            </p:txBody>
          </p:sp>
          <p:grpSp>
            <p:nvGrpSpPr>
              <p:cNvPr id="124" name="组合 123"/>
              <p:cNvGrpSpPr/>
              <p:nvPr/>
            </p:nvGrpSpPr>
            <p:grpSpPr>
              <a:xfrm>
                <a:off x="1719624" y="4417582"/>
                <a:ext cx="2294022" cy="180000"/>
                <a:chOff x="1719624" y="4262768"/>
                <a:chExt cx="2123854" cy="243049"/>
              </a:xfrm>
            </p:grpSpPr>
            <p:sp>
              <p:nvSpPr>
                <p:cNvPr id="133" name="圆角矩形 132"/>
                <p:cNvSpPr/>
                <p:nvPr/>
              </p:nvSpPr>
              <p:spPr bwMode="auto">
                <a:xfrm>
                  <a:off x="1719624" y="4262768"/>
                  <a:ext cx="678335" cy="243049"/>
                </a:xfrm>
                <a:prstGeom prst="roundRect">
                  <a:avLst/>
                </a:prstGeom>
                <a:solidFill>
                  <a:srgbClr val="FFFFFF">
                    <a:alpha val="10196"/>
                  </a:srgbClr>
                </a:solidFill>
                <a:ln w="952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algn="ctr" defTabSz="913668"/>
                  <a:r>
                    <a:rPr lang="en-US" altLang="zh-CN" sz="7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Arial" panose="020B0604020202020204" pitchFamily="34" charset="0"/>
                    </a:rPr>
                    <a:t>NFS/CIFS</a:t>
                  </a:r>
                  <a:endParaRPr lang="en-US" sz="7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圆角矩形 133"/>
                <p:cNvSpPr/>
                <p:nvPr/>
              </p:nvSpPr>
              <p:spPr bwMode="auto">
                <a:xfrm>
                  <a:off x="2442384" y="4262768"/>
                  <a:ext cx="678335" cy="243049"/>
                </a:xfrm>
                <a:prstGeom prst="roundRect">
                  <a:avLst/>
                </a:prstGeom>
                <a:solidFill>
                  <a:srgbClr val="FFFFFF">
                    <a:alpha val="10196"/>
                  </a:srgbClr>
                </a:solidFill>
                <a:ln w="952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algn="ctr" defTabSz="913668"/>
                  <a:r>
                    <a:rPr lang="en-US" altLang="zh-CN" sz="7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Arial" panose="020B0604020202020204" pitchFamily="34" charset="0"/>
                    </a:rPr>
                    <a:t>S3</a:t>
                  </a:r>
                  <a:endParaRPr lang="en-US" sz="7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圆角矩形 134"/>
                <p:cNvSpPr/>
                <p:nvPr/>
              </p:nvSpPr>
              <p:spPr bwMode="auto">
                <a:xfrm>
                  <a:off x="3165143" y="4262768"/>
                  <a:ext cx="678335" cy="243049"/>
                </a:xfrm>
                <a:prstGeom prst="roundRect">
                  <a:avLst/>
                </a:prstGeom>
                <a:solidFill>
                  <a:srgbClr val="FFFFFF">
                    <a:alpha val="10196"/>
                  </a:srgbClr>
                </a:solidFill>
                <a:ln w="952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algn="ctr" defTabSz="913668"/>
                  <a:r>
                    <a:rPr lang="en-US" sz="7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Arial" panose="020B0604020202020204" pitchFamily="34" charset="0"/>
                    </a:rPr>
                    <a:t>HDFS</a:t>
                  </a:r>
                </a:p>
              </p:txBody>
            </p:sp>
          </p:grpSp>
          <p:grpSp>
            <p:nvGrpSpPr>
              <p:cNvPr id="125" name="组合 254">
                <a:extLst>
                  <a:ext uri="{FF2B5EF4-FFF2-40B4-BE49-F238E27FC236}">
                    <a16:creationId xmlns:a16="http://schemas.microsoft.com/office/drawing/2014/main" xmlns="" id="{9946789A-AD5D-8141-B184-FDD1AE7EDB0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22730" y="4758943"/>
                <a:ext cx="245718" cy="200088"/>
                <a:chOff x="-1536700" y="3057525"/>
                <a:chExt cx="952500" cy="1060450"/>
              </a:xfrm>
              <a:solidFill>
                <a:sysClr val="window" lastClr="FFFFFF"/>
              </a:solidFill>
            </p:grpSpPr>
            <p:sp>
              <p:nvSpPr>
                <p:cNvPr id="130" name="Freeform 48">
                  <a:extLst>
                    <a:ext uri="{FF2B5EF4-FFF2-40B4-BE49-F238E27FC236}">
                      <a16:creationId xmlns:a16="http://schemas.microsoft.com/office/drawing/2014/main" xmlns="" id="{6A1927A0-23C5-794A-87D7-17B640938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536700" y="3295650"/>
                  <a:ext cx="952500" cy="573089"/>
                </a:xfrm>
                <a:custGeom>
                  <a:avLst/>
                  <a:gdLst/>
                  <a:ahLst/>
                  <a:cxnLst>
                    <a:cxn ang="0">
                      <a:pos x="14400" y="7362"/>
                    </a:cxn>
                    <a:cxn ang="0">
                      <a:pos x="14237" y="7853"/>
                    </a:cxn>
                    <a:cxn ang="0">
                      <a:pos x="13909" y="8343"/>
                    </a:cxn>
                    <a:cxn ang="0">
                      <a:pos x="13418" y="8670"/>
                    </a:cxn>
                    <a:cxn ang="0">
                      <a:pos x="12928" y="8670"/>
                    </a:cxn>
                    <a:cxn ang="0">
                      <a:pos x="1472" y="8670"/>
                    </a:cxn>
                    <a:cxn ang="0">
                      <a:pos x="982" y="8670"/>
                    </a:cxn>
                    <a:cxn ang="0">
                      <a:pos x="491" y="8343"/>
                    </a:cxn>
                    <a:cxn ang="0">
                      <a:pos x="163" y="7853"/>
                    </a:cxn>
                    <a:cxn ang="0">
                      <a:pos x="0" y="7362"/>
                    </a:cxn>
                    <a:cxn ang="0">
                      <a:pos x="0" y="1472"/>
                    </a:cxn>
                    <a:cxn ang="0">
                      <a:pos x="163" y="818"/>
                    </a:cxn>
                    <a:cxn ang="0">
                      <a:pos x="491" y="491"/>
                    </a:cxn>
                    <a:cxn ang="0">
                      <a:pos x="982" y="164"/>
                    </a:cxn>
                    <a:cxn ang="0">
                      <a:pos x="1472" y="0"/>
                    </a:cxn>
                    <a:cxn ang="0">
                      <a:pos x="12928" y="0"/>
                    </a:cxn>
                    <a:cxn ang="0">
                      <a:pos x="13418" y="164"/>
                    </a:cxn>
                    <a:cxn ang="0">
                      <a:pos x="13909" y="491"/>
                    </a:cxn>
                    <a:cxn ang="0">
                      <a:pos x="14237" y="818"/>
                    </a:cxn>
                    <a:cxn ang="0">
                      <a:pos x="14400" y="1472"/>
                    </a:cxn>
                    <a:cxn ang="0">
                      <a:pos x="14400" y="7362"/>
                    </a:cxn>
                  </a:cxnLst>
                  <a:rect l="0" t="0" r="r" b="b"/>
                  <a:pathLst>
                    <a:path w="14400" h="8670">
                      <a:moveTo>
                        <a:pt x="14400" y="7362"/>
                      </a:moveTo>
                      <a:lnTo>
                        <a:pt x="14237" y="7853"/>
                      </a:lnTo>
                      <a:lnTo>
                        <a:pt x="13909" y="8343"/>
                      </a:lnTo>
                      <a:lnTo>
                        <a:pt x="13418" y="8670"/>
                      </a:lnTo>
                      <a:lnTo>
                        <a:pt x="12928" y="8670"/>
                      </a:lnTo>
                      <a:lnTo>
                        <a:pt x="1472" y="8670"/>
                      </a:lnTo>
                      <a:lnTo>
                        <a:pt x="982" y="8670"/>
                      </a:lnTo>
                      <a:lnTo>
                        <a:pt x="491" y="8343"/>
                      </a:lnTo>
                      <a:lnTo>
                        <a:pt x="163" y="7853"/>
                      </a:lnTo>
                      <a:lnTo>
                        <a:pt x="0" y="7362"/>
                      </a:lnTo>
                      <a:lnTo>
                        <a:pt x="0" y="1472"/>
                      </a:lnTo>
                      <a:lnTo>
                        <a:pt x="163" y="818"/>
                      </a:lnTo>
                      <a:lnTo>
                        <a:pt x="491" y="491"/>
                      </a:lnTo>
                      <a:lnTo>
                        <a:pt x="982" y="164"/>
                      </a:lnTo>
                      <a:lnTo>
                        <a:pt x="1472" y="0"/>
                      </a:lnTo>
                      <a:lnTo>
                        <a:pt x="12928" y="0"/>
                      </a:lnTo>
                      <a:lnTo>
                        <a:pt x="13418" y="164"/>
                      </a:lnTo>
                      <a:lnTo>
                        <a:pt x="13909" y="491"/>
                      </a:lnTo>
                      <a:lnTo>
                        <a:pt x="14237" y="818"/>
                      </a:lnTo>
                      <a:lnTo>
                        <a:pt x="14400" y="1472"/>
                      </a:lnTo>
                      <a:lnTo>
                        <a:pt x="14400" y="7362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172551" tIns="86275" rIns="172551" bIns="862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8">
                    <a:defRPr/>
                  </a:pPr>
                  <a:endParaRPr lang="zh-CN" altLang="en-US" sz="2799" kern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Freeform 49">
                  <a:extLst>
                    <a:ext uri="{FF2B5EF4-FFF2-40B4-BE49-F238E27FC236}">
                      <a16:creationId xmlns:a16="http://schemas.microsoft.com/office/drawing/2014/main" xmlns="" id="{C0678B83-8F4F-0A49-9FE6-B2C82D1469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525588" y="3902075"/>
                  <a:ext cx="930275" cy="215900"/>
                </a:xfrm>
                <a:custGeom>
                  <a:avLst/>
                  <a:gdLst/>
                  <a:ahLst/>
                  <a:cxnLst>
                    <a:cxn ang="0">
                      <a:pos x="13909" y="655"/>
                    </a:cxn>
                    <a:cxn ang="0">
                      <a:pos x="14074" y="0"/>
                    </a:cxn>
                    <a:cxn ang="0">
                      <a:pos x="0" y="655"/>
                    </a:cxn>
                    <a:cxn ang="0">
                      <a:pos x="1800" y="655"/>
                    </a:cxn>
                    <a:cxn ang="0">
                      <a:pos x="2292" y="818"/>
                    </a:cxn>
                    <a:cxn ang="0">
                      <a:pos x="2618" y="1309"/>
                    </a:cxn>
                    <a:cxn ang="0">
                      <a:pos x="2455" y="2127"/>
                    </a:cxn>
                    <a:cxn ang="0">
                      <a:pos x="2128" y="2618"/>
                    </a:cxn>
                    <a:cxn ang="0">
                      <a:pos x="165" y="2618"/>
                    </a:cxn>
                    <a:cxn ang="0">
                      <a:pos x="0" y="3272"/>
                    </a:cxn>
                    <a:cxn ang="0">
                      <a:pos x="14074" y="2618"/>
                    </a:cxn>
                    <a:cxn ang="0">
                      <a:pos x="12274" y="2618"/>
                    </a:cxn>
                    <a:cxn ang="0">
                      <a:pos x="11782" y="2454"/>
                    </a:cxn>
                    <a:cxn ang="0">
                      <a:pos x="11456" y="1800"/>
                    </a:cxn>
                    <a:cxn ang="0">
                      <a:pos x="11619" y="981"/>
                    </a:cxn>
                    <a:cxn ang="0">
                      <a:pos x="11946" y="655"/>
                    </a:cxn>
                    <a:cxn ang="0">
                      <a:pos x="6546" y="1800"/>
                    </a:cxn>
                    <a:cxn ang="0">
                      <a:pos x="6383" y="2454"/>
                    </a:cxn>
                    <a:cxn ang="0">
                      <a:pos x="5892" y="2618"/>
                    </a:cxn>
                    <a:cxn ang="0">
                      <a:pos x="3927" y="2618"/>
                    </a:cxn>
                    <a:cxn ang="0">
                      <a:pos x="3437" y="2127"/>
                    </a:cxn>
                    <a:cxn ang="0">
                      <a:pos x="3437" y="1309"/>
                    </a:cxn>
                    <a:cxn ang="0">
                      <a:pos x="3601" y="818"/>
                    </a:cxn>
                    <a:cxn ang="0">
                      <a:pos x="4092" y="655"/>
                    </a:cxn>
                    <a:cxn ang="0">
                      <a:pos x="6219" y="655"/>
                    </a:cxn>
                    <a:cxn ang="0">
                      <a:pos x="6546" y="981"/>
                    </a:cxn>
                    <a:cxn ang="0">
                      <a:pos x="6546" y="1800"/>
                    </a:cxn>
                    <a:cxn ang="0">
                      <a:pos x="10637" y="2127"/>
                    </a:cxn>
                    <a:cxn ang="0">
                      <a:pos x="10146" y="2618"/>
                    </a:cxn>
                    <a:cxn ang="0">
                      <a:pos x="8182" y="2618"/>
                    </a:cxn>
                    <a:cxn ang="0">
                      <a:pos x="7691" y="2454"/>
                    </a:cxn>
                    <a:cxn ang="0">
                      <a:pos x="7528" y="1800"/>
                    </a:cxn>
                    <a:cxn ang="0">
                      <a:pos x="7528" y="981"/>
                    </a:cxn>
                    <a:cxn ang="0">
                      <a:pos x="7855" y="655"/>
                    </a:cxn>
                    <a:cxn ang="0">
                      <a:pos x="9982" y="655"/>
                    </a:cxn>
                    <a:cxn ang="0">
                      <a:pos x="10473" y="818"/>
                    </a:cxn>
                    <a:cxn ang="0">
                      <a:pos x="10637" y="1309"/>
                    </a:cxn>
                  </a:cxnLst>
                  <a:rect l="0" t="0" r="r" b="b"/>
                  <a:pathLst>
                    <a:path w="14074" h="3272">
                      <a:moveTo>
                        <a:pt x="12274" y="655"/>
                      </a:moveTo>
                      <a:lnTo>
                        <a:pt x="13909" y="655"/>
                      </a:lnTo>
                      <a:lnTo>
                        <a:pt x="14074" y="655"/>
                      </a:lnTo>
                      <a:lnTo>
                        <a:pt x="14074" y="0"/>
                      </a:lnTo>
                      <a:lnTo>
                        <a:pt x="0" y="0"/>
                      </a:lnTo>
                      <a:lnTo>
                        <a:pt x="0" y="655"/>
                      </a:lnTo>
                      <a:lnTo>
                        <a:pt x="165" y="655"/>
                      </a:lnTo>
                      <a:lnTo>
                        <a:pt x="1800" y="655"/>
                      </a:lnTo>
                      <a:lnTo>
                        <a:pt x="2128" y="655"/>
                      </a:lnTo>
                      <a:lnTo>
                        <a:pt x="2292" y="818"/>
                      </a:lnTo>
                      <a:lnTo>
                        <a:pt x="2455" y="981"/>
                      </a:lnTo>
                      <a:lnTo>
                        <a:pt x="2618" y="1309"/>
                      </a:lnTo>
                      <a:lnTo>
                        <a:pt x="2618" y="1800"/>
                      </a:lnTo>
                      <a:lnTo>
                        <a:pt x="2455" y="2127"/>
                      </a:lnTo>
                      <a:lnTo>
                        <a:pt x="2292" y="2454"/>
                      </a:lnTo>
                      <a:lnTo>
                        <a:pt x="2128" y="2618"/>
                      </a:lnTo>
                      <a:lnTo>
                        <a:pt x="1800" y="2618"/>
                      </a:lnTo>
                      <a:lnTo>
                        <a:pt x="165" y="2618"/>
                      </a:lnTo>
                      <a:lnTo>
                        <a:pt x="0" y="2618"/>
                      </a:lnTo>
                      <a:lnTo>
                        <a:pt x="0" y="3272"/>
                      </a:lnTo>
                      <a:lnTo>
                        <a:pt x="14074" y="3272"/>
                      </a:lnTo>
                      <a:lnTo>
                        <a:pt x="14074" y="2618"/>
                      </a:lnTo>
                      <a:lnTo>
                        <a:pt x="13909" y="2618"/>
                      </a:lnTo>
                      <a:lnTo>
                        <a:pt x="12274" y="2618"/>
                      </a:lnTo>
                      <a:lnTo>
                        <a:pt x="11946" y="2618"/>
                      </a:lnTo>
                      <a:lnTo>
                        <a:pt x="11782" y="2454"/>
                      </a:lnTo>
                      <a:lnTo>
                        <a:pt x="11619" y="2127"/>
                      </a:lnTo>
                      <a:lnTo>
                        <a:pt x="11456" y="1800"/>
                      </a:lnTo>
                      <a:lnTo>
                        <a:pt x="11456" y="1309"/>
                      </a:lnTo>
                      <a:lnTo>
                        <a:pt x="11619" y="981"/>
                      </a:lnTo>
                      <a:lnTo>
                        <a:pt x="11782" y="818"/>
                      </a:lnTo>
                      <a:lnTo>
                        <a:pt x="11946" y="655"/>
                      </a:lnTo>
                      <a:lnTo>
                        <a:pt x="12274" y="655"/>
                      </a:lnTo>
                      <a:close/>
                      <a:moveTo>
                        <a:pt x="6546" y="1800"/>
                      </a:moveTo>
                      <a:lnTo>
                        <a:pt x="6546" y="2127"/>
                      </a:lnTo>
                      <a:lnTo>
                        <a:pt x="6383" y="2454"/>
                      </a:lnTo>
                      <a:lnTo>
                        <a:pt x="6219" y="2618"/>
                      </a:lnTo>
                      <a:lnTo>
                        <a:pt x="5892" y="2618"/>
                      </a:lnTo>
                      <a:lnTo>
                        <a:pt x="4092" y="2618"/>
                      </a:lnTo>
                      <a:lnTo>
                        <a:pt x="3927" y="2618"/>
                      </a:lnTo>
                      <a:lnTo>
                        <a:pt x="3601" y="2454"/>
                      </a:lnTo>
                      <a:lnTo>
                        <a:pt x="3437" y="2127"/>
                      </a:lnTo>
                      <a:lnTo>
                        <a:pt x="3437" y="1800"/>
                      </a:lnTo>
                      <a:lnTo>
                        <a:pt x="3437" y="1309"/>
                      </a:lnTo>
                      <a:lnTo>
                        <a:pt x="3437" y="981"/>
                      </a:lnTo>
                      <a:lnTo>
                        <a:pt x="3601" y="818"/>
                      </a:lnTo>
                      <a:lnTo>
                        <a:pt x="3927" y="655"/>
                      </a:lnTo>
                      <a:lnTo>
                        <a:pt x="4092" y="655"/>
                      </a:lnTo>
                      <a:lnTo>
                        <a:pt x="5892" y="655"/>
                      </a:lnTo>
                      <a:lnTo>
                        <a:pt x="6219" y="655"/>
                      </a:lnTo>
                      <a:lnTo>
                        <a:pt x="6383" y="818"/>
                      </a:lnTo>
                      <a:lnTo>
                        <a:pt x="6546" y="981"/>
                      </a:lnTo>
                      <a:lnTo>
                        <a:pt x="6546" y="1309"/>
                      </a:lnTo>
                      <a:lnTo>
                        <a:pt x="6546" y="1800"/>
                      </a:lnTo>
                      <a:close/>
                      <a:moveTo>
                        <a:pt x="10637" y="1800"/>
                      </a:moveTo>
                      <a:lnTo>
                        <a:pt x="10637" y="2127"/>
                      </a:lnTo>
                      <a:lnTo>
                        <a:pt x="10473" y="2454"/>
                      </a:lnTo>
                      <a:lnTo>
                        <a:pt x="10146" y="2618"/>
                      </a:lnTo>
                      <a:lnTo>
                        <a:pt x="9982" y="2618"/>
                      </a:lnTo>
                      <a:lnTo>
                        <a:pt x="8182" y="2618"/>
                      </a:lnTo>
                      <a:lnTo>
                        <a:pt x="7855" y="2618"/>
                      </a:lnTo>
                      <a:lnTo>
                        <a:pt x="7691" y="2454"/>
                      </a:lnTo>
                      <a:lnTo>
                        <a:pt x="7528" y="2127"/>
                      </a:lnTo>
                      <a:lnTo>
                        <a:pt x="7528" y="1800"/>
                      </a:lnTo>
                      <a:lnTo>
                        <a:pt x="7528" y="1309"/>
                      </a:lnTo>
                      <a:lnTo>
                        <a:pt x="7528" y="981"/>
                      </a:lnTo>
                      <a:lnTo>
                        <a:pt x="7691" y="818"/>
                      </a:lnTo>
                      <a:lnTo>
                        <a:pt x="7855" y="655"/>
                      </a:lnTo>
                      <a:lnTo>
                        <a:pt x="8182" y="655"/>
                      </a:lnTo>
                      <a:lnTo>
                        <a:pt x="9982" y="655"/>
                      </a:lnTo>
                      <a:lnTo>
                        <a:pt x="10146" y="655"/>
                      </a:lnTo>
                      <a:lnTo>
                        <a:pt x="10473" y="818"/>
                      </a:lnTo>
                      <a:lnTo>
                        <a:pt x="10637" y="981"/>
                      </a:lnTo>
                      <a:lnTo>
                        <a:pt x="10637" y="1309"/>
                      </a:lnTo>
                      <a:lnTo>
                        <a:pt x="10637" y="1800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172551" tIns="86275" rIns="172551" bIns="862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8">
                    <a:defRPr/>
                  </a:pPr>
                  <a:endParaRPr lang="zh-CN" altLang="en-US" sz="2799" kern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Freeform 50">
                  <a:extLst>
                    <a:ext uri="{FF2B5EF4-FFF2-40B4-BE49-F238E27FC236}">
                      <a16:creationId xmlns:a16="http://schemas.microsoft.com/office/drawing/2014/main" xmlns="" id="{BE8FE1D9-70C8-B248-85D6-88AD26FB0D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525588" y="3057525"/>
                  <a:ext cx="930275" cy="215900"/>
                </a:xfrm>
                <a:custGeom>
                  <a:avLst/>
                  <a:gdLst/>
                  <a:ahLst/>
                  <a:cxnLst>
                    <a:cxn ang="0">
                      <a:pos x="13909" y="654"/>
                    </a:cxn>
                    <a:cxn ang="0">
                      <a:pos x="14074" y="0"/>
                    </a:cxn>
                    <a:cxn ang="0">
                      <a:pos x="0" y="654"/>
                    </a:cxn>
                    <a:cxn ang="0">
                      <a:pos x="1800" y="654"/>
                    </a:cxn>
                    <a:cxn ang="0">
                      <a:pos x="2292" y="818"/>
                    </a:cxn>
                    <a:cxn ang="0">
                      <a:pos x="2618" y="1309"/>
                    </a:cxn>
                    <a:cxn ang="0">
                      <a:pos x="2455" y="2126"/>
                    </a:cxn>
                    <a:cxn ang="0">
                      <a:pos x="2128" y="2617"/>
                    </a:cxn>
                    <a:cxn ang="0">
                      <a:pos x="165" y="2617"/>
                    </a:cxn>
                    <a:cxn ang="0">
                      <a:pos x="0" y="3272"/>
                    </a:cxn>
                    <a:cxn ang="0">
                      <a:pos x="14074" y="2617"/>
                    </a:cxn>
                    <a:cxn ang="0">
                      <a:pos x="12274" y="2617"/>
                    </a:cxn>
                    <a:cxn ang="0">
                      <a:pos x="11782" y="2454"/>
                    </a:cxn>
                    <a:cxn ang="0">
                      <a:pos x="11456" y="1963"/>
                    </a:cxn>
                    <a:cxn ang="0">
                      <a:pos x="11619" y="982"/>
                    </a:cxn>
                    <a:cxn ang="0">
                      <a:pos x="11946" y="654"/>
                    </a:cxn>
                    <a:cxn ang="0">
                      <a:pos x="6546" y="1963"/>
                    </a:cxn>
                    <a:cxn ang="0">
                      <a:pos x="6383" y="2454"/>
                    </a:cxn>
                    <a:cxn ang="0">
                      <a:pos x="5892" y="2617"/>
                    </a:cxn>
                    <a:cxn ang="0">
                      <a:pos x="3927" y="2617"/>
                    </a:cxn>
                    <a:cxn ang="0">
                      <a:pos x="3437" y="2126"/>
                    </a:cxn>
                    <a:cxn ang="0">
                      <a:pos x="3437" y="1309"/>
                    </a:cxn>
                    <a:cxn ang="0">
                      <a:pos x="3601" y="818"/>
                    </a:cxn>
                    <a:cxn ang="0">
                      <a:pos x="4092" y="654"/>
                    </a:cxn>
                    <a:cxn ang="0">
                      <a:pos x="6219" y="654"/>
                    </a:cxn>
                    <a:cxn ang="0">
                      <a:pos x="6546" y="982"/>
                    </a:cxn>
                    <a:cxn ang="0">
                      <a:pos x="6546" y="1963"/>
                    </a:cxn>
                    <a:cxn ang="0">
                      <a:pos x="10637" y="2126"/>
                    </a:cxn>
                    <a:cxn ang="0">
                      <a:pos x="10146" y="2617"/>
                    </a:cxn>
                    <a:cxn ang="0">
                      <a:pos x="8182" y="2617"/>
                    </a:cxn>
                    <a:cxn ang="0">
                      <a:pos x="7691" y="2454"/>
                    </a:cxn>
                    <a:cxn ang="0">
                      <a:pos x="7528" y="1963"/>
                    </a:cxn>
                    <a:cxn ang="0">
                      <a:pos x="7528" y="982"/>
                    </a:cxn>
                    <a:cxn ang="0">
                      <a:pos x="7855" y="654"/>
                    </a:cxn>
                    <a:cxn ang="0">
                      <a:pos x="9982" y="654"/>
                    </a:cxn>
                    <a:cxn ang="0">
                      <a:pos x="10473" y="818"/>
                    </a:cxn>
                    <a:cxn ang="0">
                      <a:pos x="10637" y="1309"/>
                    </a:cxn>
                  </a:cxnLst>
                  <a:rect l="0" t="0" r="r" b="b"/>
                  <a:pathLst>
                    <a:path w="14074" h="3272">
                      <a:moveTo>
                        <a:pt x="12274" y="654"/>
                      </a:moveTo>
                      <a:lnTo>
                        <a:pt x="13909" y="654"/>
                      </a:lnTo>
                      <a:lnTo>
                        <a:pt x="14074" y="654"/>
                      </a:lnTo>
                      <a:lnTo>
                        <a:pt x="14074" y="0"/>
                      </a:lnTo>
                      <a:lnTo>
                        <a:pt x="0" y="0"/>
                      </a:lnTo>
                      <a:lnTo>
                        <a:pt x="0" y="654"/>
                      </a:lnTo>
                      <a:lnTo>
                        <a:pt x="165" y="654"/>
                      </a:lnTo>
                      <a:lnTo>
                        <a:pt x="1800" y="654"/>
                      </a:lnTo>
                      <a:lnTo>
                        <a:pt x="2128" y="654"/>
                      </a:lnTo>
                      <a:lnTo>
                        <a:pt x="2292" y="818"/>
                      </a:lnTo>
                      <a:lnTo>
                        <a:pt x="2455" y="982"/>
                      </a:lnTo>
                      <a:lnTo>
                        <a:pt x="2618" y="1309"/>
                      </a:lnTo>
                      <a:lnTo>
                        <a:pt x="2618" y="1963"/>
                      </a:lnTo>
                      <a:lnTo>
                        <a:pt x="2455" y="2126"/>
                      </a:lnTo>
                      <a:lnTo>
                        <a:pt x="2292" y="2454"/>
                      </a:lnTo>
                      <a:lnTo>
                        <a:pt x="2128" y="2617"/>
                      </a:lnTo>
                      <a:lnTo>
                        <a:pt x="1800" y="2617"/>
                      </a:lnTo>
                      <a:lnTo>
                        <a:pt x="165" y="2617"/>
                      </a:lnTo>
                      <a:lnTo>
                        <a:pt x="0" y="2617"/>
                      </a:lnTo>
                      <a:lnTo>
                        <a:pt x="0" y="3272"/>
                      </a:lnTo>
                      <a:lnTo>
                        <a:pt x="14074" y="3272"/>
                      </a:lnTo>
                      <a:lnTo>
                        <a:pt x="14074" y="2617"/>
                      </a:lnTo>
                      <a:lnTo>
                        <a:pt x="13909" y="2617"/>
                      </a:lnTo>
                      <a:lnTo>
                        <a:pt x="12274" y="2617"/>
                      </a:lnTo>
                      <a:lnTo>
                        <a:pt x="11946" y="2617"/>
                      </a:lnTo>
                      <a:lnTo>
                        <a:pt x="11782" y="2454"/>
                      </a:lnTo>
                      <a:lnTo>
                        <a:pt x="11619" y="2126"/>
                      </a:lnTo>
                      <a:lnTo>
                        <a:pt x="11456" y="1963"/>
                      </a:lnTo>
                      <a:lnTo>
                        <a:pt x="11456" y="1309"/>
                      </a:lnTo>
                      <a:lnTo>
                        <a:pt x="11619" y="982"/>
                      </a:lnTo>
                      <a:lnTo>
                        <a:pt x="11782" y="818"/>
                      </a:lnTo>
                      <a:lnTo>
                        <a:pt x="11946" y="654"/>
                      </a:lnTo>
                      <a:lnTo>
                        <a:pt x="12274" y="654"/>
                      </a:lnTo>
                      <a:close/>
                      <a:moveTo>
                        <a:pt x="6546" y="1963"/>
                      </a:moveTo>
                      <a:lnTo>
                        <a:pt x="6546" y="2126"/>
                      </a:lnTo>
                      <a:lnTo>
                        <a:pt x="6383" y="2454"/>
                      </a:lnTo>
                      <a:lnTo>
                        <a:pt x="6219" y="2617"/>
                      </a:lnTo>
                      <a:lnTo>
                        <a:pt x="5892" y="2617"/>
                      </a:lnTo>
                      <a:lnTo>
                        <a:pt x="4092" y="2617"/>
                      </a:lnTo>
                      <a:lnTo>
                        <a:pt x="3927" y="2617"/>
                      </a:lnTo>
                      <a:lnTo>
                        <a:pt x="3601" y="2454"/>
                      </a:lnTo>
                      <a:lnTo>
                        <a:pt x="3437" y="2126"/>
                      </a:lnTo>
                      <a:lnTo>
                        <a:pt x="3437" y="1963"/>
                      </a:lnTo>
                      <a:lnTo>
                        <a:pt x="3437" y="1309"/>
                      </a:lnTo>
                      <a:lnTo>
                        <a:pt x="3437" y="982"/>
                      </a:lnTo>
                      <a:lnTo>
                        <a:pt x="3601" y="818"/>
                      </a:lnTo>
                      <a:lnTo>
                        <a:pt x="3927" y="654"/>
                      </a:lnTo>
                      <a:lnTo>
                        <a:pt x="4092" y="654"/>
                      </a:lnTo>
                      <a:lnTo>
                        <a:pt x="5892" y="654"/>
                      </a:lnTo>
                      <a:lnTo>
                        <a:pt x="6219" y="654"/>
                      </a:lnTo>
                      <a:lnTo>
                        <a:pt x="6383" y="818"/>
                      </a:lnTo>
                      <a:lnTo>
                        <a:pt x="6546" y="982"/>
                      </a:lnTo>
                      <a:lnTo>
                        <a:pt x="6546" y="1309"/>
                      </a:lnTo>
                      <a:lnTo>
                        <a:pt x="6546" y="1963"/>
                      </a:lnTo>
                      <a:close/>
                      <a:moveTo>
                        <a:pt x="10637" y="1963"/>
                      </a:moveTo>
                      <a:lnTo>
                        <a:pt x="10637" y="2126"/>
                      </a:lnTo>
                      <a:lnTo>
                        <a:pt x="10473" y="2454"/>
                      </a:lnTo>
                      <a:lnTo>
                        <a:pt x="10146" y="2617"/>
                      </a:lnTo>
                      <a:lnTo>
                        <a:pt x="9982" y="2617"/>
                      </a:lnTo>
                      <a:lnTo>
                        <a:pt x="8182" y="2617"/>
                      </a:lnTo>
                      <a:lnTo>
                        <a:pt x="7855" y="2617"/>
                      </a:lnTo>
                      <a:lnTo>
                        <a:pt x="7691" y="2454"/>
                      </a:lnTo>
                      <a:lnTo>
                        <a:pt x="7528" y="2126"/>
                      </a:lnTo>
                      <a:lnTo>
                        <a:pt x="7528" y="1963"/>
                      </a:lnTo>
                      <a:lnTo>
                        <a:pt x="7528" y="1309"/>
                      </a:lnTo>
                      <a:lnTo>
                        <a:pt x="7528" y="982"/>
                      </a:lnTo>
                      <a:lnTo>
                        <a:pt x="7691" y="818"/>
                      </a:lnTo>
                      <a:lnTo>
                        <a:pt x="7855" y="654"/>
                      </a:lnTo>
                      <a:lnTo>
                        <a:pt x="8182" y="654"/>
                      </a:lnTo>
                      <a:lnTo>
                        <a:pt x="9982" y="654"/>
                      </a:lnTo>
                      <a:lnTo>
                        <a:pt x="10146" y="654"/>
                      </a:lnTo>
                      <a:lnTo>
                        <a:pt x="10473" y="818"/>
                      </a:lnTo>
                      <a:lnTo>
                        <a:pt x="10637" y="982"/>
                      </a:lnTo>
                      <a:lnTo>
                        <a:pt x="10637" y="1309"/>
                      </a:lnTo>
                      <a:lnTo>
                        <a:pt x="10637" y="1963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172551" tIns="86275" rIns="172551" bIns="8627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38">
                    <a:defRPr/>
                  </a:pPr>
                  <a:endParaRPr lang="zh-CN" altLang="en-US" sz="2799" kern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26" name="曲线连接符 125"/>
              <p:cNvCxnSpPr>
                <a:stCxn id="133" idx="2"/>
              </p:cNvCxnSpPr>
              <p:nvPr/>
            </p:nvCxnSpPr>
            <p:spPr>
              <a:xfrm rot="16200000" flipH="1">
                <a:off x="2270813" y="4412735"/>
                <a:ext cx="267072" cy="636765"/>
              </a:xfrm>
              <a:prstGeom prst="curvedConnector2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27" name="曲线连接符 126"/>
              <p:cNvCxnSpPr>
                <a:stCxn id="135" idx="2"/>
              </p:cNvCxnSpPr>
              <p:nvPr/>
            </p:nvCxnSpPr>
            <p:spPr>
              <a:xfrm rot="5400000">
                <a:off x="3172907" y="4390257"/>
                <a:ext cx="267072" cy="681722"/>
              </a:xfrm>
              <a:prstGeom prst="curvedConnector2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28" name="直接箭头连接符 127"/>
              <p:cNvCxnSpPr>
                <a:cxnSpLocks/>
              </p:cNvCxnSpPr>
              <p:nvPr/>
            </p:nvCxnSpPr>
            <p:spPr>
              <a:xfrm flipH="1" flipV="1">
                <a:off x="2845589" y="4597715"/>
                <a:ext cx="1330" cy="15205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29" name="文本框 115"/>
              <p:cNvSpPr txBox="1"/>
              <p:nvPr/>
            </p:nvSpPr>
            <p:spPr>
              <a:xfrm>
                <a:off x="2507563" y="5048098"/>
                <a:ext cx="754061" cy="11704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defTabSz="914034">
                  <a:defRPr/>
                </a:pPr>
                <a:r>
                  <a:rPr kumimoji="1" lang="en-US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OceanStor Pacific</a:t>
                </a:r>
              </a:p>
            </p:txBody>
          </p:sp>
        </p:grpSp>
        <p:sp>
          <p:nvSpPr>
            <p:cNvPr id="121" name="object 104">
              <a:extLst>
                <a:ext uri="{FF2B5EF4-FFF2-40B4-BE49-F238E27FC236}">
                  <a16:creationId xmlns:a16="http://schemas.microsoft.com/office/drawing/2014/main" xmlns="" id="{C8CF0B61-062A-E64C-8AAC-CE540F4F891F}"/>
                </a:ext>
              </a:extLst>
            </p:cNvPr>
            <p:cNvSpPr txBox="1"/>
            <p:nvPr/>
          </p:nvSpPr>
          <p:spPr>
            <a:xfrm>
              <a:off x="1094263" y="5712632"/>
              <a:ext cx="2310792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695" marR="5078" algn="ctr" defTabSz="914034">
                <a:spcBef>
                  <a:spcPts val="350"/>
                </a:spcBef>
              </a:pPr>
              <a:r>
                <a:rPr lang="en-US" altLang="zh-CN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ero data coping helps customers improve data analysis efficiency</a:t>
              </a:r>
            </a:p>
          </p:txBody>
        </p:sp>
      </p:grpSp>
      <p:sp>
        <p:nvSpPr>
          <p:cNvPr id="136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695053" y="3915342"/>
            <a:ext cx="3456226" cy="386592"/>
          </a:xfrm>
          <a:prstGeom prst="rect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/>
          <a:lstStyle/>
          <a:p>
            <a:pPr algn="ctr" defTabSz="913381"/>
            <a:r>
              <a:rPr lang="en-US" altLang="zh-CN" sz="1399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Seamless multi-protocol interworking</a:t>
            </a:r>
            <a:endParaRPr lang="en-US" sz="1399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直接连接符 136"/>
          <p:cNvCxnSpPr/>
          <p:nvPr/>
        </p:nvCxnSpPr>
        <p:spPr>
          <a:xfrm>
            <a:off x="695054" y="4306514"/>
            <a:ext cx="3456224" cy="0"/>
          </a:xfrm>
          <a:prstGeom prst="line">
            <a:avLst/>
          </a:prstGeom>
          <a:ln w="12700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椭圆 137"/>
          <p:cNvSpPr/>
          <p:nvPr/>
        </p:nvSpPr>
        <p:spPr>
          <a:xfrm>
            <a:off x="3439732" y="2387844"/>
            <a:ext cx="5638095" cy="558983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0000"/>
                </a:schemeClr>
              </a:gs>
              <a:gs pos="0">
                <a:srgbClr val="FFFFFF">
                  <a:shade val="100000"/>
                  <a:satMod val="115000"/>
                  <a:alpha val="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</a:ln>
          <a:effectLst/>
        </p:spPr>
        <p:txBody>
          <a:bodyPr lIns="182729" tIns="91363" rIns="182729" bIns="91363" rtlCol="0" anchor="ctr"/>
          <a:lstStyle/>
          <a:p>
            <a:pPr defTabSz="913668"/>
            <a:endParaRPr lang="zh-CN" altLang="en-US" sz="7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9" name="图像" descr="图像"/>
          <p:cNvPicPr/>
          <p:nvPr/>
        </p:nvPicPr>
        <p:blipFill>
          <a:blip r:embed="rId5">
            <a:duotone>
              <a:prstClr val="black"/>
              <a:srgbClr val="4454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>
            <a:off x="5639292" y="1268698"/>
            <a:ext cx="698037" cy="4338263"/>
          </a:xfrm>
          <a:prstGeom prst="rect">
            <a:avLst/>
          </a:prstGeom>
        </p:spPr>
      </p:pic>
      <p:sp>
        <p:nvSpPr>
          <p:cNvPr id="141" name="矩形 140"/>
          <p:cNvSpPr/>
          <p:nvPr/>
        </p:nvSpPr>
        <p:spPr>
          <a:xfrm>
            <a:off x="3798073" y="2507076"/>
            <a:ext cx="1532472" cy="2153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914034">
              <a:defRPr/>
            </a:pPr>
            <a:r>
              <a:rPr lang="en-US" sz="1399" b="1" dirty="0">
                <a:solidFill>
                  <a:srgbClr val="C700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OceanStor Pacific</a:t>
            </a:r>
          </a:p>
        </p:txBody>
      </p:sp>
      <p:sp>
        <p:nvSpPr>
          <p:cNvPr id="142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4362144" y="3915342"/>
            <a:ext cx="3454651" cy="386592"/>
          </a:xfrm>
          <a:prstGeom prst="rect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/>
          <a:lstStyle/>
          <a:p>
            <a:pPr algn="ctr" defTabSz="913381"/>
            <a:r>
              <a:rPr lang="en-US" altLang="zh-CN" sz="1399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Hybrid-workloads oriented</a:t>
            </a:r>
          </a:p>
        </p:txBody>
      </p:sp>
      <p:cxnSp>
        <p:nvCxnSpPr>
          <p:cNvPr id="143" name="直接连接符 142"/>
          <p:cNvCxnSpPr/>
          <p:nvPr/>
        </p:nvCxnSpPr>
        <p:spPr>
          <a:xfrm>
            <a:off x="4362144" y="4368583"/>
            <a:ext cx="3454651" cy="0"/>
          </a:xfrm>
          <a:prstGeom prst="line">
            <a:avLst/>
          </a:prstGeom>
          <a:ln w="12700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组合 143"/>
          <p:cNvGrpSpPr/>
          <p:nvPr/>
        </p:nvGrpSpPr>
        <p:grpSpPr>
          <a:xfrm>
            <a:off x="4757078" y="4428317"/>
            <a:ext cx="1438463" cy="923658"/>
            <a:chOff x="4251995" y="4111521"/>
            <a:chExt cx="2002668" cy="927462"/>
          </a:xfrm>
        </p:grpSpPr>
        <p:sp>
          <p:nvSpPr>
            <p:cNvPr id="145" name="文本框 183"/>
            <p:cNvSpPr txBox="1"/>
            <p:nvPr/>
          </p:nvSpPr>
          <p:spPr>
            <a:xfrm>
              <a:off x="4506413" y="4759726"/>
              <a:ext cx="589181" cy="1081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034">
                <a:defRPr/>
              </a:pPr>
              <a:r>
                <a:rPr kumimoji="1" lang="en-US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kumimoji="1" lang="en-US" altLang="zh-CN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1" lang="en-US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OPS</a:t>
              </a:r>
            </a:p>
          </p:txBody>
        </p:sp>
        <p:sp>
          <p:nvSpPr>
            <p:cNvPr id="146" name="文本框 184"/>
            <p:cNvSpPr txBox="1"/>
            <p:nvPr/>
          </p:nvSpPr>
          <p:spPr>
            <a:xfrm>
              <a:off x="5397673" y="4759726"/>
              <a:ext cx="856990" cy="1081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034">
                <a:defRPr/>
              </a:pPr>
              <a:r>
                <a:rPr kumimoji="1" lang="en-US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bandwidth</a:t>
              </a:r>
            </a:p>
          </p:txBody>
        </p:sp>
        <p:sp>
          <p:nvSpPr>
            <p:cNvPr id="147" name="矩形 146"/>
            <p:cNvSpPr/>
            <p:nvPr/>
          </p:nvSpPr>
          <p:spPr>
            <a:xfrm>
              <a:off x="4251995" y="4111521"/>
              <a:ext cx="1098019" cy="139069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914034">
                <a:defRPr/>
              </a:pPr>
              <a:r>
                <a:rPr lang="en-US" altLang="zh-CN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training</a:t>
              </a:r>
            </a:p>
          </p:txBody>
        </p:sp>
        <p:sp>
          <p:nvSpPr>
            <p:cNvPr id="148" name="矩形 147"/>
            <p:cNvSpPr/>
            <p:nvPr/>
          </p:nvSpPr>
          <p:spPr>
            <a:xfrm>
              <a:off x="5415526" y="4111521"/>
              <a:ext cx="821282" cy="139069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914034"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</a:p>
          </p:txBody>
        </p:sp>
        <p:sp>
          <p:nvSpPr>
            <p:cNvPr id="149" name="Freeform 131"/>
            <p:cNvSpPr>
              <a:spLocks noEditPoints="1"/>
            </p:cNvSpPr>
            <p:nvPr/>
          </p:nvSpPr>
          <p:spPr bwMode="auto">
            <a:xfrm>
              <a:off x="5207528" y="4827370"/>
              <a:ext cx="210563" cy="211613"/>
            </a:xfrm>
            <a:custGeom>
              <a:avLst/>
              <a:gdLst>
                <a:gd name="T0" fmla="*/ 100 w 291"/>
                <a:gd name="T1" fmla="*/ 4 h 362"/>
                <a:gd name="T2" fmla="*/ 40 w 291"/>
                <a:gd name="T3" fmla="*/ 19 h 362"/>
                <a:gd name="T4" fmla="*/ 6 w 291"/>
                <a:gd name="T5" fmla="*/ 45 h 362"/>
                <a:gd name="T6" fmla="*/ 0 w 291"/>
                <a:gd name="T7" fmla="*/ 112 h 362"/>
                <a:gd name="T8" fmla="*/ 16 w 291"/>
                <a:gd name="T9" fmla="*/ 143 h 362"/>
                <a:gd name="T10" fmla="*/ 61 w 291"/>
                <a:gd name="T11" fmla="*/ 165 h 362"/>
                <a:gd name="T12" fmla="*/ 129 w 291"/>
                <a:gd name="T13" fmla="*/ 176 h 362"/>
                <a:gd name="T14" fmla="*/ 191 w 291"/>
                <a:gd name="T15" fmla="*/ 173 h 362"/>
                <a:gd name="T16" fmla="*/ 250 w 291"/>
                <a:gd name="T17" fmla="*/ 157 h 362"/>
                <a:gd name="T18" fmla="*/ 284 w 291"/>
                <a:gd name="T19" fmla="*/ 131 h 362"/>
                <a:gd name="T20" fmla="*/ 291 w 291"/>
                <a:gd name="T21" fmla="*/ 64 h 362"/>
                <a:gd name="T22" fmla="*/ 274 w 291"/>
                <a:gd name="T23" fmla="*/ 34 h 362"/>
                <a:gd name="T24" fmla="*/ 229 w 291"/>
                <a:gd name="T25" fmla="*/ 11 h 362"/>
                <a:gd name="T26" fmla="*/ 161 w 291"/>
                <a:gd name="T27" fmla="*/ 1 h 362"/>
                <a:gd name="T28" fmla="*/ 57 w 291"/>
                <a:gd name="T29" fmla="*/ 143 h 362"/>
                <a:gd name="T30" fmla="*/ 50 w 291"/>
                <a:gd name="T31" fmla="*/ 126 h 362"/>
                <a:gd name="T32" fmla="*/ 66 w 291"/>
                <a:gd name="T33" fmla="*/ 120 h 362"/>
                <a:gd name="T34" fmla="*/ 72 w 291"/>
                <a:gd name="T35" fmla="*/ 136 h 362"/>
                <a:gd name="T36" fmla="*/ 145 w 291"/>
                <a:gd name="T37" fmla="*/ 113 h 362"/>
                <a:gd name="T38" fmla="*/ 57 w 291"/>
                <a:gd name="T39" fmla="*/ 99 h 362"/>
                <a:gd name="T40" fmla="*/ 2 w 291"/>
                <a:gd name="T41" fmla="*/ 60 h 362"/>
                <a:gd name="T42" fmla="*/ 60 w 291"/>
                <a:gd name="T43" fmla="*/ 94 h 362"/>
                <a:gd name="T44" fmla="*/ 145 w 291"/>
                <a:gd name="T45" fmla="*/ 107 h 362"/>
                <a:gd name="T46" fmla="*/ 248 w 291"/>
                <a:gd name="T47" fmla="*/ 87 h 362"/>
                <a:gd name="T48" fmla="*/ 284 w 291"/>
                <a:gd name="T49" fmla="*/ 65 h 362"/>
                <a:gd name="T50" fmla="*/ 215 w 291"/>
                <a:gd name="T51" fmla="*/ 105 h 362"/>
                <a:gd name="T52" fmla="*/ 145 w 291"/>
                <a:gd name="T53" fmla="*/ 297 h 362"/>
                <a:gd name="T54" fmla="*/ 48 w 291"/>
                <a:gd name="T55" fmla="*/ 281 h 362"/>
                <a:gd name="T56" fmla="*/ 12 w 291"/>
                <a:gd name="T57" fmla="*/ 258 h 362"/>
                <a:gd name="T58" fmla="*/ 0 w 291"/>
                <a:gd name="T59" fmla="*/ 246 h 362"/>
                <a:gd name="T60" fmla="*/ 3 w 291"/>
                <a:gd name="T61" fmla="*/ 312 h 362"/>
                <a:gd name="T62" fmla="*/ 32 w 291"/>
                <a:gd name="T63" fmla="*/ 339 h 362"/>
                <a:gd name="T64" fmla="*/ 87 w 291"/>
                <a:gd name="T65" fmla="*/ 358 h 362"/>
                <a:gd name="T66" fmla="*/ 145 w 291"/>
                <a:gd name="T67" fmla="*/ 362 h 362"/>
                <a:gd name="T68" fmla="*/ 217 w 291"/>
                <a:gd name="T69" fmla="*/ 355 h 362"/>
                <a:gd name="T70" fmla="*/ 268 w 291"/>
                <a:gd name="T71" fmla="*/ 335 h 362"/>
                <a:gd name="T72" fmla="*/ 290 w 291"/>
                <a:gd name="T73" fmla="*/ 305 h 362"/>
                <a:gd name="T74" fmla="*/ 288 w 291"/>
                <a:gd name="T75" fmla="*/ 242 h 362"/>
                <a:gd name="T76" fmla="*/ 273 w 291"/>
                <a:gd name="T77" fmla="*/ 264 h 362"/>
                <a:gd name="T78" fmla="*/ 223 w 291"/>
                <a:gd name="T79" fmla="*/ 288 h 362"/>
                <a:gd name="T80" fmla="*/ 61 w 291"/>
                <a:gd name="T81" fmla="*/ 334 h 362"/>
                <a:gd name="T82" fmla="*/ 49 w 291"/>
                <a:gd name="T83" fmla="*/ 322 h 362"/>
                <a:gd name="T84" fmla="*/ 61 w 291"/>
                <a:gd name="T85" fmla="*/ 309 h 362"/>
                <a:gd name="T86" fmla="*/ 73 w 291"/>
                <a:gd name="T87" fmla="*/ 322 h 362"/>
                <a:gd name="T88" fmla="*/ 61 w 291"/>
                <a:gd name="T89" fmla="*/ 334 h 362"/>
                <a:gd name="T90" fmla="*/ 92 w 291"/>
                <a:gd name="T91" fmla="*/ 199 h 362"/>
                <a:gd name="T92" fmla="*/ 17 w 291"/>
                <a:gd name="T93" fmla="*/ 170 h 362"/>
                <a:gd name="T94" fmla="*/ 2 w 291"/>
                <a:gd name="T95" fmla="*/ 148 h 362"/>
                <a:gd name="T96" fmla="*/ 1 w 291"/>
                <a:gd name="T97" fmla="*/ 212 h 362"/>
                <a:gd name="T98" fmla="*/ 23 w 291"/>
                <a:gd name="T99" fmla="*/ 242 h 362"/>
                <a:gd name="T100" fmla="*/ 73 w 291"/>
                <a:gd name="T101" fmla="*/ 261 h 362"/>
                <a:gd name="T102" fmla="*/ 145 w 291"/>
                <a:gd name="T103" fmla="*/ 269 h 362"/>
                <a:gd name="T104" fmla="*/ 204 w 291"/>
                <a:gd name="T105" fmla="*/ 265 h 362"/>
                <a:gd name="T106" fmla="*/ 259 w 291"/>
                <a:gd name="T107" fmla="*/ 246 h 362"/>
                <a:gd name="T108" fmla="*/ 287 w 291"/>
                <a:gd name="T109" fmla="*/ 219 h 362"/>
                <a:gd name="T110" fmla="*/ 290 w 291"/>
                <a:gd name="T111" fmla="*/ 153 h 362"/>
                <a:gd name="T112" fmla="*/ 279 w 291"/>
                <a:gd name="T113" fmla="*/ 165 h 362"/>
                <a:gd name="T114" fmla="*/ 222 w 291"/>
                <a:gd name="T115" fmla="*/ 193 h 362"/>
                <a:gd name="T116" fmla="*/ 61 w 291"/>
                <a:gd name="T117" fmla="*/ 238 h 362"/>
                <a:gd name="T118" fmla="*/ 49 w 291"/>
                <a:gd name="T119" fmla="*/ 225 h 362"/>
                <a:gd name="T120" fmla="*/ 61 w 291"/>
                <a:gd name="T121" fmla="*/ 213 h 362"/>
                <a:gd name="T122" fmla="*/ 73 w 291"/>
                <a:gd name="T123" fmla="*/ 225 h 362"/>
                <a:gd name="T124" fmla="*/ 61 w 291"/>
                <a:gd name="T125" fmla="*/ 23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1" h="362">
                  <a:moveTo>
                    <a:pt x="145" y="0"/>
                  </a:moveTo>
                  <a:lnTo>
                    <a:pt x="145" y="0"/>
                  </a:lnTo>
                  <a:lnTo>
                    <a:pt x="129" y="1"/>
                  </a:lnTo>
                  <a:lnTo>
                    <a:pt x="114" y="1"/>
                  </a:lnTo>
                  <a:lnTo>
                    <a:pt x="100" y="4"/>
                  </a:lnTo>
                  <a:lnTo>
                    <a:pt x="87" y="6"/>
                  </a:lnTo>
                  <a:lnTo>
                    <a:pt x="73" y="8"/>
                  </a:lnTo>
                  <a:lnTo>
                    <a:pt x="61" y="11"/>
                  </a:lnTo>
                  <a:lnTo>
                    <a:pt x="50" y="15"/>
                  </a:lnTo>
                  <a:lnTo>
                    <a:pt x="40" y="19"/>
                  </a:lnTo>
                  <a:lnTo>
                    <a:pt x="32" y="23"/>
                  </a:lnTo>
                  <a:lnTo>
                    <a:pt x="23" y="29"/>
                  </a:lnTo>
                  <a:lnTo>
                    <a:pt x="16" y="34"/>
                  </a:lnTo>
                  <a:lnTo>
                    <a:pt x="11" y="40"/>
                  </a:lnTo>
                  <a:lnTo>
                    <a:pt x="6" y="45"/>
                  </a:lnTo>
                  <a:lnTo>
                    <a:pt x="3" y="52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" y="119"/>
                  </a:lnTo>
                  <a:lnTo>
                    <a:pt x="3" y="125"/>
                  </a:lnTo>
                  <a:lnTo>
                    <a:pt x="6" y="131"/>
                  </a:lnTo>
                  <a:lnTo>
                    <a:pt x="11" y="137"/>
                  </a:lnTo>
                  <a:lnTo>
                    <a:pt x="16" y="143"/>
                  </a:lnTo>
                  <a:lnTo>
                    <a:pt x="23" y="147"/>
                  </a:lnTo>
                  <a:lnTo>
                    <a:pt x="32" y="153"/>
                  </a:lnTo>
                  <a:lnTo>
                    <a:pt x="40" y="157"/>
                  </a:lnTo>
                  <a:lnTo>
                    <a:pt x="50" y="162"/>
                  </a:lnTo>
                  <a:lnTo>
                    <a:pt x="61" y="165"/>
                  </a:lnTo>
                  <a:lnTo>
                    <a:pt x="73" y="168"/>
                  </a:lnTo>
                  <a:lnTo>
                    <a:pt x="87" y="170"/>
                  </a:lnTo>
                  <a:lnTo>
                    <a:pt x="100" y="173"/>
                  </a:lnTo>
                  <a:lnTo>
                    <a:pt x="114" y="175"/>
                  </a:lnTo>
                  <a:lnTo>
                    <a:pt x="129" y="176"/>
                  </a:lnTo>
                  <a:lnTo>
                    <a:pt x="145" y="176"/>
                  </a:lnTo>
                  <a:lnTo>
                    <a:pt x="145" y="176"/>
                  </a:lnTo>
                  <a:lnTo>
                    <a:pt x="161" y="176"/>
                  </a:lnTo>
                  <a:lnTo>
                    <a:pt x="175" y="175"/>
                  </a:lnTo>
                  <a:lnTo>
                    <a:pt x="191" y="173"/>
                  </a:lnTo>
                  <a:lnTo>
                    <a:pt x="204" y="170"/>
                  </a:lnTo>
                  <a:lnTo>
                    <a:pt x="217" y="168"/>
                  </a:lnTo>
                  <a:lnTo>
                    <a:pt x="229" y="165"/>
                  </a:lnTo>
                  <a:lnTo>
                    <a:pt x="240" y="162"/>
                  </a:lnTo>
                  <a:lnTo>
                    <a:pt x="250" y="157"/>
                  </a:lnTo>
                  <a:lnTo>
                    <a:pt x="259" y="153"/>
                  </a:lnTo>
                  <a:lnTo>
                    <a:pt x="268" y="147"/>
                  </a:lnTo>
                  <a:lnTo>
                    <a:pt x="274" y="143"/>
                  </a:lnTo>
                  <a:lnTo>
                    <a:pt x="280" y="137"/>
                  </a:lnTo>
                  <a:lnTo>
                    <a:pt x="284" y="131"/>
                  </a:lnTo>
                  <a:lnTo>
                    <a:pt x="287" y="125"/>
                  </a:lnTo>
                  <a:lnTo>
                    <a:pt x="290" y="119"/>
                  </a:lnTo>
                  <a:lnTo>
                    <a:pt x="291" y="112"/>
                  </a:lnTo>
                  <a:lnTo>
                    <a:pt x="291" y="64"/>
                  </a:lnTo>
                  <a:lnTo>
                    <a:pt x="291" y="64"/>
                  </a:lnTo>
                  <a:lnTo>
                    <a:pt x="290" y="57"/>
                  </a:lnTo>
                  <a:lnTo>
                    <a:pt x="287" y="52"/>
                  </a:lnTo>
                  <a:lnTo>
                    <a:pt x="284" y="45"/>
                  </a:lnTo>
                  <a:lnTo>
                    <a:pt x="280" y="40"/>
                  </a:lnTo>
                  <a:lnTo>
                    <a:pt x="274" y="34"/>
                  </a:lnTo>
                  <a:lnTo>
                    <a:pt x="268" y="29"/>
                  </a:lnTo>
                  <a:lnTo>
                    <a:pt x="259" y="23"/>
                  </a:lnTo>
                  <a:lnTo>
                    <a:pt x="250" y="19"/>
                  </a:lnTo>
                  <a:lnTo>
                    <a:pt x="240" y="15"/>
                  </a:lnTo>
                  <a:lnTo>
                    <a:pt x="229" y="11"/>
                  </a:lnTo>
                  <a:lnTo>
                    <a:pt x="217" y="8"/>
                  </a:lnTo>
                  <a:lnTo>
                    <a:pt x="204" y="6"/>
                  </a:lnTo>
                  <a:lnTo>
                    <a:pt x="191" y="4"/>
                  </a:lnTo>
                  <a:lnTo>
                    <a:pt x="175" y="1"/>
                  </a:lnTo>
                  <a:lnTo>
                    <a:pt x="161" y="1"/>
                  </a:lnTo>
                  <a:lnTo>
                    <a:pt x="145" y="0"/>
                  </a:lnTo>
                  <a:lnTo>
                    <a:pt x="145" y="0"/>
                  </a:lnTo>
                  <a:close/>
                  <a:moveTo>
                    <a:pt x="61" y="144"/>
                  </a:moveTo>
                  <a:lnTo>
                    <a:pt x="61" y="144"/>
                  </a:lnTo>
                  <a:lnTo>
                    <a:pt x="57" y="143"/>
                  </a:lnTo>
                  <a:lnTo>
                    <a:pt x="53" y="140"/>
                  </a:lnTo>
                  <a:lnTo>
                    <a:pt x="50" y="136"/>
                  </a:lnTo>
                  <a:lnTo>
                    <a:pt x="49" y="131"/>
                  </a:lnTo>
                  <a:lnTo>
                    <a:pt x="49" y="131"/>
                  </a:lnTo>
                  <a:lnTo>
                    <a:pt x="50" y="126"/>
                  </a:lnTo>
                  <a:lnTo>
                    <a:pt x="53" y="123"/>
                  </a:lnTo>
                  <a:lnTo>
                    <a:pt x="57" y="120"/>
                  </a:lnTo>
                  <a:lnTo>
                    <a:pt x="61" y="119"/>
                  </a:lnTo>
                  <a:lnTo>
                    <a:pt x="61" y="119"/>
                  </a:lnTo>
                  <a:lnTo>
                    <a:pt x="66" y="120"/>
                  </a:lnTo>
                  <a:lnTo>
                    <a:pt x="70" y="123"/>
                  </a:lnTo>
                  <a:lnTo>
                    <a:pt x="72" y="126"/>
                  </a:lnTo>
                  <a:lnTo>
                    <a:pt x="73" y="131"/>
                  </a:lnTo>
                  <a:lnTo>
                    <a:pt x="73" y="131"/>
                  </a:lnTo>
                  <a:lnTo>
                    <a:pt x="72" y="136"/>
                  </a:lnTo>
                  <a:lnTo>
                    <a:pt x="70" y="140"/>
                  </a:lnTo>
                  <a:lnTo>
                    <a:pt x="66" y="143"/>
                  </a:lnTo>
                  <a:lnTo>
                    <a:pt x="61" y="144"/>
                  </a:lnTo>
                  <a:lnTo>
                    <a:pt x="61" y="144"/>
                  </a:lnTo>
                  <a:close/>
                  <a:moveTo>
                    <a:pt x="145" y="113"/>
                  </a:moveTo>
                  <a:lnTo>
                    <a:pt x="145" y="113"/>
                  </a:lnTo>
                  <a:lnTo>
                    <a:pt x="121" y="113"/>
                  </a:lnTo>
                  <a:lnTo>
                    <a:pt x="98" y="110"/>
                  </a:lnTo>
                  <a:lnTo>
                    <a:pt x="76" y="105"/>
                  </a:lnTo>
                  <a:lnTo>
                    <a:pt x="57" y="99"/>
                  </a:lnTo>
                  <a:lnTo>
                    <a:pt x="39" y="90"/>
                  </a:lnTo>
                  <a:lnTo>
                    <a:pt x="24" y="81"/>
                  </a:lnTo>
                  <a:lnTo>
                    <a:pt x="12" y="72"/>
                  </a:lnTo>
                  <a:lnTo>
                    <a:pt x="6" y="65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14" y="69"/>
                  </a:lnTo>
                  <a:lnTo>
                    <a:pt x="27" y="79"/>
                  </a:lnTo>
                  <a:lnTo>
                    <a:pt x="43" y="87"/>
                  </a:lnTo>
                  <a:lnTo>
                    <a:pt x="60" y="94"/>
                  </a:lnTo>
                  <a:lnTo>
                    <a:pt x="79" y="99"/>
                  </a:lnTo>
                  <a:lnTo>
                    <a:pt x="100" y="103"/>
                  </a:lnTo>
                  <a:lnTo>
                    <a:pt x="122" y="106"/>
                  </a:lnTo>
                  <a:lnTo>
                    <a:pt x="145" y="107"/>
                  </a:lnTo>
                  <a:lnTo>
                    <a:pt x="145" y="107"/>
                  </a:lnTo>
                  <a:lnTo>
                    <a:pt x="169" y="106"/>
                  </a:lnTo>
                  <a:lnTo>
                    <a:pt x="191" y="103"/>
                  </a:lnTo>
                  <a:lnTo>
                    <a:pt x="212" y="99"/>
                  </a:lnTo>
                  <a:lnTo>
                    <a:pt x="230" y="94"/>
                  </a:lnTo>
                  <a:lnTo>
                    <a:pt x="248" y="87"/>
                  </a:lnTo>
                  <a:lnTo>
                    <a:pt x="263" y="79"/>
                  </a:lnTo>
                  <a:lnTo>
                    <a:pt x="276" y="69"/>
                  </a:lnTo>
                  <a:lnTo>
                    <a:pt x="288" y="60"/>
                  </a:lnTo>
                  <a:lnTo>
                    <a:pt x="288" y="60"/>
                  </a:lnTo>
                  <a:lnTo>
                    <a:pt x="284" y="65"/>
                  </a:lnTo>
                  <a:lnTo>
                    <a:pt x="279" y="72"/>
                  </a:lnTo>
                  <a:lnTo>
                    <a:pt x="266" y="81"/>
                  </a:lnTo>
                  <a:lnTo>
                    <a:pt x="251" y="90"/>
                  </a:lnTo>
                  <a:lnTo>
                    <a:pt x="234" y="99"/>
                  </a:lnTo>
                  <a:lnTo>
                    <a:pt x="215" y="105"/>
                  </a:lnTo>
                  <a:lnTo>
                    <a:pt x="193" y="110"/>
                  </a:lnTo>
                  <a:lnTo>
                    <a:pt x="170" y="113"/>
                  </a:lnTo>
                  <a:lnTo>
                    <a:pt x="145" y="113"/>
                  </a:lnTo>
                  <a:lnTo>
                    <a:pt x="145" y="113"/>
                  </a:lnTo>
                  <a:close/>
                  <a:moveTo>
                    <a:pt x="145" y="297"/>
                  </a:moveTo>
                  <a:lnTo>
                    <a:pt x="145" y="297"/>
                  </a:lnTo>
                  <a:lnTo>
                    <a:pt x="117" y="295"/>
                  </a:lnTo>
                  <a:lnTo>
                    <a:pt x="91" y="292"/>
                  </a:lnTo>
                  <a:lnTo>
                    <a:pt x="68" y="288"/>
                  </a:lnTo>
                  <a:lnTo>
                    <a:pt x="48" y="281"/>
                  </a:lnTo>
                  <a:lnTo>
                    <a:pt x="39" y="277"/>
                  </a:lnTo>
                  <a:lnTo>
                    <a:pt x="31" y="272"/>
                  </a:lnTo>
                  <a:lnTo>
                    <a:pt x="24" y="268"/>
                  </a:lnTo>
                  <a:lnTo>
                    <a:pt x="17" y="264"/>
                  </a:lnTo>
                  <a:lnTo>
                    <a:pt x="12" y="258"/>
                  </a:lnTo>
                  <a:lnTo>
                    <a:pt x="8" y="253"/>
                  </a:lnTo>
                  <a:lnTo>
                    <a:pt x="4" y="247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1" y="305"/>
                  </a:lnTo>
                  <a:lnTo>
                    <a:pt x="3" y="312"/>
                  </a:lnTo>
                  <a:lnTo>
                    <a:pt x="6" y="319"/>
                  </a:lnTo>
                  <a:lnTo>
                    <a:pt x="11" y="324"/>
                  </a:lnTo>
                  <a:lnTo>
                    <a:pt x="16" y="330"/>
                  </a:lnTo>
                  <a:lnTo>
                    <a:pt x="23" y="335"/>
                  </a:lnTo>
                  <a:lnTo>
                    <a:pt x="32" y="339"/>
                  </a:lnTo>
                  <a:lnTo>
                    <a:pt x="40" y="344"/>
                  </a:lnTo>
                  <a:lnTo>
                    <a:pt x="50" y="348"/>
                  </a:lnTo>
                  <a:lnTo>
                    <a:pt x="61" y="351"/>
                  </a:lnTo>
                  <a:lnTo>
                    <a:pt x="73" y="355"/>
                  </a:lnTo>
                  <a:lnTo>
                    <a:pt x="87" y="358"/>
                  </a:lnTo>
                  <a:lnTo>
                    <a:pt x="100" y="360"/>
                  </a:lnTo>
                  <a:lnTo>
                    <a:pt x="114" y="361"/>
                  </a:lnTo>
                  <a:lnTo>
                    <a:pt x="129" y="362"/>
                  </a:lnTo>
                  <a:lnTo>
                    <a:pt x="145" y="362"/>
                  </a:lnTo>
                  <a:lnTo>
                    <a:pt x="145" y="362"/>
                  </a:lnTo>
                  <a:lnTo>
                    <a:pt x="161" y="362"/>
                  </a:lnTo>
                  <a:lnTo>
                    <a:pt x="175" y="361"/>
                  </a:lnTo>
                  <a:lnTo>
                    <a:pt x="191" y="360"/>
                  </a:lnTo>
                  <a:lnTo>
                    <a:pt x="204" y="358"/>
                  </a:lnTo>
                  <a:lnTo>
                    <a:pt x="217" y="355"/>
                  </a:lnTo>
                  <a:lnTo>
                    <a:pt x="229" y="351"/>
                  </a:lnTo>
                  <a:lnTo>
                    <a:pt x="240" y="348"/>
                  </a:lnTo>
                  <a:lnTo>
                    <a:pt x="250" y="344"/>
                  </a:lnTo>
                  <a:lnTo>
                    <a:pt x="259" y="339"/>
                  </a:lnTo>
                  <a:lnTo>
                    <a:pt x="268" y="335"/>
                  </a:lnTo>
                  <a:lnTo>
                    <a:pt x="274" y="330"/>
                  </a:lnTo>
                  <a:lnTo>
                    <a:pt x="280" y="324"/>
                  </a:lnTo>
                  <a:lnTo>
                    <a:pt x="284" y="319"/>
                  </a:lnTo>
                  <a:lnTo>
                    <a:pt x="287" y="312"/>
                  </a:lnTo>
                  <a:lnTo>
                    <a:pt x="290" y="305"/>
                  </a:lnTo>
                  <a:lnTo>
                    <a:pt x="291" y="299"/>
                  </a:lnTo>
                  <a:lnTo>
                    <a:pt x="291" y="252"/>
                  </a:lnTo>
                  <a:lnTo>
                    <a:pt x="291" y="252"/>
                  </a:lnTo>
                  <a:lnTo>
                    <a:pt x="291" y="246"/>
                  </a:lnTo>
                  <a:lnTo>
                    <a:pt x="288" y="242"/>
                  </a:lnTo>
                  <a:lnTo>
                    <a:pt x="288" y="242"/>
                  </a:lnTo>
                  <a:lnTo>
                    <a:pt x="286" y="247"/>
                  </a:lnTo>
                  <a:lnTo>
                    <a:pt x="283" y="253"/>
                  </a:lnTo>
                  <a:lnTo>
                    <a:pt x="279" y="258"/>
                  </a:lnTo>
                  <a:lnTo>
                    <a:pt x="273" y="264"/>
                  </a:lnTo>
                  <a:lnTo>
                    <a:pt x="266" y="268"/>
                  </a:lnTo>
                  <a:lnTo>
                    <a:pt x="260" y="272"/>
                  </a:lnTo>
                  <a:lnTo>
                    <a:pt x="251" y="277"/>
                  </a:lnTo>
                  <a:lnTo>
                    <a:pt x="242" y="281"/>
                  </a:lnTo>
                  <a:lnTo>
                    <a:pt x="223" y="288"/>
                  </a:lnTo>
                  <a:lnTo>
                    <a:pt x="200" y="292"/>
                  </a:lnTo>
                  <a:lnTo>
                    <a:pt x="173" y="295"/>
                  </a:lnTo>
                  <a:lnTo>
                    <a:pt x="145" y="297"/>
                  </a:lnTo>
                  <a:lnTo>
                    <a:pt x="145" y="297"/>
                  </a:lnTo>
                  <a:close/>
                  <a:moveTo>
                    <a:pt x="61" y="334"/>
                  </a:moveTo>
                  <a:lnTo>
                    <a:pt x="61" y="334"/>
                  </a:lnTo>
                  <a:lnTo>
                    <a:pt x="57" y="333"/>
                  </a:lnTo>
                  <a:lnTo>
                    <a:pt x="53" y="330"/>
                  </a:lnTo>
                  <a:lnTo>
                    <a:pt x="50" y="326"/>
                  </a:lnTo>
                  <a:lnTo>
                    <a:pt x="49" y="322"/>
                  </a:lnTo>
                  <a:lnTo>
                    <a:pt x="49" y="322"/>
                  </a:lnTo>
                  <a:lnTo>
                    <a:pt x="50" y="316"/>
                  </a:lnTo>
                  <a:lnTo>
                    <a:pt x="53" y="313"/>
                  </a:lnTo>
                  <a:lnTo>
                    <a:pt x="57" y="310"/>
                  </a:lnTo>
                  <a:lnTo>
                    <a:pt x="61" y="309"/>
                  </a:lnTo>
                  <a:lnTo>
                    <a:pt x="61" y="309"/>
                  </a:lnTo>
                  <a:lnTo>
                    <a:pt x="66" y="310"/>
                  </a:lnTo>
                  <a:lnTo>
                    <a:pt x="70" y="313"/>
                  </a:lnTo>
                  <a:lnTo>
                    <a:pt x="72" y="316"/>
                  </a:lnTo>
                  <a:lnTo>
                    <a:pt x="73" y="322"/>
                  </a:lnTo>
                  <a:lnTo>
                    <a:pt x="73" y="322"/>
                  </a:lnTo>
                  <a:lnTo>
                    <a:pt x="72" y="326"/>
                  </a:lnTo>
                  <a:lnTo>
                    <a:pt x="70" y="330"/>
                  </a:lnTo>
                  <a:lnTo>
                    <a:pt x="66" y="333"/>
                  </a:lnTo>
                  <a:lnTo>
                    <a:pt x="61" y="334"/>
                  </a:lnTo>
                  <a:lnTo>
                    <a:pt x="61" y="334"/>
                  </a:lnTo>
                  <a:close/>
                  <a:moveTo>
                    <a:pt x="145" y="203"/>
                  </a:moveTo>
                  <a:lnTo>
                    <a:pt x="145" y="203"/>
                  </a:lnTo>
                  <a:lnTo>
                    <a:pt x="117" y="202"/>
                  </a:lnTo>
                  <a:lnTo>
                    <a:pt x="92" y="199"/>
                  </a:lnTo>
                  <a:lnTo>
                    <a:pt x="69" y="193"/>
                  </a:lnTo>
                  <a:lnTo>
                    <a:pt x="48" y="187"/>
                  </a:lnTo>
                  <a:lnTo>
                    <a:pt x="32" y="179"/>
                  </a:lnTo>
                  <a:lnTo>
                    <a:pt x="24" y="175"/>
                  </a:lnTo>
                  <a:lnTo>
                    <a:pt x="17" y="170"/>
                  </a:lnTo>
                  <a:lnTo>
                    <a:pt x="12" y="165"/>
                  </a:lnTo>
                  <a:lnTo>
                    <a:pt x="8" y="159"/>
                  </a:lnTo>
                  <a:lnTo>
                    <a:pt x="4" y="154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0" y="153"/>
                  </a:lnTo>
                  <a:lnTo>
                    <a:pt x="0" y="157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12"/>
                  </a:lnTo>
                  <a:lnTo>
                    <a:pt x="3" y="219"/>
                  </a:lnTo>
                  <a:lnTo>
                    <a:pt x="6" y="224"/>
                  </a:lnTo>
                  <a:lnTo>
                    <a:pt x="11" y="231"/>
                  </a:lnTo>
                  <a:lnTo>
                    <a:pt x="16" y="236"/>
                  </a:lnTo>
                  <a:lnTo>
                    <a:pt x="23" y="242"/>
                  </a:lnTo>
                  <a:lnTo>
                    <a:pt x="32" y="246"/>
                  </a:lnTo>
                  <a:lnTo>
                    <a:pt x="40" y="250"/>
                  </a:lnTo>
                  <a:lnTo>
                    <a:pt x="50" y="255"/>
                  </a:lnTo>
                  <a:lnTo>
                    <a:pt x="61" y="258"/>
                  </a:lnTo>
                  <a:lnTo>
                    <a:pt x="73" y="261"/>
                  </a:lnTo>
                  <a:lnTo>
                    <a:pt x="87" y="265"/>
                  </a:lnTo>
                  <a:lnTo>
                    <a:pt x="100" y="267"/>
                  </a:lnTo>
                  <a:lnTo>
                    <a:pt x="114" y="268"/>
                  </a:lnTo>
                  <a:lnTo>
                    <a:pt x="129" y="269"/>
                  </a:lnTo>
                  <a:lnTo>
                    <a:pt x="145" y="269"/>
                  </a:lnTo>
                  <a:lnTo>
                    <a:pt x="145" y="269"/>
                  </a:lnTo>
                  <a:lnTo>
                    <a:pt x="161" y="269"/>
                  </a:lnTo>
                  <a:lnTo>
                    <a:pt x="175" y="268"/>
                  </a:lnTo>
                  <a:lnTo>
                    <a:pt x="191" y="267"/>
                  </a:lnTo>
                  <a:lnTo>
                    <a:pt x="204" y="265"/>
                  </a:lnTo>
                  <a:lnTo>
                    <a:pt x="217" y="261"/>
                  </a:lnTo>
                  <a:lnTo>
                    <a:pt x="229" y="258"/>
                  </a:lnTo>
                  <a:lnTo>
                    <a:pt x="240" y="255"/>
                  </a:lnTo>
                  <a:lnTo>
                    <a:pt x="250" y="250"/>
                  </a:lnTo>
                  <a:lnTo>
                    <a:pt x="259" y="246"/>
                  </a:lnTo>
                  <a:lnTo>
                    <a:pt x="268" y="242"/>
                  </a:lnTo>
                  <a:lnTo>
                    <a:pt x="274" y="236"/>
                  </a:lnTo>
                  <a:lnTo>
                    <a:pt x="280" y="231"/>
                  </a:lnTo>
                  <a:lnTo>
                    <a:pt x="284" y="224"/>
                  </a:lnTo>
                  <a:lnTo>
                    <a:pt x="287" y="219"/>
                  </a:lnTo>
                  <a:lnTo>
                    <a:pt x="290" y="212"/>
                  </a:lnTo>
                  <a:lnTo>
                    <a:pt x="291" y="205"/>
                  </a:lnTo>
                  <a:lnTo>
                    <a:pt x="291" y="157"/>
                  </a:lnTo>
                  <a:lnTo>
                    <a:pt x="291" y="157"/>
                  </a:lnTo>
                  <a:lnTo>
                    <a:pt x="290" y="153"/>
                  </a:lnTo>
                  <a:lnTo>
                    <a:pt x="288" y="148"/>
                  </a:lnTo>
                  <a:lnTo>
                    <a:pt x="288" y="148"/>
                  </a:lnTo>
                  <a:lnTo>
                    <a:pt x="286" y="154"/>
                  </a:lnTo>
                  <a:lnTo>
                    <a:pt x="283" y="159"/>
                  </a:lnTo>
                  <a:lnTo>
                    <a:pt x="279" y="165"/>
                  </a:lnTo>
                  <a:lnTo>
                    <a:pt x="273" y="170"/>
                  </a:lnTo>
                  <a:lnTo>
                    <a:pt x="266" y="175"/>
                  </a:lnTo>
                  <a:lnTo>
                    <a:pt x="259" y="179"/>
                  </a:lnTo>
                  <a:lnTo>
                    <a:pt x="242" y="187"/>
                  </a:lnTo>
                  <a:lnTo>
                    <a:pt x="222" y="193"/>
                  </a:lnTo>
                  <a:lnTo>
                    <a:pt x="198" y="199"/>
                  </a:lnTo>
                  <a:lnTo>
                    <a:pt x="173" y="202"/>
                  </a:lnTo>
                  <a:lnTo>
                    <a:pt x="145" y="203"/>
                  </a:lnTo>
                  <a:lnTo>
                    <a:pt x="145" y="203"/>
                  </a:lnTo>
                  <a:close/>
                  <a:moveTo>
                    <a:pt x="61" y="238"/>
                  </a:moveTo>
                  <a:lnTo>
                    <a:pt x="61" y="238"/>
                  </a:lnTo>
                  <a:lnTo>
                    <a:pt x="57" y="237"/>
                  </a:lnTo>
                  <a:lnTo>
                    <a:pt x="53" y="234"/>
                  </a:lnTo>
                  <a:lnTo>
                    <a:pt x="50" y="231"/>
                  </a:lnTo>
                  <a:lnTo>
                    <a:pt x="49" y="225"/>
                  </a:lnTo>
                  <a:lnTo>
                    <a:pt x="49" y="225"/>
                  </a:lnTo>
                  <a:lnTo>
                    <a:pt x="50" y="221"/>
                  </a:lnTo>
                  <a:lnTo>
                    <a:pt x="53" y="218"/>
                  </a:lnTo>
                  <a:lnTo>
                    <a:pt x="57" y="214"/>
                  </a:lnTo>
                  <a:lnTo>
                    <a:pt x="61" y="213"/>
                  </a:lnTo>
                  <a:lnTo>
                    <a:pt x="61" y="213"/>
                  </a:lnTo>
                  <a:lnTo>
                    <a:pt x="66" y="214"/>
                  </a:lnTo>
                  <a:lnTo>
                    <a:pt x="70" y="218"/>
                  </a:lnTo>
                  <a:lnTo>
                    <a:pt x="72" y="221"/>
                  </a:lnTo>
                  <a:lnTo>
                    <a:pt x="73" y="225"/>
                  </a:lnTo>
                  <a:lnTo>
                    <a:pt x="73" y="225"/>
                  </a:lnTo>
                  <a:lnTo>
                    <a:pt x="72" y="231"/>
                  </a:lnTo>
                  <a:lnTo>
                    <a:pt x="70" y="234"/>
                  </a:lnTo>
                  <a:lnTo>
                    <a:pt x="66" y="237"/>
                  </a:lnTo>
                  <a:lnTo>
                    <a:pt x="61" y="238"/>
                  </a:lnTo>
                  <a:lnTo>
                    <a:pt x="61" y="238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>
                <a:defRPr/>
              </a:pPr>
              <a:endParaRPr lang="zh-CN" altLang="en-US" sz="1100" ker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0" name="组合 8192"/>
            <p:cNvGrpSpPr/>
            <p:nvPr/>
          </p:nvGrpSpPr>
          <p:grpSpPr>
            <a:xfrm>
              <a:off x="4382948" y="4313397"/>
              <a:ext cx="833698" cy="415719"/>
              <a:chOff x="15796783" y="4589144"/>
              <a:chExt cx="940901" cy="515963"/>
            </a:xfrm>
            <a:solidFill>
              <a:srgbClr val="666666"/>
            </a:solidFill>
          </p:grpSpPr>
          <p:sp>
            <p:nvSpPr>
              <p:cNvPr id="157" name="Freeform 504"/>
              <p:cNvSpPr>
                <a:spLocks noEditPoints="1"/>
              </p:cNvSpPr>
              <p:nvPr/>
            </p:nvSpPr>
            <p:spPr bwMode="auto">
              <a:xfrm rot="10800000">
                <a:off x="15866154" y="4825312"/>
                <a:ext cx="804891" cy="279795"/>
              </a:xfrm>
              <a:custGeom>
                <a:avLst/>
                <a:gdLst>
                  <a:gd name="T0" fmla="*/ 211 w 420"/>
                  <a:gd name="T1" fmla="*/ 146 h 146"/>
                  <a:gd name="T2" fmla="*/ 203 w 420"/>
                  <a:gd name="T3" fmla="*/ 103 h 146"/>
                  <a:gd name="T4" fmla="*/ 211 w 420"/>
                  <a:gd name="T5" fmla="*/ 0 h 146"/>
                  <a:gd name="T6" fmla="*/ 203 w 420"/>
                  <a:gd name="T7" fmla="*/ 48 h 146"/>
                  <a:gd name="T8" fmla="*/ 211 w 420"/>
                  <a:gd name="T9" fmla="*/ 0 h 146"/>
                  <a:gd name="T10" fmla="*/ 207 w 420"/>
                  <a:gd name="T11" fmla="*/ 58 h 146"/>
                  <a:gd name="T12" fmla="*/ 200 w 420"/>
                  <a:gd name="T13" fmla="*/ 59 h 146"/>
                  <a:gd name="T14" fmla="*/ 194 w 420"/>
                  <a:gd name="T15" fmla="*/ 63 h 146"/>
                  <a:gd name="T16" fmla="*/ 190 w 420"/>
                  <a:gd name="T17" fmla="*/ 68 h 146"/>
                  <a:gd name="T18" fmla="*/ 189 w 420"/>
                  <a:gd name="T19" fmla="*/ 76 h 146"/>
                  <a:gd name="T20" fmla="*/ 189 w 420"/>
                  <a:gd name="T21" fmla="*/ 79 h 146"/>
                  <a:gd name="T22" fmla="*/ 192 w 420"/>
                  <a:gd name="T23" fmla="*/ 86 h 146"/>
                  <a:gd name="T24" fmla="*/ 197 w 420"/>
                  <a:gd name="T25" fmla="*/ 91 h 146"/>
                  <a:gd name="T26" fmla="*/ 204 w 420"/>
                  <a:gd name="T27" fmla="*/ 94 h 146"/>
                  <a:gd name="T28" fmla="*/ 207 w 420"/>
                  <a:gd name="T29" fmla="*/ 94 h 146"/>
                  <a:gd name="T30" fmla="*/ 215 w 420"/>
                  <a:gd name="T31" fmla="*/ 93 h 146"/>
                  <a:gd name="T32" fmla="*/ 220 w 420"/>
                  <a:gd name="T33" fmla="*/ 89 h 146"/>
                  <a:gd name="T34" fmla="*/ 224 w 420"/>
                  <a:gd name="T35" fmla="*/ 83 h 146"/>
                  <a:gd name="T36" fmla="*/ 225 w 420"/>
                  <a:gd name="T37" fmla="*/ 76 h 146"/>
                  <a:gd name="T38" fmla="*/ 225 w 420"/>
                  <a:gd name="T39" fmla="*/ 73 h 146"/>
                  <a:gd name="T40" fmla="*/ 222 w 420"/>
                  <a:gd name="T41" fmla="*/ 65 h 146"/>
                  <a:gd name="T42" fmla="*/ 218 w 420"/>
                  <a:gd name="T43" fmla="*/ 61 h 146"/>
                  <a:gd name="T44" fmla="*/ 211 w 420"/>
                  <a:gd name="T45" fmla="*/ 58 h 146"/>
                  <a:gd name="T46" fmla="*/ 207 w 420"/>
                  <a:gd name="T47" fmla="*/ 58 h 146"/>
                  <a:gd name="T48" fmla="*/ 0 w 420"/>
                  <a:gd name="T49" fmla="*/ 141 h 146"/>
                  <a:gd name="T50" fmla="*/ 6 w 420"/>
                  <a:gd name="T51" fmla="*/ 120 h 146"/>
                  <a:gd name="T52" fmla="*/ 7 w 420"/>
                  <a:gd name="T53" fmla="*/ 112 h 146"/>
                  <a:gd name="T54" fmla="*/ 12 w 420"/>
                  <a:gd name="T55" fmla="*/ 98 h 146"/>
                  <a:gd name="T56" fmla="*/ 24 w 420"/>
                  <a:gd name="T57" fmla="*/ 86 h 146"/>
                  <a:gd name="T58" fmla="*/ 38 w 420"/>
                  <a:gd name="T59" fmla="*/ 80 h 146"/>
                  <a:gd name="T60" fmla="*/ 179 w 420"/>
                  <a:gd name="T61" fmla="*/ 80 h 146"/>
                  <a:gd name="T62" fmla="*/ 41 w 420"/>
                  <a:gd name="T63" fmla="*/ 74 h 146"/>
                  <a:gd name="T64" fmla="*/ 33 w 420"/>
                  <a:gd name="T65" fmla="*/ 75 h 146"/>
                  <a:gd name="T66" fmla="*/ 18 w 420"/>
                  <a:gd name="T67" fmla="*/ 80 h 146"/>
                  <a:gd name="T68" fmla="*/ 8 w 420"/>
                  <a:gd name="T69" fmla="*/ 92 h 146"/>
                  <a:gd name="T70" fmla="*/ 1 w 420"/>
                  <a:gd name="T71" fmla="*/ 106 h 146"/>
                  <a:gd name="T72" fmla="*/ 0 w 420"/>
                  <a:gd name="T73" fmla="*/ 114 h 146"/>
                  <a:gd name="T74" fmla="*/ 235 w 420"/>
                  <a:gd name="T75" fmla="*/ 74 h 146"/>
                  <a:gd name="T76" fmla="*/ 375 w 420"/>
                  <a:gd name="T77" fmla="*/ 80 h 146"/>
                  <a:gd name="T78" fmla="*/ 383 w 420"/>
                  <a:gd name="T79" fmla="*/ 80 h 146"/>
                  <a:gd name="T80" fmla="*/ 397 w 420"/>
                  <a:gd name="T81" fmla="*/ 86 h 146"/>
                  <a:gd name="T82" fmla="*/ 409 w 420"/>
                  <a:gd name="T83" fmla="*/ 98 h 146"/>
                  <a:gd name="T84" fmla="*/ 414 w 420"/>
                  <a:gd name="T85" fmla="*/ 112 h 146"/>
                  <a:gd name="T86" fmla="*/ 415 w 420"/>
                  <a:gd name="T87" fmla="*/ 141 h 146"/>
                  <a:gd name="T88" fmla="*/ 420 w 420"/>
                  <a:gd name="T89" fmla="*/ 114 h 146"/>
                  <a:gd name="T90" fmla="*/ 419 w 420"/>
                  <a:gd name="T91" fmla="*/ 106 h 146"/>
                  <a:gd name="T92" fmla="*/ 414 w 420"/>
                  <a:gd name="T93" fmla="*/ 92 h 146"/>
                  <a:gd name="T94" fmla="*/ 402 w 420"/>
                  <a:gd name="T95" fmla="*/ 80 h 146"/>
                  <a:gd name="T96" fmla="*/ 388 w 420"/>
                  <a:gd name="T97" fmla="*/ 75 h 146"/>
                  <a:gd name="T98" fmla="*/ 380 w 420"/>
                  <a:gd name="T99" fmla="*/ 7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0" h="146">
                    <a:moveTo>
                      <a:pt x="203" y="146"/>
                    </a:moveTo>
                    <a:lnTo>
                      <a:pt x="211" y="146"/>
                    </a:lnTo>
                    <a:lnTo>
                      <a:pt x="211" y="103"/>
                    </a:lnTo>
                    <a:lnTo>
                      <a:pt x="203" y="103"/>
                    </a:lnTo>
                    <a:lnTo>
                      <a:pt x="203" y="146"/>
                    </a:lnTo>
                    <a:close/>
                    <a:moveTo>
                      <a:pt x="211" y="0"/>
                    </a:moveTo>
                    <a:lnTo>
                      <a:pt x="203" y="0"/>
                    </a:lnTo>
                    <a:lnTo>
                      <a:pt x="203" y="48"/>
                    </a:lnTo>
                    <a:lnTo>
                      <a:pt x="211" y="48"/>
                    </a:lnTo>
                    <a:lnTo>
                      <a:pt x="211" y="0"/>
                    </a:lnTo>
                    <a:close/>
                    <a:moveTo>
                      <a:pt x="207" y="58"/>
                    </a:moveTo>
                    <a:lnTo>
                      <a:pt x="207" y="58"/>
                    </a:lnTo>
                    <a:lnTo>
                      <a:pt x="204" y="58"/>
                    </a:lnTo>
                    <a:lnTo>
                      <a:pt x="200" y="59"/>
                    </a:lnTo>
                    <a:lnTo>
                      <a:pt x="197" y="61"/>
                    </a:lnTo>
                    <a:lnTo>
                      <a:pt x="194" y="63"/>
                    </a:lnTo>
                    <a:lnTo>
                      <a:pt x="192" y="65"/>
                    </a:lnTo>
                    <a:lnTo>
                      <a:pt x="190" y="68"/>
                    </a:lnTo>
                    <a:lnTo>
                      <a:pt x="189" y="73"/>
                    </a:lnTo>
                    <a:lnTo>
                      <a:pt x="189" y="76"/>
                    </a:lnTo>
                    <a:lnTo>
                      <a:pt x="189" y="76"/>
                    </a:lnTo>
                    <a:lnTo>
                      <a:pt x="189" y="79"/>
                    </a:lnTo>
                    <a:lnTo>
                      <a:pt x="190" y="83"/>
                    </a:lnTo>
                    <a:lnTo>
                      <a:pt x="192" y="86"/>
                    </a:lnTo>
                    <a:lnTo>
                      <a:pt x="194" y="89"/>
                    </a:lnTo>
                    <a:lnTo>
                      <a:pt x="197" y="91"/>
                    </a:lnTo>
                    <a:lnTo>
                      <a:pt x="200" y="93"/>
                    </a:lnTo>
                    <a:lnTo>
                      <a:pt x="204" y="94"/>
                    </a:lnTo>
                    <a:lnTo>
                      <a:pt x="207" y="94"/>
                    </a:lnTo>
                    <a:lnTo>
                      <a:pt x="207" y="94"/>
                    </a:lnTo>
                    <a:lnTo>
                      <a:pt x="211" y="94"/>
                    </a:lnTo>
                    <a:lnTo>
                      <a:pt x="215" y="93"/>
                    </a:lnTo>
                    <a:lnTo>
                      <a:pt x="218" y="91"/>
                    </a:lnTo>
                    <a:lnTo>
                      <a:pt x="220" y="89"/>
                    </a:lnTo>
                    <a:lnTo>
                      <a:pt x="222" y="86"/>
                    </a:lnTo>
                    <a:lnTo>
                      <a:pt x="224" y="83"/>
                    </a:lnTo>
                    <a:lnTo>
                      <a:pt x="225" y="79"/>
                    </a:lnTo>
                    <a:lnTo>
                      <a:pt x="225" y="76"/>
                    </a:lnTo>
                    <a:lnTo>
                      <a:pt x="225" y="76"/>
                    </a:lnTo>
                    <a:lnTo>
                      <a:pt x="225" y="73"/>
                    </a:lnTo>
                    <a:lnTo>
                      <a:pt x="224" y="68"/>
                    </a:lnTo>
                    <a:lnTo>
                      <a:pt x="222" y="65"/>
                    </a:lnTo>
                    <a:lnTo>
                      <a:pt x="220" y="63"/>
                    </a:lnTo>
                    <a:lnTo>
                      <a:pt x="218" y="61"/>
                    </a:lnTo>
                    <a:lnTo>
                      <a:pt x="215" y="59"/>
                    </a:lnTo>
                    <a:lnTo>
                      <a:pt x="211" y="58"/>
                    </a:lnTo>
                    <a:lnTo>
                      <a:pt x="207" y="58"/>
                    </a:lnTo>
                    <a:lnTo>
                      <a:pt x="207" y="58"/>
                    </a:lnTo>
                    <a:close/>
                    <a:moveTo>
                      <a:pt x="0" y="114"/>
                    </a:moveTo>
                    <a:lnTo>
                      <a:pt x="0" y="141"/>
                    </a:lnTo>
                    <a:lnTo>
                      <a:pt x="6" y="141"/>
                    </a:lnTo>
                    <a:lnTo>
                      <a:pt x="6" y="120"/>
                    </a:lnTo>
                    <a:lnTo>
                      <a:pt x="6" y="120"/>
                    </a:lnTo>
                    <a:lnTo>
                      <a:pt x="7" y="112"/>
                    </a:lnTo>
                    <a:lnTo>
                      <a:pt x="9" y="105"/>
                    </a:lnTo>
                    <a:lnTo>
                      <a:pt x="12" y="98"/>
                    </a:lnTo>
                    <a:lnTo>
                      <a:pt x="17" y="92"/>
                    </a:lnTo>
                    <a:lnTo>
                      <a:pt x="24" y="86"/>
                    </a:lnTo>
                    <a:lnTo>
                      <a:pt x="30" y="83"/>
                    </a:lnTo>
                    <a:lnTo>
                      <a:pt x="38" y="80"/>
                    </a:lnTo>
                    <a:lnTo>
                      <a:pt x="46" y="80"/>
                    </a:lnTo>
                    <a:lnTo>
                      <a:pt x="179" y="80"/>
                    </a:lnTo>
                    <a:lnTo>
                      <a:pt x="179" y="74"/>
                    </a:lnTo>
                    <a:lnTo>
                      <a:pt x="41" y="74"/>
                    </a:lnTo>
                    <a:lnTo>
                      <a:pt x="41" y="74"/>
                    </a:lnTo>
                    <a:lnTo>
                      <a:pt x="33" y="75"/>
                    </a:lnTo>
                    <a:lnTo>
                      <a:pt x="25" y="77"/>
                    </a:lnTo>
                    <a:lnTo>
                      <a:pt x="18" y="80"/>
                    </a:lnTo>
                    <a:lnTo>
                      <a:pt x="12" y="85"/>
                    </a:lnTo>
                    <a:lnTo>
                      <a:pt x="8" y="92"/>
                    </a:lnTo>
                    <a:lnTo>
                      <a:pt x="3" y="98"/>
                    </a:lnTo>
                    <a:lnTo>
                      <a:pt x="1" y="106"/>
                    </a:lnTo>
                    <a:lnTo>
                      <a:pt x="0" y="114"/>
                    </a:lnTo>
                    <a:lnTo>
                      <a:pt x="0" y="114"/>
                    </a:lnTo>
                    <a:close/>
                    <a:moveTo>
                      <a:pt x="380" y="74"/>
                    </a:moveTo>
                    <a:lnTo>
                      <a:pt x="235" y="74"/>
                    </a:lnTo>
                    <a:lnTo>
                      <a:pt x="235" y="80"/>
                    </a:lnTo>
                    <a:lnTo>
                      <a:pt x="375" y="80"/>
                    </a:lnTo>
                    <a:lnTo>
                      <a:pt x="375" y="80"/>
                    </a:lnTo>
                    <a:lnTo>
                      <a:pt x="383" y="80"/>
                    </a:lnTo>
                    <a:lnTo>
                      <a:pt x="391" y="83"/>
                    </a:lnTo>
                    <a:lnTo>
                      <a:pt x="397" y="86"/>
                    </a:lnTo>
                    <a:lnTo>
                      <a:pt x="403" y="92"/>
                    </a:lnTo>
                    <a:lnTo>
                      <a:pt x="409" y="98"/>
                    </a:lnTo>
                    <a:lnTo>
                      <a:pt x="412" y="105"/>
                    </a:lnTo>
                    <a:lnTo>
                      <a:pt x="414" y="112"/>
                    </a:lnTo>
                    <a:lnTo>
                      <a:pt x="415" y="120"/>
                    </a:lnTo>
                    <a:lnTo>
                      <a:pt x="415" y="141"/>
                    </a:lnTo>
                    <a:lnTo>
                      <a:pt x="420" y="141"/>
                    </a:lnTo>
                    <a:lnTo>
                      <a:pt x="420" y="114"/>
                    </a:lnTo>
                    <a:lnTo>
                      <a:pt x="420" y="114"/>
                    </a:lnTo>
                    <a:lnTo>
                      <a:pt x="419" y="106"/>
                    </a:lnTo>
                    <a:lnTo>
                      <a:pt x="417" y="98"/>
                    </a:lnTo>
                    <a:lnTo>
                      <a:pt x="414" y="92"/>
                    </a:lnTo>
                    <a:lnTo>
                      <a:pt x="409" y="85"/>
                    </a:lnTo>
                    <a:lnTo>
                      <a:pt x="402" y="80"/>
                    </a:lnTo>
                    <a:lnTo>
                      <a:pt x="396" y="77"/>
                    </a:lnTo>
                    <a:lnTo>
                      <a:pt x="388" y="75"/>
                    </a:lnTo>
                    <a:lnTo>
                      <a:pt x="380" y="74"/>
                    </a:lnTo>
                    <a:lnTo>
                      <a:pt x="380" y="74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pPr defTabSz="914034">
                  <a:defRPr/>
                </a:pPr>
                <a:endParaRPr lang="zh-CN" altLang="en-US" sz="1100" ker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505"/>
              <p:cNvSpPr>
                <a:spLocks noEditPoints="1"/>
              </p:cNvSpPr>
              <p:nvPr/>
            </p:nvSpPr>
            <p:spPr bwMode="auto">
              <a:xfrm>
                <a:off x="15796783" y="4589144"/>
                <a:ext cx="148443" cy="249645"/>
              </a:xfrm>
              <a:custGeom>
                <a:avLst/>
                <a:gdLst>
                  <a:gd name="T0" fmla="*/ 6 w 91"/>
                  <a:gd name="T1" fmla="*/ 1 h 162"/>
                  <a:gd name="T2" fmla="*/ 0 w 91"/>
                  <a:gd name="T3" fmla="*/ 150 h 162"/>
                  <a:gd name="T4" fmla="*/ 6 w 91"/>
                  <a:gd name="T5" fmla="*/ 162 h 162"/>
                  <a:gd name="T6" fmla="*/ 83 w 91"/>
                  <a:gd name="T7" fmla="*/ 162 h 162"/>
                  <a:gd name="T8" fmla="*/ 91 w 91"/>
                  <a:gd name="T9" fmla="*/ 12 h 162"/>
                  <a:gd name="T10" fmla="*/ 83 w 91"/>
                  <a:gd name="T11" fmla="*/ 1 h 162"/>
                  <a:gd name="T12" fmla="*/ 19 w 91"/>
                  <a:gd name="T13" fmla="*/ 150 h 162"/>
                  <a:gd name="T14" fmla="*/ 16 w 91"/>
                  <a:gd name="T15" fmla="*/ 151 h 162"/>
                  <a:gd name="T16" fmla="*/ 16 w 91"/>
                  <a:gd name="T17" fmla="*/ 110 h 162"/>
                  <a:gd name="T18" fmla="*/ 19 w 91"/>
                  <a:gd name="T19" fmla="*/ 111 h 162"/>
                  <a:gd name="T20" fmla="*/ 28 w 91"/>
                  <a:gd name="T21" fmla="*/ 151 h 162"/>
                  <a:gd name="T22" fmla="*/ 25 w 91"/>
                  <a:gd name="T23" fmla="*/ 150 h 162"/>
                  <a:gd name="T24" fmla="*/ 27 w 91"/>
                  <a:gd name="T25" fmla="*/ 110 h 162"/>
                  <a:gd name="T26" fmla="*/ 28 w 91"/>
                  <a:gd name="T27" fmla="*/ 150 h 162"/>
                  <a:gd name="T28" fmla="*/ 36 w 91"/>
                  <a:gd name="T29" fmla="*/ 151 h 162"/>
                  <a:gd name="T30" fmla="*/ 34 w 91"/>
                  <a:gd name="T31" fmla="*/ 111 h 162"/>
                  <a:gd name="T32" fmla="*/ 36 w 91"/>
                  <a:gd name="T33" fmla="*/ 110 h 162"/>
                  <a:gd name="T34" fmla="*/ 47 w 91"/>
                  <a:gd name="T35" fmla="*/ 150 h 162"/>
                  <a:gd name="T36" fmla="*/ 45 w 91"/>
                  <a:gd name="T37" fmla="*/ 151 h 162"/>
                  <a:gd name="T38" fmla="*/ 44 w 91"/>
                  <a:gd name="T39" fmla="*/ 111 h 162"/>
                  <a:gd name="T40" fmla="*/ 46 w 91"/>
                  <a:gd name="T41" fmla="*/ 110 h 162"/>
                  <a:gd name="T42" fmla="*/ 55 w 91"/>
                  <a:gd name="T43" fmla="*/ 150 h 162"/>
                  <a:gd name="T44" fmla="*/ 53 w 91"/>
                  <a:gd name="T45" fmla="*/ 151 h 162"/>
                  <a:gd name="T46" fmla="*/ 53 w 91"/>
                  <a:gd name="T47" fmla="*/ 110 h 162"/>
                  <a:gd name="T48" fmla="*/ 55 w 91"/>
                  <a:gd name="T49" fmla="*/ 111 h 162"/>
                  <a:gd name="T50" fmla="*/ 65 w 91"/>
                  <a:gd name="T51" fmla="*/ 151 h 162"/>
                  <a:gd name="T52" fmla="*/ 62 w 91"/>
                  <a:gd name="T53" fmla="*/ 150 h 162"/>
                  <a:gd name="T54" fmla="*/ 64 w 91"/>
                  <a:gd name="T55" fmla="*/ 110 h 162"/>
                  <a:gd name="T56" fmla="*/ 65 w 91"/>
                  <a:gd name="T57" fmla="*/ 150 h 162"/>
                  <a:gd name="T58" fmla="*/ 61 w 91"/>
                  <a:gd name="T59" fmla="*/ 89 h 162"/>
                  <a:gd name="T60" fmla="*/ 60 w 91"/>
                  <a:gd name="T61" fmla="*/ 84 h 162"/>
                  <a:gd name="T62" fmla="*/ 64 w 91"/>
                  <a:gd name="T63" fmla="*/ 80 h 162"/>
                  <a:gd name="T64" fmla="*/ 70 w 91"/>
                  <a:gd name="T65" fmla="*/ 86 h 162"/>
                  <a:gd name="T66" fmla="*/ 66 w 91"/>
                  <a:gd name="T67" fmla="*/ 91 h 162"/>
                  <a:gd name="T68" fmla="*/ 75 w 91"/>
                  <a:gd name="T69" fmla="*/ 150 h 162"/>
                  <a:gd name="T70" fmla="*/ 71 w 91"/>
                  <a:gd name="T71" fmla="*/ 151 h 162"/>
                  <a:gd name="T72" fmla="*/ 71 w 91"/>
                  <a:gd name="T73" fmla="*/ 110 h 162"/>
                  <a:gd name="T74" fmla="*/ 75 w 91"/>
                  <a:gd name="T75" fmla="*/ 111 h 162"/>
                  <a:gd name="T76" fmla="*/ 77 w 91"/>
                  <a:gd name="T77" fmla="*/ 60 h 162"/>
                  <a:gd name="T78" fmla="*/ 11 w 91"/>
                  <a:gd name="T79" fmla="*/ 60 h 162"/>
                  <a:gd name="T80" fmla="*/ 11 w 91"/>
                  <a:gd name="T81" fmla="*/ 54 h 162"/>
                  <a:gd name="T82" fmla="*/ 77 w 91"/>
                  <a:gd name="T83" fmla="*/ 54 h 162"/>
                  <a:gd name="T84" fmla="*/ 78 w 91"/>
                  <a:gd name="T85" fmla="*/ 39 h 162"/>
                  <a:gd name="T86" fmla="*/ 14 w 91"/>
                  <a:gd name="T87" fmla="*/ 43 h 162"/>
                  <a:gd name="T88" fmla="*/ 10 w 91"/>
                  <a:gd name="T89" fmla="*/ 38 h 162"/>
                  <a:gd name="T90" fmla="*/ 75 w 91"/>
                  <a:gd name="T91" fmla="*/ 35 h 162"/>
                  <a:gd name="T92" fmla="*/ 78 w 91"/>
                  <a:gd name="T93" fmla="*/ 21 h 162"/>
                  <a:gd name="T94" fmla="*/ 14 w 91"/>
                  <a:gd name="T95" fmla="*/ 24 h 162"/>
                  <a:gd name="T96" fmla="*/ 10 w 91"/>
                  <a:gd name="T97" fmla="*/ 21 h 162"/>
                  <a:gd name="T98" fmla="*/ 75 w 91"/>
                  <a:gd name="T99" fmla="*/ 17 h 162"/>
                  <a:gd name="T100" fmla="*/ 78 w 91"/>
                  <a:gd name="T101" fmla="*/ 2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1" h="162">
                    <a:moveTo>
                      <a:pt x="79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" y="156"/>
                    </a:lnTo>
                    <a:lnTo>
                      <a:pt x="3" y="159"/>
                    </a:lnTo>
                    <a:lnTo>
                      <a:pt x="6" y="162"/>
                    </a:lnTo>
                    <a:lnTo>
                      <a:pt x="12" y="162"/>
                    </a:lnTo>
                    <a:lnTo>
                      <a:pt x="79" y="162"/>
                    </a:lnTo>
                    <a:lnTo>
                      <a:pt x="79" y="162"/>
                    </a:lnTo>
                    <a:lnTo>
                      <a:pt x="83" y="162"/>
                    </a:lnTo>
                    <a:lnTo>
                      <a:pt x="87" y="159"/>
                    </a:lnTo>
                    <a:lnTo>
                      <a:pt x="90" y="156"/>
                    </a:lnTo>
                    <a:lnTo>
                      <a:pt x="91" y="150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0" y="7"/>
                    </a:lnTo>
                    <a:lnTo>
                      <a:pt x="87" y="3"/>
                    </a:lnTo>
                    <a:lnTo>
                      <a:pt x="83" y="1"/>
                    </a:lnTo>
                    <a:lnTo>
                      <a:pt x="79" y="0"/>
                    </a:lnTo>
                    <a:lnTo>
                      <a:pt x="79" y="0"/>
                    </a:lnTo>
                    <a:close/>
                    <a:moveTo>
                      <a:pt x="19" y="150"/>
                    </a:moveTo>
                    <a:lnTo>
                      <a:pt x="19" y="150"/>
                    </a:lnTo>
                    <a:lnTo>
                      <a:pt x="18" y="151"/>
                    </a:lnTo>
                    <a:lnTo>
                      <a:pt x="17" y="151"/>
                    </a:lnTo>
                    <a:lnTo>
                      <a:pt x="17" y="151"/>
                    </a:lnTo>
                    <a:lnTo>
                      <a:pt x="16" y="151"/>
                    </a:lnTo>
                    <a:lnTo>
                      <a:pt x="16" y="150"/>
                    </a:lnTo>
                    <a:lnTo>
                      <a:pt x="16" y="111"/>
                    </a:lnTo>
                    <a:lnTo>
                      <a:pt x="16" y="111"/>
                    </a:lnTo>
                    <a:lnTo>
                      <a:pt x="16" y="110"/>
                    </a:lnTo>
                    <a:lnTo>
                      <a:pt x="17" y="110"/>
                    </a:lnTo>
                    <a:lnTo>
                      <a:pt x="17" y="110"/>
                    </a:lnTo>
                    <a:lnTo>
                      <a:pt x="18" y="110"/>
                    </a:lnTo>
                    <a:lnTo>
                      <a:pt x="19" y="111"/>
                    </a:lnTo>
                    <a:lnTo>
                      <a:pt x="19" y="150"/>
                    </a:lnTo>
                    <a:close/>
                    <a:moveTo>
                      <a:pt x="28" y="150"/>
                    </a:moveTo>
                    <a:lnTo>
                      <a:pt x="28" y="150"/>
                    </a:lnTo>
                    <a:lnTo>
                      <a:pt x="28" y="151"/>
                    </a:lnTo>
                    <a:lnTo>
                      <a:pt x="27" y="151"/>
                    </a:lnTo>
                    <a:lnTo>
                      <a:pt x="27" y="151"/>
                    </a:lnTo>
                    <a:lnTo>
                      <a:pt x="26" y="151"/>
                    </a:lnTo>
                    <a:lnTo>
                      <a:pt x="25" y="150"/>
                    </a:lnTo>
                    <a:lnTo>
                      <a:pt x="25" y="111"/>
                    </a:lnTo>
                    <a:lnTo>
                      <a:pt x="25" y="111"/>
                    </a:lnTo>
                    <a:lnTo>
                      <a:pt x="26" y="110"/>
                    </a:lnTo>
                    <a:lnTo>
                      <a:pt x="27" y="110"/>
                    </a:lnTo>
                    <a:lnTo>
                      <a:pt x="27" y="110"/>
                    </a:lnTo>
                    <a:lnTo>
                      <a:pt x="28" y="110"/>
                    </a:lnTo>
                    <a:lnTo>
                      <a:pt x="28" y="111"/>
                    </a:lnTo>
                    <a:lnTo>
                      <a:pt x="28" y="150"/>
                    </a:lnTo>
                    <a:close/>
                    <a:moveTo>
                      <a:pt x="37" y="150"/>
                    </a:moveTo>
                    <a:lnTo>
                      <a:pt x="37" y="150"/>
                    </a:lnTo>
                    <a:lnTo>
                      <a:pt x="37" y="151"/>
                    </a:lnTo>
                    <a:lnTo>
                      <a:pt x="36" y="151"/>
                    </a:lnTo>
                    <a:lnTo>
                      <a:pt x="36" y="151"/>
                    </a:lnTo>
                    <a:lnTo>
                      <a:pt x="35" y="151"/>
                    </a:lnTo>
                    <a:lnTo>
                      <a:pt x="34" y="150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5" y="110"/>
                    </a:lnTo>
                    <a:lnTo>
                      <a:pt x="36" y="110"/>
                    </a:lnTo>
                    <a:lnTo>
                      <a:pt x="36" y="110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50"/>
                    </a:lnTo>
                    <a:close/>
                    <a:moveTo>
                      <a:pt x="47" y="150"/>
                    </a:moveTo>
                    <a:lnTo>
                      <a:pt x="47" y="150"/>
                    </a:lnTo>
                    <a:lnTo>
                      <a:pt x="46" y="151"/>
                    </a:lnTo>
                    <a:lnTo>
                      <a:pt x="45" y="151"/>
                    </a:lnTo>
                    <a:lnTo>
                      <a:pt x="45" y="151"/>
                    </a:lnTo>
                    <a:lnTo>
                      <a:pt x="44" y="151"/>
                    </a:lnTo>
                    <a:lnTo>
                      <a:pt x="44" y="150"/>
                    </a:lnTo>
                    <a:lnTo>
                      <a:pt x="44" y="111"/>
                    </a:lnTo>
                    <a:lnTo>
                      <a:pt x="44" y="111"/>
                    </a:lnTo>
                    <a:lnTo>
                      <a:pt x="44" y="110"/>
                    </a:lnTo>
                    <a:lnTo>
                      <a:pt x="45" y="110"/>
                    </a:lnTo>
                    <a:lnTo>
                      <a:pt x="45" y="110"/>
                    </a:lnTo>
                    <a:lnTo>
                      <a:pt x="46" y="110"/>
                    </a:lnTo>
                    <a:lnTo>
                      <a:pt x="47" y="111"/>
                    </a:lnTo>
                    <a:lnTo>
                      <a:pt x="47" y="150"/>
                    </a:lnTo>
                    <a:close/>
                    <a:moveTo>
                      <a:pt x="55" y="150"/>
                    </a:moveTo>
                    <a:lnTo>
                      <a:pt x="55" y="150"/>
                    </a:lnTo>
                    <a:lnTo>
                      <a:pt x="55" y="151"/>
                    </a:lnTo>
                    <a:lnTo>
                      <a:pt x="54" y="151"/>
                    </a:lnTo>
                    <a:lnTo>
                      <a:pt x="54" y="151"/>
                    </a:lnTo>
                    <a:lnTo>
                      <a:pt x="53" y="151"/>
                    </a:lnTo>
                    <a:lnTo>
                      <a:pt x="53" y="150"/>
                    </a:lnTo>
                    <a:lnTo>
                      <a:pt x="53" y="111"/>
                    </a:lnTo>
                    <a:lnTo>
                      <a:pt x="53" y="111"/>
                    </a:lnTo>
                    <a:lnTo>
                      <a:pt x="53" y="110"/>
                    </a:lnTo>
                    <a:lnTo>
                      <a:pt x="54" y="110"/>
                    </a:lnTo>
                    <a:lnTo>
                      <a:pt x="54" y="110"/>
                    </a:lnTo>
                    <a:lnTo>
                      <a:pt x="55" y="110"/>
                    </a:lnTo>
                    <a:lnTo>
                      <a:pt x="55" y="111"/>
                    </a:lnTo>
                    <a:lnTo>
                      <a:pt x="55" y="150"/>
                    </a:lnTo>
                    <a:close/>
                    <a:moveTo>
                      <a:pt x="65" y="150"/>
                    </a:moveTo>
                    <a:lnTo>
                      <a:pt x="65" y="150"/>
                    </a:lnTo>
                    <a:lnTo>
                      <a:pt x="65" y="151"/>
                    </a:lnTo>
                    <a:lnTo>
                      <a:pt x="64" y="151"/>
                    </a:lnTo>
                    <a:lnTo>
                      <a:pt x="64" y="151"/>
                    </a:lnTo>
                    <a:lnTo>
                      <a:pt x="63" y="151"/>
                    </a:lnTo>
                    <a:lnTo>
                      <a:pt x="62" y="150"/>
                    </a:lnTo>
                    <a:lnTo>
                      <a:pt x="62" y="111"/>
                    </a:lnTo>
                    <a:lnTo>
                      <a:pt x="62" y="111"/>
                    </a:lnTo>
                    <a:lnTo>
                      <a:pt x="63" y="110"/>
                    </a:lnTo>
                    <a:lnTo>
                      <a:pt x="64" y="110"/>
                    </a:lnTo>
                    <a:lnTo>
                      <a:pt x="64" y="110"/>
                    </a:lnTo>
                    <a:lnTo>
                      <a:pt x="65" y="110"/>
                    </a:lnTo>
                    <a:lnTo>
                      <a:pt x="65" y="111"/>
                    </a:lnTo>
                    <a:lnTo>
                      <a:pt x="65" y="150"/>
                    </a:lnTo>
                    <a:close/>
                    <a:moveTo>
                      <a:pt x="64" y="92"/>
                    </a:moveTo>
                    <a:lnTo>
                      <a:pt x="64" y="92"/>
                    </a:lnTo>
                    <a:lnTo>
                      <a:pt x="62" y="91"/>
                    </a:lnTo>
                    <a:lnTo>
                      <a:pt x="61" y="89"/>
                    </a:lnTo>
                    <a:lnTo>
                      <a:pt x="60" y="88"/>
                    </a:lnTo>
                    <a:lnTo>
                      <a:pt x="59" y="86"/>
                    </a:lnTo>
                    <a:lnTo>
                      <a:pt x="59" y="86"/>
                    </a:lnTo>
                    <a:lnTo>
                      <a:pt x="60" y="84"/>
                    </a:lnTo>
                    <a:lnTo>
                      <a:pt x="61" y="82"/>
                    </a:lnTo>
                    <a:lnTo>
                      <a:pt x="62" y="81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6" y="81"/>
                    </a:lnTo>
                    <a:lnTo>
                      <a:pt x="68" y="82"/>
                    </a:lnTo>
                    <a:lnTo>
                      <a:pt x="69" y="84"/>
                    </a:lnTo>
                    <a:lnTo>
                      <a:pt x="70" y="86"/>
                    </a:lnTo>
                    <a:lnTo>
                      <a:pt x="70" y="86"/>
                    </a:lnTo>
                    <a:lnTo>
                      <a:pt x="69" y="88"/>
                    </a:lnTo>
                    <a:lnTo>
                      <a:pt x="68" y="89"/>
                    </a:lnTo>
                    <a:lnTo>
                      <a:pt x="66" y="91"/>
                    </a:lnTo>
                    <a:lnTo>
                      <a:pt x="64" y="92"/>
                    </a:lnTo>
                    <a:lnTo>
                      <a:pt x="64" y="92"/>
                    </a:lnTo>
                    <a:close/>
                    <a:moveTo>
                      <a:pt x="75" y="150"/>
                    </a:moveTo>
                    <a:lnTo>
                      <a:pt x="75" y="150"/>
                    </a:lnTo>
                    <a:lnTo>
                      <a:pt x="74" y="151"/>
                    </a:lnTo>
                    <a:lnTo>
                      <a:pt x="73" y="151"/>
                    </a:lnTo>
                    <a:lnTo>
                      <a:pt x="73" y="151"/>
                    </a:lnTo>
                    <a:lnTo>
                      <a:pt x="71" y="151"/>
                    </a:lnTo>
                    <a:lnTo>
                      <a:pt x="71" y="150"/>
                    </a:lnTo>
                    <a:lnTo>
                      <a:pt x="71" y="111"/>
                    </a:lnTo>
                    <a:lnTo>
                      <a:pt x="71" y="111"/>
                    </a:lnTo>
                    <a:lnTo>
                      <a:pt x="71" y="110"/>
                    </a:lnTo>
                    <a:lnTo>
                      <a:pt x="73" y="110"/>
                    </a:lnTo>
                    <a:lnTo>
                      <a:pt x="73" y="110"/>
                    </a:lnTo>
                    <a:lnTo>
                      <a:pt x="74" y="110"/>
                    </a:lnTo>
                    <a:lnTo>
                      <a:pt x="75" y="111"/>
                    </a:lnTo>
                    <a:lnTo>
                      <a:pt x="75" y="150"/>
                    </a:lnTo>
                    <a:close/>
                    <a:moveTo>
                      <a:pt x="78" y="56"/>
                    </a:moveTo>
                    <a:lnTo>
                      <a:pt x="78" y="56"/>
                    </a:lnTo>
                    <a:lnTo>
                      <a:pt x="77" y="60"/>
                    </a:lnTo>
                    <a:lnTo>
                      <a:pt x="75" y="61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1" y="60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1" y="54"/>
                    </a:lnTo>
                    <a:lnTo>
                      <a:pt x="14" y="53"/>
                    </a:lnTo>
                    <a:lnTo>
                      <a:pt x="75" y="53"/>
                    </a:lnTo>
                    <a:lnTo>
                      <a:pt x="75" y="53"/>
                    </a:lnTo>
                    <a:lnTo>
                      <a:pt x="77" y="54"/>
                    </a:lnTo>
                    <a:lnTo>
                      <a:pt x="78" y="56"/>
                    </a:lnTo>
                    <a:lnTo>
                      <a:pt x="78" y="56"/>
                    </a:lnTo>
                    <a:close/>
                    <a:moveTo>
                      <a:pt x="78" y="39"/>
                    </a:moveTo>
                    <a:lnTo>
                      <a:pt x="78" y="39"/>
                    </a:lnTo>
                    <a:lnTo>
                      <a:pt x="77" y="41"/>
                    </a:lnTo>
                    <a:lnTo>
                      <a:pt x="75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1" y="41"/>
                    </a:lnTo>
                    <a:lnTo>
                      <a:pt x="10" y="39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1" y="36"/>
                    </a:lnTo>
                    <a:lnTo>
                      <a:pt x="14" y="35"/>
                    </a:lnTo>
                    <a:lnTo>
                      <a:pt x="75" y="35"/>
                    </a:lnTo>
                    <a:lnTo>
                      <a:pt x="75" y="35"/>
                    </a:lnTo>
                    <a:lnTo>
                      <a:pt x="77" y="36"/>
                    </a:lnTo>
                    <a:lnTo>
                      <a:pt x="78" y="38"/>
                    </a:lnTo>
                    <a:lnTo>
                      <a:pt x="78" y="39"/>
                    </a:lnTo>
                    <a:close/>
                    <a:moveTo>
                      <a:pt x="78" y="21"/>
                    </a:moveTo>
                    <a:lnTo>
                      <a:pt x="78" y="21"/>
                    </a:lnTo>
                    <a:lnTo>
                      <a:pt x="77" y="23"/>
                    </a:lnTo>
                    <a:lnTo>
                      <a:pt x="75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1" y="23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1" y="18"/>
                    </a:lnTo>
                    <a:lnTo>
                      <a:pt x="14" y="17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7" y="18"/>
                    </a:lnTo>
                    <a:lnTo>
                      <a:pt x="78" y="21"/>
                    </a:ln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pPr defTabSz="914034">
                  <a:defRPr/>
                </a:pPr>
                <a:endParaRPr lang="zh-CN" altLang="en-US" sz="1100" ker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506"/>
              <p:cNvSpPr>
                <a:spLocks noEditPoints="1"/>
              </p:cNvSpPr>
              <p:nvPr/>
            </p:nvSpPr>
            <p:spPr bwMode="auto">
              <a:xfrm>
                <a:off x="16197780" y="4589144"/>
                <a:ext cx="148443" cy="249645"/>
              </a:xfrm>
              <a:custGeom>
                <a:avLst/>
                <a:gdLst>
                  <a:gd name="T0" fmla="*/ 7 w 91"/>
                  <a:gd name="T1" fmla="*/ 1 h 162"/>
                  <a:gd name="T2" fmla="*/ 0 w 91"/>
                  <a:gd name="T3" fmla="*/ 150 h 162"/>
                  <a:gd name="T4" fmla="*/ 7 w 91"/>
                  <a:gd name="T5" fmla="*/ 162 h 162"/>
                  <a:gd name="T6" fmla="*/ 83 w 91"/>
                  <a:gd name="T7" fmla="*/ 162 h 162"/>
                  <a:gd name="T8" fmla="*/ 91 w 91"/>
                  <a:gd name="T9" fmla="*/ 12 h 162"/>
                  <a:gd name="T10" fmla="*/ 83 w 91"/>
                  <a:gd name="T11" fmla="*/ 1 h 162"/>
                  <a:gd name="T12" fmla="*/ 19 w 91"/>
                  <a:gd name="T13" fmla="*/ 150 h 162"/>
                  <a:gd name="T14" fmla="*/ 16 w 91"/>
                  <a:gd name="T15" fmla="*/ 151 h 162"/>
                  <a:gd name="T16" fmla="*/ 16 w 91"/>
                  <a:gd name="T17" fmla="*/ 110 h 162"/>
                  <a:gd name="T18" fmla="*/ 19 w 91"/>
                  <a:gd name="T19" fmla="*/ 111 h 162"/>
                  <a:gd name="T20" fmla="*/ 28 w 91"/>
                  <a:gd name="T21" fmla="*/ 151 h 162"/>
                  <a:gd name="T22" fmla="*/ 25 w 91"/>
                  <a:gd name="T23" fmla="*/ 150 h 162"/>
                  <a:gd name="T24" fmla="*/ 27 w 91"/>
                  <a:gd name="T25" fmla="*/ 110 h 162"/>
                  <a:gd name="T26" fmla="*/ 29 w 91"/>
                  <a:gd name="T27" fmla="*/ 150 h 162"/>
                  <a:gd name="T28" fmla="*/ 36 w 91"/>
                  <a:gd name="T29" fmla="*/ 151 h 162"/>
                  <a:gd name="T30" fmla="*/ 34 w 91"/>
                  <a:gd name="T31" fmla="*/ 111 h 162"/>
                  <a:gd name="T32" fmla="*/ 36 w 91"/>
                  <a:gd name="T33" fmla="*/ 110 h 162"/>
                  <a:gd name="T34" fmla="*/ 47 w 91"/>
                  <a:gd name="T35" fmla="*/ 150 h 162"/>
                  <a:gd name="T36" fmla="*/ 46 w 91"/>
                  <a:gd name="T37" fmla="*/ 151 h 162"/>
                  <a:gd name="T38" fmla="*/ 44 w 91"/>
                  <a:gd name="T39" fmla="*/ 111 h 162"/>
                  <a:gd name="T40" fmla="*/ 47 w 91"/>
                  <a:gd name="T41" fmla="*/ 110 h 162"/>
                  <a:gd name="T42" fmla="*/ 56 w 91"/>
                  <a:gd name="T43" fmla="*/ 150 h 162"/>
                  <a:gd name="T44" fmla="*/ 53 w 91"/>
                  <a:gd name="T45" fmla="*/ 151 h 162"/>
                  <a:gd name="T46" fmla="*/ 53 w 91"/>
                  <a:gd name="T47" fmla="*/ 110 h 162"/>
                  <a:gd name="T48" fmla="*/ 56 w 91"/>
                  <a:gd name="T49" fmla="*/ 111 h 162"/>
                  <a:gd name="T50" fmla="*/ 65 w 91"/>
                  <a:gd name="T51" fmla="*/ 151 h 162"/>
                  <a:gd name="T52" fmla="*/ 62 w 91"/>
                  <a:gd name="T53" fmla="*/ 150 h 162"/>
                  <a:gd name="T54" fmla="*/ 64 w 91"/>
                  <a:gd name="T55" fmla="*/ 110 h 162"/>
                  <a:gd name="T56" fmla="*/ 65 w 91"/>
                  <a:gd name="T57" fmla="*/ 150 h 162"/>
                  <a:gd name="T58" fmla="*/ 61 w 91"/>
                  <a:gd name="T59" fmla="*/ 89 h 162"/>
                  <a:gd name="T60" fmla="*/ 60 w 91"/>
                  <a:gd name="T61" fmla="*/ 84 h 162"/>
                  <a:gd name="T62" fmla="*/ 65 w 91"/>
                  <a:gd name="T63" fmla="*/ 80 h 162"/>
                  <a:gd name="T64" fmla="*/ 70 w 91"/>
                  <a:gd name="T65" fmla="*/ 86 h 162"/>
                  <a:gd name="T66" fmla="*/ 67 w 91"/>
                  <a:gd name="T67" fmla="*/ 91 h 162"/>
                  <a:gd name="T68" fmla="*/ 75 w 91"/>
                  <a:gd name="T69" fmla="*/ 150 h 162"/>
                  <a:gd name="T70" fmla="*/ 72 w 91"/>
                  <a:gd name="T71" fmla="*/ 151 h 162"/>
                  <a:gd name="T72" fmla="*/ 72 w 91"/>
                  <a:gd name="T73" fmla="*/ 110 h 162"/>
                  <a:gd name="T74" fmla="*/ 75 w 91"/>
                  <a:gd name="T75" fmla="*/ 111 h 162"/>
                  <a:gd name="T76" fmla="*/ 77 w 91"/>
                  <a:gd name="T77" fmla="*/ 60 h 162"/>
                  <a:gd name="T78" fmla="*/ 12 w 91"/>
                  <a:gd name="T79" fmla="*/ 60 h 162"/>
                  <a:gd name="T80" fmla="*/ 12 w 91"/>
                  <a:gd name="T81" fmla="*/ 54 h 162"/>
                  <a:gd name="T82" fmla="*/ 77 w 91"/>
                  <a:gd name="T83" fmla="*/ 54 h 162"/>
                  <a:gd name="T84" fmla="*/ 78 w 91"/>
                  <a:gd name="T85" fmla="*/ 39 h 162"/>
                  <a:gd name="T86" fmla="*/ 14 w 91"/>
                  <a:gd name="T87" fmla="*/ 43 h 162"/>
                  <a:gd name="T88" fmla="*/ 11 w 91"/>
                  <a:gd name="T89" fmla="*/ 38 h 162"/>
                  <a:gd name="T90" fmla="*/ 75 w 91"/>
                  <a:gd name="T91" fmla="*/ 35 h 162"/>
                  <a:gd name="T92" fmla="*/ 78 w 91"/>
                  <a:gd name="T93" fmla="*/ 21 h 162"/>
                  <a:gd name="T94" fmla="*/ 14 w 91"/>
                  <a:gd name="T95" fmla="*/ 24 h 162"/>
                  <a:gd name="T96" fmla="*/ 11 w 91"/>
                  <a:gd name="T97" fmla="*/ 21 h 162"/>
                  <a:gd name="T98" fmla="*/ 75 w 91"/>
                  <a:gd name="T99" fmla="*/ 17 h 162"/>
                  <a:gd name="T100" fmla="*/ 78 w 91"/>
                  <a:gd name="T101" fmla="*/ 2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1" h="162">
                    <a:moveTo>
                      <a:pt x="79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" y="156"/>
                    </a:lnTo>
                    <a:lnTo>
                      <a:pt x="3" y="159"/>
                    </a:lnTo>
                    <a:lnTo>
                      <a:pt x="7" y="162"/>
                    </a:lnTo>
                    <a:lnTo>
                      <a:pt x="12" y="162"/>
                    </a:lnTo>
                    <a:lnTo>
                      <a:pt x="79" y="162"/>
                    </a:lnTo>
                    <a:lnTo>
                      <a:pt x="79" y="162"/>
                    </a:lnTo>
                    <a:lnTo>
                      <a:pt x="83" y="162"/>
                    </a:lnTo>
                    <a:lnTo>
                      <a:pt x="87" y="159"/>
                    </a:lnTo>
                    <a:lnTo>
                      <a:pt x="89" y="156"/>
                    </a:lnTo>
                    <a:lnTo>
                      <a:pt x="91" y="150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89" y="7"/>
                    </a:lnTo>
                    <a:lnTo>
                      <a:pt x="87" y="3"/>
                    </a:lnTo>
                    <a:lnTo>
                      <a:pt x="83" y="1"/>
                    </a:lnTo>
                    <a:lnTo>
                      <a:pt x="79" y="0"/>
                    </a:lnTo>
                    <a:lnTo>
                      <a:pt x="79" y="0"/>
                    </a:lnTo>
                    <a:close/>
                    <a:moveTo>
                      <a:pt x="19" y="150"/>
                    </a:moveTo>
                    <a:lnTo>
                      <a:pt x="19" y="150"/>
                    </a:lnTo>
                    <a:lnTo>
                      <a:pt x="19" y="151"/>
                    </a:lnTo>
                    <a:lnTo>
                      <a:pt x="18" y="151"/>
                    </a:lnTo>
                    <a:lnTo>
                      <a:pt x="18" y="151"/>
                    </a:lnTo>
                    <a:lnTo>
                      <a:pt x="16" y="151"/>
                    </a:lnTo>
                    <a:lnTo>
                      <a:pt x="16" y="150"/>
                    </a:lnTo>
                    <a:lnTo>
                      <a:pt x="16" y="111"/>
                    </a:lnTo>
                    <a:lnTo>
                      <a:pt x="16" y="111"/>
                    </a:lnTo>
                    <a:lnTo>
                      <a:pt x="16" y="110"/>
                    </a:lnTo>
                    <a:lnTo>
                      <a:pt x="18" y="110"/>
                    </a:lnTo>
                    <a:lnTo>
                      <a:pt x="18" y="110"/>
                    </a:lnTo>
                    <a:lnTo>
                      <a:pt x="19" y="110"/>
                    </a:lnTo>
                    <a:lnTo>
                      <a:pt x="19" y="111"/>
                    </a:lnTo>
                    <a:lnTo>
                      <a:pt x="19" y="150"/>
                    </a:lnTo>
                    <a:close/>
                    <a:moveTo>
                      <a:pt x="29" y="150"/>
                    </a:moveTo>
                    <a:lnTo>
                      <a:pt x="29" y="150"/>
                    </a:lnTo>
                    <a:lnTo>
                      <a:pt x="28" y="151"/>
                    </a:lnTo>
                    <a:lnTo>
                      <a:pt x="27" y="151"/>
                    </a:lnTo>
                    <a:lnTo>
                      <a:pt x="27" y="151"/>
                    </a:lnTo>
                    <a:lnTo>
                      <a:pt x="25" y="151"/>
                    </a:lnTo>
                    <a:lnTo>
                      <a:pt x="25" y="150"/>
                    </a:lnTo>
                    <a:lnTo>
                      <a:pt x="25" y="111"/>
                    </a:lnTo>
                    <a:lnTo>
                      <a:pt x="25" y="111"/>
                    </a:lnTo>
                    <a:lnTo>
                      <a:pt x="25" y="110"/>
                    </a:lnTo>
                    <a:lnTo>
                      <a:pt x="27" y="110"/>
                    </a:lnTo>
                    <a:lnTo>
                      <a:pt x="27" y="110"/>
                    </a:lnTo>
                    <a:lnTo>
                      <a:pt x="28" y="110"/>
                    </a:lnTo>
                    <a:lnTo>
                      <a:pt x="29" y="111"/>
                    </a:lnTo>
                    <a:lnTo>
                      <a:pt x="29" y="150"/>
                    </a:lnTo>
                    <a:close/>
                    <a:moveTo>
                      <a:pt x="37" y="150"/>
                    </a:moveTo>
                    <a:lnTo>
                      <a:pt x="37" y="150"/>
                    </a:lnTo>
                    <a:lnTo>
                      <a:pt x="37" y="151"/>
                    </a:lnTo>
                    <a:lnTo>
                      <a:pt x="36" y="151"/>
                    </a:lnTo>
                    <a:lnTo>
                      <a:pt x="36" y="151"/>
                    </a:lnTo>
                    <a:lnTo>
                      <a:pt x="35" y="151"/>
                    </a:lnTo>
                    <a:lnTo>
                      <a:pt x="34" y="150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5" y="110"/>
                    </a:lnTo>
                    <a:lnTo>
                      <a:pt x="36" y="110"/>
                    </a:lnTo>
                    <a:lnTo>
                      <a:pt x="36" y="110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50"/>
                    </a:lnTo>
                    <a:close/>
                    <a:moveTo>
                      <a:pt x="47" y="150"/>
                    </a:moveTo>
                    <a:lnTo>
                      <a:pt x="47" y="150"/>
                    </a:lnTo>
                    <a:lnTo>
                      <a:pt x="47" y="151"/>
                    </a:lnTo>
                    <a:lnTo>
                      <a:pt x="46" y="151"/>
                    </a:lnTo>
                    <a:lnTo>
                      <a:pt x="46" y="151"/>
                    </a:lnTo>
                    <a:lnTo>
                      <a:pt x="45" y="151"/>
                    </a:lnTo>
                    <a:lnTo>
                      <a:pt x="44" y="150"/>
                    </a:lnTo>
                    <a:lnTo>
                      <a:pt x="44" y="111"/>
                    </a:lnTo>
                    <a:lnTo>
                      <a:pt x="44" y="111"/>
                    </a:lnTo>
                    <a:lnTo>
                      <a:pt x="45" y="110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7" y="110"/>
                    </a:lnTo>
                    <a:lnTo>
                      <a:pt x="47" y="111"/>
                    </a:lnTo>
                    <a:lnTo>
                      <a:pt x="47" y="150"/>
                    </a:lnTo>
                    <a:close/>
                    <a:moveTo>
                      <a:pt x="56" y="150"/>
                    </a:moveTo>
                    <a:lnTo>
                      <a:pt x="56" y="150"/>
                    </a:lnTo>
                    <a:lnTo>
                      <a:pt x="55" y="151"/>
                    </a:lnTo>
                    <a:lnTo>
                      <a:pt x="54" y="151"/>
                    </a:lnTo>
                    <a:lnTo>
                      <a:pt x="54" y="151"/>
                    </a:lnTo>
                    <a:lnTo>
                      <a:pt x="53" y="151"/>
                    </a:lnTo>
                    <a:lnTo>
                      <a:pt x="53" y="150"/>
                    </a:lnTo>
                    <a:lnTo>
                      <a:pt x="53" y="111"/>
                    </a:lnTo>
                    <a:lnTo>
                      <a:pt x="53" y="111"/>
                    </a:lnTo>
                    <a:lnTo>
                      <a:pt x="53" y="110"/>
                    </a:lnTo>
                    <a:lnTo>
                      <a:pt x="54" y="110"/>
                    </a:lnTo>
                    <a:lnTo>
                      <a:pt x="54" y="110"/>
                    </a:lnTo>
                    <a:lnTo>
                      <a:pt x="55" y="110"/>
                    </a:lnTo>
                    <a:lnTo>
                      <a:pt x="56" y="111"/>
                    </a:lnTo>
                    <a:lnTo>
                      <a:pt x="56" y="150"/>
                    </a:lnTo>
                    <a:close/>
                    <a:moveTo>
                      <a:pt x="65" y="150"/>
                    </a:moveTo>
                    <a:lnTo>
                      <a:pt x="65" y="150"/>
                    </a:lnTo>
                    <a:lnTo>
                      <a:pt x="65" y="151"/>
                    </a:lnTo>
                    <a:lnTo>
                      <a:pt x="64" y="151"/>
                    </a:lnTo>
                    <a:lnTo>
                      <a:pt x="64" y="151"/>
                    </a:lnTo>
                    <a:lnTo>
                      <a:pt x="63" y="151"/>
                    </a:lnTo>
                    <a:lnTo>
                      <a:pt x="62" y="150"/>
                    </a:lnTo>
                    <a:lnTo>
                      <a:pt x="62" y="111"/>
                    </a:lnTo>
                    <a:lnTo>
                      <a:pt x="62" y="111"/>
                    </a:lnTo>
                    <a:lnTo>
                      <a:pt x="63" y="110"/>
                    </a:lnTo>
                    <a:lnTo>
                      <a:pt x="64" y="110"/>
                    </a:lnTo>
                    <a:lnTo>
                      <a:pt x="64" y="110"/>
                    </a:lnTo>
                    <a:lnTo>
                      <a:pt x="65" y="110"/>
                    </a:lnTo>
                    <a:lnTo>
                      <a:pt x="65" y="111"/>
                    </a:lnTo>
                    <a:lnTo>
                      <a:pt x="65" y="150"/>
                    </a:lnTo>
                    <a:close/>
                    <a:moveTo>
                      <a:pt x="65" y="92"/>
                    </a:moveTo>
                    <a:lnTo>
                      <a:pt x="65" y="92"/>
                    </a:lnTo>
                    <a:lnTo>
                      <a:pt x="63" y="91"/>
                    </a:lnTo>
                    <a:lnTo>
                      <a:pt x="61" y="89"/>
                    </a:lnTo>
                    <a:lnTo>
                      <a:pt x="60" y="88"/>
                    </a:lnTo>
                    <a:lnTo>
                      <a:pt x="60" y="86"/>
                    </a:lnTo>
                    <a:lnTo>
                      <a:pt x="60" y="86"/>
                    </a:lnTo>
                    <a:lnTo>
                      <a:pt x="60" y="84"/>
                    </a:lnTo>
                    <a:lnTo>
                      <a:pt x="61" y="82"/>
                    </a:lnTo>
                    <a:lnTo>
                      <a:pt x="63" y="81"/>
                    </a:lnTo>
                    <a:lnTo>
                      <a:pt x="65" y="80"/>
                    </a:lnTo>
                    <a:lnTo>
                      <a:pt x="65" y="80"/>
                    </a:lnTo>
                    <a:lnTo>
                      <a:pt x="67" y="81"/>
                    </a:lnTo>
                    <a:lnTo>
                      <a:pt x="68" y="82"/>
                    </a:lnTo>
                    <a:lnTo>
                      <a:pt x="70" y="84"/>
                    </a:lnTo>
                    <a:lnTo>
                      <a:pt x="70" y="86"/>
                    </a:lnTo>
                    <a:lnTo>
                      <a:pt x="70" y="86"/>
                    </a:lnTo>
                    <a:lnTo>
                      <a:pt x="70" y="88"/>
                    </a:lnTo>
                    <a:lnTo>
                      <a:pt x="68" y="89"/>
                    </a:lnTo>
                    <a:lnTo>
                      <a:pt x="67" y="91"/>
                    </a:lnTo>
                    <a:lnTo>
                      <a:pt x="65" y="92"/>
                    </a:lnTo>
                    <a:lnTo>
                      <a:pt x="65" y="92"/>
                    </a:lnTo>
                    <a:close/>
                    <a:moveTo>
                      <a:pt x="75" y="150"/>
                    </a:moveTo>
                    <a:lnTo>
                      <a:pt x="75" y="150"/>
                    </a:lnTo>
                    <a:lnTo>
                      <a:pt x="75" y="151"/>
                    </a:lnTo>
                    <a:lnTo>
                      <a:pt x="73" y="151"/>
                    </a:lnTo>
                    <a:lnTo>
                      <a:pt x="73" y="151"/>
                    </a:lnTo>
                    <a:lnTo>
                      <a:pt x="72" y="151"/>
                    </a:lnTo>
                    <a:lnTo>
                      <a:pt x="71" y="150"/>
                    </a:lnTo>
                    <a:lnTo>
                      <a:pt x="71" y="111"/>
                    </a:lnTo>
                    <a:lnTo>
                      <a:pt x="71" y="111"/>
                    </a:lnTo>
                    <a:lnTo>
                      <a:pt x="72" y="110"/>
                    </a:lnTo>
                    <a:lnTo>
                      <a:pt x="73" y="110"/>
                    </a:lnTo>
                    <a:lnTo>
                      <a:pt x="73" y="110"/>
                    </a:lnTo>
                    <a:lnTo>
                      <a:pt x="75" y="110"/>
                    </a:lnTo>
                    <a:lnTo>
                      <a:pt x="75" y="111"/>
                    </a:lnTo>
                    <a:lnTo>
                      <a:pt x="75" y="150"/>
                    </a:lnTo>
                    <a:close/>
                    <a:moveTo>
                      <a:pt x="78" y="56"/>
                    </a:moveTo>
                    <a:lnTo>
                      <a:pt x="78" y="56"/>
                    </a:lnTo>
                    <a:lnTo>
                      <a:pt x="77" y="60"/>
                    </a:lnTo>
                    <a:lnTo>
                      <a:pt x="75" y="61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2" y="60"/>
                    </a:lnTo>
                    <a:lnTo>
                      <a:pt x="11" y="56"/>
                    </a:lnTo>
                    <a:lnTo>
                      <a:pt x="11" y="56"/>
                    </a:lnTo>
                    <a:lnTo>
                      <a:pt x="11" y="56"/>
                    </a:lnTo>
                    <a:lnTo>
                      <a:pt x="12" y="54"/>
                    </a:lnTo>
                    <a:lnTo>
                      <a:pt x="14" y="53"/>
                    </a:lnTo>
                    <a:lnTo>
                      <a:pt x="75" y="53"/>
                    </a:lnTo>
                    <a:lnTo>
                      <a:pt x="75" y="53"/>
                    </a:lnTo>
                    <a:lnTo>
                      <a:pt x="77" y="54"/>
                    </a:lnTo>
                    <a:lnTo>
                      <a:pt x="78" y="56"/>
                    </a:lnTo>
                    <a:lnTo>
                      <a:pt x="78" y="56"/>
                    </a:lnTo>
                    <a:close/>
                    <a:moveTo>
                      <a:pt x="78" y="39"/>
                    </a:moveTo>
                    <a:lnTo>
                      <a:pt x="78" y="39"/>
                    </a:lnTo>
                    <a:lnTo>
                      <a:pt x="77" y="41"/>
                    </a:lnTo>
                    <a:lnTo>
                      <a:pt x="75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2" y="41"/>
                    </a:lnTo>
                    <a:lnTo>
                      <a:pt x="11" y="39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2" y="36"/>
                    </a:lnTo>
                    <a:lnTo>
                      <a:pt x="14" y="35"/>
                    </a:lnTo>
                    <a:lnTo>
                      <a:pt x="75" y="35"/>
                    </a:lnTo>
                    <a:lnTo>
                      <a:pt x="75" y="35"/>
                    </a:lnTo>
                    <a:lnTo>
                      <a:pt x="77" y="36"/>
                    </a:lnTo>
                    <a:lnTo>
                      <a:pt x="78" y="38"/>
                    </a:lnTo>
                    <a:lnTo>
                      <a:pt x="78" y="39"/>
                    </a:lnTo>
                    <a:close/>
                    <a:moveTo>
                      <a:pt x="78" y="21"/>
                    </a:moveTo>
                    <a:lnTo>
                      <a:pt x="78" y="21"/>
                    </a:lnTo>
                    <a:lnTo>
                      <a:pt x="77" y="23"/>
                    </a:lnTo>
                    <a:lnTo>
                      <a:pt x="75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2" y="23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2" y="18"/>
                    </a:lnTo>
                    <a:lnTo>
                      <a:pt x="14" y="17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7" y="18"/>
                    </a:lnTo>
                    <a:lnTo>
                      <a:pt x="78" y="21"/>
                    </a:ln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pPr defTabSz="914034">
                  <a:defRPr/>
                </a:pPr>
                <a:endParaRPr lang="zh-CN" altLang="en-US" sz="1100" ker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507"/>
              <p:cNvSpPr>
                <a:spLocks noEditPoints="1"/>
              </p:cNvSpPr>
              <p:nvPr/>
            </p:nvSpPr>
            <p:spPr bwMode="auto">
              <a:xfrm>
                <a:off x="16589241" y="4589144"/>
                <a:ext cx="148443" cy="249645"/>
              </a:xfrm>
              <a:custGeom>
                <a:avLst/>
                <a:gdLst>
                  <a:gd name="T0" fmla="*/ 8 w 91"/>
                  <a:gd name="T1" fmla="*/ 1 h 162"/>
                  <a:gd name="T2" fmla="*/ 0 w 91"/>
                  <a:gd name="T3" fmla="*/ 150 h 162"/>
                  <a:gd name="T4" fmla="*/ 8 w 91"/>
                  <a:gd name="T5" fmla="*/ 162 h 162"/>
                  <a:gd name="T6" fmla="*/ 83 w 91"/>
                  <a:gd name="T7" fmla="*/ 162 h 162"/>
                  <a:gd name="T8" fmla="*/ 91 w 91"/>
                  <a:gd name="T9" fmla="*/ 12 h 162"/>
                  <a:gd name="T10" fmla="*/ 83 w 91"/>
                  <a:gd name="T11" fmla="*/ 1 h 162"/>
                  <a:gd name="T12" fmla="*/ 19 w 91"/>
                  <a:gd name="T13" fmla="*/ 150 h 162"/>
                  <a:gd name="T14" fmla="*/ 16 w 91"/>
                  <a:gd name="T15" fmla="*/ 151 h 162"/>
                  <a:gd name="T16" fmla="*/ 16 w 91"/>
                  <a:gd name="T17" fmla="*/ 110 h 162"/>
                  <a:gd name="T18" fmla="*/ 19 w 91"/>
                  <a:gd name="T19" fmla="*/ 111 h 162"/>
                  <a:gd name="T20" fmla="*/ 28 w 91"/>
                  <a:gd name="T21" fmla="*/ 151 h 162"/>
                  <a:gd name="T22" fmla="*/ 26 w 91"/>
                  <a:gd name="T23" fmla="*/ 150 h 162"/>
                  <a:gd name="T24" fmla="*/ 27 w 91"/>
                  <a:gd name="T25" fmla="*/ 110 h 162"/>
                  <a:gd name="T26" fmla="*/ 29 w 91"/>
                  <a:gd name="T27" fmla="*/ 150 h 162"/>
                  <a:gd name="T28" fmla="*/ 36 w 91"/>
                  <a:gd name="T29" fmla="*/ 151 h 162"/>
                  <a:gd name="T30" fmla="*/ 34 w 91"/>
                  <a:gd name="T31" fmla="*/ 111 h 162"/>
                  <a:gd name="T32" fmla="*/ 36 w 91"/>
                  <a:gd name="T33" fmla="*/ 110 h 162"/>
                  <a:gd name="T34" fmla="*/ 47 w 91"/>
                  <a:gd name="T35" fmla="*/ 150 h 162"/>
                  <a:gd name="T36" fmla="*/ 45 w 91"/>
                  <a:gd name="T37" fmla="*/ 151 h 162"/>
                  <a:gd name="T38" fmla="*/ 44 w 91"/>
                  <a:gd name="T39" fmla="*/ 111 h 162"/>
                  <a:gd name="T40" fmla="*/ 47 w 91"/>
                  <a:gd name="T41" fmla="*/ 110 h 162"/>
                  <a:gd name="T42" fmla="*/ 57 w 91"/>
                  <a:gd name="T43" fmla="*/ 150 h 162"/>
                  <a:gd name="T44" fmla="*/ 53 w 91"/>
                  <a:gd name="T45" fmla="*/ 151 h 162"/>
                  <a:gd name="T46" fmla="*/ 53 w 91"/>
                  <a:gd name="T47" fmla="*/ 110 h 162"/>
                  <a:gd name="T48" fmla="*/ 57 w 91"/>
                  <a:gd name="T49" fmla="*/ 111 h 162"/>
                  <a:gd name="T50" fmla="*/ 65 w 91"/>
                  <a:gd name="T51" fmla="*/ 151 h 162"/>
                  <a:gd name="T52" fmla="*/ 62 w 91"/>
                  <a:gd name="T53" fmla="*/ 150 h 162"/>
                  <a:gd name="T54" fmla="*/ 64 w 91"/>
                  <a:gd name="T55" fmla="*/ 110 h 162"/>
                  <a:gd name="T56" fmla="*/ 65 w 91"/>
                  <a:gd name="T57" fmla="*/ 150 h 162"/>
                  <a:gd name="T58" fmla="*/ 61 w 91"/>
                  <a:gd name="T59" fmla="*/ 89 h 162"/>
                  <a:gd name="T60" fmla="*/ 60 w 91"/>
                  <a:gd name="T61" fmla="*/ 84 h 162"/>
                  <a:gd name="T62" fmla="*/ 65 w 91"/>
                  <a:gd name="T63" fmla="*/ 80 h 162"/>
                  <a:gd name="T64" fmla="*/ 70 w 91"/>
                  <a:gd name="T65" fmla="*/ 86 h 162"/>
                  <a:gd name="T66" fmla="*/ 67 w 91"/>
                  <a:gd name="T67" fmla="*/ 91 h 162"/>
                  <a:gd name="T68" fmla="*/ 75 w 91"/>
                  <a:gd name="T69" fmla="*/ 150 h 162"/>
                  <a:gd name="T70" fmla="*/ 73 w 91"/>
                  <a:gd name="T71" fmla="*/ 151 h 162"/>
                  <a:gd name="T72" fmla="*/ 73 w 91"/>
                  <a:gd name="T73" fmla="*/ 110 h 162"/>
                  <a:gd name="T74" fmla="*/ 75 w 91"/>
                  <a:gd name="T75" fmla="*/ 111 h 162"/>
                  <a:gd name="T76" fmla="*/ 77 w 91"/>
                  <a:gd name="T77" fmla="*/ 60 h 162"/>
                  <a:gd name="T78" fmla="*/ 11 w 91"/>
                  <a:gd name="T79" fmla="*/ 60 h 162"/>
                  <a:gd name="T80" fmla="*/ 11 w 91"/>
                  <a:gd name="T81" fmla="*/ 54 h 162"/>
                  <a:gd name="T82" fmla="*/ 77 w 91"/>
                  <a:gd name="T83" fmla="*/ 54 h 162"/>
                  <a:gd name="T84" fmla="*/ 78 w 91"/>
                  <a:gd name="T85" fmla="*/ 39 h 162"/>
                  <a:gd name="T86" fmla="*/ 14 w 91"/>
                  <a:gd name="T87" fmla="*/ 43 h 162"/>
                  <a:gd name="T88" fmla="*/ 10 w 91"/>
                  <a:gd name="T89" fmla="*/ 38 h 162"/>
                  <a:gd name="T90" fmla="*/ 75 w 91"/>
                  <a:gd name="T91" fmla="*/ 35 h 162"/>
                  <a:gd name="T92" fmla="*/ 78 w 91"/>
                  <a:gd name="T93" fmla="*/ 21 h 162"/>
                  <a:gd name="T94" fmla="*/ 14 w 91"/>
                  <a:gd name="T95" fmla="*/ 24 h 162"/>
                  <a:gd name="T96" fmla="*/ 10 w 91"/>
                  <a:gd name="T97" fmla="*/ 21 h 162"/>
                  <a:gd name="T98" fmla="*/ 75 w 91"/>
                  <a:gd name="T99" fmla="*/ 17 h 162"/>
                  <a:gd name="T100" fmla="*/ 78 w 91"/>
                  <a:gd name="T101" fmla="*/ 2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1" h="162">
                    <a:moveTo>
                      <a:pt x="79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" y="156"/>
                    </a:lnTo>
                    <a:lnTo>
                      <a:pt x="3" y="159"/>
                    </a:lnTo>
                    <a:lnTo>
                      <a:pt x="8" y="162"/>
                    </a:lnTo>
                    <a:lnTo>
                      <a:pt x="12" y="162"/>
                    </a:lnTo>
                    <a:lnTo>
                      <a:pt x="79" y="162"/>
                    </a:lnTo>
                    <a:lnTo>
                      <a:pt x="79" y="162"/>
                    </a:lnTo>
                    <a:lnTo>
                      <a:pt x="83" y="162"/>
                    </a:lnTo>
                    <a:lnTo>
                      <a:pt x="88" y="159"/>
                    </a:lnTo>
                    <a:lnTo>
                      <a:pt x="90" y="156"/>
                    </a:lnTo>
                    <a:lnTo>
                      <a:pt x="91" y="150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0" y="7"/>
                    </a:lnTo>
                    <a:lnTo>
                      <a:pt x="88" y="3"/>
                    </a:lnTo>
                    <a:lnTo>
                      <a:pt x="83" y="1"/>
                    </a:lnTo>
                    <a:lnTo>
                      <a:pt x="79" y="0"/>
                    </a:lnTo>
                    <a:lnTo>
                      <a:pt x="79" y="0"/>
                    </a:lnTo>
                    <a:close/>
                    <a:moveTo>
                      <a:pt x="19" y="150"/>
                    </a:moveTo>
                    <a:lnTo>
                      <a:pt x="19" y="150"/>
                    </a:lnTo>
                    <a:lnTo>
                      <a:pt x="18" y="151"/>
                    </a:lnTo>
                    <a:lnTo>
                      <a:pt x="17" y="151"/>
                    </a:lnTo>
                    <a:lnTo>
                      <a:pt x="17" y="151"/>
                    </a:lnTo>
                    <a:lnTo>
                      <a:pt x="16" y="151"/>
                    </a:lnTo>
                    <a:lnTo>
                      <a:pt x="16" y="150"/>
                    </a:lnTo>
                    <a:lnTo>
                      <a:pt x="16" y="111"/>
                    </a:lnTo>
                    <a:lnTo>
                      <a:pt x="16" y="111"/>
                    </a:lnTo>
                    <a:lnTo>
                      <a:pt x="16" y="110"/>
                    </a:lnTo>
                    <a:lnTo>
                      <a:pt x="17" y="110"/>
                    </a:lnTo>
                    <a:lnTo>
                      <a:pt x="17" y="110"/>
                    </a:lnTo>
                    <a:lnTo>
                      <a:pt x="18" y="110"/>
                    </a:lnTo>
                    <a:lnTo>
                      <a:pt x="19" y="111"/>
                    </a:lnTo>
                    <a:lnTo>
                      <a:pt x="19" y="150"/>
                    </a:lnTo>
                    <a:close/>
                    <a:moveTo>
                      <a:pt x="29" y="150"/>
                    </a:moveTo>
                    <a:lnTo>
                      <a:pt x="29" y="150"/>
                    </a:lnTo>
                    <a:lnTo>
                      <a:pt x="28" y="151"/>
                    </a:lnTo>
                    <a:lnTo>
                      <a:pt x="27" y="151"/>
                    </a:lnTo>
                    <a:lnTo>
                      <a:pt x="27" y="151"/>
                    </a:lnTo>
                    <a:lnTo>
                      <a:pt x="26" y="151"/>
                    </a:lnTo>
                    <a:lnTo>
                      <a:pt x="26" y="150"/>
                    </a:lnTo>
                    <a:lnTo>
                      <a:pt x="26" y="111"/>
                    </a:lnTo>
                    <a:lnTo>
                      <a:pt x="26" y="111"/>
                    </a:lnTo>
                    <a:lnTo>
                      <a:pt x="26" y="110"/>
                    </a:lnTo>
                    <a:lnTo>
                      <a:pt x="27" y="110"/>
                    </a:lnTo>
                    <a:lnTo>
                      <a:pt x="27" y="110"/>
                    </a:lnTo>
                    <a:lnTo>
                      <a:pt x="28" y="110"/>
                    </a:lnTo>
                    <a:lnTo>
                      <a:pt x="29" y="111"/>
                    </a:lnTo>
                    <a:lnTo>
                      <a:pt x="29" y="150"/>
                    </a:lnTo>
                    <a:close/>
                    <a:moveTo>
                      <a:pt x="37" y="150"/>
                    </a:moveTo>
                    <a:lnTo>
                      <a:pt x="37" y="150"/>
                    </a:lnTo>
                    <a:lnTo>
                      <a:pt x="37" y="151"/>
                    </a:lnTo>
                    <a:lnTo>
                      <a:pt x="36" y="151"/>
                    </a:lnTo>
                    <a:lnTo>
                      <a:pt x="36" y="151"/>
                    </a:lnTo>
                    <a:lnTo>
                      <a:pt x="35" y="151"/>
                    </a:lnTo>
                    <a:lnTo>
                      <a:pt x="34" y="150"/>
                    </a:lnTo>
                    <a:lnTo>
                      <a:pt x="34" y="111"/>
                    </a:lnTo>
                    <a:lnTo>
                      <a:pt x="34" y="111"/>
                    </a:lnTo>
                    <a:lnTo>
                      <a:pt x="35" y="110"/>
                    </a:lnTo>
                    <a:lnTo>
                      <a:pt x="36" y="110"/>
                    </a:lnTo>
                    <a:lnTo>
                      <a:pt x="36" y="110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50"/>
                    </a:lnTo>
                    <a:close/>
                    <a:moveTo>
                      <a:pt x="47" y="150"/>
                    </a:moveTo>
                    <a:lnTo>
                      <a:pt x="47" y="150"/>
                    </a:lnTo>
                    <a:lnTo>
                      <a:pt x="47" y="151"/>
                    </a:lnTo>
                    <a:lnTo>
                      <a:pt x="45" y="151"/>
                    </a:lnTo>
                    <a:lnTo>
                      <a:pt x="45" y="151"/>
                    </a:lnTo>
                    <a:lnTo>
                      <a:pt x="44" y="151"/>
                    </a:lnTo>
                    <a:lnTo>
                      <a:pt x="44" y="150"/>
                    </a:lnTo>
                    <a:lnTo>
                      <a:pt x="44" y="111"/>
                    </a:lnTo>
                    <a:lnTo>
                      <a:pt x="44" y="111"/>
                    </a:lnTo>
                    <a:lnTo>
                      <a:pt x="44" y="110"/>
                    </a:lnTo>
                    <a:lnTo>
                      <a:pt x="45" y="110"/>
                    </a:lnTo>
                    <a:lnTo>
                      <a:pt x="45" y="110"/>
                    </a:lnTo>
                    <a:lnTo>
                      <a:pt x="47" y="110"/>
                    </a:lnTo>
                    <a:lnTo>
                      <a:pt x="47" y="111"/>
                    </a:lnTo>
                    <a:lnTo>
                      <a:pt x="47" y="150"/>
                    </a:lnTo>
                    <a:close/>
                    <a:moveTo>
                      <a:pt x="57" y="150"/>
                    </a:moveTo>
                    <a:lnTo>
                      <a:pt x="57" y="150"/>
                    </a:lnTo>
                    <a:lnTo>
                      <a:pt x="56" y="151"/>
                    </a:lnTo>
                    <a:lnTo>
                      <a:pt x="54" y="151"/>
                    </a:lnTo>
                    <a:lnTo>
                      <a:pt x="54" y="151"/>
                    </a:lnTo>
                    <a:lnTo>
                      <a:pt x="53" y="151"/>
                    </a:lnTo>
                    <a:lnTo>
                      <a:pt x="53" y="150"/>
                    </a:lnTo>
                    <a:lnTo>
                      <a:pt x="53" y="111"/>
                    </a:lnTo>
                    <a:lnTo>
                      <a:pt x="53" y="111"/>
                    </a:lnTo>
                    <a:lnTo>
                      <a:pt x="53" y="110"/>
                    </a:lnTo>
                    <a:lnTo>
                      <a:pt x="54" y="110"/>
                    </a:lnTo>
                    <a:lnTo>
                      <a:pt x="54" y="110"/>
                    </a:lnTo>
                    <a:lnTo>
                      <a:pt x="56" y="110"/>
                    </a:lnTo>
                    <a:lnTo>
                      <a:pt x="57" y="111"/>
                    </a:lnTo>
                    <a:lnTo>
                      <a:pt x="57" y="150"/>
                    </a:lnTo>
                    <a:close/>
                    <a:moveTo>
                      <a:pt x="65" y="150"/>
                    </a:moveTo>
                    <a:lnTo>
                      <a:pt x="65" y="150"/>
                    </a:lnTo>
                    <a:lnTo>
                      <a:pt x="65" y="151"/>
                    </a:lnTo>
                    <a:lnTo>
                      <a:pt x="64" y="151"/>
                    </a:lnTo>
                    <a:lnTo>
                      <a:pt x="64" y="151"/>
                    </a:lnTo>
                    <a:lnTo>
                      <a:pt x="63" y="151"/>
                    </a:lnTo>
                    <a:lnTo>
                      <a:pt x="62" y="150"/>
                    </a:lnTo>
                    <a:lnTo>
                      <a:pt x="62" y="111"/>
                    </a:lnTo>
                    <a:lnTo>
                      <a:pt x="62" y="111"/>
                    </a:lnTo>
                    <a:lnTo>
                      <a:pt x="63" y="110"/>
                    </a:lnTo>
                    <a:lnTo>
                      <a:pt x="64" y="110"/>
                    </a:lnTo>
                    <a:lnTo>
                      <a:pt x="64" y="110"/>
                    </a:lnTo>
                    <a:lnTo>
                      <a:pt x="65" y="110"/>
                    </a:lnTo>
                    <a:lnTo>
                      <a:pt x="65" y="111"/>
                    </a:lnTo>
                    <a:lnTo>
                      <a:pt x="65" y="150"/>
                    </a:lnTo>
                    <a:close/>
                    <a:moveTo>
                      <a:pt x="65" y="92"/>
                    </a:moveTo>
                    <a:lnTo>
                      <a:pt x="65" y="92"/>
                    </a:lnTo>
                    <a:lnTo>
                      <a:pt x="63" y="91"/>
                    </a:lnTo>
                    <a:lnTo>
                      <a:pt x="61" y="89"/>
                    </a:lnTo>
                    <a:lnTo>
                      <a:pt x="60" y="88"/>
                    </a:lnTo>
                    <a:lnTo>
                      <a:pt x="60" y="86"/>
                    </a:lnTo>
                    <a:lnTo>
                      <a:pt x="60" y="86"/>
                    </a:lnTo>
                    <a:lnTo>
                      <a:pt x="60" y="84"/>
                    </a:lnTo>
                    <a:lnTo>
                      <a:pt x="61" y="82"/>
                    </a:lnTo>
                    <a:lnTo>
                      <a:pt x="63" y="81"/>
                    </a:lnTo>
                    <a:lnTo>
                      <a:pt x="65" y="80"/>
                    </a:lnTo>
                    <a:lnTo>
                      <a:pt x="65" y="80"/>
                    </a:lnTo>
                    <a:lnTo>
                      <a:pt x="67" y="81"/>
                    </a:lnTo>
                    <a:lnTo>
                      <a:pt x="68" y="82"/>
                    </a:lnTo>
                    <a:lnTo>
                      <a:pt x="69" y="84"/>
                    </a:lnTo>
                    <a:lnTo>
                      <a:pt x="70" y="86"/>
                    </a:lnTo>
                    <a:lnTo>
                      <a:pt x="70" y="86"/>
                    </a:lnTo>
                    <a:lnTo>
                      <a:pt x="69" y="88"/>
                    </a:lnTo>
                    <a:lnTo>
                      <a:pt x="68" y="89"/>
                    </a:lnTo>
                    <a:lnTo>
                      <a:pt x="67" y="91"/>
                    </a:lnTo>
                    <a:lnTo>
                      <a:pt x="65" y="92"/>
                    </a:lnTo>
                    <a:lnTo>
                      <a:pt x="65" y="92"/>
                    </a:lnTo>
                    <a:close/>
                    <a:moveTo>
                      <a:pt x="75" y="150"/>
                    </a:moveTo>
                    <a:lnTo>
                      <a:pt x="75" y="150"/>
                    </a:lnTo>
                    <a:lnTo>
                      <a:pt x="75" y="151"/>
                    </a:lnTo>
                    <a:lnTo>
                      <a:pt x="74" y="151"/>
                    </a:lnTo>
                    <a:lnTo>
                      <a:pt x="74" y="151"/>
                    </a:lnTo>
                    <a:lnTo>
                      <a:pt x="73" y="151"/>
                    </a:lnTo>
                    <a:lnTo>
                      <a:pt x="72" y="150"/>
                    </a:lnTo>
                    <a:lnTo>
                      <a:pt x="72" y="111"/>
                    </a:lnTo>
                    <a:lnTo>
                      <a:pt x="72" y="111"/>
                    </a:lnTo>
                    <a:lnTo>
                      <a:pt x="73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75" y="110"/>
                    </a:lnTo>
                    <a:lnTo>
                      <a:pt x="75" y="111"/>
                    </a:lnTo>
                    <a:lnTo>
                      <a:pt x="75" y="150"/>
                    </a:lnTo>
                    <a:close/>
                    <a:moveTo>
                      <a:pt x="78" y="56"/>
                    </a:moveTo>
                    <a:lnTo>
                      <a:pt x="78" y="56"/>
                    </a:lnTo>
                    <a:lnTo>
                      <a:pt x="77" y="60"/>
                    </a:lnTo>
                    <a:lnTo>
                      <a:pt x="75" y="61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1" y="60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1" y="54"/>
                    </a:lnTo>
                    <a:lnTo>
                      <a:pt x="14" y="53"/>
                    </a:lnTo>
                    <a:lnTo>
                      <a:pt x="75" y="53"/>
                    </a:lnTo>
                    <a:lnTo>
                      <a:pt x="75" y="53"/>
                    </a:lnTo>
                    <a:lnTo>
                      <a:pt x="77" y="54"/>
                    </a:lnTo>
                    <a:lnTo>
                      <a:pt x="78" y="56"/>
                    </a:lnTo>
                    <a:lnTo>
                      <a:pt x="78" y="56"/>
                    </a:lnTo>
                    <a:close/>
                    <a:moveTo>
                      <a:pt x="78" y="39"/>
                    </a:moveTo>
                    <a:lnTo>
                      <a:pt x="78" y="39"/>
                    </a:lnTo>
                    <a:lnTo>
                      <a:pt x="77" y="41"/>
                    </a:lnTo>
                    <a:lnTo>
                      <a:pt x="75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1" y="41"/>
                    </a:lnTo>
                    <a:lnTo>
                      <a:pt x="10" y="39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1" y="36"/>
                    </a:lnTo>
                    <a:lnTo>
                      <a:pt x="14" y="35"/>
                    </a:lnTo>
                    <a:lnTo>
                      <a:pt x="75" y="35"/>
                    </a:lnTo>
                    <a:lnTo>
                      <a:pt x="75" y="35"/>
                    </a:lnTo>
                    <a:lnTo>
                      <a:pt x="77" y="36"/>
                    </a:lnTo>
                    <a:lnTo>
                      <a:pt x="78" y="38"/>
                    </a:lnTo>
                    <a:lnTo>
                      <a:pt x="78" y="39"/>
                    </a:lnTo>
                    <a:close/>
                    <a:moveTo>
                      <a:pt x="78" y="21"/>
                    </a:moveTo>
                    <a:lnTo>
                      <a:pt x="78" y="21"/>
                    </a:lnTo>
                    <a:lnTo>
                      <a:pt x="77" y="23"/>
                    </a:lnTo>
                    <a:lnTo>
                      <a:pt x="75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1" y="23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1" y="18"/>
                    </a:lnTo>
                    <a:lnTo>
                      <a:pt x="14" y="17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7" y="18"/>
                    </a:lnTo>
                    <a:lnTo>
                      <a:pt x="78" y="21"/>
                    </a:lnTo>
                    <a:lnTo>
                      <a:pt x="7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pPr defTabSz="914034">
                  <a:defRPr/>
                </a:pPr>
                <a:endParaRPr lang="zh-CN" altLang="en-US" sz="1100" ker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1" name="Freeform 504"/>
            <p:cNvSpPr>
              <a:spLocks noEditPoints="1"/>
            </p:cNvSpPr>
            <p:nvPr/>
          </p:nvSpPr>
          <p:spPr bwMode="auto">
            <a:xfrm rot="10800000">
              <a:off x="5470361" y="4507439"/>
              <a:ext cx="711597" cy="229682"/>
            </a:xfrm>
            <a:custGeom>
              <a:avLst/>
              <a:gdLst>
                <a:gd name="T0" fmla="*/ 211 w 420"/>
                <a:gd name="T1" fmla="*/ 146 h 146"/>
                <a:gd name="T2" fmla="*/ 203 w 420"/>
                <a:gd name="T3" fmla="*/ 103 h 146"/>
                <a:gd name="T4" fmla="*/ 211 w 420"/>
                <a:gd name="T5" fmla="*/ 0 h 146"/>
                <a:gd name="T6" fmla="*/ 203 w 420"/>
                <a:gd name="T7" fmla="*/ 48 h 146"/>
                <a:gd name="T8" fmla="*/ 211 w 420"/>
                <a:gd name="T9" fmla="*/ 0 h 146"/>
                <a:gd name="T10" fmla="*/ 207 w 420"/>
                <a:gd name="T11" fmla="*/ 58 h 146"/>
                <a:gd name="T12" fmla="*/ 200 w 420"/>
                <a:gd name="T13" fmla="*/ 59 h 146"/>
                <a:gd name="T14" fmla="*/ 194 w 420"/>
                <a:gd name="T15" fmla="*/ 63 h 146"/>
                <a:gd name="T16" fmla="*/ 190 w 420"/>
                <a:gd name="T17" fmla="*/ 68 h 146"/>
                <a:gd name="T18" fmla="*/ 189 w 420"/>
                <a:gd name="T19" fmla="*/ 76 h 146"/>
                <a:gd name="T20" fmla="*/ 189 w 420"/>
                <a:gd name="T21" fmla="*/ 79 h 146"/>
                <a:gd name="T22" fmla="*/ 192 w 420"/>
                <a:gd name="T23" fmla="*/ 86 h 146"/>
                <a:gd name="T24" fmla="*/ 197 w 420"/>
                <a:gd name="T25" fmla="*/ 91 h 146"/>
                <a:gd name="T26" fmla="*/ 204 w 420"/>
                <a:gd name="T27" fmla="*/ 94 h 146"/>
                <a:gd name="T28" fmla="*/ 207 w 420"/>
                <a:gd name="T29" fmla="*/ 94 h 146"/>
                <a:gd name="T30" fmla="*/ 215 w 420"/>
                <a:gd name="T31" fmla="*/ 93 h 146"/>
                <a:gd name="T32" fmla="*/ 220 w 420"/>
                <a:gd name="T33" fmla="*/ 89 h 146"/>
                <a:gd name="T34" fmla="*/ 224 w 420"/>
                <a:gd name="T35" fmla="*/ 83 h 146"/>
                <a:gd name="T36" fmla="*/ 225 w 420"/>
                <a:gd name="T37" fmla="*/ 76 h 146"/>
                <a:gd name="T38" fmla="*/ 225 w 420"/>
                <a:gd name="T39" fmla="*/ 73 h 146"/>
                <a:gd name="T40" fmla="*/ 222 w 420"/>
                <a:gd name="T41" fmla="*/ 65 h 146"/>
                <a:gd name="T42" fmla="*/ 218 w 420"/>
                <a:gd name="T43" fmla="*/ 61 h 146"/>
                <a:gd name="T44" fmla="*/ 211 w 420"/>
                <a:gd name="T45" fmla="*/ 58 h 146"/>
                <a:gd name="T46" fmla="*/ 207 w 420"/>
                <a:gd name="T47" fmla="*/ 58 h 146"/>
                <a:gd name="T48" fmla="*/ 0 w 420"/>
                <a:gd name="T49" fmla="*/ 141 h 146"/>
                <a:gd name="T50" fmla="*/ 6 w 420"/>
                <a:gd name="T51" fmla="*/ 120 h 146"/>
                <a:gd name="T52" fmla="*/ 7 w 420"/>
                <a:gd name="T53" fmla="*/ 112 h 146"/>
                <a:gd name="T54" fmla="*/ 12 w 420"/>
                <a:gd name="T55" fmla="*/ 98 h 146"/>
                <a:gd name="T56" fmla="*/ 24 w 420"/>
                <a:gd name="T57" fmla="*/ 86 h 146"/>
                <a:gd name="T58" fmla="*/ 38 w 420"/>
                <a:gd name="T59" fmla="*/ 80 h 146"/>
                <a:gd name="T60" fmla="*/ 179 w 420"/>
                <a:gd name="T61" fmla="*/ 80 h 146"/>
                <a:gd name="T62" fmla="*/ 41 w 420"/>
                <a:gd name="T63" fmla="*/ 74 h 146"/>
                <a:gd name="T64" fmla="*/ 33 w 420"/>
                <a:gd name="T65" fmla="*/ 75 h 146"/>
                <a:gd name="T66" fmla="*/ 18 w 420"/>
                <a:gd name="T67" fmla="*/ 80 h 146"/>
                <a:gd name="T68" fmla="*/ 8 w 420"/>
                <a:gd name="T69" fmla="*/ 92 h 146"/>
                <a:gd name="T70" fmla="*/ 1 w 420"/>
                <a:gd name="T71" fmla="*/ 106 h 146"/>
                <a:gd name="T72" fmla="*/ 0 w 420"/>
                <a:gd name="T73" fmla="*/ 114 h 146"/>
                <a:gd name="T74" fmla="*/ 235 w 420"/>
                <a:gd name="T75" fmla="*/ 74 h 146"/>
                <a:gd name="T76" fmla="*/ 375 w 420"/>
                <a:gd name="T77" fmla="*/ 80 h 146"/>
                <a:gd name="T78" fmla="*/ 383 w 420"/>
                <a:gd name="T79" fmla="*/ 80 h 146"/>
                <a:gd name="T80" fmla="*/ 397 w 420"/>
                <a:gd name="T81" fmla="*/ 86 h 146"/>
                <a:gd name="T82" fmla="*/ 409 w 420"/>
                <a:gd name="T83" fmla="*/ 98 h 146"/>
                <a:gd name="T84" fmla="*/ 414 w 420"/>
                <a:gd name="T85" fmla="*/ 112 h 146"/>
                <a:gd name="T86" fmla="*/ 415 w 420"/>
                <a:gd name="T87" fmla="*/ 141 h 146"/>
                <a:gd name="T88" fmla="*/ 420 w 420"/>
                <a:gd name="T89" fmla="*/ 114 h 146"/>
                <a:gd name="T90" fmla="*/ 419 w 420"/>
                <a:gd name="T91" fmla="*/ 106 h 146"/>
                <a:gd name="T92" fmla="*/ 414 w 420"/>
                <a:gd name="T93" fmla="*/ 92 h 146"/>
                <a:gd name="T94" fmla="*/ 402 w 420"/>
                <a:gd name="T95" fmla="*/ 80 h 146"/>
                <a:gd name="T96" fmla="*/ 388 w 420"/>
                <a:gd name="T97" fmla="*/ 75 h 146"/>
                <a:gd name="T98" fmla="*/ 380 w 420"/>
                <a:gd name="T99" fmla="*/ 7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20" h="146">
                  <a:moveTo>
                    <a:pt x="203" y="146"/>
                  </a:moveTo>
                  <a:lnTo>
                    <a:pt x="211" y="146"/>
                  </a:lnTo>
                  <a:lnTo>
                    <a:pt x="211" y="103"/>
                  </a:lnTo>
                  <a:lnTo>
                    <a:pt x="203" y="103"/>
                  </a:lnTo>
                  <a:lnTo>
                    <a:pt x="203" y="146"/>
                  </a:lnTo>
                  <a:close/>
                  <a:moveTo>
                    <a:pt x="211" y="0"/>
                  </a:moveTo>
                  <a:lnTo>
                    <a:pt x="203" y="0"/>
                  </a:lnTo>
                  <a:lnTo>
                    <a:pt x="203" y="48"/>
                  </a:lnTo>
                  <a:lnTo>
                    <a:pt x="211" y="48"/>
                  </a:lnTo>
                  <a:lnTo>
                    <a:pt x="211" y="0"/>
                  </a:lnTo>
                  <a:close/>
                  <a:moveTo>
                    <a:pt x="207" y="58"/>
                  </a:moveTo>
                  <a:lnTo>
                    <a:pt x="207" y="58"/>
                  </a:lnTo>
                  <a:lnTo>
                    <a:pt x="204" y="58"/>
                  </a:lnTo>
                  <a:lnTo>
                    <a:pt x="200" y="59"/>
                  </a:lnTo>
                  <a:lnTo>
                    <a:pt x="197" y="61"/>
                  </a:lnTo>
                  <a:lnTo>
                    <a:pt x="194" y="63"/>
                  </a:lnTo>
                  <a:lnTo>
                    <a:pt x="192" y="65"/>
                  </a:lnTo>
                  <a:lnTo>
                    <a:pt x="190" y="68"/>
                  </a:lnTo>
                  <a:lnTo>
                    <a:pt x="189" y="73"/>
                  </a:lnTo>
                  <a:lnTo>
                    <a:pt x="189" y="76"/>
                  </a:lnTo>
                  <a:lnTo>
                    <a:pt x="189" y="76"/>
                  </a:lnTo>
                  <a:lnTo>
                    <a:pt x="189" y="79"/>
                  </a:lnTo>
                  <a:lnTo>
                    <a:pt x="190" y="83"/>
                  </a:lnTo>
                  <a:lnTo>
                    <a:pt x="192" y="86"/>
                  </a:lnTo>
                  <a:lnTo>
                    <a:pt x="194" y="89"/>
                  </a:lnTo>
                  <a:lnTo>
                    <a:pt x="197" y="91"/>
                  </a:lnTo>
                  <a:lnTo>
                    <a:pt x="200" y="93"/>
                  </a:lnTo>
                  <a:lnTo>
                    <a:pt x="204" y="94"/>
                  </a:lnTo>
                  <a:lnTo>
                    <a:pt x="207" y="94"/>
                  </a:lnTo>
                  <a:lnTo>
                    <a:pt x="207" y="94"/>
                  </a:lnTo>
                  <a:lnTo>
                    <a:pt x="211" y="94"/>
                  </a:lnTo>
                  <a:lnTo>
                    <a:pt x="215" y="93"/>
                  </a:lnTo>
                  <a:lnTo>
                    <a:pt x="218" y="91"/>
                  </a:lnTo>
                  <a:lnTo>
                    <a:pt x="220" y="89"/>
                  </a:lnTo>
                  <a:lnTo>
                    <a:pt x="222" y="86"/>
                  </a:lnTo>
                  <a:lnTo>
                    <a:pt x="224" y="83"/>
                  </a:lnTo>
                  <a:lnTo>
                    <a:pt x="225" y="79"/>
                  </a:lnTo>
                  <a:lnTo>
                    <a:pt x="225" y="76"/>
                  </a:lnTo>
                  <a:lnTo>
                    <a:pt x="225" y="76"/>
                  </a:lnTo>
                  <a:lnTo>
                    <a:pt x="225" y="73"/>
                  </a:lnTo>
                  <a:lnTo>
                    <a:pt x="224" y="68"/>
                  </a:lnTo>
                  <a:lnTo>
                    <a:pt x="222" y="65"/>
                  </a:lnTo>
                  <a:lnTo>
                    <a:pt x="220" y="63"/>
                  </a:lnTo>
                  <a:lnTo>
                    <a:pt x="218" y="61"/>
                  </a:lnTo>
                  <a:lnTo>
                    <a:pt x="215" y="59"/>
                  </a:lnTo>
                  <a:lnTo>
                    <a:pt x="211" y="58"/>
                  </a:lnTo>
                  <a:lnTo>
                    <a:pt x="207" y="58"/>
                  </a:lnTo>
                  <a:lnTo>
                    <a:pt x="207" y="58"/>
                  </a:lnTo>
                  <a:close/>
                  <a:moveTo>
                    <a:pt x="0" y="114"/>
                  </a:moveTo>
                  <a:lnTo>
                    <a:pt x="0" y="141"/>
                  </a:lnTo>
                  <a:lnTo>
                    <a:pt x="6" y="141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7" y="112"/>
                  </a:lnTo>
                  <a:lnTo>
                    <a:pt x="9" y="105"/>
                  </a:lnTo>
                  <a:lnTo>
                    <a:pt x="12" y="98"/>
                  </a:lnTo>
                  <a:lnTo>
                    <a:pt x="17" y="92"/>
                  </a:lnTo>
                  <a:lnTo>
                    <a:pt x="24" y="86"/>
                  </a:lnTo>
                  <a:lnTo>
                    <a:pt x="30" y="83"/>
                  </a:lnTo>
                  <a:lnTo>
                    <a:pt x="38" y="80"/>
                  </a:lnTo>
                  <a:lnTo>
                    <a:pt x="46" y="80"/>
                  </a:lnTo>
                  <a:lnTo>
                    <a:pt x="179" y="80"/>
                  </a:lnTo>
                  <a:lnTo>
                    <a:pt x="179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33" y="75"/>
                  </a:lnTo>
                  <a:lnTo>
                    <a:pt x="25" y="77"/>
                  </a:lnTo>
                  <a:lnTo>
                    <a:pt x="18" y="80"/>
                  </a:lnTo>
                  <a:lnTo>
                    <a:pt x="12" y="85"/>
                  </a:lnTo>
                  <a:lnTo>
                    <a:pt x="8" y="92"/>
                  </a:lnTo>
                  <a:lnTo>
                    <a:pt x="3" y="98"/>
                  </a:lnTo>
                  <a:lnTo>
                    <a:pt x="1" y="106"/>
                  </a:lnTo>
                  <a:lnTo>
                    <a:pt x="0" y="114"/>
                  </a:lnTo>
                  <a:lnTo>
                    <a:pt x="0" y="114"/>
                  </a:lnTo>
                  <a:close/>
                  <a:moveTo>
                    <a:pt x="380" y="74"/>
                  </a:moveTo>
                  <a:lnTo>
                    <a:pt x="235" y="74"/>
                  </a:lnTo>
                  <a:lnTo>
                    <a:pt x="235" y="80"/>
                  </a:lnTo>
                  <a:lnTo>
                    <a:pt x="375" y="80"/>
                  </a:lnTo>
                  <a:lnTo>
                    <a:pt x="375" y="80"/>
                  </a:lnTo>
                  <a:lnTo>
                    <a:pt x="383" y="80"/>
                  </a:lnTo>
                  <a:lnTo>
                    <a:pt x="391" y="83"/>
                  </a:lnTo>
                  <a:lnTo>
                    <a:pt x="397" y="86"/>
                  </a:lnTo>
                  <a:lnTo>
                    <a:pt x="403" y="92"/>
                  </a:lnTo>
                  <a:lnTo>
                    <a:pt x="409" y="98"/>
                  </a:lnTo>
                  <a:lnTo>
                    <a:pt x="412" y="105"/>
                  </a:lnTo>
                  <a:lnTo>
                    <a:pt x="414" y="112"/>
                  </a:lnTo>
                  <a:lnTo>
                    <a:pt x="415" y="120"/>
                  </a:lnTo>
                  <a:lnTo>
                    <a:pt x="415" y="141"/>
                  </a:lnTo>
                  <a:lnTo>
                    <a:pt x="420" y="141"/>
                  </a:lnTo>
                  <a:lnTo>
                    <a:pt x="420" y="114"/>
                  </a:lnTo>
                  <a:lnTo>
                    <a:pt x="420" y="114"/>
                  </a:lnTo>
                  <a:lnTo>
                    <a:pt x="419" y="106"/>
                  </a:lnTo>
                  <a:lnTo>
                    <a:pt x="417" y="98"/>
                  </a:lnTo>
                  <a:lnTo>
                    <a:pt x="414" y="92"/>
                  </a:lnTo>
                  <a:lnTo>
                    <a:pt x="409" y="85"/>
                  </a:lnTo>
                  <a:lnTo>
                    <a:pt x="402" y="80"/>
                  </a:lnTo>
                  <a:lnTo>
                    <a:pt x="396" y="77"/>
                  </a:lnTo>
                  <a:lnTo>
                    <a:pt x="388" y="75"/>
                  </a:lnTo>
                  <a:lnTo>
                    <a:pt x="380" y="74"/>
                  </a:lnTo>
                  <a:lnTo>
                    <a:pt x="380" y="74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>
                <a:defRPr/>
              </a:pPr>
              <a:endParaRPr lang="zh-CN" altLang="en-US" sz="1100" ker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505"/>
            <p:cNvSpPr>
              <a:spLocks noEditPoints="1"/>
            </p:cNvSpPr>
            <p:nvPr/>
          </p:nvSpPr>
          <p:spPr bwMode="auto">
            <a:xfrm>
              <a:off x="5407033" y="4309604"/>
              <a:ext cx="131238" cy="204934"/>
            </a:xfrm>
            <a:custGeom>
              <a:avLst/>
              <a:gdLst>
                <a:gd name="T0" fmla="*/ 6 w 91"/>
                <a:gd name="T1" fmla="*/ 1 h 162"/>
                <a:gd name="T2" fmla="*/ 0 w 91"/>
                <a:gd name="T3" fmla="*/ 150 h 162"/>
                <a:gd name="T4" fmla="*/ 6 w 91"/>
                <a:gd name="T5" fmla="*/ 162 h 162"/>
                <a:gd name="T6" fmla="*/ 83 w 91"/>
                <a:gd name="T7" fmla="*/ 162 h 162"/>
                <a:gd name="T8" fmla="*/ 91 w 91"/>
                <a:gd name="T9" fmla="*/ 12 h 162"/>
                <a:gd name="T10" fmla="*/ 83 w 91"/>
                <a:gd name="T11" fmla="*/ 1 h 162"/>
                <a:gd name="T12" fmla="*/ 19 w 91"/>
                <a:gd name="T13" fmla="*/ 150 h 162"/>
                <a:gd name="T14" fmla="*/ 16 w 91"/>
                <a:gd name="T15" fmla="*/ 151 h 162"/>
                <a:gd name="T16" fmla="*/ 16 w 91"/>
                <a:gd name="T17" fmla="*/ 110 h 162"/>
                <a:gd name="T18" fmla="*/ 19 w 91"/>
                <a:gd name="T19" fmla="*/ 111 h 162"/>
                <a:gd name="T20" fmla="*/ 28 w 91"/>
                <a:gd name="T21" fmla="*/ 151 h 162"/>
                <a:gd name="T22" fmla="*/ 25 w 91"/>
                <a:gd name="T23" fmla="*/ 150 h 162"/>
                <a:gd name="T24" fmla="*/ 27 w 91"/>
                <a:gd name="T25" fmla="*/ 110 h 162"/>
                <a:gd name="T26" fmla="*/ 28 w 91"/>
                <a:gd name="T27" fmla="*/ 150 h 162"/>
                <a:gd name="T28" fmla="*/ 36 w 91"/>
                <a:gd name="T29" fmla="*/ 151 h 162"/>
                <a:gd name="T30" fmla="*/ 34 w 91"/>
                <a:gd name="T31" fmla="*/ 111 h 162"/>
                <a:gd name="T32" fmla="*/ 36 w 91"/>
                <a:gd name="T33" fmla="*/ 110 h 162"/>
                <a:gd name="T34" fmla="*/ 47 w 91"/>
                <a:gd name="T35" fmla="*/ 150 h 162"/>
                <a:gd name="T36" fmla="*/ 45 w 91"/>
                <a:gd name="T37" fmla="*/ 151 h 162"/>
                <a:gd name="T38" fmla="*/ 44 w 91"/>
                <a:gd name="T39" fmla="*/ 111 h 162"/>
                <a:gd name="T40" fmla="*/ 46 w 91"/>
                <a:gd name="T41" fmla="*/ 110 h 162"/>
                <a:gd name="T42" fmla="*/ 55 w 91"/>
                <a:gd name="T43" fmla="*/ 150 h 162"/>
                <a:gd name="T44" fmla="*/ 53 w 91"/>
                <a:gd name="T45" fmla="*/ 151 h 162"/>
                <a:gd name="T46" fmla="*/ 53 w 91"/>
                <a:gd name="T47" fmla="*/ 110 h 162"/>
                <a:gd name="T48" fmla="*/ 55 w 91"/>
                <a:gd name="T49" fmla="*/ 111 h 162"/>
                <a:gd name="T50" fmla="*/ 65 w 91"/>
                <a:gd name="T51" fmla="*/ 151 h 162"/>
                <a:gd name="T52" fmla="*/ 62 w 91"/>
                <a:gd name="T53" fmla="*/ 150 h 162"/>
                <a:gd name="T54" fmla="*/ 64 w 91"/>
                <a:gd name="T55" fmla="*/ 110 h 162"/>
                <a:gd name="T56" fmla="*/ 65 w 91"/>
                <a:gd name="T57" fmla="*/ 150 h 162"/>
                <a:gd name="T58" fmla="*/ 61 w 91"/>
                <a:gd name="T59" fmla="*/ 89 h 162"/>
                <a:gd name="T60" fmla="*/ 60 w 91"/>
                <a:gd name="T61" fmla="*/ 84 h 162"/>
                <a:gd name="T62" fmla="*/ 64 w 91"/>
                <a:gd name="T63" fmla="*/ 80 h 162"/>
                <a:gd name="T64" fmla="*/ 70 w 91"/>
                <a:gd name="T65" fmla="*/ 86 h 162"/>
                <a:gd name="T66" fmla="*/ 66 w 91"/>
                <a:gd name="T67" fmla="*/ 91 h 162"/>
                <a:gd name="T68" fmla="*/ 75 w 91"/>
                <a:gd name="T69" fmla="*/ 150 h 162"/>
                <a:gd name="T70" fmla="*/ 71 w 91"/>
                <a:gd name="T71" fmla="*/ 151 h 162"/>
                <a:gd name="T72" fmla="*/ 71 w 91"/>
                <a:gd name="T73" fmla="*/ 110 h 162"/>
                <a:gd name="T74" fmla="*/ 75 w 91"/>
                <a:gd name="T75" fmla="*/ 111 h 162"/>
                <a:gd name="T76" fmla="*/ 77 w 91"/>
                <a:gd name="T77" fmla="*/ 60 h 162"/>
                <a:gd name="T78" fmla="*/ 11 w 91"/>
                <a:gd name="T79" fmla="*/ 60 h 162"/>
                <a:gd name="T80" fmla="*/ 11 w 91"/>
                <a:gd name="T81" fmla="*/ 54 h 162"/>
                <a:gd name="T82" fmla="*/ 77 w 91"/>
                <a:gd name="T83" fmla="*/ 54 h 162"/>
                <a:gd name="T84" fmla="*/ 78 w 91"/>
                <a:gd name="T85" fmla="*/ 39 h 162"/>
                <a:gd name="T86" fmla="*/ 14 w 91"/>
                <a:gd name="T87" fmla="*/ 43 h 162"/>
                <a:gd name="T88" fmla="*/ 10 w 91"/>
                <a:gd name="T89" fmla="*/ 38 h 162"/>
                <a:gd name="T90" fmla="*/ 75 w 91"/>
                <a:gd name="T91" fmla="*/ 35 h 162"/>
                <a:gd name="T92" fmla="*/ 78 w 91"/>
                <a:gd name="T93" fmla="*/ 21 h 162"/>
                <a:gd name="T94" fmla="*/ 14 w 91"/>
                <a:gd name="T95" fmla="*/ 24 h 162"/>
                <a:gd name="T96" fmla="*/ 10 w 91"/>
                <a:gd name="T97" fmla="*/ 21 h 162"/>
                <a:gd name="T98" fmla="*/ 75 w 91"/>
                <a:gd name="T99" fmla="*/ 17 h 162"/>
                <a:gd name="T100" fmla="*/ 78 w 91"/>
                <a:gd name="T101" fmla="*/ 2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" h="162">
                  <a:moveTo>
                    <a:pt x="79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" y="156"/>
                  </a:lnTo>
                  <a:lnTo>
                    <a:pt x="3" y="159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79" y="162"/>
                  </a:lnTo>
                  <a:lnTo>
                    <a:pt x="79" y="162"/>
                  </a:lnTo>
                  <a:lnTo>
                    <a:pt x="83" y="162"/>
                  </a:lnTo>
                  <a:lnTo>
                    <a:pt x="87" y="159"/>
                  </a:lnTo>
                  <a:lnTo>
                    <a:pt x="90" y="156"/>
                  </a:lnTo>
                  <a:lnTo>
                    <a:pt x="91" y="150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0" y="7"/>
                  </a:lnTo>
                  <a:lnTo>
                    <a:pt x="87" y="3"/>
                  </a:lnTo>
                  <a:lnTo>
                    <a:pt x="83" y="1"/>
                  </a:lnTo>
                  <a:lnTo>
                    <a:pt x="79" y="0"/>
                  </a:lnTo>
                  <a:lnTo>
                    <a:pt x="79" y="0"/>
                  </a:lnTo>
                  <a:close/>
                  <a:moveTo>
                    <a:pt x="19" y="150"/>
                  </a:moveTo>
                  <a:lnTo>
                    <a:pt x="19" y="150"/>
                  </a:lnTo>
                  <a:lnTo>
                    <a:pt x="18" y="151"/>
                  </a:lnTo>
                  <a:lnTo>
                    <a:pt x="17" y="151"/>
                  </a:lnTo>
                  <a:lnTo>
                    <a:pt x="17" y="151"/>
                  </a:lnTo>
                  <a:lnTo>
                    <a:pt x="16" y="151"/>
                  </a:lnTo>
                  <a:lnTo>
                    <a:pt x="16" y="150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8" y="110"/>
                  </a:lnTo>
                  <a:lnTo>
                    <a:pt x="19" y="111"/>
                  </a:lnTo>
                  <a:lnTo>
                    <a:pt x="19" y="150"/>
                  </a:lnTo>
                  <a:close/>
                  <a:moveTo>
                    <a:pt x="28" y="150"/>
                  </a:moveTo>
                  <a:lnTo>
                    <a:pt x="28" y="150"/>
                  </a:lnTo>
                  <a:lnTo>
                    <a:pt x="28" y="151"/>
                  </a:lnTo>
                  <a:lnTo>
                    <a:pt x="27" y="151"/>
                  </a:lnTo>
                  <a:lnTo>
                    <a:pt x="27" y="151"/>
                  </a:lnTo>
                  <a:lnTo>
                    <a:pt x="26" y="151"/>
                  </a:lnTo>
                  <a:lnTo>
                    <a:pt x="25" y="15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6" y="110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8" y="110"/>
                  </a:lnTo>
                  <a:lnTo>
                    <a:pt x="28" y="111"/>
                  </a:lnTo>
                  <a:lnTo>
                    <a:pt x="28" y="150"/>
                  </a:lnTo>
                  <a:close/>
                  <a:moveTo>
                    <a:pt x="37" y="150"/>
                  </a:moveTo>
                  <a:lnTo>
                    <a:pt x="37" y="150"/>
                  </a:lnTo>
                  <a:lnTo>
                    <a:pt x="37" y="151"/>
                  </a:lnTo>
                  <a:lnTo>
                    <a:pt x="36" y="151"/>
                  </a:lnTo>
                  <a:lnTo>
                    <a:pt x="36" y="151"/>
                  </a:lnTo>
                  <a:lnTo>
                    <a:pt x="35" y="151"/>
                  </a:lnTo>
                  <a:lnTo>
                    <a:pt x="34" y="15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50"/>
                  </a:lnTo>
                  <a:close/>
                  <a:moveTo>
                    <a:pt x="47" y="150"/>
                  </a:moveTo>
                  <a:lnTo>
                    <a:pt x="47" y="150"/>
                  </a:lnTo>
                  <a:lnTo>
                    <a:pt x="46" y="151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44" y="151"/>
                  </a:lnTo>
                  <a:lnTo>
                    <a:pt x="44" y="150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4" y="110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0"/>
                  </a:lnTo>
                  <a:lnTo>
                    <a:pt x="47" y="111"/>
                  </a:lnTo>
                  <a:lnTo>
                    <a:pt x="47" y="150"/>
                  </a:lnTo>
                  <a:close/>
                  <a:moveTo>
                    <a:pt x="55" y="150"/>
                  </a:moveTo>
                  <a:lnTo>
                    <a:pt x="55" y="150"/>
                  </a:lnTo>
                  <a:lnTo>
                    <a:pt x="55" y="151"/>
                  </a:lnTo>
                  <a:lnTo>
                    <a:pt x="54" y="151"/>
                  </a:lnTo>
                  <a:lnTo>
                    <a:pt x="54" y="151"/>
                  </a:lnTo>
                  <a:lnTo>
                    <a:pt x="53" y="151"/>
                  </a:lnTo>
                  <a:lnTo>
                    <a:pt x="53" y="15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5" y="110"/>
                  </a:lnTo>
                  <a:lnTo>
                    <a:pt x="55" y="111"/>
                  </a:lnTo>
                  <a:lnTo>
                    <a:pt x="55" y="150"/>
                  </a:lnTo>
                  <a:close/>
                  <a:moveTo>
                    <a:pt x="65" y="150"/>
                  </a:moveTo>
                  <a:lnTo>
                    <a:pt x="65" y="150"/>
                  </a:lnTo>
                  <a:lnTo>
                    <a:pt x="65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3" y="151"/>
                  </a:lnTo>
                  <a:lnTo>
                    <a:pt x="62" y="15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3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50"/>
                  </a:lnTo>
                  <a:close/>
                  <a:moveTo>
                    <a:pt x="64" y="92"/>
                  </a:moveTo>
                  <a:lnTo>
                    <a:pt x="64" y="92"/>
                  </a:lnTo>
                  <a:lnTo>
                    <a:pt x="62" y="91"/>
                  </a:lnTo>
                  <a:lnTo>
                    <a:pt x="61" y="89"/>
                  </a:lnTo>
                  <a:lnTo>
                    <a:pt x="60" y="88"/>
                  </a:lnTo>
                  <a:lnTo>
                    <a:pt x="59" y="86"/>
                  </a:lnTo>
                  <a:lnTo>
                    <a:pt x="59" y="86"/>
                  </a:lnTo>
                  <a:lnTo>
                    <a:pt x="60" y="84"/>
                  </a:lnTo>
                  <a:lnTo>
                    <a:pt x="61" y="82"/>
                  </a:lnTo>
                  <a:lnTo>
                    <a:pt x="62" y="81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6" y="81"/>
                  </a:lnTo>
                  <a:lnTo>
                    <a:pt x="68" y="82"/>
                  </a:lnTo>
                  <a:lnTo>
                    <a:pt x="69" y="84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69" y="88"/>
                  </a:lnTo>
                  <a:lnTo>
                    <a:pt x="68" y="89"/>
                  </a:lnTo>
                  <a:lnTo>
                    <a:pt x="66" y="91"/>
                  </a:lnTo>
                  <a:lnTo>
                    <a:pt x="64" y="92"/>
                  </a:lnTo>
                  <a:lnTo>
                    <a:pt x="64" y="92"/>
                  </a:lnTo>
                  <a:close/>
                  <a:moveTo>
                    <a:pt x="75" y="150"/>
                  </a:moveTo>
                  <a:lnTo>
                    <a:pt x="75" y="150"/>
                  </a:lnTo>
                  <a:lnTo>
                    <a:pt x="74" y="151"/>
                  </a:lnTo>
                  <a:lnTo>
                    <a:pt x="73" y="151"/>
                  </a:lnTo>
                  <a:lnTo>
                    <a:pt x="73" y="151"/>
                  </a:lnTo>
                  <a:lnTo>
                    <a:pt x="71" y="151"/>
                  </a:lnTo>
                  <a:lnTo>
                    <a:pt x="71" y="150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4" y="110"/>
                  </a:lnTo>
                  <a:lnTo>
                    <a:pt x="75" y="111"/>
                  </a:lnTo>
                  <a:lnTo>
                    <a:pt x="75" y="150"/>
                  </a:lnTo>
                  <a:close/>
                  <a:moveTo>
                    <a:pt x="78" y="56"/>
                  </a:moveTo>
                  <a:lnTo>
                    <a:pt x="78" y="56"/>
                  </a:lnTo>
                  <a:lnTo>
                    <a:pt x="77" y="60"/>
                  </a:lnTo>
                  <a:lnTo>
                    <a:pt x="75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1" y="60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7" y="54"/>
                  </a:lnTo>
                  <a:lnTo>
                    <a:pt x="78" y="56"/>
                  </a:lnTo>
                  <a:lnTo>
                    <a:pt x="78" y="56"/>
                  </a:lnTo>
                  <a:close/>
                  <a:moveTo>
                    <a:pt x="78" y="39"/>
                  </a:moveTo>
                  <a:lnTo>
                    <a:pt x="78" y="39"/>
                  </a:lnTo>
                  <a:lnTo>
                    <a:pt x="77" y="41"/>
                  </a:lnTo>
                  <a:lnTo>
                    <a:pt x="75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1" y="41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1" y="36"/>
                  </a:lnTo>
                  <a:lnTo>
                    <a:pt x="14" y="35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7" y="36"/>
                  </a:lnTo>
                  <a:lnTo>
                    <a:pt x="78" y="38"/>
                  </a:lnTo>
                  <a:lnTo>
                    <a:pt x="78" y="39"/>
                  </a:lnTo>
                  <a:close/>
                  <a:moveTo>
                    <a:pt x="78" y="21"/>
                  </a:moveTo>
                  <a:lnTo>
                    <a:pt x="78" y="21"/>
                  </a:lnTo>
                  <a:lnTo>
                    <a:pt x="77" y="23"/>
                  </a:lnTo>
                  <a:lnTo>
                    <a:pt x="75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1" y="23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18"/>
                  </a:lnTo>
                  <a:lnTo>
                    <a:pt x="14" y="17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8" y="21"/>
                  </a:lnTo>
                  <a:lnTo>
                    <a:pt x="78" y="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>
                <a:defRPr/>
              </a:pPr>
              <a:endParaRPr lang="zh-CN" altLang="en-US" sz="1100" ker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506"/>
            <p:cNvSpPr>
              <a:spLocks noEditPoints="1"/>
            </p:cNvSpPr>
            <p:nvPr/>
          </p:nvSpPr>
          <p:spPr bwMode="auto">
            <a:xfrm>
              <a:off x="5763466" y="4309604"/>
              <a:ext cx="131238" cy="204934"/>
            </a:xfrm>
            <a:custGeom>
              <a:avLst/>
              <a:gdLst>
                <a:gd name="T0" fmla="*/ 7 w 91"/>
                <a:gd name="T1" fmla="*/ 1 h 162"/>
                <a:gd name="T2" fmla="*/ 0 w 91"/>
                <a:gd name="T3" fmla="*/ 150 h 162"/>
                <a:gd name="T4" fmla="*/ 7 w 91"/>
                <a:gd name="T5" fmla="*/ 162 h 162"/>
                <a:gd name="T6" fmla="*/ 83 w 91"/>
                <a:gd name="T7" fmla="*/ 162 h 162"/>
                <a:gd name="T8" fmla="*/ 91 w 91"/>
                <a:gd name="T9" fmla="*/ 12 h 162"/>
                <a:gd name="T10" fmla="*/ 83 w 91"/>
                <a:gd name="T11" fmla="*/ 1 h 162"/>
                <a:gd name="T12" fmla="*/ 19 w 91"/>
                <a:gd name="T13" fmla="*/ 150 h 162"/>
                <a:gd name="T14" fmla="*/ 16 w 91"/>
                <a:gd name="T15" fmla="*/ 151 h 162"/>
                <a:gd name="T16" fmla="*/ 16 w 91"/>
                <a:gd name="T17" fmla="*/ 110 h 162"/>
                <a:gd name="T18" fmla="*/ 19 w 91"/>
                <a:gd name="T19" fmla="*/ 111 h 162"/>
                <a:gd name="T20" fmla="*/ 28 w 91"/>
                <a:gd name="T21" fmla="*/ 151 h 162"/>
                <a:gd name="T22" fmla="*/ 25 w 91"/>
                <a:gd name="T23" fmla="*/ 150 h 162"/>
                <a:gd name="T24" fmla="*/ 27 w 91"/>
                <a:gd name="T25" fmla="*/ 110 h 162"/>
                <a:gd name="T26" fmla="*/ 29 w 91"/>
                <a:gd name="T27" fmla="*/ 150 h 162"/>
                <a:gd name="T28" fmla="*/ 36 w 91"/>
                <a:gd name="T29" fmla="*/ 151 h 162"/>
                <a:gd name="T30" fmla="*/ 34 w 91"/>
                <a:gd name="T31" fmla="*/ 111 h 162"/>
                <a:gd name="T32" fmla="*/ 36 w 91"/>
                <a:gd name="T33" fmla="*/ 110 h 162"/>
                <a:gd name="T34" fmla="*/ 47 w 91"/>
                <a:gd name="T35" fmla="*/ 150 h 162"/>
                <a:gd name="T36" fmla="*/ 46 w 91"/>
                <a:gd name="T37" fmla="*/ 151 h 162"/>
                <a:gd name="T38" fmla="*/ 44 w 91"/>
                <a:gd name="T39" fmla="*/ 111 h 162"/>
                <a:gd name="T40" fmla="*/ 47 w 91"/>
                <a:gd name="T41" fmla="*/ 110 h 162"/>
                <a:gd name="T42" fmla="*/ 56 w 91"/>
                <a:gd name="T43" fmla="*/ 150 h 162"/>
                <a:gd name="T44" fmla="*/ 53 w 91"/>
                <a:gd name="T45" fmla="*/ 151 h 162"/>
                <a:gd name="T46" fmla="*/ 53 w 91"/>
                <a:gd name="T47" fmla="*/ 110 h 162"/>
                <a:gd name="T48" fmla="*/ 56 w 91"/>
                <a:gd name="T49" fmla="*/ 111 h 162"/>
                <a:gd name="T50" fmla="*/ 65 w 91"/>
                <a:gd name="T51" fmla="*/ 151 h 162"/>
                <a:gd name="T52" fmla="*/ 62 w 91"/>
                <a:gd name="T53" fmla="*/ 150 h 162"/>
                <a:gd name="T54" fmla="*/ 64 w 91"/>
                <a:gd name="T55" fmla="*/ 110 h 162"/>
                <a:gd name="T56" fmla="*/ 65 w 91"/>
                <a:gd name="T57" fmla="*/ 150 h 162"/>
                <a:gd name="T58" fmla="*/ 61 w 91"/>
                <a:gd name="T59" fmla="*/ 89 h 162"/>
                <a:gd name="T60" fmla="*/ 60 w 91"/>
                <a:gd name="T61" fmla="*/ 84 h 162"/>
                <a:gd name="T62" fmla="*/ 65 w 91"/>
                <a:gd name="T63" fmla="*/ 80 h 162"/>
                <a:gd name="T64" fmla="*/ 70 w 91"/>
                <a:gd name="T65" fmla="*/ 86 h 162"/>
                <a:gd name="T66" fmla="*/ 67 w 91"/>
                <a:gd name="T67" fmla="*/ 91 h 162"/>
                <a:gd name="T68" fmla="*/ 75 w 91"/>
                <a:gd name="T69" fmla="*/ 150 h 162"/>
                <a:gd name="T70" fmla="*/ 72 w 91"/>
                <a:gd name="T71" fmla="*/ 151 h 162"/>
                <a:gd name="T72" fmla="*/ 72 w 91"/>
                <a:gd name="T73" fmla="*/ 110 h 162"/>
                <a:gd name="T74" fmla="*/ 75 w 91"/>
                <a:gd name="T75" fmla="*/ 111 h 162"/>
                <a:gd name="T76" fmla="*/ 77 w 91"/>
                <a:gd name="T77" fmla="*/ 60 h 162"/>
                <a:gd name="T78" fmla="*/ 12 w 91"/>
                <a:gd name="T79" fmla="*/ 60 h 162"/>
                <a:gd name="T80" fmla="*/ 12 w 91"/>
                <a:gd name="T81" fmla="*/ 54 h 162"/>
                <a:gd name="T82" fmla="*/ 77 w 91"/>
                <a:gd name="T83" fmla="*/ 54 h 162"/>
                <a:gd name="T84" fmla="*/ 78 w 91"/>
                <a:gd name="T85" fmla="*/ 39 h 162"/>
                <a:gd name="T86" fmla="*/ 14 w 91"/>
                <a:gd name="T87" fmla="*/ 43 h 162"/>
                <a:gd name="T88" fmla="*/ 11 w 91"/>
                <a:gd name="T89" fmla="*/ 38 h 162"/>
                <a:gd name="T90" fmla="*/ 75 w 91"/>
                <a:gd name="T91" fmla="*/ 35 h 162"/>
                <a:gd name="T92" fmla="*/ 78 w 91"/>
                <a:gd name="T93" fmla="*/ 21 h 162"/>
                <a:gd name="T94" fmla="*/ 14 w 91"/>
                <a:gd name="T95" fmla="*/ 24 h 162"/>
                <a:gd name="T96" fmla="*/ 11 w 91"/>
                <a:gd name="T97" fmla="*/ 21 h 162"/>
                <a:gd name="T98" fmla="*/ 75 w 91"/>
                <a:gd name="T99" fmla="*/ 17 h 162"/>
                <a:gd name="T100" fmla="*/ 78 w 91"/>
                <a:gd name="T101" fmla="*/ 2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" h="162">
                  <a:moveTo>
                    <a:pt x="79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" y="156"/>
                  </a:lnTo>
                  <a:lnTo>
                    <a:pt x="3" y="159"/>
                  </a:lnTo>
                  <a:lnTo>
                    <a:pt x="7" y="162"/>
                  </a:lnTo>
                  <a:lnTo>
                    <a:pt x="12" y="162"/>
                  </a:lnTo>
                  <a:lnTo>
                    <a:pt x="79" y="162"/>
                  </a:lnTo>
                  <a:lnTo>
                    <a:pt x="79" y="162"/>
                  </a:lnTo>
                  <a:lnTo>
                    <a:pt x="83" y="162"/>
                  </a:lnTo>
                  <a:lnTo>
                    <a:pt x="87" y="159"/>
                  </a:lnTo>
                  <a:lnTo>
                    <a:pt x="89" y="156"/>
                  </a:lnTo>
                  <a:lnTo>
                    <a:pt x="91" y="150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89" y="7"/>
                  </a:lnTo>
                  <a:lnTo>
                    <a:pt x="87" y="3"/>
                  </a:lnTo>
                  <a:lnTo>
                    <a:pt x="83" y="1"/>
                  </a:lnTo>
                  <a:lnTo>
                    <a:pt x="79" y="0"/>
                  </a:lnTo>
                  <a:lnTo>
                    <a:pt x="79" y="0"/>
                  </a:lnTo>
                  <a:close/>
                  <a:moveTo>
                    <a:pt x="19" y="150"/>
                  </a:moveTo>
                  <a:lnTo>
                    <a:pt x="19" y="150"/>
                  </a:lnTo>
                  <a:lnTo>
                    <a:pt x="19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6" y="151"/>
                  </a:lnTo>
                  <a:lnTo>
                    <a:pt x="16" y="150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50"/>
                  </a:lnTo>
                  <a:close/>
                  <a:moveTo>
                    <a:pt x="29" y="150"/>
                  </a:moveTo>
                  <a:lnTo>
                    <a:pt x="29" y="150"/>
                  </a:lnTo>
                  <a:lnTo>
                    <a:pt x="28" y="151"/>
                  </a:lnTo>
                  <a:lnTo>
                    <a:pt x="27" y="151"/>
                  </a:lnTo>
                  <a:lnTo>
                    <a:pt x="27" y="151"/>
                  </a:lnTo>
                  <a:lnTo>
                    <a:pt x="25" y="151"/>
                  </a:lnTo>
                  <a:lnTo>
                    <a:pt x="25" y="15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0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8" y="110"/>
                  </a:lnTo>
                  <a:lnTo>
                    <a:pt x="29" y="111"/>
                  </a:lnTo>
                  <a:lnTo>
                    <a:pt x="29" y="150"/>
                  </a:lnTo>
                  <a:close/>
                  <a:moveTo>
                    <a:pt x="37" y="150"/>
                  </a:moveTo>
                  <a:lnTo>
                    <a:pt x="37" y="150"/>
                  </a:lnTo>
                  <a:lnTo>
                    <a:pt x="37" y="151"/>
                  </a:lnTo>
                  <a:lnTo>
                    <a:pt x="36" y="151"/>
                  </a:lnTo>
                  <a:lnTo>
                    <a:pt x="36" y="151"/>
                  </a:lnTo>
                  <a:lnTo>
                    <a:pt x="35" y="151"/>
                  </a:lnTo>
                  <a:lnTo>
                    <a:pt x="34" y="15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50"/>
                  </a:lnTo>
                  <a:close/>
                  <a:moveTo>
                    <a:pt x="47" y="150"/>
                  </a:moveTo>
                  <a:lnTo>
                    <a:pt x="47" y="150"/>
                  </a:lnTo>
                  <a:lnTo>
                    <a:pt x="47" y="151"/>
                  </a:lnTo>
                  <a:lnTo>
                    <a:pt x="46" y="151"/>
                  </a:lnTo>
                  <a:lnTo>
                    <a:pt x="46" y="151"/>
                  </a:lnTo>
                  <a:lnTo>
                    <a:pt x="45" y="151"/>
                  </a:lnTo>
                  <a:lnTo>
                    <a:pt x="44" y="150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5" y="110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50"/>
                  </a:lnTo>
                  <a:close/>
                  <a:moveTo>
                    <a:pt x="56" y="150"/>
                  </a:moveTo>
                  <a:lnTo>
                    <a:pt x="56" y="150"/>
                  </a:lnTo>
                  <a:lnTo>
                    <a:pt x="55" y="151"/>
                  </a:lnTo>
                  <a:lnTo>
                    <a:pt x="54" y="151"/>
                  </a:lnTo>
                  <a:lnTo>
                    <a:pt x="54" y="151"/>
                  </a:lnTo>
                  <a:lnTo>
                    <a:pt x="53" y="151"/>
                  </a:lnTo>
                  <a:lnTo>
                    <a:pt x="53" y="15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5" y="110"/>
                  </a:lnTo>
                  <a:lnTo>
                    <a:pt x="56" y="111"/>
                  </a:lnTo>
                  <a:lnTo>
                    <a:pt x="56" y="150"/>
                  </a:lnTo>
                  <a:close/>
                  <a:moveTo>
                    <a:pt x="65" y="150"/>
                  </a:moveTo>
                  <a:lnTo>
                    <a:pt x="65" y="150"/>
                  </a:lnTo>
                  <a:lnTo>
                    <a:pt x="65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3" y="151"/>
                  </a:lnTo>
                  <a:lnTo>
                    <a:pt x="62" y="15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3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50"/>
                  </a:lnTo>
                  <a:close/>
                  <a:moveTo>
                    <a:pt x="65" y="92"/>
                  </a:moveTo>
                  <a:lnTo>
                    <a:pt x="65" y="92"/>
                  </a:lnTo>
                  <a:lnTo>
                    <a:pt x="63" y="91"/>
                  </a:lnTo>
                  <a:lnTo>
                    <a:pt x="61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4"/>
                  </a:lnTo>
                  <a:lnTo>
                    <a:pt x="61" y="82"/>
                  </a:lnTo>
                  <a:lnTo>
                    <a:pt x="63" y="81"/>
                  </a:lnTo>
                  <a:lnTo>
                    <a:pt x="65" y="80"/>
                  </a:lnTo>
                  <a:lnTo>
                    <a:pt x="65" y="80"/>
                  </a:lnTo>
                  <a:lnTo>
                    <a:pt x="67" y="81"/>
                  </a:lnTo>
                  <a:lnTo>
                    <a:pt x="68" y="82"/>
                  </a:lnTo>
                  <a:lnTo>
                    <a:pt x="70" y="84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88"/>
                  </a:lnTo>
                  <a:lnTo>
                    <a:pt x="68" y="89"/>
                  </a:lnTo>
                  <a:lnTo>
                    <a:pt x="67" y="91"/>
                  </a:lnTo>
                  <a:lnTo>
                    <a:pt x="65" y="92"/>
                  </a:lnTo>
                  <a:lnTo>
                    <a:pt x="65" y="92"/>
                  </a:lnTo>
                  <a:close/>
                  <a:moveTo>
                    <a:pt x="75" y="150"/>
                  </a:moveTo>
                  <a:lnTo>
                    <a:pt x="75" y="150"/>
                  </a:lnTo>
                  <a:lnTo>
                    <a:pt x="75" y="151"/>
                  </a:lnTo>
                  <a:lnTo>
                    <a:pt x="73" y="151"/>
                  </a:lnTo>
                  <a:lnTo>
                    <a:pt x="73" y="151"/>
                  </a:lnTo>
                  <a:lnTo>
                    <a:pt x="72" y="151"/>
                  </a:lnTo>
                  <a:lnTo>
                    <a:pt x="71" y="150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2" y="110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50"/>
                  </a:lnTo>
                  <a:close/>
                  <a:moveTo>
                    <a:pt x="78" y="56"/>
                  </a:moveTo>
                  <a:lnTo>
                    <a:pt x="78" y="56"/>
                  </a:lnTo>
                  <a:lnTo>
                    <a:pt x="77" y="60"/>
                  </a:lnTo>
                  <a:lnTo>
                    <a:pt x="75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2" y="60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7" y="54"/>
                  </a:lnTo>
                  <a:lnTo>
                    <a:pt x="78" y="56"/>
                  </a:lnTo>
                  <a:lnTo>
                    <a:pt x="78" y="56"/>
                  </a:lnTo>
                  <a:close/>
                  <a:moveTo>
                    <a:pt x="78" y="39"/>
                  </a:moveTo>
                  <a:lnTo>
                    <a:pt x="78" y="39"/>
                  </a:lnTo>
                  <a:lnTo>
                    <a:pt x="77" y="41"/>
                  </a:lnTo>
                  <a:lnTo>
                    <a:pt x="75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2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2" y="36"/>
                  </a:lnTo>
                  <a:lnTo>
                    <a:pt x="14" y="35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7" y="36"/>
                  </a:lnTo>
                  <a:lnTo>
                    <a:pt x="78" y="38"/>
                  </a:lnTo>
                  <a:lnTo>
                    <a:pt x="78" y="39"/>
                  </a:lnTo>
                  <a:close/>
                  <a:moveTo>
                    <a:pt x="78" y="21"/>
                  </a:moveTo>
                  <a:lnTo>
                    <a:pt x="78" y="21"/>
                  </a:lnTo>
                  <a:lnTo>
                    <a:pt x="77" y="23"/>
                  </a:lnTo>
                  <a:lnTo>
                    <a:pt x="75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3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2" y="18"/>
                  </a:lnTo>
                  <a:lnTo>
                    <a:pt x="14" y="17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8" y="21"/>
                  </a:lnTo>
                  <a:lnTo>
                    <a:pt x="78" y="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>
                <a:defRPr/>
              </a:pPr>
              <a:endParaRPr lang="zh-CN" altLang="en-US" sz="1100" ker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507"/>
            <p:cNvSpPr>
              <a:spLocks noEditPoints="1"/>
            </p:cNvSpPr>
            <p:nvPr/>
          </p:nvSpPr>
          <p:spPr bwMode="auto">
            <a:xfrm>
              <a:off x="6111433" y="4309604"/>
              <a:ext cx="131237" cy="204934"/>
            </a:xfrm>
            <a:custGeom>
              <a:avLst/>
              <a:gdLst>
                <a:gd name="T0" fmla="*/ 8 w 91"/>
                <a:gd name="T1" fmla="*/ 1 h 162"/>
                <a:gd name="T2" fmla="*/ 0 w 91"/>
                <a:gd name="T3" fmla="*/ 150 h 162"/>
                <a:gd name="T4" fmla="*/ 8 w 91"/>
                <a:gd name="T5" fmla="*/ 162 h 162"/>
                <a:gd name="T6" fmla="*/ 83 w 91"/>
                <a:gd name="T7" fmla="*/ 162 h 162"/>
                <a:gd name="T8" fmla="*/ 91 w 91"/>
                <a:gd name="T9" fmla="*/ 12 h 162"/>
                <a:gd name="T10" fmla="*/ 83 w 91"/>
                <a:gd name="T11" fmla="*/ 1 h 162"/>
                <a:gd name="T12" fmla="*/ 19 w 91"/>
                <a:gd name="T13" fmla="*/ 150 h 162"/>
                <a:gd name="T14" fmla="*/ 16 w 91"/>
                <a:gd name="T15" fmla="*/ 151 h 162"/>
                <a:gd name="T16" fmla="*/ 16 w 91"/>
                <a:gd name="T17" fmla="*/ 110 h 162"/>
                <a:gd name="T18" fmla="*/ 19 w 91"/>
                <a:gd name="T19" fmla="*/ 111 h 162"/>
                <a:gd name="T20" fmla="*/ 28 w 91"/>
                <a:gd name="T21" fmla="*/ 151 h 162"/>
                <a:gd name="T22" fmla="*/ 26 w 91"/>
                <a:gd name="T23" fmla="*/ 150 h 162"/>
                <a:gd name="T24" fmla="*/ 27 w 91"/>
                <a:gd name="T25" fmla="*/ 110 h 162"/>
                <a:gd name="T26" fmla="*/ 29 w 91"/>
                <a:gd name="T27" fmla="*/ 150 h 162"/>
                <a:gd name="T28" fmla="*/ 36 w 91"/>
                <a:gd name="T29" fmla="*/ 151 h 162"/>
                <a:gd name="T30" fmla="*/ 34 w 91"/>
                <a:gd name="T31" fmla="*/ 111 h 162"/>
                <a:gd name="T32" fmla="*/ 36 w 91"/>
                <a:gd name="T33" fmla="*/ 110 h 162"/>
                <a:gd name="T34" fmla="*/ 47 w 91"/>
                <a:gd name="T35" fmla="*/ 150 h 162"/>
                <a:gd name="T36" fmla="*/ 45 w 91"/>
                <a:gd name="T37" fmla="*/ 151 h 162"/>
                <a:gd name="T38" fmla="*/ 44 w 91"/>
                <a:gd name="T39" fmla="*/ 111 h 162"/>
                <a:gd name="T40" fmla="*/ 47 w 91"/>
                <a:gd name="T41" fmla="*/ 110 h 162"/>
                <a:gd name="T42" fmla="*/ 57 w 91"/>
                <a:gd name="T43" fmla="*/ 150 h 162"/>
                <a:gd name="T44" fmla="*/ 53 w 91"/>
                <a:gd name="T45" fmla="*/ 151 h 162"/>
                <a:gd name="T46" fmla="*/ 53 w 91"/>
                <a:gd name="T47" fmla="*/ 110 h 162"/>
                <a:gd name="T48" fmla="*/ 57 w 91"/>
                <a:gd name="T49" fmla="*/ 111 h 162"/>
                <a:gd name="T50" fmla="*/ 65 w 91"/>
                <a:gd name="T51" fmla="*/ 151 h 162"/>
                <a:gd name="T52" fmla="*/ 62 w 91"/>
                <a:gd name="T53" fmla="*/ 150 h 162"/>
                <a:gd name="T54" fmla="*/ 64 w 91"/>
                <a:gd name="T55" fmla="*/ 110 h 162"/>
                <a:gd name="T56" fmla="*/ 65 w 91"/>
                <a:gd name="T57" fmla="*/ 150 h 162"/>
                <a:gd name="T58" fmla="*/ 61 w 91"/>
                <a:gd name="T59" fmla="*/ 89 h 162"/>
                <a:gd name="T60" fmla="*/ 60 w 91"/>
                <a:gd name="T61" fmla="*/ 84 h 162"/>
                <a:gd name="T62" fmla="*/ 65 w 91"/>
                <a:gd name="T63" fmla="*/ 80 h 162"/>
                <a:gd name="T64" fmla="*/ 70 w 91"/>
                <a:gd name="T65" fmla="*/ 86 h 162"/>
                <a:gd name="T66" fmla="*/ 67 w 91"/>
                <a:gd name="T67" fmla="*/ 91 h 162"/>
                <a:gd name="T68" fmla="*/ 75 w 91"/>
                <a:gd name="T69" fmla="*/ 150 h 162"/>
                <a:gd name="T70" fmla="*/ 73 w 91"/>
                <a:gd name="T71" fmla="*/ 151 h 162"/>
                <a:gd name="T72" fmla="*/ 73 w 91"/>
                <a:gd name="T73" fmla="*/ 110 h 162"/>
                <a:gd name="T74" fmla="*/ 75 w 91"/>
                <a:gd name="T75" fmla="*/ 111 h 162"/>
                <a:gd name="T76" fmla="*/ 77 w 91"/>
                <a:gd name="T77" fmla="*/ 60 h 162"/>
                <a:gd name="T78" fmla="*/ 11 w 91"/>
                <a:gd name="T79" fmla="*/ 60 h 162"/>
                <a:gd name="T80" fmla="*/ 11 w 91"/>
                <a:gd name="T81" fmla="*/ 54 h 162"/>
                <a:gd name="T82" fmla="*/ 77 w 91"/>
                <a:gd name="T83" fmla="*/ 54 h 162"/>
                <a:gd name="T84" fmla="*/ 78 w 91"/>
                <a:gd name="T85" fmla="*/ 39 h 162"/>
                <a:gd name="T86" fmla="*/ 14 w 91"/>
                <a:gd name="T87" fmla="*/ 43 h 162"/>
                <a:gd name="T88" fmla="*/ 10 w 91"/>
                <a:gd name="T89" fmla="*/ 38 h 162"/>
                <a:gd name="T90" fmla="*/ 75 w 91"/>
                <a:gd name="T91" fmla="*/ 35 h 162"/>
                <a:gd name="T92" fmla="*/ 78 w 91"/>
                <a:gd name="T93" fmla="*/ 21 h 162"/>
                <a:gd name="T94" fmla="*/ 14 w 91"/>
                <a:gd name="T95" fmla="*/ 24 h 162"/>
                <a:gd name="T96" fmla="*/ 10 w 91"/>
                <a:gd name="T97" fmla="*/ 21 h 162"/>
                <a:gd name="T98" fmla="*/ 75 w 91"/>
                <a:gd name="T99" fmla="*/ 17 h 162"/>
                <a:gd name="T100" fmla="*/ 78 w 91"/>
                <a:gd name="T101" fmla="*/ 2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" h="162">
                  <a:moveTo>
                    <a:pt x="79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" y="156"/>
                  </a:lnTo>
                  <a:lnTo>
                    <a:pt x="3" y="159"/>
                  </a:lnTo>
                  <a:lnTo>
                    <a:pt x="8" y="162"/>
                  </a:lnTo>
                  <a:lnTo>
                    <a:pt x="12" y="162"/>
                  </a:lnTo>
                  <a:lnTo>
                    <a:pt x="79" y="162"/>
                  </a:lnTo>
                  <a:lnTo>
                    <a:pt x="79" y="162"/>
                  </a:lnTo>
                  <a:lnTo>
                    <a:pt x="83" y="162"/>
                  </a:lnTo>
                  <a:lnTo>
                    <a:pt x="88" y="159"/>
                  </a:lnTo>
                  <a:lnTo>
                    <a:pt x="90" y="156"/>
                  </a:lnTo>
                  <a:lnTo>
                    <a:pt x="91" y="150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0" y="7"/>
                  </a:lnTo>
                  <a:lnTo>
                    <a:pt x="88" y="3"/>
                  </a:lnTo>
                  <a:lnTo>
                    <a:pt x="83" y="1"/>
                  </a:lnTo>
                  <a:lnTo>
                    <a:pt x="79" y="0"/>
                  </a:lnTo>
                  <a:lnTo>
                    <a:pt x="79" y="0"/>
                  </a:lnTo>
                  <a:close/>
                  <a:moveTo>
                    <a:pt x="19" y="150"/>
                  </a:moveTo>
                  <a:lnTo>
                    <a:pt x="19" y="150"/>
                  </a:lnTo>
                  <a:lnTo>
                    <a:pt x="18" y="151"/>
                  </a:lnTo>
                  <a:lnTo>
                    <a:pt x="17" y="151"/>
                  </a:lnTo>
                  <a:lnTo>
                    <a:pt x="17" y="151"/>
                  </a:lnTo>
                  <a:lnTo>
                    <a:pt x="16" y="151"/>
                  </a:lnTo>
                  <a:lnTo>
                    <a:pt x="16" y="150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8" y="110"/>
                  </a:lnTo>
                  <a:lnTo>
                    <a:pt x="19" y="111"/>
                  </a:lnTo>
                  <a:lnTo>
                    <a:pt x="19" y="150"/>
                  </a:lnTo>
                  <a:close/>
                  <a:moveTo>
                    <a:pt x="29" y="150"/>
                  </a:moveTo>
                  <a:lnTo>
                    <a:pt x="29" y="150"/>
                  </a:lnTo>
                  <a:lnTo>
                    <a:pt x="28" y="151"/>
                  </a:lnTo>
                  <a:lnTo>
                    <a:pt x="27" y="151"/>
                  </a:lnTo>
                  <a:lnTo>
                    <a:pt x="27" y="151"/>
                  </a:lnTo>
                  <a:lnTo>
                    <a:pt x="26" y="151"/>
                  </a:lnTo>
                  <a:lnTo>
                    <a:pt x="26" y="150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8" y="110"/>
                  </a:lnTo>
                  <a:lnTo>
                    <a:pt x="29" y="111"/>
                  </a:lnTo>
                  <a:lnTo>
                    <a:pt x="29" y="150"/>
                  </a:lnTo>
                  <a:close/>
                  <a:moveTo>
                    <a:pt x="37" y="150"/>
                  </a:moveTo>
                  <a:lnTo>
                    <a:pt x="37" y="150"/>
                  </a:lnTo>
                  <a:lnTo>
                    <a:pt x="37" y="151"/>
                  </a:lnTo>
                  <a:lnTo>
                    <a:pt x="36" y="151"/>
                  </a:lnTo>
                  <a:lnTo>
                    <a:pt x="36" y="151"/>
                  </a:lnTo>
                  <a:lnTo>
                    <a:pt x="35" y="151"/>
                  </a:lnTo>
                  <a:lnTo>
                    <a:pt x="34" y="15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50"/>
                  </a:lnTo>
                  <a:close/>
                  <a:moveTo>
                    <a:pt x="47" y="150"/>
                  </a:moveTo>
                  <a:lnTo>
                    <a:pt x="47" y="150"/>
                  </a:lnTo>
                  <a:lnTo>
                    <a:pt x="47" y="151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44" y="151"/>
                  </a:lnTo>
                  <a:lnTo>
                    <a:pt x="44" y="150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4" y="110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50"/>
                  </a:lnTo>
                  <a:close/>
                  <a:moveTo>
                    <a:pt x="57" y="150"/>
                  </a:moveTo>
                  <a:lnTo>
                    <a:pt x="57" y="150"/>
                  </a:lnTo>
                  <a:lnTo>
                    <a:pt x="56" y="151"/>
                  </a:lnTo>
                  <a:lnTo>
                    <a:pt x="54" y="151"/>
                  </a:lnTo>
                  <a:lnTo>
                    <a:pt x="54" y="151"/>
                  </a:lnTo>
                  <a:lnTo>
                    <a:pt x="53" y="151"/>
                  </a:lnTo>
                  <a:lnTo>
                    <a:pt x="53" y="15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110"/>
                  </a:lnTo>
                  <a:lnTo>
                    <a:pt x="57" y="111"/>
                  </a:lnTo>
                  <a:lnTo>
                    <a:pt x="57" y="150"/>
                  </a:lnTo>
                  <a:close/>
                  <a:moveTo>
                    <a:pt x="65" y="150"/>
                  </a:moveTo>
                  <a:lnTo>
                    <a:pt x="65" y="150"/>
                  </a:lnTo>
                  <a:lnTo>
                    <a:pt x="65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3" y="151"/>
                  </a:lnTo>
                  <a:lnTo>
                    <a:pt x="62" y="15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3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50"/>
                  </a:lnTo>
                  <a:close/>
                  <a:moveTo>
                    <a:pt x="65" y="92"/>
                  </a:moveTo>
                  <a:lnTo>
                    <a:pt x="65" y="92"/>
                  </a:lnTo>
                  <a:lnTo>
                    <a:pt x="63" y="91"/>
                  </a:lnTo>
                  <a:lnTo>
                    <a:pt x="61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4"/>
                  </a:lnTo>
                  <a:lnTo>
                    <a:pt x="61" y="82"/>
                  </a:lnTo>
                  <a:lnTo>
                    <a:pt x="63" y="81"/>
                  </a:lnTo>
                  <a:lnTo>
                    <a:pt x="65" y="80"/>
                  </a:lnTo>
                  <a:lnTo>
                    <a:pt x="65" y="80"/>
                  </a:lnTo>
                  <a:lnTo>
                    <a:pt x="67" y="81"/>
                  </a:lnTo>
                  <a:lnTo>
                    <a:pt x="68" y="82"/>
                  </a:lnTo>
                  <a:lnTo>
                    <a:pt x="69" y="84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69" y="88"/>
                  </a:lnTo>
                  <a:lnTo>
                    <a:pt x="68" y="89"/>
                  </a:lnTo>
                  <a:lnTo>
                    <a:pt x="67" y="91"/>
                  </a:lnTo>
                  <a:lnTo>
                    <a:pt x="65" y="92"/>
                  </a:lnTo>
                  <a:lnTo>
                    <a:pt x="65" y="92"/>
                  </a:lnTo>
                  <a:close/>
                  <a:moveTo>
                    <a:pt x="75" y="150"/>
                  </a:moveTo>
                  <a:lnTo>
                    <a:pt x="75" y="150"/>
                  </a:lnTo>
                  <a:lnTo>
                    <a:pt x="75" y="151"/>
                  </a:lnTo>
                  <a:lnTo>
                    <a:pt x="74" y="151"/>
                  </a:lnTo>
                  <a:lnTo>
                    <a:pt x="74" y="151"/>
                  </a:lnTo>
                  <a:lnTo>
                    <a:pt x="73" y="151"/>
                  </a:lnTo>
                  <a:lnTo>
                    <a:pt x="72" y="15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3" y="110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50"/>
                  </a:lnTo>
                  <a:close/>
                  <a:moveTo>
                    <a:pt x="78" y="56"/>
                  </a:moveTo>
                  <a:lnTo>
                    <a:pt x="78" y="56"/>
                  </a:lnTo>
                  <a:lnTo>
                    <a:pt x="77" y="60"/>
                  </a:lnTo>
                  <a:lnTo>
                    <a:pt x="75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1" y="60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7" y="54"/>
                  </a:lnTo>
                  <a:lnTo>
                    <a:pt x="78" y="56"/>
                  </a:lnTo>
                  <a:lnTo>
                    <a:pt x="78" y="56"/>
                  </a:lnTo>
                  <a:close/>
                  <a:moveTo>
                    <a:pt x="78" y="39"/>
                  </a:moveTo>
                  <a:lnTo>
                    <a:pt x="78" y="39"/>
                  </a:lnTo>
                  <a:lnTo>
                    <a:pt x="77" y="41"/>
                  </a:lnTo>
                  <a:lnTo>
                    <a:pt x="75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1" y="41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1" y="36"/>
                  </a:lnTo>
                  <a:lnTo>
                    <a:pt x="14" y="35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7" y="36"/>
                  </a:lnTo>
                  <a:lnTo>
                    <a:pt x="78" y="38"/>
                  </a:lnTo>
                  <a:lnTo>
                    <a:pt x="78" y="39"/>
                  </a:lnTo>
                  <a:close/>
                  <a:moveTo>
                    <a:pt x="78" y="21"/>
                  </a:moveTo>
                  <a:lnTo>
                    <a:pt x="78" y="21"/>
                  </a:lnTo>
                  <a:lnTo>
                    <a:pt x="77" y="23"/>
                  </a:lnTo>
                  <a:lnTo>
                    <a:pt x="75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1" y="23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18"/>
                  </a:lnTo>
                  <a:lnTo>
                    <a:pt x="14" y="17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8" y="21"/>
                  </a:lnTo>
                  <a:lnTo>
                    <a:pt x="78" y="2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>
                <a:defRPr/>
              </a:pPr>
              <a:endParaRPr lang="zh-CN" altLang="en-US" sz="1100" ker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5" name="直接连接符 154"/>
            <p:cNvCxnSpPr/>
            <p:nvPr/>
          </p:nvCxnSpPr>
          <p:spPr>
            <a:xfrm>
              <a:off x="4798009" y="4730552"/>
              <a:ext cx="1029600" cy="276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156" name="直接连接符 155"/>
            <p:cNvCxnSpPr/>
            <p:nvPr/>
          </p:nvCxnSpPr>
          <p:spPr>
            <a:xfrm>
              <a:off x="5312809" y="4729112"/>
              <a:ext cx="0" cy="98258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</p:grpSp>
      <p:sp>
        <p:nvSpPr>
          <p:cNvPr id="161" name="object 105">
            <a:extLst>
              <a:ext uri="{FF2B5EF4-FFF2-40B4-BE49-F238E27FC236}">
                <a16:creationId xmlns:a16="http://schemas.microsoft.com/office/drawing/2014/main" xmlns="" id="{D4AD026E-78CC-4F46-AEDC-C40643C76FB2}"/>
              </a:ext>
            </a:extLst>
          </p:cNvPr>
          <p:cNvSpPr txBox="1"/>
          <p:nvPr/>
        </p:nvSpPr>
        <p:spPr>
          <a:xfrm>
            <a:off x="4810193" y="5723813"/>
            <a:ext cx="2558556" cy="276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 marR="5080" algn="ctr" defTabSz="914400">
              <a:spcBef>
                <a:spcPts val="350"/>
              </a:spcBef>
              <a:defRPr sz="900">
                <a:solidFill>
                  <a:schemeClr val="bg2">
                    <a:lumMod val="25000"/>
                  </a:schemeClr>
                </a:solidFill>
                <a:cs typeface="FZLanTingHeiS-R-GB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storage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both high bandwidth (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GB/s/U)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 (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400k IOPS/U) 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workloads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2" name="组合 161"/>
          <p:cNvGrpSpPr/>
          <p:nvPr/>
        </p:nvGrpSpPr>
        <p:grpSpPr>
          <a:xfrm>
            <a:off x="6475396" y="4688177"/>
            <a:ext cx="1139236" cy="465478"/>
            <a:chOff x="7442895" y="3576545"/>
            <a:chExt cx="1886015" cy="1128695"/>
          </a:xfrm>
        </p:grpSpPr>
        <p:pic>
          <p:nvPicPr>
            <p:cNvPr id="163" name="Picture 3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8106195" y="4571906"/>
              <a:ext cx="546306" cy="12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" name="Picture 3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442895" y="4577243"/>
              <a:ext cx="546306" cy="127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" name="Picture 3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8782604" y="4576919"/>
              <a:ext cx="546306" cy="12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6" name="Freeform 1255"/>
            <p:cNvSpPr>
              <a:spLocks noEditPoints="1"/>
            </p:cNvSpPr>
            <p:nvPr/>
          </p:nvSpPr>
          <p:spPr bwMode="auto">
            <a:xfrm>
              <a:off x="8270322" y="3576545"/>
              <a:ext cx="218052" cy="432104"/>
            </a:xfrm>
            <a:custGeom>
              <a:avLst/>
              <a:gdLst>
                <a:gd name="T0" fmla="*/ 222 w 227"/>
                <a:gd name="T1" fmla="*/ 2 h 512"/>
                <a:gd name="T2" fmla="*/ 227 w 227"/>
                <a:gd name="T3" fmla="*/ 11 h 512"/>
                <a:gd name="T4" fmla="*/ 226 w 227"/>
                <a:gd name="T5" fmla="*/ 506 h 512"/>
                <a:gd name="T6" fmla="*/ 219 w 227"/>
                <a:gd name="T7" fmla="*/ 511 h 512"/>
                <a:gd name="T8" fmla="*/ 8 w 227"/>
                <a:gd name="T9" fmla="*/ 511 h 512"/>
                <a:gd name="T10" fmla="*/ 2 w 227"/>
                <a:gd name="T11" fmla="*/ 506 h 512"/>
                <a:gd name="T12" fmla="*/ 0 w 227"/>
                <a:gd name="T13" fmla="*/ 11 h 512"/>
                <a:gd name="T14" fmla="*/ 5 w 227"/>
                <a:gd name="T15" fmla="*/ 2 h 512"/>
                <a:gd name="T16" fmla="*/ 46 w 227"/>
                <a:gd name="T17" fmla="*/ 50 h 512"/>
                <a:gd name="T18" fmla="*/ 189 w 227"/>
                <a:gd name="T19" fmla="*/ 53 h 512"/>
                <a:gd name="T20" fmla="*/ 193 w 227"/>
                <a:gd name="T21" fmla="*/ 60 h 512"/>
                <a:gd name="T22" fmla="*/ 191 w 227"/>
                <a:gd name="T23" fmla="*/ 98 h 512"/>
                <a:gd name="T24" fmla="*/ 185 w 227"/>
                <a:gd name="T25" fmla="*/ 103 h 512"/>
                <a:gd name="T26" fmla="*/ 41 w 227"/>
                <a:gd name="T27" fmla="*/ 103 h 512"/>
                <a:gd name="T28" fmla="*/ 36 w 227"/>
                <a:gd name="T29" fmla="*/ 97 h 512"/>
                <a:gd name="T30" fmla="*/ 35 w 227"/>
                <a:gd name="T31" fmla="*/ 58 h 512"/>
                <a:gd name="T32" fmla="*/ 39 w 227"/>
                <a:gd name="T33" fmla="*/ 52 h 512"/>
                <a:gd name="T34" fmla="*/ 181 w 227"/>
                <a:gd name="T35" fmla="*/ 119 h 512"/>
                <a:gd name="T36" fmla="*/ 189 w 227"/>
                <a:gd name="T37" fmla="*/ 122 h 512"/>
                <a:gd name="T38" fmla="*/ 193 w 227"/>
                <a:gd name="T39" fmla="*/ 129 h 512"/>
                <a:gd name="T40" fmla="*/ 191 w 227"/>
                <a:gd name="T41" fmla="*/ 168 h 512"/>
                <a:gd name="T42" fmla="*/ 184 w 227"/>
                <a:gd name="T43" fmla="*/ 173 h 512"/>
                <a:gd name="T44" fmla="*/ 41 w 227"/>
                <a:gd name="T45" fmla="*/ 172 h 512"/>
                <a:gd name="T46" fmla="*/ 35 w 227"/>
                <a:gd name="T47" fmla="*/ 166 h 512"/>
                <a:gd name="T48" fmla="*/ 35 w 227"/>
                <a:gd name="T49" fmla="*/ 127 h 512"/>
                <a:gd name="T50" fmla="*/ 40 w 227"/>
                <a:gd name="T51" fmla="*/ 121 h 512"/>
                <a:gd name="T52" fmla="*/ 182 w 227"/>
                <a:gd name="T53" fmla="*/ 189 h 512"/>
                <a:gd name="T54" fmla="*/ 190 w 227"/>
                <a:gd name="T55" fmla="*/ 192 h 512"/>
                <a:gd name="T56" fmla="*/ 193 w 227"/>
                <a:gd name="T57" fmla="*/ 199 h 512"/>
                <a:gd name="T58" fmla="*/ 191 w 227"/>
                <a:gd name="T59" fmla="*/ 238 h 512"/>
                <a:gd name="T60" fmla="*/ 184 w 227"/>
                <a:gd name="T61" fmla="*/ 242 h 512"/>
                <a:gd name="T62" fmla="*/ 40 w 227"/>
                <a:gd name="T63" fmla="*/ 241 h 512"/>
                <a:gd name="T64" fmla="*/ 35 w 227"/>
                <a:gd name="T65" fmla="*/ 235 h 512"/>
                <a:gd name="T66" fmla="*/ 35 w 227"/>
                <a:gd name="T67" fmla="*/ 196 h 512"/>
                <a:gd name="T68" fmla="*/ 40 w 227"/>
                <a:gd name="T69" fmla="*/ 190 h 512"/>
                <a:gd name="T70" fmla="*/ 182 w 227"/>
                <a:gd name="T71" fmla="*/ 258 h 512"/>
                <a:gd name="T72" fmla="*/ 190 w 227"/>
                <a:gd name="T73" fmla="*/ 262 h 512"/>
                <a:gd name="T74" fmla="*/ 193 w 227"/>
                <a:gd name="T75" fmla="*/ 269 h 512"/>
                <a:gd name="T76" fmla="*/ 190 w 227"/>
                <a:gd name="T77" fmla="*/ 308 h 512"/>
                <a:gd name="T78" fmla="*/ 183 w 227"/>
                <a:gd name="T79" fmla="*/ 312 h 512"/>
                <a:gd name="T80" fmla="*/ 40 w 227"/>
                <a:gd name="T81" fmla="*/ 310 h 512"/>
                <a:gd name="T82" fmla="*/ 35 w 227"/>
                <a:gd name="T83" fmla="*/ 304 h 512"/>
                <a:gd name="T84" fmla="*/ 35 w 227"/>
                <a:gd name="T85" fmla="*/ 265 h 512"/>
                <a:gd name="T86" fmla="*/ 41 w 227"/>
                <a:gd name="T87" fmla="*/ 259 h 512"/>
                <a:gd name="T88" fmla="*/ 117 w 227"/>
                <a:gd name="T89" fmla="*/ 442 h 512"/>
                <a:gd name="T90" fmla="*/ 126 w 227"/>
                <a:gd name="T91" fmla="*/ 448 h 512"/>
                <a:gd name="T92" fmla="*/ 128 w 227"/>
                <a:gd name="T93" fmla="*/ 459 h 512"/>
                <a:gd name="T94" fmla="*/ 124 w 227"/>
                <a:gd name="T95" fmla="*/ 469 h 512"/>
                <a:gd name="T96" fmla="*/ 114 w 227"/>
                <a:gd name="T97" fmla="*/ 473 h 512"/>
                <a:gd name="T98" fmla="*/ 104 w 227"/>
                <a:gd name="T99" fmla="*/ 469 h 512"/>
                <a:gd name="T100" fmla="*/ 99 w 227"/>
                <a:gd name="T101" fmla="*/ 459 h 512"/>
                <a:gd name="T102" fmla="*/ 102 w 227"/>
                <a:gd name="T103" fmla="*/ 448 h 512"/>
                <a:gd name="T104" fmla="*/ 111 w 227"/>
                <a:gd name="T105" fmla="*/ 442 h 512"/>
                <a:gd name="T106" fmla="*/ 191 w 227"/>
                <a:gd name="T107" fmla="*/ 392 h 512"/>
                <a:gd name="T108" fmla="*/ 191 w 227"/>
                <a:gd name="T109" fmla="*/ 402 h 512"/>
                <a:gd name="T110" fmla="*/ 38 w 227"/>
                <a:gd name="T111" fmla="*/ 403 h 512"/>
                <a:gd name="T112" fmla="*/ 35 w 227"/>
                <a:gd name="T113" fmla="*/ 394 h 512"/>
                <a:gd name="T114" fmla="*/ 39 w 227"/>
                <a:gd name="T115" fmla="*/ 391 h 512"/>
                <a:gd name="T116" fmla="*/ 192 w 227"/>
                <a:gd name="T117" fmla="*/ 377 h 512"/>
                <a:gd name="T118" fmla="*/ 190 w 227"/>
                <a:gd name="T119" fmla="*/ 385 h 512"/>
                <a:gd name="T120" fmla="*/ 36 w 227"/>
                <a:gd name="T121" fmla="*/ 384 h 512"/>
                <a:gd name="T122" fmla="*/ 36 w 227"/>
                <a:gd name="T123" fmla="*/ 37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7" h="512">
                  <a:moveTo>
                    <a:pt x="12" y="0"/>
                  </a:moveTo>
                  <a:lnTo>
                    <a:pt x="215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8" y="0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1" y="2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4" y="5"/>
                  </a:lnTo>
                  <a:lnTo>
                    <a:pt x="224" y="5"/>
                  </a:lnTo>
                  <a:lnTo>
                    <a:pt x="224" y="5"/>
                  </a:lnTo>
                  <a:lnTo>
                    <a:pt x="225" y="6"/>
                  </a:lnTo>
                  <a:lnTo>
                    <a:pt x="225" y="6"/>
                  </a:lnTo>
                  <a:lnTo>
                    <a:pt x="225" y="7"/>
                  </a:lnTo>
                  <a:lnTo>
                    <a:pt x="226" y="7"/>
                  </a:lnTo>
                  <a:lnTo>
                    <a:pt x="226" y="8"/>
                  </a:lnTo>
                  <a:lnTo>
                    <a:pt x="226" y="8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7" y="10"/>
                  </a:lnTo>
                  <a:lnTo>
                    <a:pt x="227" y="11"/>
                  </a:lnTo>
                  <a:lnTo>
                    <a:pt x="227" y="11"/>
                  </a:lnTo>
                  <a:lnTo>
                    <a:pt x="227" y="12"/>
                  </a:lnTo>
                  <a:lnTo>
                    <a:pt x="227" y="12"/>
                  </a:lnTo>
                  <a:lnTo>
                    <a:pt x="227" y="13"/>
                  </a:lnTo>
                  <a:lnTo>
                    <a:pt x="227" y="499"/>
                  </a:lnTo>
                  <a:lnTo>
                    <a:pt x="227" y="500"/>
                  </a:lnTo>
                  <a:lnTo>
                    <a:pt x="227" y="500"/>
                  </a:lnTo>
                  <a:lnTo>
                    <a:pt x="227" y="502"/>
                  </a:lnTo>
                  <a:lnTo>
                    <a:pt x="227" y="502"/>
                  </a:lnTo>
                  <a:lnTo>
                    <a:pt x="227" y="503"/>
                  </a:lnTo>
                  <a:lnTo>
                    <a:pt x="226" y="503"/>
                  </a:lnTo>
                  <a:lnTo>
                    <a:pt x="226" y="504"/>
                  </a:lnTo>
                  <a:lnTo>
                    <a:pt x="226" y="505"/>
                  </a:lnTo>
                  <a:lnTo>
                    <a:pt x="226" y="505"/>
                  </a:lnTo>
                  <a:lnTo>
                    <a:pt x="226" y="506"/>
                  </a:lnTo>
                  <a:lnTo>
                    <a:pt x="225" y="506"/>
                  </a:lnTo>
                  <a:lnTo>
                    <a:pt x="225" y="507"/>
                  </a:lnTo>
                  <a:lnTo>
                    <a:pt x="225" y="507"/>
                  </a:lnTo>
                  <a:lnTo>
                    <a:pt x="224" y="508"/>
                  </a:lnTo>
                  <a:lnTo>
                    <a:pt x="224" y="508"/>
                  </a:lnTo>
                  <a:lnTo>
                    <a:pt x="224" y="508"/>
                  </a:lnTo>
                  <a:lnTo>
                    <a:pt x="223" y="509"/>
                  </a:lnTo>
                  <a:lnTo>
                    <a:pt x="223" y="509"/>
                  </a:lnTo>
                  <a:lnTo>
                    <a:pt x="222" y="510"/>
                  </a:lnTo>
                  <a:lnTo>
                    <a:pt x="222" y="510"/>
                  </a:lnTo>
                  <a:lnTo>
                    <a:pt x="221" y="510"/>
                  </a:lnTo>
                  <a:lnTo>
                    <a:pt x="221" y="511"/>
                  </a:lnTo>
                  <a:lnTo>
                    <a:pt x="220" y="511"/>
                  </a:lnTo>
                  <a:lnTo>
                    <a:pt x="220" y="511"/>
                  </a:lnTo>
                  <a:lnTo>
                    <a:pt x="219" y="511"/>
                  </a:lnTo>
                  <a:lnTo>
                    <a:pt x="219" y="511"/>
                  </a:lnTo>
                  <a:lnTo>
                    <a:pt x="218" y="512"/>
                  </a:lnTo>
                  <a:lnTo>
                    <a:pt x="217" y="512"/>
                  </a:lnTo>
                  <a:lnTo>
                    <a:pt x="217" y="512"/>
                  </a:lnTo>
                  <a:lnTo>
                    <a:pt x="216" y="512"/>
                  </a:lnTo>
                  <a:lnTo>
                    <a:pt x="216" y="512"/>
                  </a:lnTo>
                  <a:lnTo>
                    <a:pt x="215" y="512"/>
                  </a:lnTo>
                  <a:lnTo>
                    <a:pt x="12" y="512"/>
                  </a:lnTo>
                  <a:lnTo>
                    <a:pt x="12" y="512"/>
                  </a:lnTo>
                  <a:lnTo>
                    <a:pt x="11" y="512"/>
                  </a:lnTo>
                  <a:lnTo>
                    <a:pt x="10" y="512"/>
                  </a:lnTo>
                  <a:lnTo>
                    <a:pt x="10" y="512"/>
                  </a:lnTo>
                  <a:lnTo>
                    <a:pt x="9" y="512"/>
                  </a:lnTo>
                  <a:lnTo>
                    <a:pt x="9" y="511"/>
                  </a:lnTo>
                  <a:lnTo>
                    <a:pt x="8" y="511"/>
                  </a:lnTo>
                  <a:lnTo>
                    <a:pt x="8" y="511"/>
                  </a:lnTo>
                  <a:lnTo>
                    <a:pt x="7" y="511"/>
                  </a:lnTo>
                  <a:lnTo>
                    <a:pt x="7" y="511"/>
                  </a:lnTo>
                  <a:lnTo>
                    <a:pt x="6" y="510"/>
                  </a:lnTo>
                  <a:lnTo>
                    <a:pt x="6" y="510"/>
                  </a:lnTo>
                  <a:lnTo>
                    <a:pt x="5" y="510"/>
                  </a:lnTo>
                  <a:lnTo>
                    <a:pt x="5" y="509"/>
                  </a:lnTo>
                  <a:lnTo>
                    <a:pt x="4" y="509"/>
                  </a:lnTo>
                  <a:lnTo>
                    <a:pt x="4" y="508"/>
                  </a:lnTo>
                  <a:lnTo>
                    <a:pt x="3" y="508"/>
                  </a:lnTo>
                  <a:lnTo>
                    <a:pt x="3" y="508"/>
                  </a:lnTo>
                  <a:lnTo>
                    <a:pt x="3" y="507"/>
                  </a:lnTo>
                  <a:lnTo>
                    <a:pt x="2" y="507"/>
                  </a:lnTo>
                  <a:lnTo>
                    <a:pt x="2" y="506"/>
                  </a:lnTo>
                  <a:lnTo>
                    <a:pt x="2" y="506"/>
                  </a:lnTo>
                  <a:lnTo>
                    <a:pt x="1" y="505"/>
                  </a:lnTo>
                  <a:lnTo>
                    <a:pt x="1" y="505"/>
                  </a:lnTo>
                  <a:lnTo>
                    <a:pt x="1" y="504"/>
                  </a:lnTo>
                  <a:lnTo>
                    <a:pt x="1" y="503"/>
                  </a:lnTo>
                  <a:lnTo>
                    <a:pt x="1" y="503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  <a:moveTo>
                    <a:pt x="46" y="50"/>
                  </a:moveTo>
                  <a:lnTo>
                    <a:pt x="181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3" y="50"/>
                  </a:lnTo>
                  <a:lnTo>
                    <a:pt x="184" y="50"/>
                  </a:lnTo>
                  <a:lnTo>
                    <a:pt x="184" y="50"/>
                  </a:lnTo>
                  <a:lnTo>
                    <a:pt x="185" y="51"/>
                  </a:lnTo>
                  <a:lnTo>
                    <a:pt x="185" y="51"/>
                  </a:lnTo>
                  <a:lnTo>
                    <a:pt x="186" y="51"/>
                  </a:lnTo>
                  <a:lnTo>
                    <a:pt x="186" y="51"/>
                  </a:lnTo>
                  <a:lnTo>
                    <a:pt x="187" y="51"/>
                  </a:lnTo>
                  <a:lnTo>
                    <a:pt x="187" y="52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89" y="53"/>
                  </a:lnTo>
                  <a:lnTo>
                    <a:pt x="189" y="53"/>
                  </a:lnTo>
                  <a:lnTo>
                    <a:pt x="190" y="53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1" y="54"/>
                  </a:lnTo>
                  <a:lnTo>
                    <a:pt x="191" y="55"/>
                  </a:lnTo>
                  <a:lnTo>
                    <a:pt x="191" y="55"/>
                  </a:lnTo>
                  <a:lnTo>
                    <a:pt x="191" y="56"/>
                  </a:lnTo>
                  <a:lnTo>
                    <a:pt x="192" y="56"/>
                  </a:lnTo>
                  <a:lnTo>
                    <a:pt x="192" y="57"/>
                  </a:lnTo>
                  <a:lnTo>
                    <a:pt x="192" y="57"/>
                  </a:lnTo>
                  <a:lnTo>
                    <a:pt x="192" y="58"/>
                  </a:lnTo>
                  <a:lnTo>
                    <a:pt x="192" y="58"/>
                  </a:lnTo>
                  <a:lnTo>
                    <a:pt x="193" y="59"/>
                  </a:lnTo>
                  <a:lnTo>
                    <a:pt x="193" y="60"/>
                  </a:lnTo>
                  <a:lnTo>
                    <a:pt x="193" y="60"/>
                  </a:lnTo>
                  <a:lnTo>
                    <a:pt x="193" y="61"/>
                  </a:lnTo>
                  <a:lnTo>
                    <a:pt x="193" y="61"/>
                  </a:lnTo>
                  <a:lnTo>
                    <a:pt x="193" y="93"/>
                  </a:lnTo>
                  <a:lnTo>
                    <a:pt x="193" y="93"/>
                  </a:lnTo>
                  <a:lnTo>
                    <a:pt x="193" y="94"/>
                  </a:lnTo>
                  <a:lnTo>
                    <a:pt x="193" y="94"/>
                  </a:lnTo>
                  <a:lnTo>
                    <a:pt x="193" y="95"/>
                  </a:lnTo>
                  <a:lnTo>
                    <a:pt x="192" y="95"/>
                  </a:lnTo>
                  <a:lnTo>
                    <a:pt x="192" y="96"/>
                  </a:lnTo>
                  <a:lnTo>
                    <a:pt x="192" y="97"/>
                  </a:lnTo>
                  <a:lnTo>
                    <a:pt x="192" y="97"/>
                  </a:lnTo>
                  <a:lnTo>
                    <a:pt x="192" y="97"/>
                  </a:lnTo>
                  <a:lnTo>
                    <a:pt x="191" y="98"/>
                  </a:lnTo>
                  <a:lnTo>
                    <a:pt x="191" y="98"/>
                  </a:lnTo>
                  <a:lnTo>
                    <a:pt x="191" y="99"/>
                  </a:lnTo>
                  <a:lnTo>
                    <a:pt x="191" y="99"/>
                  </a:lnTo>
                  <a:lnTo>
                    <a:pt x="190" y="100"/>
                  </a:lnTo>
                  <a:lnTo>
                    <a:pt x="190" y="100"/>
                  </a:lnTo>
                  <a:lnTo>
                    <a:pt x="190" y="100"/>
                  </a:lnTo>
                  <a:lnTo>
                    <a:pt x="189" y="101"/>
                  </a:lnTo>
                  <a:lnTo>
                    <a:pt x="189" y="101"/>
                  </a:lnTo>
                  <a:lnTo>
                    <a:pt x="188" y="102"/>
                  </a:lnTo>
                  <a:lnTo>
                    <a:pt x="188" y="102"/>
                  </a:lnTo>
                  <a:lnTo>
                    <a:pt x="187" y="102"/>
                  </a:lnTo>
                  <a:lnTo>
                    <a:pt x="187" y="102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85" y="103"/>
                  </a:lnTo>
                  <a:lnTo>
                    <a:pt x="185" y="103"/>
                  </a:lnTo>
                  <a:lnTo>
                    <a:pt x="184" y="103"/>
                  </a:lnTo>
                  <a:lnTo>
                    <a:pt x="184" y="104"/>
                  </a:lnTo>
                  <a:lnTo>
                    <a:pt x="183" y="104"/>
                  </a:lnTo>
                  <a:lnTo>
                    <a:pt x="182" y="104"/>
                  </a:lnTo>
                  <a:lnTo>
                    <a:pt x="182" y="104"/>
                  </a:lnTo>
                  <a:lnTo>
                    <a:pt x="181" y="104"/>
                  </a:lnTo>
                  <a:lnTo>
                    <a:pt x="46" y="104"/>
                  </a:lnTo>
                  <a:lnTo>
                    <a:pt x="45" y="104"/>
                  </a:lnTo>
                  <a:lnTo>
                    <a:pt x="45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2" y="103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1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7" y="99"/>
                  </a:lnTo>
                  <a:lnTo>
                    <a:pt x="36" y="99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7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5" y="96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4"/>
                  </a:lnTo>
                  <a:lnTo>
                    <a:pt x="34" y="94"/>
                  </a:lnTo>
                  <a:lnTo>
                    <a:pt x="34" y="93"/>
                  </a:lnTo>
                  <a:lnTo>
                    <a:pt x="34" y="93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59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40" y="52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6" y="50"/>
                  </a:lnTo>
                  <a:lnTo>
                    <a:pt x="46" y="50"/>
                  </a:lnTo>
                  <a:close/>
                  <a:moveTo>
                    <a:pt x="46" y="119"/>
                  </a:moveTo>
                  <a:lnTo>
                    <a:pt x="181" y="119"/>
                  </a:lnTo>
                  <a:lnTo>
                    <a:pt x="182" y="119"/>
                  </a:lnTo>
                  <a:lnTo>
                    <a:pt x="182" y="119"/>
                  </a:lnTo>
                  <a:lnTo>
                    <a:pt x="183" y="119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5" y="120"/>
                  </a:lnTo>
                  <a:lnTo>
                    <a:pt x="185" y="120"/>
                  </a:lnTo>
                  <a:lnTo>
                    <a:pt x="186" y="120"/>
                  </a:lnTo>
                  <a:lnTo>
                    <a:pt x="186" y="120"/>
                  </a:lnTo>
                  <a:lnTo>
                    <a:pt x="187" y="121"/>
                  </a:lnTo>
                  <a:lnTo>
                    <a:pt x="187" y="121"/>
                  </a:lnTo>
                  <a:lnTo>
                    <a:pt x="188" y="121"/>
                  </a:lnTo>
                  <a:lnTo>
                    <a:pt x="188" y="122"/>
                  </a:lnTo>
                  <a:lnTo>
                    <a:pt x="189" y="122"/>
                  </a:lnTo>
                  <a:lnTo>
                    <a:pt x="189" y="122"/>
                  </a:lnTo>
                  <a:lnTo>
                    <a:pt x="190" y="123"/>
                  </a:lnTo>
                  <a:lnTo>
                    <a:pt x="190" y="123"/>
                  </a:lnTo>
                  <a:lnTo>
                    <a:pt x="190" y="123"/>
                  </a:lnTo>
                  <a:lnTo>
                    <a:pt x="191" y="124"/>
                  </a:lnTo>
                  <a:lnTo>
                    <a:pt x="191" y="124"/>
                  </a:lnTo>
                  <a:lnTo>
                    <a:pt x="191" y="125"/>
                  </a:lnTo>
                  <a:lnTo>
                    <a:pt x="191" y="125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92" y="127"/>
                  </a:lnTo>
                  <a:lnTo>
                    <a:pt x="192" y="127"/>
                  </a:lnTo>
                  <a:lnTo>
                    <a:pt x="192" y="128"/>
                  </a:lnTo>
                  <a:lnTo>
                    <a:pt x="193" y="128"/>
                  </a:lnTo>
                  <a:lnTo>
                    <a:pt x="193" y="129"/>
                  </a:lnTo>
                  <a:lnTo>
                    <a:pt x="193" y="129"/>
                  </a:lnTo>
                  <a:lnTo>
                    <a:pt x="193" y="130"/>
                  </a:lnTo>
                  <a:lnTo>
                    <a:pt x="193" y="131"/>
                  </a:lnTo>
                  <a:lnTo>
                    <a:pt x="193" y="162"/>
                  </a:lnTo>
                  <a:lnTo>
                    <a:pt x="193" y="162"/>
                  </a:lnTo>
                  <a:lnTo>
                    <a:pt x="193" y="163"/>
                  </a:lnTo>
                  <a:lnTo>
                    <a:pt x="193" y="164"/>
                  </a:lnTo>
                  <a:lnTo>
                    <a:pt x="193" y="164"/>
                  </a:lnTo>
                  <a:lnTo>
                    <a:pt x="192" y="165"/>
                  </a:lnTo>
                  <a:lnTo>
                    <a:pt x="192" y="165"/>
                  </a:lnTo>
                  <a:lnTo>
                    <a:pt x="192" y="166"/>
                  </a:lnTo>
                  <a:lnTo>
                    <a:pt x="192" y="166"/>
                  </a:lnTo>
                  <a:lnTo>
                    <a:pt x="192" y="167"/>
                  </a:lnTo>
                  <a:lnTo>
                    <a:pt x="191" y="167"/>
                  </a:lnTo>
                  <a:lnTo>
                    <a:pt x="191" y="168"/>
                  </a:lnTo>
                  <a:lnTo>
                    <a:pt x="191" y="168"/>
                  </a:lnTo>
                  <a:lnTo>
                    <a:pt x="191" y="169"/>
                  </a:lnTo>
                  <a:lnTo>
                    <a:pt x="190" y="169"/>
                  </a:lnTo>
                  <a:lnTo>
                    <a:pt x="190" y="169"/>
                  </a:lnTo>
                  <a:lnTo>
                    <a:pt x="190" y="170"/>
                  </a:lnTo>
                  <a:lnTo>
                    <a:pt x="189" y="170"/>
                  </a:lnTo>
                  <a:lnTo>
                    <a:pt x="189" y="171"/>
                  </a:lnTo>
                  <a:lnTo>
                    <a:pt x="188" y="171"/>
                  </a:lnTo>
                  <a:lnTo>
                    <a:pt x="188" y="171"/>
                  </a:lnTo>
                  <a:lnTo>
                    <a:pt x="187" y="171"/>
                  </a:lnTo>
                  <a:lnTo>
                    <a:pt x="187" y="172"/>
                  </a:lnTo>
                  <a:lnTo>
                    <a:pt x="186" y="172"/>
                  </a:lnTo>
                  <a:lnTo>
                    <a:pt x="186" y="172"/>
                  </a:lnTo>
                  <a:lnTo>
                    <a:pt x="185" y="172"/>
                  </a:lnTo>
                  <a:lnTo>
                    <a:pt x="185" y="173"/>
                  </a:lnTo>
                  <a:lnTo>
                    <a:pt x="184" y="173"/>
                  </a:lnTo>
                  <a:lnTo>
                    <a:pt x="184" y="173"/>
                  </a:lnTo>
                  <a:lnTo>
                    <a:pt x="183" y="173"/>
                  </a:lnTo>
                  <a:lnTo>
                    <a:pt x="182" y="173"/>
                  </a:lnTo>
                  <a:lnTo>
                    <a:pt x="182" y="173"/>
                  </a:lnTo>
                  <a:lnTo>
                    <a:pt x="181" y="173"/>
                  </a:lnTo>
                  <a:lnTo>
                    <a:pt x="46" y="173"/>
                  </a:lnTo>
                  <a:lnTo>
                    <a:pt x="45" y="173"/>
                  </a:lnTo>
                  <a:lnTo>
                    <a:pt x="45" y="173"/>
                  </a:lnTo>
                  <a:lnTo>
                    <a:pt x="44" y="173"/>
                  </a:lnTo>
                  <a:lnTo>
                    <a:pt x="44" y="173"/>
                  </a:lnTo>
                  <a:lnTo>
                    <a:pt x="43" y="173"/>
                  </a:lnTo>
                  <a:lnTo>
                    <a:pt x="43" y="173"/>
                  </a:lnTo>
                  <a:lnTo>
                    <a:pt x="42" y="172"/>
                  </a:lnTo>
                  <a:lnTo>
                    <a:pt x="41" y="172"/>
                  </a:lnTo>
                  <a:lnTo>
                    <a:pt x="41" y="172"/>
                  </a:lnTo>
                  <a:lnTo>
                    <a:pt x="40" y="172"/>
                  </a:lnTo>
                  <a:lnTo>
                    <a:pt x="40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8" y="170"/>
                  </a:lnTo>
                  <a:lnTo>
                    <a:pt x="38" y="170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6" y="168"/>
                  </a:lnTo>
                  <a:lnTo>
                    <a:pt x="36" y="168"/>
                  </a:lnTo>
                  <a:lnTo>
                    <a:pt x="36" y="167"/>
                  </a:lnTo>
                  <a:lnTo>
                    <a:pt x="36" y="167"/>
                  </a:lnTo>
                  <a:lnTo>
                    <a:pt x="35" y="166"/>
                  </a:lnTo>
                  <a:lnTo>
                    <a:pt x="35" y="166"/>
                  </a:lnTo>
                  <a:lnTo>
                    <a:pt x="35" y="165"/>
                  </a:lnTo>
                  <a:lnTo>
                    <a:pt x="35" y="165"/>
                  </a:lnTo>
                  <a:lnTo>
                    <a:pt x="35" y="164"/>
                  </a:lnTo>
                  <a:lnTo>
                    <a:pt x="35" y="164"/>
                  </a:lnTo>
                  <a:lnTo>
                    <a:pt x="34" y="163"/>
                  </a:lnTo>
                  <a:lnTo>
                    <a:pt x="34" y="162"/>
                  </a:lnTo>
                  <a:lnTo>
                    <a:pt x="34" y="162"/>
                  </a:lnTo>
                  <a:lnTo>
                    <a:pt x="34" y="131"/>
                  </a:lnTo>
                  <a:lnTo>
                    <a:pt x="34" y="130"/>
                  </a:lnTo>
                  <a:lnTo>
                    <a:pt x="34" y="129"/>
                  </a:lnTo>
                  <a:lnTo>
                    <a:pt x="35" y="129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7"/>
                  </a:lnTo>
                  <a:lnTo>
                    <a:pt x="35" y="127"/>
                  </a:lnTo>
                  <a:lnTo>
                    <a:pt x="35" y="126"/>
                  </a:lnTo>
                  <a:lnTo>
                    <a:pt x="36" y="126"/>
                  </a:lnTo>
                  <a:lnTo>
                    <a:pt x="36" y="125"/>
                  </a:lnTo>
                  <a:lnTo>
                    <a:pt x="36" y="125"/>
                  </a:lnTo>
                  <a:lnTo>
                    <a:pt x="36" y="124"/>
                  </a:lnTo>
                  <a:lnTo>
                    <a:pt x="37" y="124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38" y="123"/>
                  </a:lnTo>
                  <a:lnTo>
                    <a:pt x="38" y="122"/>
                  </a:lnTo>
                  <a:lnTo>
                    <a:pt x="39" y="122"/>
                  </a:lnTo>
                  <a:lnTo>
                    <a:pt x="39" y="122"/>
                  </a:lnTo>
                  <a:lnTo>
                    <a:pt x="39" y="121"/>
                  </a:lnTo>
                  <a:lnTo>
                    <a:pt x="40" y="121"/>
                  </a:lnTo>
                  <a:lnTo>
                    <a:pt x="40" y="121"/>
                  </a:lnTo>
                  <a:lnTo>
                    <a:pt x="41" y="120"/>
                  </a:lnTo>
                  <a:lnTo>
                    <a:pt x="41" y="120"/>
                  </a:lnTo>
                  <a:lnTo>
                    <a:pt x="42" y="120"/>
                  </a:lnTo>
                  <a:lnTo>
                    <a:pt x="43" y="120"/>
                  </a:lnTo>
                  <a:lnTo>
                    <a:pt x="43" y="120"/>
                  </a:lnTo>
                  <a:lnTo>
                    <a:pt x="44" y="120"/>
                  </a:lnTo>
                  <a:lnTo>
                    <a:pt x="44" y="119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6" y="119"/>
                  </a:lnTo>
                  <a:close/>
                  <a:moveTo>
                    <a:pt x="46" y="189"/>
                  </a:moveTo>
                  <a:lnTo>
                    <a:pt x="181" y="189"/>
                  </a:lnTo>
                  <a:lnTo>
                    <a:pt x="182" y="189"/>
                  </a:lnTo>
                  <a:lnTo>
                    <a:pt x="182" y="189"/>
                  </a:lnTo>
                  <a:lnTo>
                    <a:pt x="183" y="189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5" y="189"/>
                  </a:lnTo>
                  <a:lnTo>
                    <a:pt x="185" y="189"/>
                  </a:lnTo>
                  <a:lnTo>
                    <a:pt x="186" y="189"/>
                  </a:lnTo>
                  <a:lnTo>
                    <a:pt x="186" y="190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91"/>
                  </a:lnTo>
                  <a:lnTo>
                    <a:pt x="188" y="191"/>
                  </a:lnTo>
                  <a:lnTo>
                    <a:pt x="189" y="191"/>
                  </a:lnTo>
                  <a:lnTo>
                    <a:pt x="189" y="192"/>
                  </a:lnTo>
                  <a:lnTo>
                    <a:pt x="190" y="192"/>
                  </a:lnTo>
                  <a:lnTo>
                    <a:pt x="190" y="192"/>
                  </a:lnTo>
                  <a:lnTo>
                    <a:pt x="190" y="193"/>
                  </a:lnTo>
                  <a:lnTo>
                    <a:pt x="191" y="193"/>
                  </a:lnTo>
                  <a:lnTo>
                    <a:pt x="191" y="194"/>
                  </a:lnTo>
                  <a:lnTo>
                    <a:pt x="191" y="194"/>
                  </a:lnTo>
                  <a:lnTo>
                    <a:pt x="191" y="195"/>
                  </a:lnTo>
                  <a:lnTo>
                    <a:pt x="192" y="195"/>
                  </a:lnTo>
                  <a:lnTo>
                    <a:pt x="192" y="196"/>
                  </a:lnTo>
                  <a:lnTo>
                    <a:pt x="192" y="196"/>
                  </a:lnTo>
                  <a:lnTo>
                    <a:pt x="192" y="197"/>
                  </a:lnTo>
                  <a:lnTo>
                    <a:pt x="192" y="197"/>
                  </a:lnTo>
                  <a:lnTo>
                    <a:pt x="193" y="198"/>
                  </a:lnTo>
                  <a:lnTo>
                    <a:pt x="193" y="198"/>
                  </a:lnTo>
                  <a:lnTo>
                    <a:pt x="193" y="199"/>
                  </a:lnTo>
                  <a:lnTo>
                    <a:pt x="193" y="199"/>
                  </a:lnTo>
                  <a:lnTo>
                    <a:pt x="193" y="200"/>
                  </a:lnTo>
                  <a:lnTo>
                    <a:pt x="193" y="231"/>
                  </a:lnTo>
                  <a:lnTo>
                    <a:pt x="193" y="232"/>
                  </a:lnTo>
                  <a:lnTo>
                    <a:pt x="193" y="232"/>
                  </a:lnTo>
                  <a:lnTo>
                    <a:pt x="193" y="233"/>
                  </a:lnTo>
                  <a:lnTo>
                    <a:pt x="193" y="233"/>
                  </a:lnTo>
                  <a:lnTo>
                    <a:pt x="192" y="234"/>
                  </a:lnTo>
                  <a:lnTo>
                    <a:pt x="192" y="235"/>
                  </a:lnTo>
                  <a:lnTo>
                    <a:pt x="192" y="235"/>
                  </a:lnTo>
                  <a:lnTo>
                    <a:pt x="192" y="236"/>
                  </a:lnTo>
                  <a:lnTo>
                    <a:pt x="192" y="236"/>
                  </a:lnTo>
                  <a:lnTo>
                    <a:pt x="191" y="237"/>
                  </a:lnTo>
                  <a:lnTo>
                    <a:pt x="191" y="237"/>
                  </a:lnTo>
                  <a:lnTo>
                    <a:pt x="191" y="238"/>
                  </a:lnTo>
                  <a:lnTo>
                    <a:pt x="191" y="238"/>
                  </a:lnTo>
                  <a:lnTo>
                    <a:pt x="190" y="238"/>
                  </a:lnTo>
                  <a:lnTo>
                    <a:pt x="190" y="239"/>
                  </a:lnTo>
                  <a:lnTo>
                    <a:pt x="190" y="239"/>
                  </a:lnTo>
                  <a:lnTo>
                    <a:pt x="189" y="240"/>
                  </a:lnTo>
                  <a:lnTo>
                    <a:pt x="189" y="240"/>
                  </a:lnTo>
                  <a:lnTo>
                    <a:pt x="188" y="240"/>
                  </a:lnTo>
                  <a:lnTo>
                    <a:pt x="188" y="241"/>
                  </a:lnTo>
                  <a:lnTo>
                    <a:pt x="187" y="241"/>
                  </a:lnTo>
                  <a:lnTo>
                    <a:pt x="187" y="241"/>
                  </a:lnTo>
                  <a:lnTo>
                    <a:pt x="186" y="241"/>
                  </a:lnTo>
                  <a:lnTo>
                    <a:pt x="186" y="242"/>
                  </a:lnTo>
                  <a:lnTo>
                    <a:pt x="185" y="242"/>
                  </a:lnTo>
                  <a:lnTo>
                    <a:pt x="185" y="242"/>
                  </a:lnTo>
                  <a:lnTo>
                    <a:pt x="184" y="242"/>
                  </a:lnTo>
                  <a:lnTo>
                    <a:pt x="184" y="242"/>
                  </a:lnTo>
                  <a:lnTo>
                    <a:pt x="183" y="242"/>
                  </a:lnTo>
                  <a:lnTo>
                    <a:pt x="182" y="242"/>
                  </a:lnTo>
                  <a:lnTo>
                    <a:pt x="182" y="242"/>
                  </a:lnTo>
                  <a:lnTo>
                    <a:pt x="181" y="242"/>
                  </a:lnTo>
                  <a:lnTo>
                    <a:pt x="46" y="242"/>
                  </a:lnTo>
                  <a:lnTo>
                    <a:pt x="45" y="242"/>
                  </a:lnTo>
                  <a:lnTo>
                    <a:pt x="45" y="242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3" y="242"/>
                  </a:lnTo>
                  <a:lnTo>
                    <a:pt x="43" y="242"/>
                  </a:lnTo>
                  <a:lnTo>
                    <a:pt x="42" y="242"/>
                  </a:lnTo>
                  <a:lnTo>
                    <a:pt x="41" y="242"/>
                  </a:lnTo>
                  <a:lnTo>
                    <a:pt x="41" y="241"/>
                  </a:lnTo>
                  <a:lnTo>
                    <a:pt x="40" y="241"/>
                  </a:lnTo>
                  <a:lnTo>
                    <a:pt x="40" y="241"/>
                  </a:lnTo>
                  <a:lnTo>
                    <a:pt x="39" y="241"/>
                  </a:lnTo>
                  <a:lnTo>
                    <a:pt x="39" y="240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8" y="239"/>
                  </a:lnTo>
                  <a:lnTo>
                    <a:pt x="37" y="239"/>
                  </a:lnTo>
                  <a:lnTo>
                    <a:pt x="37" y="238"/>
                  </a:lnTo>
                  <a:lnTo>
                    <a:pt x="37" y="238"/>
                  </a:lnTo>
                  <a:lnTo>
                    <a:pt x="36" y="238"/>
                  </a:lnTo>
                  <a:lnTo>
                    <a:pt x="36" y="237"/>
                  </a:lnTo>
                  <a:lnTo>
                    <a:pt x="36" y="237"/>
                  </a:lnTo>
                  <a:lnTo>
                    <a:pt x="36" y="236"/>
                  </a:lnTo>
                  <a:lnTo>
                    <a:pt x="35" y="236"/>
                  </a:lnTo>
                  <a:lnTo>
                    <a:pt x="35" y="235"/>
                  </a:lnTo>
                  <a:lnTo>
                    <a:pt x="35" y="235"/>
                  </a:lnTo>
                  <a:lnTo>
                    <a:pt x="35" y="234"/>
                  </a:lnTo>
                  <a:lnTo>
                    <a:pt x="35" y="233"/>
                  </a:lnTo>
                  <a:lnTo>
                    <a:pt x="35" y="233"/>
                  </a:lnTo>
                  <a:lnTo>
                    <a:pt x="34" y="232"/>
                  </a:lnTo>
                  <a:lnTo>
                    <a:pt x="34" y="232"/>
                  </a:lnTo>
                  <a:lnTo>
                    <a:pt x="34" y="231"/>
                  </a:lnTo>
                  <a:lnTo>
                    <a:pt x="34" y="200"/>
                  </a:lnTo>
                  <a:lnTo>
                    <a:pt x="34" y="199"/>
                  </a:lnTo>
                  <a:lnTo>
                    <a:pt x="34" y="199"/>
                  </a:lnTo>
                  <a:lnTo>
                    <a:pt x="35" y="198"/>
                  </a:lnTo>
                  <a:lnTo>
                    <a:pt x="35" y="198"/>
                  </a:lnTo>
                  <a:lnTo>
                    <a:pt x="35" y="197"/>
                  </a:lnTo>
                  <a:lnTo>
                    <a:pt x="35" y="197"/>
                  </a:lnTo>
                  <a:lnTo>
                    <a:pt x="35" y="196"/>
                  </a:lnTo>
                  <a:lnTo>
                    <a:pt x="35" y="196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93"/>
                  </a:lnTo>
                  <a:lnTo>
                    <a:pt x="37" y="193"/>
                  </a:lnTo>
                  <a:lnTo>
                    <a:pt x="37" y="192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40" y="190"/>
                  </a:lnTo>
                  <a:lnTo>
                    <a:pt x="40" y="190"/>
                  </a:lnTo>
                  <a:lnTo>
                    <a:pt x="41" y="190"/>
                  </a:lnTo>
                  <a:lnTo>
                    <a:pt x="41" y="189"/>
                  </a:lnTo>
                  <a:lnTo>
                    <a:pt x="42" y="189"/>
                  </a:lnTo>
                  <a:lnTo>
                    <a:pt x="43" y="189"/>
                  </a:lnTo>
                  <a:lnTo>
                    <a:pt x="43" y="189"/>
                  </a:lnTo>
                  <a:lnTo>
                    <a:pt x="44" y="189"/>
                  </a:lnTo>
                  <a:lnTo>
                    <a:pt x="44" y="189"/>
                  </a:lnTo>
                  <a:lnTo>
                    <a:pt x="45" y="189"/>
                  </a:lnTo>
                  <a:lnTo>
                    <a:pt x="45" y="189"/>
                  </a:lnTo>
                  <a:lnTo>
                    <a:pt x="46" y="189"/>
                  </a:lnTo>
                  <a:lnTo>
                    <a:pt x="46" y="189"/>
                  </a:lnTo>
                  <a:close/>
                  <a:moveTo>
                    <a:pt x="46" y="258"/>
                  </a:moveTo>
                  <a:lnTo>
                    <a:pt x="181" y="258"/>
                  </a:lnTo>
                  <a:lnTo>
                    <a:pt x="182" y="258"/>
                  </a:lnTo>
                  <a:lnTo>
                    <a:pt x="182" y="258"/>
                  </a:lnTo>
                  <a:lnTo>
                    <a:pt x="183" y="258"/>
                  </a:lnTo>
                  <a:lnTo>
                    <a:pt x="184" y="258"/>
                  </a:lnTo>
                  <a:lnTo>
                    <a:pt x="184" y="258"/>
                  </a:lnTo>
                  <a:lnTo>
                    <a:pt x="185" y="259"/>
                  </a:lnTo>
                  <a:lnTo>
                    <a:pt x="185" y="259"/>
                  </a:lnTo>
                  <a:lnTo>
                    <a:pt x="186" y="259"/>
                  </a:lnTo>
                  <a:lnTo>
                    <a:pt x="186" y="259"/>
                  </a:lnTo>
                  <a:lnTo>
                    <a:pt x="187" y="259"/>
                  </a:lnTo>
                  <a:lnTo>
                    <a:pt x="187" y="260"/>
                  </a:lnTo>
                  <a:lnTo>
                    <a:pt x="188" y="260"/>
                  </a:lnTo>
                  <a:lnTo>
                    <a:pt x="188" y="260"/>
                  </a:lnTo>
                  <a:lnTo>
                    <a:pt x="189" y="261"/>
                  </a:lnTo>
                  <a:lnTo>
                    <a:pt x="189" y="261"/>
                  </a:lnTo>
                  <a:lnTo>
                    <a:pt x="190" y="261"/>
                  </a:lnTo>
                  <a:lnTo>
                    <a:pt x="190" y="262"/>
                  </a:lnTo>
                  <a:lnTo>
                    <a:pt x="190" y="262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1" y="264"/>
                  </a:lnTo>
                  <a:lnTo>
                    <a:pt x="192" y="264"/>
                  </a:lnTo>
                  <a:lnTo>
                    <a:pt x="192" y="265"/>
                  </a:lnTo>
                  <a:lnTo>
                    <a:pt x="192" y="265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93" y="267"/>
                  </a:lnTo>
                  <a:lnTo>
                    <a:pt x="193" y="268"/>
                  </a:lnTo>
                  <a:lnTo>
                    <a:pt x="193" y="268"/>
                  </a:lnTo>
                  <a:lnTo>
                    <a:pt x="193" y="269"/>
                  </a:lnTo>
                  <a:lnTo>
                    <a:pt x="193" y="269"/>
                  </a:lnTo>
                  <a:lnTo>
                    <a:pt x="193" y="301"/>
                  </a:lnTo>
                  <a:lnTo>
                    <a:pt x="193" y="301"/>
                  </a:lnTo>
                  <a:lnTo>
                    <a:pt x="193" y="302"/>
                  </a:lnTo>
                  <a:lnTo>
                    <a:pt x="193" y="302"/>
                  </a:lnTo>
                  <a:lnTo>
                    <a:pt x="193" y="303"/>
                  </a:lnTo>
                  <a:lnTo>
                    <a:pt x="192" y="303"/>
                  </a:lnTo>
                  <a:lnTo>
                    <a:pt x="192" y="304"/>
                  </a:lnTo>
                  <a:lnTo>
                    <a:pt x="192" y="304"/>
                  </a:lnTo>
                  <a:lnTo>
                    <a:pt x="192" y="305"/>
                  </a:lnTo>
                  <a:lnTo>
                    <a:pt x="192" y="305"/>
                  </a:lnTo>
                  <a:lnTo>
                    <a:pt x="191" y="306"/>
                  </a:lnTo>
                  <a:lnTo>
                    <a:pt x="191" y="306"/>
                  </a:lnTo>
                  <a:lnTo>
                    <a:pt x="191" y="307"/>
                  </a:lnTo>
                  <a:lnTo>
                    <a:pt x="191" y="307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9"/>
                  </a:lnTo>
                  <a:lnTo>
                    <a:pt x="189" y="309"/>
                  </a:lnTo>
                  <a:lnTo>
                    <a:pt x="189" y="309"/>
                  </a:lnTo>
                  <a:lnTo>
                    <a:pt x="188" y="310"/>
                  </a:lnTo>
                  <a:lnTo>
                    <a:pt x="188" y="310"/>
                  </a:lnTo>
                  <a:lnTo>
                    <a:pt x="187" y="310"/>
                  </a:lnTo>
                  <a:lnTo>
                    <a:pt x="187" y="310"/>
                  </a:lnTo>
                  <a:lnTo>
                    <a:pt x="186" y="311"/>
                  </a:lnTo>
                  <a:lnTo>
                    <a:pt x="186" y="311"/>
                  </a:lnTo>
                  <a:lnTo>
                    <a:pt x="185" y="311"/>
                  </a:lnTo>
                  <a:lnTo>
                    <a:pt x="185" y="311"/>
                  </a:lnTo>
                  <a:lnTo>
                    <a:pt x="184" y="311"/>
                  </a:lnTo>
                  <a:lnTo>
                    <a:pt x="184" y="312"/>
                  </a:lnTo>
                  <a:lnTo>
                    <a:pt x="183" y="312"/>
                  </a:lnTo>
                  <a:lnTo>
                    <a:pt x="182" y="312"/>
                  </a:lnTo>
                  <a:lnTo>
                    <a:pt x="182" y="312"/>
                  </a:lnTo>
                  <a:lnTo>
                    <a:pt x="181" y="312"/>
                  </a:lnTo>
                  <a:lnTo>
                    <a:pt x="46" y="312"/>
                  </a:lnTo>
                  <a:lnTo>
                    <a:pt x="45" y="312"/>
                  </a:lnTo>
                  <a:lnTo>
                    <a:pt x="45" y="312"/>
                  </a:lnTo>
                  <a:lnTo>
                    <a:pt x="44" y="312"/>
                  </a:lnTo>
                  <a:lnTo>
                    <a:pt x="44" y="312"/>
                  </a:lnTo>
                  <a:lnTo>
                    <a:pt x="43" y="311"/>
                  </a:lnTo>
                  <a:lnTo>
                    <a:pt x="43" y="311"/>
                  </a:lnTo>
                  <a:lnTo>
                    <a:pt x="42" y="311"/>
                  </a:lnTo>
                  <a:lnTo>
                    <a:pt x="41" y="311"/>
                  </a:lnTo>
                  <a:lnTo>
                    <a:pt x="41" y="311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39" y="309"/>
                  </a:lnTo>
                  <a:lnTo>
                    <a:pt x="38" y="309"/>
                  </a:lnTo>
                  <a:lnTo>
                    <a:pt x="38" y="309"/>
                  </a:lnTo>
                  <a:lnTo>
                    <a:pt x="37" y="308"/>
                  </a:lnTo>
                  <a:lnTo>
                    <a:pt x="37" y="308"/>
                  </a:lnTo>
                  <a:lnTo>
                    <a:pt x="37" y="307"/>
                  </a:lnTo>
                  <a:lnTo>
                    <a:pt x="36" y="307"/>
                  </a:lnTo>
                  <a:lnTo>
                    <a:pt x="36" y="306"/>
                  </a:lnTo>
                  <a:lnTo>
                    <a:pt x="36" y="306"/>
                  </a:lnTo>
                  <a:lnTo>
                    <a:pt x="36" y="305"/>
                  </a:lnTo>
                  <a:lnTo>
                    <a:pt x="35" y="305"/>
                  </a:lnTo>
                  <a:lnTo>
                    <a:pt x="35" y="304"/>
                  </a:lnTo>
                  <a:lnTo>
                    <a:pt x="35" y="304"/>
                  </a:lnTo>
                  <a:lnTo>
                    <a:pt x="35" y="303"/>
                  </a:lnTo>
                  <a:lnTo>
                    <a:pt x="35" y="303"/>
                  </a:lnTo>
                  <a:lnTo>
                    <a:pt x="35" y="302"/>
                  </a:lnTo>
                  <a:lnTo>
                    <a:pt x="34" y="302"/>
                  </a:lnTo>
                  <a:lnTo>
                    <a:pt x="34" y="301"/>
                  </a:lnTo>
                  <a:lnTo>
                    <a:pt x="34" y="301"/>
                  </a:lnTo>
                  <a:lnTo>
                    <a:pt x="34" y="269"/>
                  </a:lnTo>
                  <a:lnTo>
                    <a:pt x="34" y="269"/>
                  </a:lnTo>
                  <a:lnTo>
                    <a:pt x="34" y="268"/>
                  </a:lnTo>
                  <a:lnTo>
                    <a:pt x="35" y="268"/>
                  </a:lnTo>
                  <a:lnTo>
                    <a:pt x="35" y="267"/>
                  </a:lnTo>
                  <a:lnTo>
                    <a:pt x="35" y="266"/>
                  </a:lnTo>
                  <a:lnTo>
                    <a:pt x="35" y="266"/>
                  </a:lnTo>
                  <a:lnTo>
                    <a:pt x="35" y="265"/>
                  </a:lnTo>
                  <a:lnTo>
                    <a:pt x="35" y="265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36" y="263"/>
                  </a:lnTo>
                  <a:lnTo>
                    <a:pt x="36" y="263"/>
                  </a:lnTo>
                  <a:lnTo>
                    <a:pt x="37" y="263"/>
                  </a:lnTo>
                  <a:lnTo>
                    <a:pt x="37" y="262"/>
                  </a:lnTo>
                  <a:lnTo>
                    <a:pt x="37" y="262"/>
                  </a:lnTo>
                  <a:lnTo>
                    <a:pt x="38" y="261"/>
                  </a:lnTo>
                  <a:lnTo>
                    <a:pt x="38" y="261"/>
                  </a:lnTo>
                  <a:lnTo>
                    <a:pt x="39" y="261"/>
                  </a:lnTo>
                  <a:lnTo>
                    <a:pt x="39" y="260"/>
                  </a:lnTo>
                  <a:lnTo>
                    <a:pt x="39" y="260"/>
                  </a:lnTo>
                  <a:lnTo>
                    <a:pt x="40" y="260"/>
                  </a:lnTo>
                  <a:lnTo>
                    <a:pt x="40" y="259"/>
                  </a:lnTo>
                  <a:lnTo>
                    <a:pt x="41" y="259"/>
                  </a:lnTo>
                  <a:lnTo>
                    <a:pt x="41" y="259"/>
                  </a:lnTo>
                  <a:lnTo>
                    <a:pt x="42" y="259"/>
                  </a:lnTo>
                  <a:lnTo>
                    <a:pt x="43" y="259"/>
                  </a:lnTo>
                  <a:lnTo>
                    <a:pt x="43" y="258"/>
                  </a:lnTo>
                  <a:lnTo>
                    <a:pt x="44" y="258"/>
                  </a:lnTo>
                  <a:lnTo>
                    <a:pt x="44" y="258"/>
                  </a:lnTo>
                  <a:lnTo>
                    <a:pt x="45" y="258"/>
                  </a:lnTo>
                  <a:lnTo>
                    <a:pt x="45" y="258"/>
                  </a:lnTo>
                  <a:lnTo>
                    <a:pt x="46" y="258"/>
                  </a:lnTo>
                  <a:lnTo>
                    <a:pt x="46" y="258"/>
                  </a:lnTo>
                  <a:close/>
                  <a:moveTo>
                    <a:pt x="114" y="442"/>
                  </a:moveTo>
                  <a:lnTo>
                    <a:pt x="114" y="442"/>
                  </a:lnTo>
                  <a:lnTo>
                    <a:pt x="115" y="442"/>
                  </a:lnTo>
                  <a:lnTo>
                    <a:pt x="116" y="442"/>
                  </a:lnTo>
                  <a:lnTo>
                    <a:pt x="117" y="442"/>
                  </a:lnTo>
                  <a:lnTo>
                    <a:pt x="117" y="443"/>
                  </a:lnTo>
                  <a:lnTo>
                    <a:pt x="118" y="443"/>
                  </a:lnTo>
                  <a:lnTo>
                    <a:pt x="119" y="443"/>
                  </a:lnTo>
                  <a:lnTo>
                    <a:pt x="119" y="443"/>
                  </a:lnTo>
                  <a:lnTo>
                    <a:pt x="120" y="444"/>
                  </a:lnTo>
                  <a:lnTo>
                    <a:pt x="121" y="444"/>
                  </a:lnTo>
                  <a:lnTo>
                    <a:pt x="121" y="444"/>
                  </a:lnTo>
                  <a:lnTo>
                    <a:pt x="122" y="445"/>
                  </a:lnTo>
                  <a:lnTo>
                    <a:pt x="123" y="445"/>
                  </a:lnTo>
                  <a:lnTo>
                    <a:pt x="123" y="446"/>
                  </a:lnTo>
                  <a:lnTo>
                    <a:pt x="124" y="446"/>
                  </a:lnTo>
                  <a:lnTo>
                    <a:pt x="124" y="447"/>
                  </a:lnTo>
                  <a:lnTo>
                    <a:pt x="125" y="447"/>
                  </a:lnTo>
                  <a:lnTo>
                    <a:pt x="125" y="448"/>
                  </a:lnTo>
                  <a:lnTo>
                    <a:pt x="126" y="448"/>
                  </a:lnTo>
                  <a:lnTo>
                    <a:pt x="126" y="449"/>
                  </a:lnTo>
                  <a:lnTo>
                    <a:pt x="126" y="449"/>
                  </a:lnTo>
                  <a:lnTo>
                    <a:pt x="127" y="450"/>
                  </a:lnTo>
                  <a:lnTo>
                    <a:pt x="127" y="451"/>
                  </a:lnTo>
                  <a:lnTo>
                    <a:pt x="127" y="451"/>
                  </a:lnTo>
                  <a:lnTo>
                    <a:pt x="128" y="452"/>
                  </a:lnTo>
                  <a:lnTo>
                    <a:pt x="128" y="453"/>
                  </a:lnTo>
                  <a:lnTo>
                    <a:pt x="128" y="453"/>
                  </a:lnTo>
                  <a:lnTo>
                    <a:pt x="128" y="454"/>
                  </a:lnTo>
                  <a:lnTo>
                    <a:pt x="128" y="455"/>
                  </a:lnTo>
                  <a:lnTo>
                    <a:pt x="128" y="456"/>
                  </a:lnTo>
                  <a:lnTo>
                    <a:pt x="128" y="456"/>
                  </a:lnTo>
                  <a:lnTo>
                    <a:pt x="128" y="457"/>
                  </a:lnTo>
                  <a:lnTo>
                    <a:pt x="128" y="458"/>
                  </a:lnTo>
                  <a:lnTo>
                    <a:pt x="128" y="459"/>
                  </a:lnTo>
                  <a:lnTo>
                    <a:pt x="128" y="459"/>
                  </a:lnTo>
                  <a:lnTo>
                    <a:pt x="128" y="460"/>
                  </a:lnTo>
                  <a:lnTo>
                    <a:pt x="128" y="461"/>
                  </a:lnTo>
                  <a:lnTo>
                    <a:pt x="128" y="462"/>
                  </a:lnTo>
                  <a:lnTo>
                    <a:pt x="128" y="462"/>
                  </a:lnTo>
                  <a:lnTo>
                    <a:pt x="127" y="463"/>
                  </a:lnTo>
                  <a:lnTo>
                    <a:pt x="127" y="464"/>
                  </a:lnTo>
                  <a:lnTo>
                    <a:pt x="127" y="464"/>
                  </a:lnTo>
                  <a:lnTo>
                    <a:pt x="126" y="465"/>
                  </a:lnTo>
                  <a:lnTo>
                    <a:pt x="126" y="467"/>
                  </a:lnTo>
                  <a:lnTo>
                    <a:pt x="126" y="467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4" y="469"/>
                  </a:lnTo>
                  <a:lnTo>
                    <a:pt x="124" y="469"/>
                  </a:lnTo>
                  <a:lnTo>
                    <a:pt x="123" y="470"/>
                  </a:lnTo>
                  <a:lnTo>
                    <a:pt x="123" y="470"/>
                  </a:lnTo>
                  <a:lnTo>
                    <a:pt x="122" y="471"/>
                  </a:lnTo>
                  <a:lnTo>
                    <a:pt x="121" y="471"/>
                  </a:lnTo>
                  <a:lnTo>
                    <a:pt x="121" y="471"/>
                  </a:lnTo>
                  <a:lnTo>
                    <a:pt x="120" y="472"/>
                  </a:lnTo>
                  <a:lnTo>
                    <a:pt x="119" y="472"/>
                  </a:lnTo>
                  <a:lnTo>
                    <a:pt x="119" y="472"/>
                  </a:lnTo>
                  <a:lnTo>
                    <a:pt x="118" y="472"/>
                  </a:lnTo>
                  <a:lnTo>
                    <a:pt x="117" y="473"/>
                  </a:lnTo>
                  <a:lnTo>
                    <a:pt x="117" y="473"/>
                  </a:lnTo>
                  <a:lnTo>
                    <a:pt x="116" y="473"/>
                  </a:lnTo>
                  <a:lnTo>
                    <a:pt x="115" y="473"/>
                  </a:lnTo>
                  <a:lnTo>
                    <a:pt x="114" y="473"/>
                  </a:lnTo>
                  <a:lnTo>
                    <a:pt x="114" y="473"/>
                  </a:lnTo>
                  <a:lnTo>
                    <a:pt x="113" y="473"/>
                  </a:lnTo>
                  <a:lnTo>
                    <a:pt x="112" y="473"/>
                  </a:lnTo>
                  <a:lnTo>
                    <a:pt x="111" y="473"/>
                  </a:lnTo>
                  <a:lnTo>
                    <a:pt x="111" y="473"/>
                  </a:lnTo>
                  <a:lnTo>
                    <a:pt x="110" y="473"/>
                  </a:lnTo>
                  <a:lnTo>
                    <a:pt x="109" y="472"/>
                  </a:lnTo>
                  <a:lnTo>
                    <a:pt x="109" y="472"/>
                  </a:lnTo>
                  <a:lnTo>
                    <a:pt x="108" y="472"/>
                  </a:lnTo>
                  <a:lnTo>
                    <a:pt x="107" y="472"/>
                  </a:lnTo>
                  <a:lnTo>
                    <a:pt x="107" y="471"/>
                  </a:lnTo>
                  <a:lnTo>
                    <a:pt x="106" y="471"/>
                  </a:lnTo>
                  <a:lnTo>
                    <a:pt x="105" y="471"/>
                  </a:lnTo>
                  <a:lnTo>
                    <a:pt x="105" y="470"/>
                  </a:lnTo>
                  <a:lnTo>
                    <a:pt x="104" y="470"/>
                  </a:lnTo>
                  <a:lnTo>
                    <a:pt x="104" y="469"/>
                  </a:lnTo>
                  <a:lnTo>
                    <a:pt x="103" y="469"/>
                  </a:lnTo>
                  <a:lnTo>
                    <a:pt x="103" y="468"/>
                  </a:lnTo>
                  <a:lnTo>
                    <a:pt x="102" y="468"/>
                  </a:lnTo>
                  <a:lnTo>
                    <a:pt x="102" y="467"/>
                  </a:lnTo>
                  <a:lnTo>
                    <a:pt x="101" y="467"/>
                  </a:lnTo>
                  <a:lnTo>
                    <a:pt x="101" y="465"/>
                  </a:lnTo>
                  <a:lnTo>
                    <a:pt x="101" y="464"/>
                  </a:lnTo>
                  <a:lnTo>
                    <a:pt x="100" y="464"/>
                  </a:lnTo>
                  <a:lnTo>
                    <a:pt x="100" y="463"/>
                  </a:lnTo>
                  <a:lnTo>
                    <a:pt x="100" y="462"/>
                  </a:lnTo>
                  <a:lnTo>
                    <a:pt x="99" y="462"/>
                  </a:lnTo>
                  <a:lnTo>
                    <a:pt x="99" y="461"/>
                  </a:lnTo>
                  <a:lnTo>
                    <a:pt x="99" y="460"/>
                  </a:lnTo>
                  <a:lnTo>
                    <a:pt x="99" y="459"/>
                  </a:lnTo>
                  <a:lnTo>
                    <a:pt x="99" y="459"/>
                  </a:lnTo>
                  <a:lnTo>
                    <a:pt x="99" y="458"/>
                  </a:lnTo>
                  <a:lnTo>
                    <a:pt x="99" y="457"/>
                  </a:lnTo>
                  <a:lnTo>
                    <a:pt x="99" y="456"/>
                  </a:lnTo>
                  <a:lnTo>
                    <a:pt x="99" y="456"/>
                  </a:lnTo>
                  <a:lnTo>
                    <a:pt x="99" y="455"/>
                  </a:lnTo>
                  <a:lnTo>
                    <a:pt x="99" y="454"/>
                  </a:lnTo>
                  <a:lnTo>
                    <a:pt x="99" y="453"/>
                  </a:lnTo>
                  <a:lnTo>
                    <a:pt x="99" y="453"/>
                  </a:lnTo>
                  <a:lnTo>
                    <a:pt x="100" y="452"/>
                  </a:lnTo>
                  <a:lnTo>
                    <a:pt x="100" y="451"/>
                  </a:lnTo>
                  <a:lnTo>
                    <a:pt x="100" y="451"/>
                  </a:lnTo>
                  <a:lnTo>
                    <a:pt x="101" y="45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102" y="448"/>
                  </a:lnTo>
                  <a:lnTo>
                    <a:pt x="102" y="448"/>
                  </a:lnTo>
                  <a:lnTo>
                    <a:pt x="103" y="447"/>
                  </a:lnTo>
                  <a:lnTo>
                    <a:pt x="103" y="447"/>
                  </a:lnTo>
                  <a:lnTo>
                    <a:pt x="104" y="446"/>
                  </a:lnTo>
                  <a:lnTo>
                    <a:pt x="104" y="446"/>
                  </a:lnTo>
                  <a:lnTo>
                    <a:pt x="105" y="445"/>
                  </a:lnTo>
                  <a:lnTo>
                    <a:pt x="105" y="445"/>
                  </a:lnTo>
                  <a:lnTo>
                    <a:pt x="106" y="444"/>
                  </a:lnTo>
                  <a:lnTo>
                    <a:pt x="107" y="444"/>
                  </a:lnTo>
                  <a:lnTo>
                    <a:pt x="107" y="444"/>
                  </a:lnTo>
                  <a:lnTo>
                    <a:pt x="108" y="443"/>
                  </a:lnTo>
                  <a:lnTo>
                    <a:pt x="109" y="443"/>
                  </a:lnTo>
                  <a:lnTo>
                    <a:pt x="109" y="443"/>
                  </a:lnTo>
                  <a:lnTo>
                    <a:pt x="110" y="443"/>
                  </a:lnTo>
                  <a:lnTo>
                    <a:pt x="111" y="442"/>
                  </a:lnTo>
                  <a:lnTo>
                    <a:pt x="111" y="442"/>
                  </a:lnTo>
                  <a:lnTo>
                    <a:pt x="112" y="442"/>
                  </a:lnTo>
                  <a:lnTo>
                    <a:pt x="113" y="442"/>
                  </a:lnTo>
                  <a:lnTo>
                    <a:pt x="114" y="442"/>
                  </a:lnTo>
                  <a:lnTo>
                    <a:pt x="114" y="442"/>
                  </a:lnTo>
                  <a:close/>
                  <a:moveTo>
                    <a:pt x="39" y="391"/>
                  </a:moveTo>
                  <a:lnTo>
                    <a:pt x="188" y="391"/>
                  </a:lnTo>
                  <a:lnTo>
                    <a:pt x="189" y="391"/>
                  </a:lnTo>
                  <a:lnTo>
                    <a:pt x="189" y="391"/>
                  </a:lnTo>
                  <a:lnTo>
                    <a:pt x="189" y="391"/>
                  </a:lnTo>
                  <a:lnTo>
                    <a:pt x="190" y="391"/>
                  </a:lnTo>
                  <a:lnTo>
                    <a:pt x="190" y="392"/>
                  </a:lnTo>
                  <a:lnTo>
                    <a:pt x="190" y="392"/>
                  </a:lnTo>
                  <a:lnTo>
                    <a:pt x="191" y="392"/>
                  </a:lnTo>
                  <a:lnTo>
                    <a:pt x="191" y="392"/>
                  </a:lnTo>
                  <a:lnTo>
                    <a:pt x="191" y="393"/>
                  </a:lnTo>
                  <a:lnTo>
                    <a:pt x="191" y="393"/>
                  </a:lnTo>
                  <a:lnTo>
                    <a:pt x="192" y="393"/>
                  </a:lnTo>
                  <a:lnTo>
                    <a:pt x="192" y="393"/>
                  </a:lnTo>
                  <a:lnTo>
                    <a:pt x="192" y="394"/>
                  </a:lnTo>
                  <a:lnTo>
                    <a:pt x="192" y="394"/>
                  </a:lnTo>
                  <a:lnTo>
                    <a:pt x="192" y="394"/>
                  </a:lnTo>
                  <a:lnTo>
                    <a:pt x="192" y="396"/>
                  </a:lnTo>
                  <a:lnTo>
                    <a:pt x="192" y="399"/>
                  </a:lnTo>
                  <a:lnTo>
                    <a:pt x="192" y="400"/>
                  </a:lnTo>
                  <a:lnTo>
                    <a:pt x="192" y="400"/>
                  </a:lnTo>
                  <a:lnTo>
                    <a:pt x="192" y="400"/>
                  </a:lnTo>
                  <a:lnTo>
                    <a:pt x="192" y="401"/>
                  </a:lnTo>
                  <a:lnTo>
                    <a:pt x="192" y="401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0" y="403"/>
                  </a:lnTo>
                  <a:lnTo>
                    <a:pt x="190" y="403"/>
                  </a:lnTo>
                  <a:lnTo>
                    <a:pt x="190" y="403"/>
                  </a:lnTo>
                  <a:lnTo>
                    <a:pt x="189" y="403"/>
                  </a:lnTo>
                  <a:lnTo>
                    <a:pt x="189" y="403"/>
                  </a:lnTo>
                  <a:lnTo>
                    <a:pt x="189" y="403"/>
                  </a:lnTo>
                  <a:lnTo>
                    <a:pt x="188" y="403"/>
                  </a:lnTo>
                  <a:lnTo>
                    <a:pt x="39" y="403"/>
                  </a:lnTo>
                  <a:lnTo>
                    <a:pt x="39" y="403"/>
                  </a:lnTo>
                  <a:lnTo>
                    <a:pt x="38" y="403"/>
                  </a:lnTo>
                  <a:lnTo>
                    <a:pt x="38" y="403"/>
                  </a:lnTo>
                  <a:lnTo>
                    <a:pt x="38" y="403"/>
                  </a:lnTo>
                  <a:lnTo>
                    <a:pt x="37" y="403"/>
                  </a:lnTo>
                  <a:lnTo>
                    <a:pt x="37" y="403"/>
                  </a:lnTo>
                  <a:lnTo>
                    <a:pt x="37" y="402"/>
                  </a:lnTo>
                  <a:lnTo>
                    <a:pt x="36" y="402"/>
                  </a:lnTo>
                  <a:lnTo>
                    <a:pt x="36" y="402"/>
                  </a:lnTo>
                  <a:lnTo>
                    <a:pt x="36" y="402"/>
                  </a:lnTo>
                  <a:lnTo>
                    <a:pt x="36" y="401"/>
                  </a:lnTo>
                  <a:lnTo>
                    <a:pt x="36" y="401"/>
                  </a:lnTo>
                  <a:lnTo>
                    <a:pt x="35" y="400"/>
                  </a:lnTo>
                  <a:lnTo>
                    <a:pt x="35" y="400"/>
                  </a:lnTo>
                  <a:lnTo>
                    <a:pt x="35" y="400"/>
                  </a:lnTo>
                  <a:lnTo>
                    <a:pt x="35" y="399"/>
                  </a:lnTo>
                  <a:lnTo>
                    <a:pt x="35" y="396"/>
                  </a:lnTo>
                  <a:lnTo>
                    <a:pt x="35" y="394"/>
                  </a:lnTo>
                  <a:lnTo>
                    <a:pt x="35" y="394"/>
                  </a:lnTo>
                  <a:lnTo>
                    <a:pt x="35" y="394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2"/>
                  </a:lnTo>
                  <a:lnTo>
                    <a:pt x="37" y="392"/>
                  </a:lnTo>
                  <a:lnTo>
                    <a:pt x="37" y="392"/>
                  </a:lnTo>
                  <a:lnTo>
                    <a:pt x="37" y="392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9" y="391"/>
                  </a:lnTo>
                  <a:lnTo>
                    <a:pt x="39" y="391"/>
                  </a:lnTo>
                  <a:lnTo>
                    <a:pt x="39" y="391"/>
                  </a:lnTo>
                  <a:close/>
                  <a:moveTo>
                    <a:pt x="39" y="374"/>
                  </a:moveTo>
                  <a:lnTo>
                    <a:pt x="188" y="374"/>
                  </a:lnTo>
                  <a:lnTo>
                    <a:pt x="189" y="374"/>
                  </a:lnTo>
                  <a:lnTo>
                    <a:pt x="189" y="375"/>
                  </a:lnTo>
                  <a:lnTo>
                    <a:pt x="189" y="375"/>
                  </a:lnTo>
                  <a:lnTo>
                    <a:pt x="190" y="375"/>
                  </a:lnTo>
                  <a:lnTo>
                    <a:pt x="190" y="375"/>
                  </a:lnTo>
                  <a:lnTo>
                    <a:pt x="190" y="375"/>
                  </a:lnTo>
                  <a:lnTo>
                    <a:pt x="191" y="375"/>
                  </a:lnTo>
                  <a:lnTo>
                    <a:pt x="191" y="376"/>
                  </a:lnTo>
                  <a:lnTo>
                    <a:pt x="191" y="376"/>
                  </a:lnTo>
                  <a:lnTo>
                    <a:pt x="191" y="376"/>
                  </a:lnTo>
                  <a:lnTo>
                    <a:pt x="192" y="376"/>
                  </a:lnTo>
                  <a:lnTo>
                    <a:pt x="192" y="377"/>
                  </a:lnTo>
                  <a:lnTo>
                    <a:pt x="192" y="377"/>
                  </a:lnTo>
                  <a:lnTo>
                    <a:pt x="192" y="377"/>
                  </a:lnTo>
                  <a:lnTo>
                    <a:pt x="192" y="378"/>
                  </a:lnTo>
                  <a:lnTo>
                    <a:pt x="192" y="378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92" y="383"/>
                  </a:lnTo>
                  <a:lnTo>
                    <a:pt x="192" y="383"/>
                  </a:lnTo>
                  <a:lnTo>
                    <a:pt x="192" y="384"/>
                  </a:lnTo>
                  <a:lnTo>
                    <a:pt x="191" y="384"/>
                  </a:lnTo>
                  <a:lnTo>
                    <a:pt x="191" y="384"/>
                  </a:lnTo>
                  <a:lnTo>
                    <a:pt x="191" y="384"/>
                  </a:lnTo>
                  <a:lnTo>
                    <a:pt x="191" y="385"/>
                  </a:lnTo>
                  <a:lnTo>
                    <a:pt x="190" y="385"/>
                  </a:lnTo>
                  <a:lnTo>
                    <a:pt x="190" y="385"/>
                  </a:lnTo>
                  <a:lnTo>
                    <a:pt x="190" y="385"/>
                  </a:lnTo>
                  <a:lnTo>
                    <a:pt x="189" y="385"/>
                  </a:lnTo>
                  <a:lnTo>
                    <a:pt x="189" y="385"/>
                  </a:lnTo>
                  <a:lnTo>
                    <a:pt x="189" y="385"/>
                  </a:lnTo>
                  <a:lnTo>
                    <a:pt x="188" y="385"/>
                  </a:lnTo>
                  <a:lnTo>
                    <a:pt x="39" y="385"/>
                  </a:lnTo>
                  <a:lnTo>
                    <a:pt x="39" y="385"/>
                  </a:lnTo>
                  <a:lnTo>
                    <a:pt x="38" y="385"/>
                  </a:lnTo>
                  <a:lnTo>
                    <a:pt x="38" y="385"/>
                  </a:lnTo>
                  <a:lnTo>
                    <a:pt x="38" y="385"/>
                  </a:lnTo>
                  <a:lnTo>
                    <a:pt x="37" y="385"/>
                  </a:lnTo>
                  <a:lnTo>
                    <a:pt x="37" y="385"/>
                  </a:lnTo>
                  <a:lnTo>
                    <a:pt x="37" y="385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3"/>
                  </a:lnTo>
                  <a:lnTo>
                    <a:pt x="35" y="383"/>
                  </a:lnTo>
                  <a:lnTo>
                    <a:pt x="35" y="382"/>
                  </a:lnTo>
                  <a:lnTo>
                    <a:pt x="35" y="382"/>
                  </a:lnTo>
                  <a:lnTo>
                    <a:pt x="35" y="382"/>
                  </a:lnTo>
                  <a:lnTo>
                    <a:pt x="35" y="378"/>
                  </a:lnTo>
                  <a:lnTo>
                    <a:pt x="35" y="378"/>
                  </a:lnTo>
                  <a:lnTo>
                    <a:pt x="35" y="377"/>
                  </a:lnTo>
                  <a:lnTo>
                    <a:pt x="35" y="377"/>
                  </a:lnTo>
                  <a:lnTo>
                    <a:pt x="36" y="377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7" y="375"/>
                  </a:lnTo>
                  <a:lnTo>
                    <a:pt x="37" y="375"/>
                  </a:lnTo>
                  <a:lnTo>
                    <a:pt x="37" y="375"/>
                  </a:lnTo>
                  <a:lnTo>
                    <a:pt x="38" y="375"/>
                  </a:lnTo>
                  <a:lnTo>
                    <a:pt x="38" y="375"/>
                  </a:lnTo>
                  <a:lnTo>
                    <a:pt x="38" y="375"/>
                  </a:lnTo>
                  <a:lnTo>
                    <a:pt x="39" y="374"/>
                  </a:lnTo>
                  <a:lnTo>
                    <a:pt x="39" y="374"/>
                  </a:lnTo>
                  <a:lnTo>
                    <a:pt x="39" y="374"/>
                  </a:lnTo>
                  <a:close/>
                </a:path>
              </a:pathLst>
            </a:custGeom>
            <a:solidFill>
              <a:srgbClr val="9F9FA0"/>
            </a:solidFill>
            <a:ln w="34925">
              <a:solidFill>
                <a:schemeClr val="tx2">
                  <a:lumMod val="50000"/>
                </a:schemeClr>
              </a:solidFill>
            </a:ln>
            <a:effectLst/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3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67" name="直接连接符 166"/>
            <p:cNvCxnSpPr>
              <a:stCxn id="166" idx="48"/>
              <a:endCxn id="164" idx="0"/>
            </p:cNvCxnSpPr>
            <p:nvPr/>
          </p:nvCxnSpPr>
          <p:spPr>
            <a:xfrm flipH="1">
              <a:off x="7716051" y="3975735"/>
              <a:ext cx="663776" cy="601509"/>
            </a:xfrm>
            <a:prstGeom prst="line">
              <a:avLst/>
            </a:prstGeom>
            <a:ln w="3175">
              <a:solidFill>
                <a:srgbClr val="B5B5B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>
              <a:stCxn id="166" idx="47"/>
              <a:endCxn id="163" idx="0"/>
            </p:cNvCxnSpPr>
            <p:nvPr/>
          </p:nvCxnSpPr>
          <p:spPr>
            <a:xfrm flipH="1">
              <a:off x="8379349" y="3972359"/>
              <a:ext cx="10085" cy="599546"/>
            </a:xfrm>
            <a:prstGeom prst="line">
              <a:avLst/>
            </a:prstGeom>
            <a:ln w="3175">
              <a:solidFill>
                <a:srgbClr val="B5B5B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>
              <a:stCxn id="166" idx="47"/>
              <a:endCxn id="165" idx="0"/>
            </p:cNvCxnSpPr>
            <p:nvPr/>
          </p:nvCxnSpPr>
          <p:spPr>
            <a:xfrm>
              <a:off x="8389434" y="3972360"/>
              <a:ext cx="666323" cy="604559"/>
            </a:xfrm>
            <a:prstGeom prst="line">
              <a:avLst/>
            </a:prstGeom>
            <a:ln w="3175">
              <a:solidFill>
                <a:srgbClr val="B5B5B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Freeform 1255"/>
            <p:cNvSpPr>
              <a:spLocks noEditPoints="1"/>
            </p:cNvSpPr>
            <p:nvPr/>
          </p:nvSpPr>
          <p:spPr bwMode="auto">
            <a:xfrm>
              <a:off x="7614272" y="3580902"/>
              <a:ext cx="218052" cy="432104"/>
            </a:xfrm>
            <a:custGeom>
              <a:avLst/>
              <a:gdLst>
                <a:gd name="T0" fmla="*/ 222 w 227"/>
                <a:gd name="T1" fmla="*/ 2 h 512"/>
                <a:gd name="T2" fmla="*/ 227 w 227"/>
                <a:gd name="T3" fmla="*/ 11 h 512"/>
                <a:gd name="T4" fmla="*/ 226 w 227"/>
                <a:gd name="T5" fmla="*/ 506 h 512"/>
                <a:gd name="T6" fmla="*/ 219 w 227"/>
                <a:gd name="T7" fmla="*/ 511 h 512"/>
                <a:gd name="T8" fmla="*/ 8 w 227"/>
                <a:gd name="T9" fmla="*/ 511 h 512"/>
                <a:gd name="T10" fmla="*/ 2 w 227"/>
                <a:gd name="T11" fmla="*/ 506 h 512"/>
                <a:gd name="T12" fmla="*/ 0 w 227"/>
                <a:gd name="T13" fmla="*/ 11 h 512"/>
                <a:gd name="T14" fmla="*/ 5 w 227"/>
                <a:gd name="T15" fmla="*/ 2 h 512"/>
                <a:gd name="T16" fmla="*/ 46 w 227"/>
                <a:gd name="T17" fmla="*/ 50 h 512"/>
                <a:gd name="T18" fmla="*/ 189 w 227"/>
                <a:gd name="T19" fmla="*/ 53 h 512"/>
                <a:gd name="T20" fmla="*/ 193 w 227"/>
                <a:gd name="T21" fmla="*/ 60 h 512"/>
                <a:gd name="T22" fmla="*/ 191 w 227"/>
                <a:gd name="T23" fmla="*/ 98 h 512"/>
                <a:gd name="T24" fmla="*/ 185 w 227"/>
                <a:gd name="T25" fmla="*/ 103 h 512"/>
                <a:gd name="T26" fmla="*/ 41 w 227"/>
                <a:gd name="T27" fmla="*/ 103 h 512"/>
                <a:gd name="T28" fmla="*/ 36 w 227"/>
                <a:gd name="T29" fmla="*/ 97 h 512"/>
                <a:gd name="T30" fmla="*/ 35 w 227"/>
                <a:gd name="T31" fmla="*/ 58 h 512"/>
                <a:gd name="T32" fmla="*/ 39 w 227"/>
                <a:gd name="T33" fmla="*/ 52 h 512"/>
                <a:gd name="T34" fmla="*/ 181 w 227"/>
                <a:gd name="T35" fmla="*/ 119 h 512"/>
                <a:gd name="T36" fmla="*/ 189 w 227"/>
                <a:gd name="T37" fmla="*/ 122 h 512"/>
                <a:gd name="T38" fmla="*/ 193 w 227"/>
                <a:gd name="T39" fmla="*/ 129 h 512"/>
                <a:gd name="T40" fmla="*/ 191 w 227"/>
                <a:gd name="T41" fmla="*/ 168 h 512"/>
                <a:gd name="T42" fmla="*/ 184 w 227"/>
                <a:gd name="T43" fmla="*/ 173 h 512"/>
                <a:gd name="T44" fmla="*/ 41 w 227"/>
                <a:gd name="T45" fmla="*/ 172 h 512"/>
                <a:gd name="T46" fmla="*/ 35 w 227"/>
                <a:gd name="T47" fmla="*/ 166 h 512"/>
                <a:gd name="T48" fmla="*/ 35 w 227"/>
                <a:gd name="T49" fmla="*/ 127 h 512"/>
                <a:gd name="T50" fmla="*/ 40 w 227"/>
                <a:gd name="T51" fmla="*/ 121 h 512"/>
                <a:gd name="T52" fmla="*/ 182 w 227"/>
                <a:gd name="T53" fmla="*/ 189 h 512"/>
                <a:gd name="T54" fmla="*/ 190 w 227"/>
                <a:gd name="T55" fmla="*/ 192 h 512"/>
                <a:gd name="T56" fmla="*/ 193 w 227"/>
                <a:gd name="T57" fmla="*/ 199 h 512"/>
                <a:gd name="T58" fmla="*/ 191 w 227"/>
                <a:gd name="T59" fmla="*/ 238 h 512"/>
                <a:gd name="T60" fmla="*/ 184 w 227"/>
                <a:gd name="T61" fmla="*/ 242 h 512"/>
                <a:gd name="T62" fmla="*/ 40 w 227"/>
                <a:gd name="T63" fmla="*/ 241 h 512"/>
                <a:gd name="T64" fmla="*/ 35 w 227"/>
                <a:gd name="T65" fmla="*/ 235 h 512"/>
                <a:gd name="T66" fmla="*/ 35 w 227"/>
                <a:gd name="T67" fmla="*/ 196 h 512"/>
                <a:gd name="T68" fmla="*/ 40 w 227"/>
                <a:gd name="T69" fmla="*/ 190 h 512"/>
                <a:gd name="T70" fmla="*/ 182 w 227"/>
                <a:gd name="T71" fmla="*/ 258 h 512"/>
                <a:gd name="T72" fmla="*/ 190 w 227"/>
                <a:gd name="T73" fmla="*/ 262 h 512"/>
                <a:gd name="T74" fmla="*/ 193 w 227"/>
                <a:gd name="T75" fmla="*/ 269 h 512"/>
                <a:gd name="T76" fmla="*/ 190 w 227"/>
                <a:gd name="T77" fmla="*/ 308 h 512"/>
                <a:gd name="T78" fmla="*/ 183 w 227"/>
                <a:gd name="T79" fmla="*/ 312 h 512"/>
                <a:gd name="T80" fmla="*/ 40 w 227"/>
                <a:gd name="T81" fmla="*/ 310 h 512"/>
                <a:gd name="T82" fmla="*/ 35 w 227"/>
                <a:gd name="T83" fmla="*/ 304 h 512"/>
                <a:gd name="T84" fmla="*/ 35 w 227"/>
                <a:gd name="T85" fmla="*/ 265 h 512"/>
                <a:gd name="T86" fmla="*/ 41 w 227"/>
                <a:gd name="T87" fmla="*/ 259 h 512"/>
                <a:gd name="T88" fmla="*/ 117 w 227"/>
                <a:gd name="T89" fmla="*/ 442 h 512"/>
                <a:gd name="T90" fmla="*/ 126 w 227"/>
                <a:gd name="T91" fmla="*/ 448 h 512"/>
                <a:gd name="T92" fmla="*/ 128 w 227"/>
                <a:gd name="T93" fmla="*/ 459 h 512"/>
                <a:gd name="T94" fmla="*/ 124 w 227"/>
                <a:gd name="T95" fmla="*/ 469 h 512"/>
                <a:gd name="T96" fmla="*/ 114 w 227"/>
                <a:gd name="T97" fmla="*/ 473 h 512"/>
                <a:gd name="T98" fmla="*/ 104 w 227"/>
                <a:gd name="T99" fmla="*/ 469 h 512"/>
                <a:gd name="T100" fmla="*/ 99 w 227"/>
                <a:gd name="T101" fmla="*/ 459 h 512"/>
                <a:gd name="T102" fmla="*/ 102 w 227"/>
                <a:gd name="T103" fmla="*/ 448 h 512"/>
                <a:gd name="T104" fmla="*/ 111 w 227"/>
                <a:gd name="T105" fmla="*/ 442 h 512"/>
                <a:gd name="T106" fmla="*/ 191 w 227"/>
                <a:gd name="T107" fmla="*/ 392 h 512"/>
                <a:gd name="T108" fmla="*/ 191 w 227"/>
                <a:gd name="T109" fmla="*/ 402 h 512"/>
                <a:gd name="T110" fmla="*/ 38 w 227"/>
                <a:gd name="T111" fmla="*/ 403 h 512"/>
                <a:gd name="T112" fmla="*/ 35 w 227"/>
                <a:gd name="T113" fmla="*/ 394 h 512"/>
                <a:gd name="T114" fmla="*/ 39 w 227"/>
                <a:gd name="T115" fmla="*/ 391 h 512"/>
                <a:gd name="T116" fmla="*/ 192 w 227"/>
                <a:gd name="T117" fmla="*/ 377 h 512"/>
                <a:gd name="T118" fmla="*/ 190 w 227"/>
                <a:gd name="T119" fmla="*/ 385 h 512"/>
                <a:gd name="T120" fmla="*/ 36 w 227"/>
                <a:gd name="T121" fmla="*/ 384 h 512"/>
                <a:gd name="T122" fmla="*/ 36 w 227"/>
                <a:gd name="T123" fmla="*/ 37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7" h="512">
                  <a:moveTo>
                    <a:pt x="12" y="0"/>
                  </a:moveTo>
                  <a:lnTo>
                    <a:pt x="215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8" y="0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1" y="2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4" y="5"/>
                  </a:lnTo>
                  <a:lnTo>
                    <a:pt x="224" y="5"/>
                  </a:lnTo>
                  <a:lnTo>
                    <a:pt x="224" y="5"/>
                  </a:lnTo>
                  <a:lnTo>
                    <a:pt x="225" y="6"/>
                  </a:lnTo>
                  <a:lnTo>
                    <a:pt x="225" y="6"/>
                  </a:lnTo>
                  <a:lnTo>
                    <a:pt x="225" y="7"/>
                  </a:lnTo>
                  <a:lnTo>
                    <a:pt x="226" y="7"/>
                  </a:lnTo>
                  <a:lnTo>
                    <a:pt x="226" y="8"/>
                  </a:lnTo>
                  <a:lnTo>
                    <a:pt x="226" y="8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7" y="10"/>
                  </a:lnTo>
                  <a:lnTo>
                    <a:pt x="227" y="11"/>
                  </a:lnTo>
                  <a:lnTo>
                    <a:pt x="227" y="11"/>
                  </a:lnTo>
                  <a:lnTo>
                    <a:pt x="227" y="12"/>
                  </a:lnTo>
                  <a:lnTo>
                    <a:pt x="227" y="12"/>
                  </a:lnTo>
                  <a:lnTo>
                    <a:pt x="227" y="13"/>
                  </a:lnTo>
                  <a:lnTo>
                    <a:pt x="227" y="499"/>
                  </a:lnTo>
                  <a:lnTo>
                    <a:pt x="227" y="500"/>
                  </a:lnTo>
                  <a:lnTo>
                    <a:pt x="227" y="500"/>
                  </a:lnTo>
                  <a:lnTo>
                    <a:pt x="227" y="502"/>
                  </a:lnTo>
                  <a:lnTo>
                    <a:pt x="227" y="502"/>
                  </a:lnTo>
                  <a:lnTo>
                    <a:pt x="227" y="503"/>
                  </a:lnTo>
                  <a:lnTo>
                    <a:pt x="226" y="503"/>
                  </a:lnTo>
                  <a:lnTo>
                    <a:pt x="226" y="504"/>
                  </a:lnTo>
                  <a:lnTo>
                    <a:pt x="226" y="505"/>
                  </a:lnTo>
                  <a:lnTo>
                    <a:pt x="226" y="505"/>
                  </a:lnTo>
                  <a:lnTo>
                    <a:pt x="226" y="506"/>
                  </a:lnTo>
                  <a:lnTo>
                    <a:pt x="225" y="506"/>
                  </a:lnTo>
                  <a:lnTo>
                    <a:pt x="225" y="507"/>
                  </a:lnTo>
                  <a:lnTo>
                    <a:pt x="225" y="507"/>
                  </a:lnTo>
                  <a:lnTo>
                    <a:pt x="224" y="508"/>
                  </a:lnTo>
                  <a:lnTo>
                    <a:pt x="224" y="508"/>
                  </a:lnTo>
                  <a:lnTo>
                    <a:pt x="224" y="508"/>
                  </a:lnTo>
                  <a:lnTo>
                    <a:pt x="223" y="509"/>
                  </a:lnTo>
                  <a:lnTo>
                    <a:pt x="223" y="509"/>
                  </a:lnTo>
                  <a:lnTo>
                    <a:pt x="222" y="510"/>
                  </a:lnTo>
                  <a:lnTo>
                    <a:pt x="222" y="510"/>
                  </a:lnTo>
                  <a:lnTo>
                    <a:pt x="221" y="510"/>
                  </a:lnTo>
                  <a:lnTo>
                    <a:pt x="221" y="511"/>
                  </a:lnTo>
                  <a:lnTo>
                    <a:pt x="220" y="511"/>
                  </a:lnTo>
                  <a:lnTo>
                    <a:pt x="220" y="511"/>
                  </a:lnTo>
                  <a:lnTo>
                    <a:pt x="219" y="511"/>
                  </a:lnTo>
                  <a:lnTo>
                    <a:pt x="219" y="511"/>
                  </a:lnTo>
                  <a:lnTo>
                    <a:pt x="218" y="512"/>
                  </a:lnTo>
                  <a:lnTo>
                    <a:pt x="217" y="512"/>
                  </a:lnTo>
                  <a:lnTo>
                    <a:pt x="217" y="512"/>
                  </a:lnTo>
                  <a:lnTo>
                    <a:pt x="216" y="512"/>
                  </a:lnTo>
                  <a:lnTo>
                    <a:pt x="216" y="512"/>
                  </a:lnTo>
                  <a:lnTo>
                    <a:pt x="215" y="512"/>
                  </a:lnTo>
                  <a:lnTo>
                    <a:pt x="12" y="512"/>
                  </a:lnTo>
                  <a:lnTo>
                    <a:pt x="12" y="512"/>
                  </a:lnTo>
                  <a:lnTo>
                    <a:pt x="11" y="512"/>
                  </a:lnTo>
                  <a:lnTo>
                    <a:pt x="10" y="512"/>
                  </a:lnTo>
                  <a:lnTo>
                    <a:pt x="10" y="512"/>
                  </a:lnTo>
                  <a:lnTo>
                    <a:pt x="9" y="512"/>
                  </a:lnTo>
                  <a:lnTo>
                    <a:pt x="9" y="511"/>
                  </a:lnTo>
                  <a:lnTo>
                    <a:pt x="8" y="511"/>
                  </a:lnTo>
                  <a:lnTo>
                    <a:pt x="8" y="511"/>
                  </a:lnTo>
                  <a:lnTo>
                    <a:pt x="7" y="511"/>
                  </a:lnTo>
                  <a:lnTo>
                    <a:pt x="7" y="511"/>
                  </a:lnTo>
                  <a:lnTo>
                    <a:pt x="6" y="510"/>
                  </a:lnTo>
                  <a:lnTo>
                    <a:pt x="6" y="510"/>
                  </a:lnTo>
                  <a:lnTo>
                    <a:pt x="5" y="510"/>
                  </a:lnTo>
                  <a:lnTo>
                    <a:pt x="5" y="509"/>
                  </a:lnTo>
                  <a:lnTo>
                    <a:pt x="4" y="509"/>
                  </a:lnTo>
                  <a:lnTo>
                    <a:pt x="4" y="508"/>
                  </a:lnTo>
                  <a:lnTo>
                    <a:pt x="3" y="508"/>
                  </a:lnTo>
                  <a:lnTo>
                    <a:pt x="3" y="508"/>
                  </a:lnTo>
                  <a:lnTo>
                    <a:pt x="3" y="507"/>
                  </a:lnTo>
                  <a:lnTo>
                    <a:pt x="2" y="507"/>
                  </a:lnTo>
                  <a:lnTo>
                    <a:pt x="2" y="506"/>
                  </a:lnTo>
                  <a:lnTo>
                    <a:pt x="2" y="506"/>
                  </a:lnTo>
                  <a:lnTo>
                    <a:pt x="1" y="505"/>
                  </a:lnTo>
                  <a:lnTo>
                    <a:pt x="1" y="505"/>
                  </a:lnTo>
                  <a:lnTo>
                    <a:pt x="1" y="504"/>
                  </a:lnTo>
                  <a:lnTo>
                    <a:pt x="1" y="503"/>
                  </a:lnTo>
                  <a:lnTo>
                    <a:pt x="1" y="503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  <a:moveTo>
                    <a:pt x="46" y="50"/>
                  </a:moveTo>
                  <a:lnTo>
                    <a:pt x="181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3" y="50"/>
                  </a:lnTo>
                  <a:lnTo>
                    <a:pt x="184" y="50"/>
                  </a:lnTo>
                  <a:lnTo>
                    <a:pt x="184" y="50"/>
                  </a:lnTo>
                  <a:lnTo>
                    <a:pt x="185" y="51"/>
                  </a:lnTo>
                  <a:lnTo>
                    <a:pt x="185" y="51"/>
                  </a:lnTo>
                  <a:lnTo>
                    <a:pt x="186" y="51"/>
                  </a:lnTo>
                  <a:lnTo>
                    <a:pt x="186" y="51"/>
                  </a:lnTo>
                  <a:lnTo>
                    <a:pt x="187" y="51"/>
                  </a:lnTo>
                  <a:lnTo>
                    <a:pt x="187" y="52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89" y="53"/>
                  </a:lnTo>
                  <a:lnTo>
                    <a:pt x="189" y="53"/>
                  </a:lnTo>
                  <a:lnTo>
                    <a:pt x="190" y="53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1" y="54"/>
                  </a:lnTo>
                  <a:lnTo>
                    <a:pt x="191" y="55"/>
                  </a:lnTo>
                  <a:lnTo>
                    <a:pt x="191" y="55"/>
                  </a:lnTo>
                  <a:lnTo>
                    <a:pt x="191" y="56"/>
                  </a:lnTo>
                  <a:lnTo>
                    <a:pt x="192" y="56"/>
                  </a:lnTo>
                  <a:lnTo>
                    <a:pt x="192" y="57"/>
                  </a:lnTo>
                  <a:lnTo>
                    <a:pt x="192" y="57"/>
                  </a:lnTo>
                  <a:lnTo>
                    <a:pt x="192" y="58"/>
                  </a:lnTo>
                  <a:lnTo>
                    <a:pt x="192" y="58"/>
                  </a:lnTo>
                  <a:lnTo>
                    <a:pt x="193" y="59"/>
                  </a:lnTo>
                  <a:lnTo>
                    <a:pt x="193" y="60"/>
                  </a:lnTo>
                  <a:lnTo>
                    <a:pt x="193" y="60"/>
                  </a:lnTo>
                  <a:lnTo>
                    <a:pt x="193" y="61"/>
                  </a:lnTo>
                  <a:lnTo>
                    <a:pt x="193" y="61"/>
                  </a:lnTo>
                  <a:lnTo>
                    <a:pt x="193" y="93"/>
                  </a:lnTo>
                  <a:lnTo>
                    <a:pt x="193" y="93"/>
                  </a:lnTo>
                  <a:lnTo>
                    <a:pt x="193" y="94"/>
                  </a:lnTo>
                  <a:lnTo>
                    <a:pt x="193" y="94"/>
                  </a:lnTo>
                  <a:lnTo>
                    <a:pt x="193" y="95"/>
                  </a:lnTo>
                  <a:lnTo>
                    <a:pt x="192" y="95"/>
                  </a:lnTo>
                  <a:lnTo>
                    <a:pt x="192" y="96"/>
                  </a:lnTo>
                  <a:lnTo>
                    <a:pt x="192" y="97"/>
                  </a:lnTo>
                  <a:lnTo>
                    <a:pt x="192" y="97"/>
                  </a:lnTo>
                  <a:lnTo>
                    <a:pt x="192" y="97"/>
                  </a:lnTo>
                  <a:lnTo>
                    <a:pt x="191" y="98"/>
                  </a:lnTo>
                  <a:lnTo>
                    <a:pt x="191" y="98"/>
                  </a:lnTo>
                  <a:lnTo>
                    <a:pt x="191" y="99"/>
                  </a:lnTo>
                  <a:lnTo>
                    <a:pt x="191" y="99"/>
                  </a:lnTo>
                  <a:lnTo>
                    <a:pt x="190" y="100"/>
                  </a:lnTo>
                  <a:lnTo>
                    <a:pt x="190" y="100"/>
                  </a:lnTo>
                  <a:lnTo>
                    <a:pt x="190" y="100"/>
                  </a:lnTo>
                  <a:lnTo>
                    <a:pt x="189" y="101"/>
                  </a:lnTo>
                  <a:lnTo>
                    <a:pt x="189" y="101"/>
                  </a:lnTo>
                  <a:lnTo>
                    <a:pt x="188" y="102"/>
                  </a:lnTo>
                  <a:lnTo>
                    <a:pt x="188" y="102"/>
                  </a:lnTo>
                  <a:lnTo>
                    <a:pt x="187" y="102"/>
                  </a:lnTo>
                  <a:lnTo>
                    <a:pt x="187" y="102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85" y="103"/>
                  </a:lnTo>
                  <a:lnTo>
                    <a:pt x="185" y="103"/>
                  </a:lnTo>
                  <a:lnTo>
                    <a:pt x="184" y="103"/>
                  </a:lnTo>
                  <a:lnTo>
                    <a:pt x="184" y="104"/>
                  </a:lnTo>
                  <a:lnTo>
                    <a:pt x="183" y="104"/>
                  </a:lnTo>
                  <a:lnTo>
                    <a:pt x="182" y="104"/>
                  </a:lnTo>
                  <a:lnTo>
                    <a:pt x="182" y="104"/>
                  </a:lnTo>
                  <a:lnTo>
                    <a:pt x="181" y="104"/>
                  </a:lnTo>
                  <a:lnTo>
                    <a:pt x="46" y="104"/>
                  </a:lnTo>
                  <a:lnTo>
                    <a:pt x="45" y="104"/>
                  </a:lnTo>
                  <a:lnTo>
                    <a:pt x="45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2" y="103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1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7" y="99"/>
                  </a:lnTo>
                  <a:lnTo>
                    <a:pt x="36" y="99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7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5" y="96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4"/>
                  </a:lnTo>
                  <a:lnTo>
                    <a:pt x="34" y="94"/>
                  </a:lnTo>
                  <a:lnTo>
                    <a:pt x="34" y="93"/>
                  </a:lnTo>
                  <a:lnTo>
                    <a:pt x="34" y="93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59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40" y="52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6" y="50"/>
                  </a:lnTo>
                  <a:lnTo>
                    <a:pt x="46" y="50"/>
                  </a:lnTo>
                  <a:close/>
                  <a:moveTo>
                    <a:pt x="46" y="119"/>
                  </a:moveTo>
                  <a:lnTo>
                    <a:pt x="181" y="119"/>
                  </a:lnTo>
                  <a:lnTo>
                    <a:pt x="182" y="119"/>
                  </a:lnTo>
                  <a:lnTo>
                    <a:pt x="182" y="119"/>
                  </a:lnTo>
                  <a:lnTo>
                    <a:pt x="183" y="119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5" y="120"/>
                  </a:lnTo>
                  <a:lnTo>
                    <a:pt x="185" y="120"/>
                  </a:lnTo>
                  <a:lnTo>
                    <a:pt x="186" y="120"/>
                  </a:lnTo>
                  <a:lnTo>
                    <a:pt x="186" y="120"/>
                  </a:lnTo>
                  <a:lnTo>
                    <a:pt x="187" y="121"/>
                  </a:lnTo>
                  <a:lnTo>
                    <a:pt x="187" y="121"/>
                  </a:lnTo>
                  <a:lnTo>
                    <a:pt x="188" y="121"/>
                  </a:lnTo>
                  <a:lnTo>
                    <a:pt x="188" y="122"/>
                  </a:lnTo>
                  <a:lnTo>
                    <a:pt x="189" y="122"/>
                  </a:lnTo>
                  <a:lnTo>
                    <a:pt x="189" y="122"/>
                  </a:lnTo>
                  <a:lnTo>
                    <a:pt x="190" y="123"/>
                  </a:lnTo>
                  <a:lnTo>
                    <a:pt x="190" y="123"/>
                  </a:lnTo>
                  <a:lnTo>
                    <a:pt x="190" y="123"/>
                  </a:lnTo>
                  <a:lnTo>
                    <a:pt x="191" y="124"/>
                  </a:lnTo>
                  <a:lnTo>
                    <a:pt x="191" y="124"/>
                  </a:lnTo>
                  <a:lnTo>
                    <a:pt x="191" y="125"/>
                  </a:lnTo>
                  <a:lnTo>
                    <a:pt x="191" y="125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92" y="127"/>
                  </a:lnTo>
                  <a:lnTo>
                    <a:pt x="192" y="127"/>
                  </a:lnTo>
                  <a:lnTo>
                    <a:pt x="192" y="128"/>
                  </a:lnTo>
                  <a:lnTo>
                    <a:pt x="193" y="128"/>
                  </a:lnTo>
                  <a:lnTo>
                    <a:pt x="193" y="129"/>
                  </a:lnTo>
                  <a:lnTo>
                    <a:pt x="193" y="129"/>
                  </a:lnTo>
                  <a:lnTo>
                    <a:pt x="193" y="130"/>
                  </a:lnTo>
                  <a:lnTo>
                    <a:pt x="193" y="131"/>
                  </a:lnTo>
                  <a:lnTo>
                    <a:pt x="193" y="162"/>
                  </a:lnTo>
                  <a:lnTo>
                    <a:pt x="193" y="162"/>
                  </a:lnTo>
                  <a:lnTo>
                    <a:pt x="193" y="163"/>
                  </a:lnTo>
                  <a:lnTo>
                    <a:pt x="193" y="164"/>
                  </a:lnTo>
                  <a:lnTo>
                    <a:pt x="193" y="164"/>
                  </a:lnTo>
                  <a:lnTo>
                    <a:pt x="192" y="165"/>
                  </a:lnTo>
                  <a:lnTo>
                    <a:pt x="192" y="165"/>
                  </a:lnTo>
                  <a:lnTo>
                    <a:pt x="192" y="166"/>
                  </a:lnTo>
                  <a:lnTo>
                    <a:pt x="192" y="166"/>
                  </a:lnTo>
                  <a:lnTo>
                    <a:pt x="192" y="167"/>
                  </a:lnTo>
                  <a:lnTo>
                    <a:pt x="191" y="167"/>
                  </a:lnTo>
                  <a:lnTo>
                    <a:pt x="191" y="168"/>
                  </a:lnTo>
                  <a:lnTo>
                    <a:pt x="191" y="168"/>
                  </a:lnTo>
                  <a:lnTo>
                    <a:pt x="191" y="169"/>
                  </a:lnTo>
                  <a:lnTo>
                    <a:pt x="190" y="169"/>
                  </a:lnTo>
                  <a:lnTo>
                    <a:pt x="190" y="169"/>
                  </a:lnTo>
                  <a:lnTo>
                    <a:pt x="190" y="170"/>
                  </a:lnTo>
                  <a:lnTo>
                    <a:pt x="189" y="170"/>
                  </a:lnTo>
                  <a:lnTo>
                    <a:pt x="189" y="171"/>
                  </a:lnTo>
                  <a:lnTo>
                    <a:pt x="188" y="171"/>
                  </a:lnTo>
                  <a:lnTo>
                    <a:pt x="188" y="171"/>
                  </a:lnTo>
                  <a:lnTo>
                    <a:pt x="187" y="171"/>
                  </a:lnTo>
                  <a:lnTo>
                    <a:pt x="187" y="172"/>
                  </a:lnTo>
                  <a:lnTo>
                    <a:pt x="186" y="172"/>
                  </a:lnTo>
                  <a:lnTo>
                    <a:pt x="186" y="172"/>
                  </a:lnTo>
                  <a:lnTo>
                    <a:pt x="185" y="172"/>
                  </a:lnTo>
                  <a:lnTo>
                    <a:pt x="185" y="173"/>
                  </a:lnTo>
                  <a:lnTo>
                    <a:pt x="184" y="173"/>
                  </a:lnTo>
                  <a:lnTo>
                    <a:pt x="184" y="173"/>
                  </a:lnTo>
                  <a:lnTo>
                    <a:pt x="183" y="173"/>
                  </a:lnTo>
                  <a:lnTo>
                    <a:pt x="182" y="173"/>
                  </a:lnTo>
                  <a:lnTo>
                    <a:pt x="182" y="173"/>
                  </a:lnTo>
                  <a:lnTo>
                    <a:pt x="181" y="173"/>
                  </a:lnTo>
                  <a:lnTo>
                    <a:pt x="46" y="173"/>
                  </a:lnTo>
                  <a:lnTo>
                    <a:pt x="45" y="173"/>
                  </a:lnTo>
                  <a:lnTo>
                    <a:pt x="45" y="173"/>
                  </a:lnTo>
                  <a:lnTo>
                    <a:pt x="44" y="173"/>
                  </a:lnTo>
                  <a:lnTo>
                    <a:pt x="44" y="173"/>
                  </a:lnTo>
                  <a:lnTo>
                    <a:pt x="43" y="173"/>
                  </a:lnTo>
                  <a:lnTo>
                    <a:pt x="43" y="173"/>
                  </a:lnTo>
                  <a:lnTo>
                    <a:pt x="42" y="172"/>
                  </a:lnTo>
                  <a:lnTo>
                    <a:pt x="41" y="172"/>
                  </a:lnTo>
                  <a:lnTo>
                    <a:pt x="41" y="172"/>
                  </a:lnTo>
                  <a:lnTo>
                    <a:pt x="40" y="172"/>
                  </a:lnTo>
                  <a:lnTo>
                    <a:pt x="40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8" y="170"/>
                  </a:lnTo>
                  <a:lnTo>
                    <a:pt x="38" y="170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6" y="168"/>
                  </a:lnTo>
                  <a:lnTo>
                    <a:pt x="36" y="168"/>
                  </a:lnTo>
                  <a:lnTo>
                    <a:pt x="36" y="167"/>
                  </a:lnTo>
                  <a:lnTo>
                    <a:pt x="36" y="167"/>
                  </a:lnTo>
                  <a:lnTo>
                    <a:pt x="35" y="166"/>
                  </a:lnTo>
                  <a:lnTo>
                    <a:pt x="35" y="166"/>
                  </a:lnTo>
                  <a:lnTo>
                    <a:pt x="35" y="165"/>
                  </a:lnTo>
                  <a:lnTo>
                    <a:pt x="35" y="165"/>
                  </a:lnTo>
                  <a:lnTo>
                    <a:pt x="35" y="164"/>
                  </a:lnTo>
                  <a:lnTo>
                    <a:pt x="35" y="164"/>
                  </a:lnTo>
                  <a:lnTo>
                    <a:pt x="34" y="163"/>
                  </a:lnTo>
                  <a:lnTo>
                    <a:pt x="34" y="162"/>
                  </a:lnTo>
                  <a:lnTo>
                    <a:pt x="34" y="162"/>
                  </a:lnTo>
                  <a:lnTo>
                    <a:pt x="34" y="131"/>
                  </a:lnTo>
                  <a:lnTo>
                    <a:pt x="34" y="130"/>
                  </a:lnTo>
                  <a:lnTo>
                    <a:pt x="34" y="129"/>
                  </a:lnTo>
                  <a:lnTo>
                    <a:pt x="35" y="129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7"/>
                  </a:lnTo>
                  <a:lnTo>
                    <a:pt x="35" y="127"/>
                  </a:lnTo>
                  <a:lnTo>
                    <a:pt x="35" y="126"/>
                  </a:lnTo>
                  <a:lnTo>
                    <a:pt x="36" y="126"/>
                  </a:lnTo>
                  <a:lnTo>
                    <a:pt x="36" y="125"/>
                  </a:lnTo>
                  <a:lnTo>
                    <a:pt x="36" y="125"/>
                  </a:lnTo>
                  <a:lnTo>
                    <a:pt x="36" y="124"/>
                  </a:lnTo>
                  <a:lnTo>
                    <a:pt x="37" y="124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38" y="123"/>
                  </a:lnTo>
                  <a:lnTo>
                    <a:pt x="38" y="122"/>
                  </a:lnTo>
                  <a:lnTo>
                    <a:pt x="39" y="122"/>
                  </a:lnTo>
                  <a:lnTo>
                    <a:pt x="39" y="122"/>
                  </a:lnTo>
                  <a:lnTo>
                    <a:pt x="39" y="121"/>
                  </a:lnTo>
                  <a:lnTo>
                    <a:pt x="40" y="121"/>
                  </a:lnTo>
                  <a:lnTo>
                    <a:pt x="40" y="121"/>
                  </a:lnTo>
                  <a:lnTo>
                    <a:pt x="41" y="120"/>
                  </a:lnTo>
                  <a:lnTo>
                    <a:pt x="41" y="120"/>
                  </a:lnTo>
                  <a:lnTo>
                    <a:pt x="42" y="120"/>
                  </a:lnTo>
                  <a:lnTo>
                    <a:pt x="43" y="120"/>
                  </a:lnTo>
                  <a:lnTo>
                    <a:pt x="43" y="120"/>
                  </a:lnTo>
                  <a:lnTo>
                    <a:pt x="44" y="120"/>
                  </a:lnTo>
                  <a:lnTo>
                    <a:pt x="44" y="119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6" y="119"/>
                  </a:lnTo>
                  <a:close/>
                  <a:moveTo>
                    <a:pt x="46" y="189"/>
                  </a:moveTo>
                  <a:lnTo>
                    <a:pt x="181" y="189"/>
                  </a:lnTo>
                  <a:lnTo>
                    <a:pt x="182" y="189"/>
                  </a:lnTo>
                  <a:lnTo>
                    <a:pt x="182" y="189"/>
                  </a:lnTo>
                  <a:lnTo>
                    <a:pt x="183" y="189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5" y="189"/>
                  </a:lnTo>
                  <a:lnTo>
                    <a:pt x="185" y="189"/>
                  </a:lnTo>
                  <a:lnTo>
                    <a:pt x="186" y="189"/>
                  </a:lnTo>
                  <a:lnTo>
                    <a:pt x="186" y="190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91"/>
                  </a:lnTo>
                  <a:lnTo>
                    <a:pt x="188" y="191"/>
                  </a:lnTo>
                  <a:lnTo>
                    <a:pt x="189" y="191"/>
                  </a:lnTo>
                  <a:lnTo>
                    <a:pt x="189" y="192"/>
                  </a:lnTo>
                  <a:lnTo>
                    <a:pt x="190" y="192"/>
                  </a:lnTo>
                  <a:lnTo>
                    <a:pt x="190" y="192"/>
                  </a:lnTo>
                  <a:lnTo>
                    <a:pt x="190" y="193"/>
                  </a:lnTo>
                  <a:lnTo>
                    <a:pt x="191" y="193"/>
                  </a:lnTo>
                  <a:lnTo>
                    <a:pt x="191" y="194"/>
                  </a:lnTo>
                  <a:lnTo>
                    <a:pt x="191" y="194"/>
                  </a:lnTo>
                  <a:lnTo>
                    <a:pt x="191" y="195"/>
                  </a:lnTo>
                  <a:lnTo>
                    <a:pt x="192" y="195"/>
                  </a:lnTo>
                  <a:lnTo>
                    <a:pt x="192" y="196"/>
                  </a:lnTo>
                  <a:lnTo>
                    <a:pt x="192" y="196"/>
                  </a:lnTo>
                  <a:lnTo>
                    <a:pt x="192" y="197"/>
                  </a:lnTo>
                  <a:lnTo>
                    <a:pt x="192" y="197"/>
                  </a:lnTo>
                  <a:lnTo>
                    <a:pt x="193" y="198"/>
                  </a:lnTo>
                  <a:lnTo>
                    <a:pt x="193" y="198"/>
                  </a:lnTo>
                  <a:lnTo>
                    <a:pt x="193" y="199"/>
                  </a:lnTo>
                  <a:lnTo>
                    <a:pt x="193" y="199"/>
                  </a:lnTo>
                  <a:lnTo>
                    <a:pt x="193" y="200"/>
                  </a:lnTo>
                  <a:lnTo>
                    <a:pt x="193" y="231"/>
                  </a:lnTo>
                  <a:lnTo>
                    <a:pt x="193" y="232"/>
                  </a:lnTo>
                  <a:lnTo>
                    <a:pt x="193" y="232"/>
                  </a:lnTo>
                  <a:lnTo>
                    <a:pt x="193" y="233"/>
                  </a:lnTo>
                  <a:lnTo>
                    <a:pt x="193" y="233"/>
                  </a:lnTo>
                  <a:lnTo>
                    <a:pt x="192" y="234"/>
                  </a:lnTo>
                  <a:lnTo>
                    <a:pt x="192" y="235"/>
                  </a:lnTo>
                  <a:lnTo>
                    <a:pt x="192" y="235"/>
                  </a:lnTo>
                  <a:lnTo>
                    <a:pt x="192" y="236"/>
                  </a:lnTo>
                  <a:lnTo>
                    <a:pt x="192" y="236"/>
                  </a:lnTo>
                  <a:lnTo>
                    <a:pt x="191" y="237"/>
                  </a:lnTo>
                  <a:lnTo>
                    <a:pt x="191" y="237"/>
                  </a:lnTo>
                  <a:lnTo>
                    <a:pt x="191" y="238"/>
                  </a:lnTo>
                  <a:lnTo>
                    <a:pt x="191" y="238"/>
                  </a:lnTo>
                  <a:lnTo>
                    <a:pt x="190" y="238"/>
                  </a:lnTo>
                  <a:lnTo>
                    <a:pt x="190" y="239"/>
                  </a:lnTo>
                  <a:lnTo>
                    <a:pt x="190" y="239"/>
                  </a:lnTo>
                  <a:lnTo>
                    <a:pt x="189" y="240"/>
                  </a:lnTo>
                  <a:lnTo>
                    <a:pt x="189" y="240"/>
                  </a:lnTo>
                  <a:lnTo>
                    <a:pt x="188" y="240"/>
                  </a:lnTo>
                  <a:lnTo>
                    <a:pt x="188" y="241"/>
                  </a:lnTo>
                  <a:lnTo>
                    <a:pt x="187" y="241"/>
                  </a:lnTo>
                  <a:lnTo>
                    <a:pt x="187" y="241"/>
                  </a:lnTo>
                  <a:lnTo>
                    <a:pt x="186" y="241"/>
                  </a:lnTo>
                  <a:lnTo>
                    <a:pt x="186" y="242"/>
                  </a:lnTo>
                  <a:lnTo>
                    <a:pt x="185" y="242"/>
                  </a:lnTo>
                  <a:lnTo>
                    <a:pt x="185" y="242"/>
                  </a:lnTo>
                  <a:lnTo>
                    <a:pt x="184" y="242"/>
                  </a:lnTo>
                  <a:lnTo>
                    <a:pt x="184" y="242"/>
                  </a:lnTo>
                  <a:lnTo>
                    <a:pt x="183" y="242"/>
                  </a:lnTo>
                  <a:lnTo>
                    <a:pt x="182" y="242"/>
                  </a:lnTo>
                  <a:lnTo>
                    <a:pt x="182" y="242"/>
                  </a:lnTo>
                  <a:lnTo>
                    <a:pt x="181" y="242"/>
                  </a:lnTo>
                  <a:lnTo>
                    <a:pt x="46" y="242"/>
                  </a:lnTo>
                  <a:lnTo>
                    <a:pt x="45" y="242"/>
                  </a:lnTo>
                  <a:lnTo>
                    <a:pt x="45" y="242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3" y="242"/>
                  </a:lnTo>
                  <a:lnTo>
                    <a:pt x="43" y="242"/>
                  </a:lnTo>
                  <a:lnTo>
                    <a:pt x="42" y="242"/>
                  </a:lnTo>
                  <a:lnTo>
                    <a:pt x="41" y="242"/>
                  </a:lnTo>
                  <a:lnTo>
                    <a:pt x="41" y="241"/>
                  </a:lnTo>
                  <a:lnTo>
                    <a:pt x="40" y="241"/>
                  </a:lnTo>
                  <a:lnTo>
                    <a:pt x="40" y="241"/>
                  </a:lnTo>
                  <a:lnTo>
                    <a:pt x="39" y="241"/>
                  </a:lnTo>
                  <a:lnTo>
                    <a:pt x="39" y="240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8" y="239"/>
                  </a:lnTo>
                  <a:lnTo>
                    <a:pt x="37" y="239"/>
                  </a:lnTo>
                  <a:lnTo>
                    <a:pt x="37" y="238"/>
                  </a:lnTo>
                  <a:lnTo>
                    <a:pt x="37" y="238"/>
                  </a:lnTo>
                  <a:lnTo>
                    <a:pt x="36" y="238"/>
                  </a:lnTo>
                  <a:lnTo>
                    <a:pt x="36" y="237"/>
                  </a:lnTo>
                  <a:lnTo>
                    <a:pt x="36" y="237"/>
                  </a:lnTo>
                  <a:lnTo>
                    <a:pt x="36" y="236"/>
                  </a:lnTo>
                  <a:lnTo>
                    <a:pt x="35" y="236"/>
                  </a:lnTo>
                  <a:lnTo>
                    <a:pt x="35" y="235"/>
                  </a:lnTo>
                  <a:lnTo>
                    <a:pt x="35" y="235"/>
                  </a:lnTo>
                  <a:lnTo>
                    <a:pt x="35" y="234"/>
                  </a:lnTo>
                  <a:lnTo>
                    <a:pt x="35" y="233"/>
                  </a:lnTo>
                  <a:lnTo>
                    <a:pt x="35" y="233"/>
                  </a:lnTo>
                  <a:lnTo>
                    <a:pt x="34" y="232"/>
                  </a:lnTo>
                  <a:lnTo>
                    <a:pt x="34" y="232"/>
                  </a:lnTo>
                  <a:lnTo>
                    <a:pt x="34" y="231"/>
                  </a:lnTo>
                  <a:lnTo>
                    <a:pt x="34" y="200"/>
                  </a:lnTo>
                  <a:lnTo>
                    <a:pt x="34" y="199"/>
                  </a:lnTo>
                  <a:lnTo>
                    <a:pt x="34" y="199"/>
                  </a:lnTo>
                  <a:lnTo>
                    <a:pt x="35" y="198"/>
                  </a:lnTo>
                  <a:lnTo>
                    <a:pt x="35" y="198"/>
                  </a:lnTo>
                  <a:lnTo>
                    <a:pt x="35" y="197"/>
                  </a:lnTo>
                  <a:lnTo>
                    <a:pt x="35" y="197"/>
                  </a:lnTo>
                  <a:lnTo>
                    <a:pt x="35" y="196"/>
                  </a:lnTo>
                  <a:lnTo>
                    <a:pt x="35" y="196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93"/>
                  </a:lnTo>
                  <a:lnTo>
                    <a:pt x="37" y="193"/>
                  </a:lnTo>
                  <a:lnTo>
                    <a:pt x="37" y="192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40" y="190"/>
                  </a:lnTo>
                  <a:lnTo>
                    <a:pt x="40" y="190"/>
                  </a:lnTo>
                  <a:lnTo>
                    <a:pt x="41" y="190"/>
                  </a:lnTo>
                  <a:lnTo>
                    <a:pt x="41" y="189"/>
                  </a:lnTo>
                  <a:lnTo>
                    <a:pt x="42" y="189"/>
                  </a:lnTo>
                  <a:lnTo>
                    <a:pt x="43" y="189"/>
                  </a:lnTo>
                  <a:lnTo>
                    <a:pt x="43" y="189"/>
                  </a:lnTo>
                  <a:lnTo>
                    <a:pt x="44" y="189"/>
                  </a:lnTo>
                  <a:lnTo>
                    <a:pt x="44" y="189"/>
                  </a:lnTo>
                  <a:lnTo>
                    <a:pt x="45" y="189"/>
                  </a:lnTo>
                  <a:lnTo>
                    <a:pt x="45" y="189"/>
                  </a:lnTo>
                  <a:lnTo>
                    <a:pt x="46" y="189"/>
                  </a:lnTo>
                  <a:lnTo>
                    <a:pt x="46" y="189"/>
                  </a:lnTo>
                  <a:close/>
                  <a:moveTo>
                    <a:pt x="46" y="258"/>
                  </a:moveTo>
                  <a:lnTo>
                    <a:pt x="181" y="258"/>
                  </a:lnTo>
                  <a:lnTo>
                    <a:pt x="182" y="258"/>
                  </a:lnTo>
                  <a:lnTo>
                    <a:pt x="182" y="258"/>
                  </a:lnTo>
                  <a:lnTo>
                    <a:pt x="183" y="258"/>
                  </a:lnTo>
                  <a:lnTo>
                    <a:pt x="184" y="258"/>
                  </a:lnTo>
                  <a:lnTo>
                    <a:pt x="184" y="258"/>
                  </a:lnTo>
                  <a:lnTo>
                    <a:pt x="185" y="259"/>
                  </a:lnTo>
                  <a:lnTo>
                    <a:pt x="185" y="259"/>
                  </a:lnTo>
                  <a:lnTo>
                    <a:pt x="186" y="259"/>
                  </a:lnTo>
                  <a:lnTo>
                    <a:pt x="186" y="259"/>
                  </a:lnTo>
                  <a:lnTo>
                    <a:pt x="187" y="259"/>
                  </a:lnTo>
                  <a:lnTo>
                    <a:pt x="187" y="260"/>
                  </a:lnTo>
                  <a:lnTo>
                    <a:pt x="188" y="260"/>
                  </a:lnTo>
                  <a:lnTo>
                    <a:pt x="188" y="260"/>
                  </a:lnTo>
                  <a:lnTo>
                    <a:pt x="189" y="261"/>
                  </a:lnTo>
                  <a:lnTo>
                    <a:pt x="189" y="261"/>
                  </a:lnTo>
                  <a:lnTo>
                    <a:pt x="190" y="261"/>
                  </a:lnTo>
                  <a:lnTo>
                    <a:pt x="190" y="262"/>
                  </a:lnTo>
                  <a:lnTo>
                    <a:pt x="190" y="262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1" y="264"/>
                  </a:lnTo>
                  <a:lnTo>
                    <a:pt x="192" y="264"/>
                  </a:lnTo>
                  <a:lnTo>
                    <a:pt x="192" y="265"/>
                  </a:lnTo>
                  <a:lnTo>
                    <a:pt x="192" y="265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93" y="267"/>
                  </a:lnTo>
                  <a:lnTo>
                    <a:pt x="193" y="268"/>
                  </a:lnTo>
                  <a:lnTo>
                    <a:pt x="193" y="268"/>
                  </a:lnTo>
                  <a:lnTo>
                    <a:pt x="193" y="269"/>
                  </a:lnTo>
                  <a:lnTo>
                    <a:pt x="193" y="269"/>
                  </a:lnTo>
                  <a:lnTo>
                    <a:pt x="193" y="301"/>
                  </a:lnTo>
                  <a:lnTo>
                    <a:pt x="193" y="301"/>
                  </a:lnTo>
                  <a:lnTo>
                    <a:pt x="193" y="302"/>
                  </a:lnTo>
                  <a:lnTo>
                    <a:pt x="193" y="302"/>
                  </a:lnTo>
                  <a:lnTo>
                    <a:pt x="193" y="303"/>
                  </a:lnTo>
                  <a:lnTo>
                    <a:pt x="192" y="303"/>
                  </a:lnTo>
                  <a:lnTo>
                    <a:pt x="192" y="304"/>
                  </a:lnTo>
                  <a:lnTo>
                    <a:pt x="192" y="304"/>
                  </a:lnTo>
                  <a:lnTo>
                    <a:pt x="192" y="305"/>
                  </a:lnTo>
                  <a:lnTo>
                    <a:pt x="192" y="305"/>
                  </a:lnTo>
                  <a:lnTo>
                    <a:pt x="191" y="306"/>
                  </a:lnTo>
                  <a:lnTo>
                    <a:pt x="191" y="306"/>
                  </a:lnTo>
                  <a:lnTo>
                    <a:pt x="191" y="307"/>
                  </a:lnTo>
                  <a:lnTo>
                    <a:pt x="191" y="307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9"/>
                  </a:lnTo>
                  <a:lnTo>
                    <a:pt x="189" y="309"/>
                  </a:lnTo>
                  <a:lnTo>
                    <a:pt x="189" y="309"/>
                  </a:lnTo>
                  <a:lnTo>
                    <a:pt x="188" y="310"/>
                  </a:lnTo>
                  <a:lnTo>
                    <a:pt x="188" y="310"/>
                  </a:lnTo>
                  <a:lnTo>
                    <a:pt x="187" y="310"/>
                  </a:lnTo>
                  <a:lnTo>
                    <a:pt x="187" y="310"/>
                  </a:lnTo>
                  <a:lnTo>
                    <a:pt x="186" y="311"/>
                  </a:lnTo>
                  <a:lnTo>
                    <a:pt x="186" y="311"/>
                  </a:lnTo>
                  <a:lnTo>
                    <a:pt x="185" y="311"/>
                  </a:lnTo>
                  <a:lnTo>
                    <a:pt x="185" y="311"/>
                  </a:lnTo>
                  <a:lnTo>
                    <a:pt x="184" y="311"/>
                  </a:lnTo>
                  <a:lnTo>
                    <a:pt x="184" y="312"/>
                  </a:lnTo>
                  <a:lnTo>
                    <a:pt x="183" y="312"/>
                  </a:lnTo>
                  <a:lnTo>
                    <a:pt x="182" y="312"/>
                  </a:lnTo>
                  <a:lnTo>
                    <a:pt x="182" y="312"/>
                  </a:lnTo>
                  <a:lnTo>
                    <a:pt x="181" y="312"/>
                  </a:lnTo>
                  <a:lnTo>
                    <a:pt x="46" y="312"/>
                  </a:lnTo>
                  <a:lnTo>
                    <a:pt x="45" y="312"/>
                  </a:lnTo>
                  <a:lnTo>
                    <a:pt x="45" y="312"/>
                  </a:lnTo>
                  <a:lnTo>
                    <a:pt x="44" y="312"/>
                  </a:lnTo>
                  <a:lnTo>
                    <a:pt x="44" y="312"/>
                  </a:lnTo>
                  <a:lnTo>
                    <a:pt x="43" y="311"/>
                  </a:lnTo>
                  <a:lnTo>
                    <a:pt x="43" y="311"/>
                  </a:lnTo>
                  <a:lnTo>
                    <a:pt x="42" y="311"/>
                  </a:lnTo>
                  <a:lnTo>
                    <a:pt x="41" y="311"/>
                  </a:lnTo>
                  <a:lnTo>
                    <a:pt x="41" y="311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39" y="309"/>
                  </a:lnTo>
                  <a:lnTo>
                    <a:pt x="38" y="309"/>
                  </a:lnTo>
                  <a:lnTo>
                    <a:pt x="38" y="309"/>
                  </a:lnTo>
                  <a:lnTo>
                    <a:pt x="37" y="308"/>
                  </a:lnTo>
                  <a:lnTo>
                    <a:pt x="37" y="308"/>
                  </a:lnTo>
                  <a:lnTo>
                    <a:pt x="37" y="307"/>
                  </a:lnTo>
                  <a:lnTo>
                    <a:pt x="36" y="307"/>
                  </a:lnTo>
                  <a:lnTo>
                    <a:pt x="36" y="306"/>
                  </a:lnTo>
                  <a:lnTo>
                    <a:pt x="36" y="306"/>
                  </a:lnTo>
                  <a:lnTo>
                    <a:pt x="36" y="305"/>
                  </a:lnTo>
                  <a:lnTo>
                    <a:pt x="35" y="305"/>
                  </a:lnTo>
                  <a:lnTo>
                    <a:pt x="35" y="304"/>
                  </a:lnTo>
                  <a:lnTo>
                    <a:pt x="35" y="304"/>
                  </a:lnTo>
                  <a:lnTo>
                    <a:pt x="35" y="303"/>
                  </a:lnTo>
                  <a:lnTo>
                    <a:pt x="35" y="303"/>
                  </a:lnTo>
                  <a:lnTo>
                    <a:pt x="35" y="302"/>
                  </a:lnTo>
                  <a:lnTo>
                    <a:pt x="34" y="302"/>
                  </a:lnTo>
                  <a:lnTo>
                    <a:pt x="34" y="301"/>
                  </a:lnTo>
                  <a:lnTo>
                    <a:pt x="34" y="301"/>
                  </a:lnTo>
                  <a:lnTo>
                    <a:pt x="34" y="269"/>
                  </a:lnTo>
                  <a:lnTo>
                    <a:pt x="34" y="269"/>
                  </a:lnTo>
                  <a:lnTo>
                    <a:pt x="34" y="268"/>
                  </a:lnTo>
                  <a:lnTo>
                    <a:pt x="35" y="268"/>
                  </a:lnTo>
                  <a:lnTo>
                    <a:pt x="35" y="267"/>
                  </a:lnTo>
                  <a:lnTo>
                    <a:pt x="35" y="266"/>
                  </a:lnTo>
                  <a:lnTo>
                    <a:pt x="35" y="266"/>
                  </a:lnTo>
                  <a:lnTo>
                    <a:pt x="35" y="265"/>
                  </a:lnTo>
                  <a:lnTo>
                    <a:pt x="35" y="265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36" y="263"/>
                  </a:lnTo>
                  <a:lnTo>
                    <a:pt x="36" y="263"/>
                  </a:lnTo>
                  <a:lnTo>
                    <a:pt x="37" y="263"/>
                  </a:lnTo>
                  <a:lnTo>
                    <a:pt x="37" y="262"/>
                  </a:lnTo>
                  <a:lnTo>
                    <a:pt x="37" y="262"/>
                  </a:lnTo>
                  <a:lnTo>
                    <a:pt x="38" y="261"/>
                  </a:lnTo>
                  <a:lnTo>
                    <a:pt x="38" y="261"/>
                  </a:lnTo>
                  <a:lnTo>
                    <a:pt x="39" y="261"/>
                  </a:lnTo>
                  <a:lnTo>
                    <a:pt x="39" y="260"/>
                  </a:lnTo>
                  <a:lnTo>
                    <a:pt x="39" y="260"/>
                  </a:lnTo>
                  <a:lnTo>
                    <a:pt x="40" y="260"/>
                  </a:lnTo>
                  <a:lnTo>
                    <a:pt x="40" y="259"/>
                  </a:lnTo>
                  <a:lnTo>
                    <a:pt x="41" y="259"/>
                  </a:lnTo>
                  <a:lnTo>
                    <a:pt x="41" y="259"/>
                  </a:lnTo>
                  <a:lnTo>
                    <a:pt x="42" y="259"/>
                  </a:lnTo>
                  <a:lnTo>
                    <a:pt x="43" y="259"/>
                  </a:lnTo>
                  <a:lnTo>
                    <a:pt x="43" y="258"/>
                  </a:lnTo>
                  <a:lnTo>
                    <a:pt x="44" y="258"/>
                  </a:lnTo>
                  <a:lnTo>
                    <a:pt x="44" y="258"/>
                  </a:lnTo>
                  <a:lnTo>
                    <a:pt x="45" y="258"/>
                  </a:lnTo>
                  <a:lnTo>
                    <a:pt x="45" y="258"/>
                  </a:lnTo>
                  <a:lnTo>
                    <a:pt x="46" y="258"/>
                  </a:lnTo>
                  <a:lnTo>
                    <a:pt x="46" y="258"/>
                  </a:lnTo>
                  <a:close/>
                  <a:moveTo>
                    <a:pt x="114" y="442"/>
                  </a:moveTo>
                  <a:lnTo>
                    <a:pt x="114" y="442"/>
                  </a:lnTo>
                  <a:lnTo>
                    <a:pt x="115" y="442"/>
                  </a:lnTo>
                  <a:lnTo>
                    <a:pt x="116" y="442"/>
                  </a:lnTo>
                  <a:lnTo>
                    <a:pt x="117" y="442"/>
                  </a:lnTo>
                  <a:lnTo>
                    <a:pt x="117" y="443"/>
                  </a:lnTo>
                  <a:lnTo>
                    <a:pt x="118" y="443"/>
                  </a:lnTo>
                  <a:lnTo>
                    <a:pt x="119" y="443"/>
                  </a:lnTo>
                  <a:lnTo>
                    <a:pt x="119" y="443"/>
                  </a:lnTo>
                  <a:lnTo>
                    <a:pt x="120" y="444"/>
                  </a:lnTo>
                  <a:lnTo>
                    <a:pt x="121" y="444"/>
                  </a:lnTo>
                  <a:lnTo>
                    <a:pt x="121" y="444"/>
                  </a:lnTo>
                  <a:lnTo>
                    <a:pt x="122" y="445"/>
                  </a:lnTo>
                  <a:lnTo>
                    <a:pt x="123" y="445"/>
                  </a:lnTo>
                  <a:lnTo>
                    <a:pt x="123" y="446"/>
                  </a:lnTo>
                  <a:lnTo>
                    <a:pt x="124" y="446"/>
                  </a:lnTo>
                  <a:lnTo>
                    <a:pt x="124" y="447"/>
                  </a:lnTo>
                  <a:lnTo>
                    <a:pt x="125" y="447"/>
                  </a:lnTo>
                  <a:lnTo>
                    <a:pt x="125" y="448"/>
                  </a:lnTo>
                  <a:lnTo>
                    <a:pt x="126" y="448"/>
                  </a:lnTo>
                  <a:lnTo>
                    <a:pt x="126" y="449"/>
                  </a:lnTo>
                  <a:lnTo>
                    <a:pt x="126" y="449"/>
                  </a:lnTo>
                  <a:lnTo>
                    <a:pt x="127" y="450"/>
                  </a:lnTo>
                  <a:lnTo>
                    <a:pt x="127" y="451"/>
                  </a:lnTo>
                  <a:lnTo>
                    <a:pt x="127" y="451"/>
                  </a:lnTo>
                  <a:lnTo>
                    <a:pt x="128" y="452"/>
                  </a:lnTo>
                  <a:lnTo>
                    <a:pt x="128" y="453"/>
                  </a:lnTo>
                  <a:lnTo>
                    <a:pt x="128" y="453"/>
                  </a:lnTo>
                  <a:lnTo>
                    <a:pt x="128" y="454"/>
                  </a:lnTo>
                  <a:lnTo>
                    <a:pt x="128" y="455"/>
                  </a:lnTo>
                  <a:lnTo>
                    <a:pt x="128" y="456"/>
                  </a:lnTo>
                  <a:lnTo>
                    <a:pt x="128" y="456"/>
                  </a:lnTo>
                  <a:lnTo>
                    <a:pt x="128" y="457"/>
                  </a:lnTo>
                  <a:lnTo>
                    <a:pt x="128" y="458"/>
                  </a:lnTo>
                  <a:lnTo>
                    <a:pt x="128" y="459"/>
                  </a:lnTo>
                  <a:lnTo>
                    <a:pt x="128" y="459"/>
                  </a:lnTo>
                  <a:lnTo>
                    <a:pt x="128" y="460"/>
                  </a:lnTo>
                  <a:lnTo>
                    <a:pt x="128" y="461"/>
                  </a:lnTo>
                  <a:lnTo>
                    <a:pt x="128" y="462"/>
                  </a:lnTo>
                  <a:lnTo>
                    <a:pt x="128" y="462"/>
                  </a:lnTo>
                  <a:lnTo>
                    <a:pt x="127" y="463"/>
                  </a:lnTo>
                  <a:lnTo>
                    <a:pt x="127" y="464"/>
                  </a:lnTo>
                  <a:lnTo>
                    <a:pt x="127" y="464"/>
                  </a:lnTo>
                  <a:lnTo>
                    <a:pt x="126" y="465"/>
                  </a:lnTo>
                  <a:lnTo>
                    <a:pt x="126" y="467"/>
                  </a:lnTo>
                  <a:lnTo>
                    <a:pt x="126" y="467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4" y="469"/>
                  </a:lnTo>
                  <a:lnTo>
                    <a:pt x="124" y="469"/>
                  </a:lnTo>
                  <a:lnTo>
                    <a:pt x="123" y="470"/>
                  </a:lnTo>
                  <a:lnTo>
                    <a:pt x="123" y="470"/>
                  </a:lnTo>
                  <a:lnTo>
                    <a:pt x="122" y="471"/>
                  </a:lnTo>
                  <a:lnTo>
                    <a:pt x="121" y="471"/>
                  </a:lnTo>
                  <a:lnTo>
                    <a:pt x="121" y="471"/>
                  </a:lnTo>
                  <a:lnTo>
                    <a:pt x="120" y="472"/>
                  </a:lnTo>
                  <a:lnTo>
                    <a:pt x="119" y="472"/>
                  </a:lnTo>
                  <a:lnTo>
                    <a:pt x="119" y="472"/>
                  </a:lnTo>
                  <a:lnTo>
                    <a:pt x="118" y="472"/>
                  </a:lnTo>
                  <a:lnTo>
                    <a:pt x="117" y="473"/>
                  </a:lnTo>
                  <a:lnTo>
                    <a:pt x="117" y="473"/>
                  </a:lnTo>
                  <a:lnTo>
                    <a:pt x="116" y="473"/>
                  </a:lnTo>
                  <a:lnTo>
                    <a:pt x="115" y="473"/>
                  </a:lnTo>
                  <a:lnTo>
                    <a:pt x="114" y="473"/>
                  </a:lnTo>
                  <a:lnTo>
                    <a:pt x="114" y="473"/>
                  </a:lnTo>
                  <a:lnTo>
                    <a:pt x="113" y="473"/>
                  </a:lnTo>
                  <a:lnTo>
                    <a:pt x="112" y="473"/>
                  </a:lnTo>
                  <a:lnTo>
                    <a:pt x="111" y="473"/>
                  </a:lnTo>
                  <a:lnTo>
                    <a:pt x="111" y="473"/>
                  </a:lnTo>
                  <a:lnTo>
                    <a:pt x="110" y="473"/>
                  </a:lnTo>
                  <a:lnTo>
                    <a:pt x="109" y="472"/>
                  </a:lnTo>
                  <a:lnTo>
                    <a:pt x="109" y="472"/>
                  </a:lnTo>
                  <a:lnTo>
                    <a:pt x="108" y="472"/>
                  </a:lnTo>
                  <a:lnTo>
                    <a:pt x="107" y="472"/>
                  </a:lnTo>
                  <a:lnTo>
                    <a:pt x="107" y="471"/>
                  </a:lnTo>
                  <a:lnTo>
                    <a:pt x="106" y="471"/>
                  </a:lnTo>
                  <a:lnTo>
                    <a:pt x="105" y="471"/>
                  </a:lnTo>
                  <a:lnTo>
                    <a:pt x="105" y="470"/>
                  </a:lnTo>
                  <a:lnTo>
                    <a:pt x="104" y="470"/>
                  </a:lnTo>
                  <a:lnTo>
                    <a:pt x="104" y="469"/>
                  </a:lnTo>
                  <a:lnTo>
                    <a:pt x="103" y="469"/>
                  </a:lnTo>
                  <a:lnTo>
                    <a:pt x="103" y="468"/>
                  </a:lnTo>
                  <a:lnTo>
                    <a:pt x="102" y="468"/>
                  </a:lnTo>
                  <a:lnTo>
                    <a:pt x="102" y="467"/>
                  </a:lnTo>
                  <a:lnTo>
                    <a:pt x="101" y="467"/>
                  </a:lnTo>
                  <a:lnTo>
                    <a:pt x="101" y="465"/>
                  </a:lnTo>
                  <a:lnTo>
                    <a:pt x="101" y="464"/>
                  </a:lnTo>
                  <a:lnTo>
                    <a:pt x="100" y="464"/>
                  </a:lnTo>
                  <a:lnTo>
                    <a:pt x="100" y="463"/>
                  </a:lnTo>
                  <a:lnTo>
                    <a:pt x="100" y="462"/>
                  </a:lnTo>
                  <a:lnTo>
                    <a:pt x="99" y="462"/>
                  </a:lnTo>
                  <a:lnTo>
                    <a:pt x="99" y="461"/>
                  </a:lnTo>
                  <a:lnTo>
                    <a:pt x="99" y="460"/>
                  </a:lnTo>
                  <a:lnTo>
                    <a:pt x="99" y="459"/>
                  </a:lnTo>
                  <a:lnTo>
                    <a:pt x="99" y="459"/>
                  </a:lnTo>
                  <a:lnTo>
                    <a:pt x="99" y="458"/>
                  </a:lnTo>
                  <a:lnTo>
                    <a:pt x="99" y="457"/>
                  </a:lnTo>
                  <a:lnTo>
                    <a:pt x="99" y="456"/>
                  </a:lnTo>
                  <a:lnTo>
                    <a:pt x="99" y="456"/>
                  </a:lnTo>
                  <a:lnTo>
                    <a:pt x="99" y="455"/>
                  </a:lnTo>
                  <a:lnTo>
                    <a:pt x="99" y="454"/>
                  </a:lnTo>
                  <a:lnTo>
                    <a:pt x="99" y="453"/>
                  </a:lnTo>
                  <a:lnTo>
                    <a:pt x="99" y="453"/>
                  </a:lnTo>
                  <a:lnTo>
                    <a:pt x="100" y="452"/>
                  </a:lnTo>
                  <a:lnTo>
                    <a:pt x="100" y="451"/>
                  </a:lnTo>
                  <a:lnTo>
                    <a:pt x="100" y="451"/>
                  </a:lnTo>
                  <a:lnTo>
                    <a:pt x="101" y="45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102" y="448"/>
                  </a:lnTo>
                  <a:lnTo>
                    <a:pt x="102" y="448"/>
                  </a:lnTo>
                  <a:lnTo>
                    <a:pt x="103" y="447"/>
                  </a:lnTo>
                  <a:lnTo>
                    <a:pt x="103" y="447"/>
                  </a:lnTo>
                  <a:lnTo>
                    <a:pt x="104" y="446"/>
                  </a:lnTo>
                  <a:lnTo>
                    <a:pt x="104" y="446"/>
                  </a:lnTo>
                  <a:lnTo>
                    <a:pt x="105" y="445"/>
                  </a:lnTo>
                  <a:lnTo>
                    <a:pt x="105" y="445"/>
                  </a:lnTo>
                  <a:lnTo>
                    <a:pt x="106" y="444"/>
                  </a:lnTo>
                  <a:lnTo>
                    <a:pt x="107" y="444"/>
                  </a:lnTo>
                  <a:lnTo>
                    <a:pt x="107" y="444"/>
                  </a:lnTo>
                  <a:lnTo>
                    <a:pt x="108" y="443"/>
                  </a:lnTo>
                  <a:lnTo>
                    <a:pt x="109" y="443"/>
                  </a:lnTo>
                  <a:lnTo>
                    <a:pt x="109" y="443"/>
                  </a:lnTo>
                  <a:lnTo>
                    <a:pt x="110" y="443"/>
                  </a:lnTo>
                  <a:lnTo>
                    <a:pt x="111" y="442"/>
                  </a:lnTo>
                  <a:lnTo>
                    <a:pt x="111" y="442"/>
                  </a:lnTo>
                  <a:lnTo>
                    <a:pt x="112" y="442"/>
                  </a:lnTo>
                  <a:lnTo>
                    <a:pt x="113" y="442"/>
                  </a:lnTo>
                  <a:lnTo>
                    <a:pt x="114" y="442"/>
                  </a:lnTo>
                  <a:lnTo>
                    <a:pt x="114" y="442"/>
                  </a:lnTo>
                  <a:close/>
                  <a:moveTo>
                    <a:pt x="39" y="391"/>
                  </a:moveTo>
                  <a:lnTo>
                    <a:pt x="188" y="391"/>
                  </a:lnTo>
                  <a:lnTo>
                    <a:pt x="189" y="391"/>
                  </a:lnTo>
                  <a:lnTo>
                    <a:pt x="189" y="391"/>
                  </a:lnTo>
                  <a:lnTo>
                    <a:pt x="189" y="391"/>
                  </a:lnTo>
                  <a:lnTo>
                    <a:pt x="190" y="391"/>
                  </a:lnTo>
                  <a:lnTo>
                    <a:pt x="190" y="392"/>
                  </a:lnTo>
                  <a:lnTo>
                    <a:pt x="190" y="392"/>
                  </a:lnTo>
                  <a:lnTo>
                    <a:pt x="191" y="392"/>
                  </a:lnTo>
                  <a:lnTo>
                    <a:pt x="191" y="392"/>
                  </a:lnTo>
                  <a:lnTo>
                    <a:pt x="191" y="393"/>
                  </a:lnTo>
                  <a:lnTo>
                    <a:pt x="191" y="393"/>
                  </a:lnTo>
                  <a:lnTo>
                    <a:pt x="192" y="393"/>
                  </a:lnTo>
                  <a:lnTo>
                    <a:pt x="192" y="393"/>
                  </a:lnTo>
                  <a:lnTo>
                    <a:pt x="192" y="394"/>
                  </a:lnTo>
                  <a:lnTo>
                    <a:pt x="192" y="394"/>
                  </a:lnTo>
                  <a:lnTo>
                    <a:pt x="192" y="394"/>
                  </a:lnTo>
                  <a:lnTo>
                    <a:pt x="192" y="396"/>
                  </a:lnTo>
                  <a:lnTo>
                    <a:pt x="192" y="399"/>
                  </a:lnTo>
                  <a:lnTo>
                    <a:pt x="192" y="400"/>
                  </a:lnTo>
                  <a:lnTo>
                    <a:pt x="192" y="400"/>
                  </a:lnTo>
                  <a:lnTo>
                    <a:pt x="192" y="400"/>
                  </a:lnTo>
                  <a:lnTo>
                    <a:pt x="192" y="401"/>
                  </a:lnTo>
                  <a:lnTo>
                    <a:pt x="192" y="401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0" y="403"/>
                  </a:lnTo>
                  <a:lnTo>
                    <a:pt x="190" y="403"/>
                  </a:lnTo>
                  <a:lnTo>
                    <a:pt x="190" y="403"/>
                  </a:lnTo>
                  <a:lnTo>
                    <a:pt x="189" y="403"/>
                  </a:lnTo>
                  <a:lnTo>
                    <a:pt x="189" y="403"/>
                  </a:lnTo>
                  <a:lnTo>
                    <a:pt x="189" y="403"/>
                  </a:lnTo>
                  <a:lnTo>
                    <a:pt x="188" y="403"/>
                  </a:lnTo>
                  <a:lnTo>
                    <a:pt x="39" y="403"/>
                  </a:lnTo>
                  <a:lnTo>
                    <a:pt x="39" y="403"/>
                  </a:lnTo>
                  <a:lnTo>
                    <a:pt x="38" y="403"/>
                  </a:lnTo>
                  <a:lnTo>
                    <a:pt x="38" y="403"/>
                  </a:lnTo>
                  <a:lnTo>
                    <a:pt x="38" y="403"/>
                  </a:lnTo>
                  <a:lnTo>
                    <a:pt x="37" y="403"/>
                  </a:lnTo>
                  <a:lnTo>
                    <a:pt x="37" y="403"/>
                  </a:lnTo>
                  <a:lnTo>
                    <a:pt x="37" y="402"/>
                  </a:lnTo>
                  <a:lnTo>
                    <a:pt x="36" y="402"/>
                  </a:lnTo>
                  <a:lnTo>
                    <a:pt x="36" y="402"/>
                  </a:lnTo>
                  <a:lnTo>
                    <a:pt x="36" y="402"/>
                  </a:lnTo>
                  <a:lnTo>
                    <a:pt x="36" y="401"/>
                  </a:lnTo>
                  <a:lnTo>
                    <a:pt x="36" y="401"/>
                  </a:lnTo>
                  <a:lnTo>
                    <a:pt x="35" y="400"/>
                  </a:lnTo>
                  <a:lnTo>
                    <a:pt x="35" y="400"/>
                  </a:lnTo>
                  <a:lnTo>
                    <a:pt x="35" y="400"/>
                  </a:lnTo>
                  <a:lnTo>
                    <a:pt x="35" y="399"/>
                  </a:lnTo>
                  <a:lnTo>
                    <a:pt x="35" y="396"/>
                  </a:lnTo>
                  <a:lnTo>
                    <a:pt x="35" y="394"/>
                  </a:lnTo>
                  <a:lnTo>
                    <a:pt x="35" y="394"/>
                  </a:lnTo>
                  <a:lnTo>
                    <a:pt x="35" y="394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2"/>
                  </a:lnTo>
                  <a:lnTo>
                    <a:pt x="37" y="392"/>
                  </a:lnTo>
                  <a:lnTo>
                    <a:pt x="37" y="392"/>
                  </a:lnTo>
                  <a:lnTo>
                    <a:pt x="37" y="392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9" y="391"/>
                  </a:lnTo>
                  <a:lnTo>
                    <a:pt x="39" y="391"/>
                  </a:lnTo>
                  <a:lnTo>
                    <a:pt x="39" y="391"/>
                  </a:lnTo>
                  <a:close/>
                  <a:moveTo>
                    <a:pt x="39" y="374"/>
                  </a:moveTo>
                  <a:lnTo>
                    <a:pt x="188" y="374"/>
                  </a:lnTo>
                  <a:lnTo>
                    <a:pt x="189" y="374"/>
                  </a:lnTo>
                  <a:lnTo>
                    <a:pt x="189" y="375"/>
                  </a:lnTo>
                  <a:lnTo>
                    <a:pt x="189" y="375"/>
                  </a:lnTo>
                  <a:lnTo>
                    <a:pt x="190" y="375"/>
                  </a:lnTo>
                  <a:lnTo>
                    <a:pt x="190" y="375"/>
                  </a:lnTo>
                  <a:lnTo>
                    <a:pt x="190" y="375"/>
                  </a:lnTo>
                  <a:lnTo>
                    <a:pt x="191" y="375"/>
                  </a:lnTo>
                  <a:lnTo>
                    <a:pt x="191" y="376"/>
                  </a:lnTo>
                  <a:lnTo>
                    <a:pt x="191" y="376"/>
                  </a:lnTo>
                  <a:lnTo>
                    <a:pt x="191" y="376"/>
                  </a:lnTo>
                  <a:lnTo>
                    <a:pt x="192" y="376"/>
                  </a:lnTo>
                  <a:lnTo>
                    <a:pt x="192" y="377"/>
                  </a:lnTo>
                  <a:lnTo>
                    <a:pt x="192" y="377"/>
                  </a:lnTo>
                  <a:lnTo>
                    <a:pt x="192" y="377"/>
                  </a:lnTo>
                  <a:lnTo>
                    <a:pt x="192" y="378"/>
                  </a:lnTo>
                  <a:lnTo>
                    <a:pt x="192" y="378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92" y="383"/>
                  </a:lnTo>
                  <a:lnTo>
                    <a:pt x="192" y="383"/>
                  </a:lnTo>
                  <a:lnTo>
                    <a:pt x="192" y="384"/>
                  </a:lnTo>
                  <a:lnTo>
                    <a:pt x="191" y="384"/>
                  </a:lnTo>
                  <a:lnTo>
                    <a:pt x="191" y="384"/>
                  </a:lnTo>
                  <a:lnTo>
                    <a:pt x="191" y="384"/>
                  </a:lnTo>
                  <a:lnTo>
                    <a:pt x="191" y="385"/>
                  </a:lnTo>
                  <a:lnTo>
                    <a:pt x="190" y="385"/>
                  </a:lnTo>
                  <a:lnTo>
                    <a:pt x="190" y="385"/>
                  </a:lnTo>
                  <a:lnTo>
                    <a:pt x="190" y="385"/>
                  </a:lnTo>
                  <a:lnTo>
                    <a:pt x="189" y="385"/>
                  </a:lnTo>
                  <a:lnTo>
                    <a:pt x="189" y="385"/>
                  </a:lnTo>
                  <a:lnTo>
                    <a:pt x="189" y="385"/>
                  </a:lnTo>
                  <a:lnTo>
                    <a:pt x="188" y="385"/>
                  </a:lnTo>
                  <a:lnTo>
                    <a:pt x="39" y="385"/>
                  </a:lnTo>
                  <a:lnTo>
                    <a:pt x="39" y="385"/>
                  </a:lnTo>
                  <a:lnTo>
                    <a:pt x="38" y="385"/>
                  </a:lnTo>
                  <a:lnTo>
                    <a:pt x="38" y="385"/>
                  </a:lnTo>
                  <a:lnTo>
                    <a:pt x="38" y="385"/>
                  </a:lnTo>
                  <a:lnTo>
                    <a:pt x="37" y="385"/>
                  </a:lnTo>
                  <a:lnTo>
                    <a:pt x="37" y="385"/>
                  </a:lnTo>
                  <a:lnTo>
                    <a:pt x="37" y="385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3"/>
                  </a:lnTo>
                  <a:lnTo>
                    <a:pt x="35" y="383"/>
                  </a:lnTo>
                  <a:lnTo>
                    <a:pt x="35" y="382"/>
                  </a:lnTo>
                  <a:lnTo>
                    <a:pt x="35" y="382"/>
                  </a:lnTo>
                  <a:lnTo>
                    <a:pt x="35" y="382"/>
                  </a:lnTo>
                  <a:lnTo>
                    <a:pt x="35" y="378"/>
                  </a:lnTo>
                  <a:lnTo>
                    <a:pt x="35" y="378"/>
                  </a:lnTo>
                  <a:lnTo>
                    <a:pt x="35" y="377"/>
                  </a:lnTo>
                  <a:lnTo>
                    <a:pt x="35" y="377"/>
                  </a:lnTo>
                  <a:lnTo>
                    <a:pt x="36" y="377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7" y="375"/>
                  </a:lnTo>
                  <a:lnTo>
                    <a:pt x="37" y="375"/>
                  </a:lnTo>
                  <a:lnTo>
                    <a:pt x="37" y="375"/>
                  </a:lnTo>
                  <a:lnTo>
                    <a:pt x="38" y="375"/>
                  </a:lnTo>
                  <a:lnTo>
                    <a:pt x="38" y="375"/>
                  </a:lnTo>
                  <a:lnTo>
                    <a:pt x="38" y="375"/>
                  </a:lnTo>
                  <a:lnTo>
                    <a:pt x="39" y="374"/>
                  </a:lnTo>
                  <a:lnTo>
                    <a:pt x="39" y="374"/>
                  </a:lnTo>
                  <a:lnTo>
                    <a:pt x="39" y="374"/>
                  </a:lnTo>
                  <a:close/>
                </a:path>
              </a:pathLst>
            </a:custGeom>
            <a:solidFill>
              <a:schemeClr val="tx2">
                <a:lumMod val="65000"/>
              </a:schemeClr>
            </a:solidFill>
            <a:ln w="34925">
              <a:solidFill>
                <a:schemeClr val="tx2">
                  <a:lumMod val="50000"/>
                </a:schemeClr>
              </a:solidFill>
            </a:ln>
            <a:effectLst/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3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1" name="Freeform 1255"/>
            <p:cNvSpPr>
              <a:spLocks noEditPoints="1"/>
            </p:cNvSpPr>
            <p:nvPr/>
          </p:nvSpPr>
          <p:spPr bwMode="auto">
            <a:xfrm>
              <a:off x="8910257" y="3580902"/>
              <a:ext cx="218052" cy="432104"/>
            </a:xfrm>
            <a:custGeom>
              <a:avLst/>
              <a:gdLst>
                <a:gd name="T0" fmla="*/ 222 w 227"/>
                <a:gd name="T1" fmla="*/ 2 h 512"/>
                <a:gd name="T2" fmla="*/ 227 w 227"/>
                <a:gd name="T3" fmla="*/ 11 h 512"/>
                <a:gd name="T4" fmla="*/ 226 w 227"/>
                <a:gd name="T5" fmla="*/ 506 h 512"/>
                <a:gd name="T6" fmla="*/ 219 w 227"/>
                <a:gd name="T7" fmla="*/ 511 h 512"/>
                <a:gd name="T8" fmla="*/ 8 w 227"/>
                <a:gd name="T9" fmla="*/ 511 h 512"/>
                <a:gd name="T10" fmla="*/ 2 w 227"/>
                <a:gd name="T11" fmla="*/ 506 h 512"/>
                <a:gd name="T12" fmla="*/ 0 w 227"/>
                <a:gd name="T13" fmla="*/ 11 h 512"/>
                <a:gd name="T14" fmla="*/ 5 w 227"/>
                <a:gd name="T15" fmla="*/ 2 h 512"/>
                <a:gd name="T16" fmla="*/ 46 w 227"/>
                <a:gd name="T17" fmla="*/ 50 h 512"/>
                <a:gd name="T18" fmla="*/ 189 w 227"/>
                <a:gd name="T19" fmla="*/ 53 h 512"/>
                <a:gd name="T20" fmla="*/ 193 w 227"/>
                <a:gd name="T21" fmla="*/ 60 h 512"/>
                <a:gd name="T22" fmla="*/ 191 w 227"/>
                <a:gd name="T23" fmla="*/ 98 h 512"/>
                <a:gd name="T24" fmla="*/ 185 w 227"/>
                <a:gd name="T25" fmla="*/ 103 h 512"/>
                <a:gd name="T26" fmla="*/ 41 w 227"/>
                <a:gd name="T27" fmla="*/ 103 h 512"/>
                <a:gd name="T28" fmla="*/ 36 w 227"/>
                <a:gd name="T29" fmla="*/ 97 h 512"/>
                <a:gd name="T30" fmla="*/ 35 w 227"/>
                <a:gd name="T31" fmla="*/ 58 h 512"/>
                <a:gd name="T32" fmla="*/ 39 w 227"/>
                <a:gd name="T33" fmla="*/ 52 h 512"/>
                <a:gd name="T34" fmla="*/ 181 w 227"/>
                <a:gd name="T35" fmla="*/ 119 h 512"/>
                <a:gd name="T36" fmla="*/ 189 w 227"/>
                <a:gd name="T37" fmla="*/ 122 h 512"/>
                <a:gd name="T38" fmla="*/ 193 w 227"/>
                <a:gd name="T39" fmla="*/ 129 h 512"/>
                <a:gd name="T40" fmla="*/ 191 w 227"/>
                <a:gd name="T41" fmla="*/ 168 h 512"/>
                <a:gd name="T42" fmla="*/ 184 w 227"/>
                <a:gd name="T43" fmla="*/ 173 h 512"/>
                <a:gd name="T44" fmla="*/ 41 w 227"/>
                <a:gd name="T45" fmla="*/ 172 h 512"/>
                <a:gd name="T46" fmla="*/ 35 w 227"/>
                <a:gd name="T47" fmla="*/ 166 h 512"/>
                <a:gd name="T48" fmla="*/ 35 w 227"/>
                <a:gd name="T49" fmla="*/ 127 h 512"/>
                <a:gd name="T50" fmla="*/ 40 w 227"/>
                <a:gd name="T51" fmla="*/ 121 h 512"/>
                <a:gd name="T52" fmla="*/ 182 w 227"/>
                <a:gd name="T53" fmla="*/ 189 h 512"/>
                <a:gd name="T54" fmla="*/ 190 w 227"/>
                <a:gd name="T55" fmla="*/ 192 h 512"/>
                <a:gd name="T56" fmla="*/ 193 w 227"/>
                <a:gd name="T57" fmla="*/ 199 h 512"/>
                <a:gd name="T58" fmla="*/ 191 w 227"/>
                <a:gd name="T59" fmla="*/ 238 h 512"/>
                <a:gd name="T60" fmla="*/ 184 w 227"/>
                <a:gd name="T61" fmla="*/ 242 h 512"/>
                <a:gd name="T62" fmla="*/ 40 w 227"/>
                <a:gd name="T63" fmla="*/ 241 h 512"/>
                <a:gd name="T64" fmla="*/ 35 w 227"/>
                <a:gd name="T65" fmla="*/ 235 h 512"/>
                <a:gd name="T66" fmla="*/ 35 w 227"/>
                <a:gd name="T67" fmla="*/ 196 h 512"/>
                <a:gd name="T68" fmla="*/ 40 w 227"/>
                <a:gd name="T69" fmla="*/ 190 h 512"/>
                <a:gd name="T70" fmla="*/ 182 w 227"/>
                <a:gd name="T71" fmla="*/ 258 h 512"/>
                <a:gd name="T72" fmla="*/ 190 w 227"/>
                <a:gd name="T73" fmla="*/ 262 h 512"/>
                <a:gd name="T74" fmla="*/ 193 w 227"/>
                <a:gd name="T75" fmla="*/ 269 h 512"/>
                <a:gd name="T76" fmla="*/ 190 w 227"/>
                <a:gd name="T77" fmla="*/ 308 h 512"/>
                <a:gd name="T78" fmla="*/ 183 w 227"/>
                <a:gd name="T79" fmla="*/ 312 h 512"/>
                <a:gd name="T80" fmla="*/ 40 w 227"/>
                <a:gd name="T81" fmla="*/ 310 h 512"/>
                <a:gd name="T82" fmla="*/ 35 w 227"/>
                <a:gd name="T83" fmla="*/ 304 h 512"/>
                <a:gd name="T84" fmla="*/ 35 w 227"/>
                <a:gd name="T85" fmla="*/ 265 h 512"/>
                <a:gd name="T86" fmla="*/ 41 w 227"/>
                <a:gd name="T87" fmla="*/ 259 h 512"/>
                <a:gd name="T88" fmla="*/ 117 w 227"/>
                <a:gd name="T89" fmla="*/ 442 h 512"/>
                <a:gd name="T90" fmla="*/ 126 w 227"/>
                <a:gd name="T91" fmla="*/ 448 h 512"/>
                <a:gd name="T92" fmla="*/ 128 w 227"/>
                <a:gd name="T93" fmla="*/ 459 h 512"/>
                <a:gd name="T94" fmla="*/ 124 w 227"/>
                <a:gd name="T95" fmla="*/ 469 h 512"/>
                <a:gd name="T96" fmla="*/ 114 w 227"/>
                <a:gd name="T97" fmla="*/ 473 h 512"/>
                <a:gd name="T98" fmla="*/ 104 w 227"/>
                <a:gd name="T99" fmla="*/ 469 h 512"/>
                <a:gd name="T100" fmla="*/ 99 w 227"/>
                <a:gd name="T101" fmla="*/ 459 h 512"/>
                <a:gd name="T102" fmla="*/ 102 w 227"/>
                <a:gd name="T103" fmla="*/ 448 h 512"/>
                <a:gd name="T104" fmla="*/ 111 w 227"/>
                <a:gd name="T105" fmla="*/ 442 h 512"/>
                <a:gd name="T106" fmla="*/ 191 w 227"/>
                <a:gd name="T107" fmla="*/ 392 h 512"/>
                <a:gd name="T108" fmla="*/ 191 w 227"/>
                <a:gd name="T109" fmla="*/ 402 h 512"/>
                <a:gd name="T110" fmla="*/ 38 w 227"/>
                <a:gd name="T111" fmla="*/ 403 h 512"/>
                <a:gd name="T112" fmla="*/ 35 w 227"/>
                <a:gd name="T113" fmla="*/ 394 h 512"/>
                <a:gd name="T114" fmla="*/ 39 w 227"/>
                <a:gd name="T115" fmla="*/ 391 h 512"/>
                <a:gd name="T116" fmla="*/ 192 w 227"/>
                <a:gd name="T117" fmla="*/ 377 h 512"/>
                <a:gd name="T118" fmla="*/ 190 w 227"/>
                <a:gd name="T119" fmla="*/ 385 h 512"/>
                <a:gd name="T120" fmla="*/ 36 w 227"/>
                <a:gd name="T121" fmla="*/ 384 h 512"/>
                <a:gd name="T122" fmla="*/ 36 w 227"/>
                <a:gd name="T123" fmla="*/ 37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7" h="512">
                  <a:moveTo>
                    <a:pt x="12" y="0"/>
                  </a:moveTo>
                  <a:lnTo>
                    <a:pt x="215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8" y="0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1" y="2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4" y="5"/>
                  </a:lnTo>
                  <a:lnTo>
                    <a:pt x="224" y="5"/>
                  </a:lnTo>
                  <a:lnTo>
                    <a:pt x="224" y="5"/>
                  </a:lnTo>
                  <a:lnTo>
                    <a:pt x="225" y="6"/>
                  </a:lnTo>
                  <a:lnTo>
                    <a:pt x="225" y="6"/>
                  </a:lnTo>
                  <a:lnTo>
                    <a:pt x="225" y="7"/>
                  </a:lnTo>
                  <a:lnTo>
                    <a:pt x="226" y="7"/>
                  </a:lnTo>
                  <a:lnTo>
                    <a:pt x="226" y="8"/>
                  </a:lnTo>
                  <a:lnTo>
                    <a:pt x="226" y="8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7" y="10"/>
                  </a:lnTo>
                  <a:lnTo>
                    <a:pt x="227" y="11"/>
                  </a:lnTo>
                  <a:lnTo>
                    <a:pt x="227" y="11"/>
                  </a:lnTo>
                  <a:lnTo>
                    <a:pt x="227" y="12"/>
                  </a:lnTo>
                  <a:lnTo>
                    <a:pt x="227" y="12"/>
                  </a:lnTo>
                  <a:lnTo>
                    <a:pt x="227" y="13"/>
                  </a:lnTo>
                  <a:lnTo>
                    <a:pt x="227" y="499"/>
                  </a:lnTo>
                  <a:lnTo>
                    <a:pt x="227" y="500"/>
                  </a:lnTo>
                  <a:lnTo>
                    <a:pt x="227" y="500"/>
                  </a:lnTo>
                  <a:lnTo>
                    <a:pt x="227" y="502"/>
                  </a:lnTo>
                  <a:lnTo>
                    <a:pt x="227" y="502"/>
                  </a:lnTo>
                  <a:lnTo>
                    <a:pt x="227" y="503"/>
                  </a:lnTo>
                  <a:lnTo>
                    <a:pt x="226" y="503"/>
                  </a:lnTo>
                  <a:lnTo>
                    <a:pt x="226" y="504"/>
                  </a:lnTo>
                  <a:lnTo>
                    <a:pt x="226" y="505"/>
                  </a:lnTo>
                  <a:lnTo>
                    <a:pt x="226" y="505"/>
                  </a:lnTo>
                  <a:lnTo>
                    <a:pt x="226" y="506"/>
                  </a:lnTo>
                  <a:lnTo>
                    <a:pt x="225" y="506"/>
                  </a:lnTo>
                  <a:lnTo>
                    <a:pt x="225" y="507"/>
                  </a:lnTo>
                  <a:lnTo>
                    <a:pt x="225" y="507"/>
                  </a:lnTo>
                  <a:lnTo>
                    <a:pt x="224" y="508"/>
                  </a:lnTo>
                  <a:lnTo>
                    <a:pt x="224" y="508"/>
                  </a:lnTo>
                  <a:lnTo>
                    <a:pt x="224" y="508"/>
                  </a:lnTo>
                  <a:lnTo>
                    <a:pt x="223" y="509"/>
                  </a:lnTo>
                  <a:lnTo>
                    <a:pt x="223" y="509"/>
                  </a:lnTo>
                  <a:lnTo>
                    <a:pt x="222" y="510"/>
                  </a:lnTo>
                  <a:lnTo>
                    <a:pt x="222" y="510"/>
                  </a:lnTo>
                  <a:lnTo>
                    <a:pt x="221" y="510"/>
                  </a:lnTo>
                  <a:lnTo>
                    <a:pt x="221" y="511"/>
                  </a:lnTo>
                  <a:lnTo>
                    <a:pt x="220" y="511"/>
                  </a:lnTo>
                  <a:lnTo>
                    <a:pt x="220" y="511"/>
                  </a:lnTo>
                  <a:lnTo>
                    <a:pt x="219" y="511"/>
                  </a:lnTo>
                  <a:lnTo>
                    <a:pt x="219" y="511"/>
                  </a:lnTo>
                  <a:lnTo>
                    <a:pt x="218" y="512"/>
                  </a:lnTo>
                  <a:lnTo>
                    <a:pt x="217" y="512"/>
                  </a:lnTo>
                  <a:lnTo>
                    <a:pt x="217" y="512"/>
                  </a:lnTo>
                  <a:lnTo>
                    <a:pt x="216" y="512"/>
                  </a:lnTo>
                  <a:lnTo>
                    <a:pt x="216" y="512"/>
                  </a:lnTo>
                  <a:lnTo>
                    <a:pt x="215" y="512"/>
                  </a:lnTo>
                  <a:lnTo>
                    <a:pt x="12" y="512"/>
                  </a:lnTo>
                  <a:lnTo>
                    <a:pt x="12" y="512"/>
                  </a:lnTo>
                  <a:lnTo>
                    <a:pt x="11" y="512"/>
                  </a:lnTo>
                  <a:lnTo>
                    <a:pt x="10" y="512"/>
                  </a:lnTo>
                  <a:lnTo>
                    <a:pt x="10" y="512"/>
                  </a:lnTo>
                  <a:lnTo>
                    <a:pt x="9" y="512"/>
                  </a:lnTo>
                  <a:lnTo>
                    <a:pt x="9" y="511"/>
                  </a:lnTo>
                  <a:lnTo>
                    <a:pt x="8" y="511"/>
                  </a:lnTo>
                  <a:lnTo>
                    <a:pt x="8" y="511"/>
                  </a:lnTo>
                  <a:lnTo>
                    <a:pt x="7" y="511"/>
                  </a:lnTo>
                  <a:lnTo>
                    <a:pt x="7" y="511"/>
                  </a:lnTo>
                  <a:lnTo>
                    <a:pt x="6" y="510"/>
                  </a:lnTo>
                  <a:lnTo>
                    <a:pt x="6" y="510"/>
                  </a:lnTo>
                  <a:lnTo>
                    <a:pt x="5" y="510"/>
                  </a:lnTo>
                  <a:lnTo>
                    <a:pt x="5" y="509"/>
                  </a:lnTo>
                  <a:lnTo>
                    <a:pt x="4" y="509"/>
                  </a:lnTo>
                  <a:lnTo>
                    <a:pt x="4" y="508"/>
                  </a:lnTo>
                  <a:lnTo>
                    <a:pt x="3" y="508"/>
                  </a:lnTo>
                  <a:lnTo>
                    <a:pt x="3" y="508"/>
                  </a:lnTo>
                  <a:lnTo>
                    <a:pt x="3" y="507"/>
                  </a:lnTo>
                  <a:lnTo>
                    <a:pt x="2" y="507"/>
                  </a:lnTo>
                  <a:lnTo>
                    <a:pt x="2" y="506"/>
                  </a:lnTo>
                  <a:lnTo>
                    <a:pt x="2" y="506"/>
                  </a:lnTo>
                  <a:lnTo>
                    <a:pt x="1" y="505"/>
                  </a:lnTo>
                  <a:lnTo>
                    <a:pt x="1" y="505"/>
                  </a:lnTo>
                  <a:lnTo>
                    <a:pt x="1" y="504"/>
                  </a:lnTo>
                  <a:lnTo>
                    <a:pt x="1" y="503"/>
                  </a:lnTo>
                  <a:lnTo>
                    <a:pt x="1" y="503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  <a:moveTo>
                    <a:pt x="46" y="50"/>
                  </a:moveTo>
                  <a:lnTo>
                    <a:pt x="181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3" y="50"/>
                  </a:lnTo>
                  <a:lnTo>
                    <a:pt x="184" y="50"/>
                  </a:lnTo>
                  <a:lnTo>
                    <a:pt x="184" y="50"/>
                  </a:lnTo>
                  <a:lnTo>
                    <a:pt x="185" y="51"/>
                  </a:lnTo>
                  <a:lnTo>
                    <a:pt x="185" y="51"/>
                  </a:lnTo>
                  <a:lnTo>
                    <a:pt x="186" y="51"/>
                  </a:lnTo>
                  <a:lnTo>
                    <a:pt x="186" y="51"/>
                  </a:lnTo>
                  <a:lnTo>
                    <a:pt x="187" y="51"/>
                  </a:lnTo>
                  <a:lnTo>
                    <a:pt x="187" y="52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89" y="53"/>
                  </a:lnTo>
                  <a:lnTo>
                    <a:pt x="189" y="53"/>
                  </a:lnTo>
                  <a:lnTo>
                    <a:pt x="190" y="53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1" y="54"/>
                  </a:lnTo>
                  <a:lnTo>
                    <a:pt x="191" y="55"/>
                  </a:lnTo>
                  <a:lnTo>
                    <a:pt x="191" y="55"/>
                  </a:lnTo>
                  <a:lnTo>
                    <a:pt x="191" y="56"/>
                  </a:lnTo>
                  <a:lnTo>
                    <a:pt x="192" y="56"/>
                  </a:lnTo>
                  <a:lnTo>
                    <a:pt x="192" y="57"/>
                  </a:lnTo>
                  <a:lnTo>
                    <a:pt x="192" y="57"/>
                  </a:lnTo>
                  <a:lnTo>
                    <a:pt x="192" y="58"/>
                  </a:lnTo>
                  <a:lnTo>
                    <a:pt x="192" y="58"/>
                  </a:lnTo>
                  <a:lnTo>
                    <a:pt x="193" y="59"/>
                  </a:lnTo>
                  <a:lnTo>
                    <a:pt x="193" y="60"/>
                  </a:lnTo>
                  <a:lnTo>
                    <a:pt x="193" y="60"/>
                  </a:lnTo>
                  <a:lnTo>
                    <a:pt x="193" y="61"/>
                  </a:lnTo>
                  <a:lnTo>
                    <a:pt x="193" y="61"/>
                  </a:lnTo>
                  <a:lnTo>
                    <a:pt x="193" y="93"/>
                  </a:lnTo>
                  <a:lnTo>
                    <a:pt x="193" y="93"/>
                  </a:lnTo>
                  <a:lnTo>
                    <a:pt x="193" y="94"/>
                  </a:lnTo>
                  <a:lnTo>
                    <a:pt x="193" y="94"/>
                  </a:lnTo>
                  <a:lnTo>
                    <a:pt x="193" y="95"/>
                  </a:lnTo>
                  <a:lnTo>
                    <a:pt x="192" y="95"/>
                  </a:lnTo>
                  <a:lnTo>
                    <a:pt x="192" y="96"/>
                  </a:lnTo>
                  <a:lnTo>
                    <a:pt x="192" y="97"/>
                  </a:lnTo>
                  <a:lnTo>
                    <a:pt x="192" y="97"/>
                  </a:lnTo>
                  <a:lnTo>
                    <a:pt x="192" y="97"/>
                  </a:lnTo>
                  <a:lnTo>
                    <a:pt x="191" y="98"/>
                  </a:lnTo>
                  <a:lnTo>
                    <a:pt x="191" y="98"/>
                  </a:lnTo>
                  <a:lnTo>
                    <a:pt x="191" y="99"/>
                  </a:lnTo>
                  <a:lnTo>
                    <a:pt x="191" y="99"/>
                  </a:lnTo>
                  <a:lnTo>
                    <a:pt x="190" y="100"/>
                  </a:lnTo>
                  <a:lnTo>
                    <a:pt x="190" y="100"/>
                  </a:lnTo>
                  <a:lnTo>
                    <a:pt x="190" y="100"/>
                  </a:lnTo>
                  <a:lnTo>
                    <a:pt x="189" y="101"/>
                  </a:lnTo>
                  <a:lnTo>
                    <a:pt x="189" y="101"/>
                  </a:lnTo>
                  <a:lnTo>
                    <a:pt x="188" y="102"/>
                  </a:lnTo>
                  <a:lnTo>
                    <a:pt x="188" y="102"/>
                  </a:lnTo>
                  <a:lnTo>
                    <a:pt x="187" y="102"/>
                  </a:lnTo>
                  <a:lnTo>
                    <a:pt x="187" y="102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85" y="103"/>
                  </a:lnTo>
                  <a:lnTo>
                    <a:pt x="185" y="103"/>
                  </a:lnTo>
                  <a:lnTo>
                    <a:pt x="184" y="103"/>
                  </a:lnTo>
                  <a:lnTo>
                    <a:pt x="184" y="104"/>
                  </a:lnTo>
                  <a:lnTo>
                    <a:pt x="183" y="104"/>
                  </a:lnTo>
                  <a:lnTo>
                    <a:pt x="182" y="104"/>
                  </a:lnTo>
                  <a:lnTo>
                    <a:pt x="182" y="104"/>
                  </a:lnTo>
                  <a:lnTo>
                    <a:pt x="181" y="104"/>
                  </a:lnTo>
                  <a:lnTo>
                    <a:pt x="46" y="104"/>
                  </a:lnTo>
                  <a:lnTo>
                    <a:pt x="45" y="104"/>
                  </a:lnTo>
                  <a:lnTo>
                    <a:pt x="45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2" y="103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1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7" y="99"/>
                  </a:lnTo>
                  <a:lnTo>
                    <a:pt x="36" y="99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7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5" y="96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4"/>
                  </a:lnTo>
                  <a:lnTo>
                    <a:pt x="34" y="94"/>
                  </a:lnTo>
                  <a:lnTo>
                    <a:pt x="34" y="93"/>
                  </a:lnTo>
                  <a:lnTo>
                    <a:pt x="34" y="93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59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40" y="52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6" y="50"/>
                  </a:lnTo>
                  <a:lnTo>
                    <a:pt x="46" y="50"/>
                  </a:lnTo>
                  <a:close/>
                  <a:moveTo>
                    <a:pt x="46" y="119"/>
                  </a:moveTo>
                  <a:lnTo>
                    <a:pt x="181" y="119"/>
                  </a:lnTo>
                  <a:lnTo>
                    <a:pt x="182" y="119"/>
                  </a:lnTo>
                  <a:lnTo>
                    <a:pt x="182" y="119"/>
                  </a:lnTo>
                  <a:lnTo>
                    <a:pt x="183" y="119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5" y="120"/>
                  </a:lnTo>
                  <a:lnTo>
                    <a:pt x="185" y="120"/>
                  </a:lnTo>
                  <a:lnTo>
                    <a:pt x="186" y="120"/>
                  </a:lnTo>
                  <a:lnTo>
                    <a:pt x="186" y="120"/>
                  </a:lnTo>
                  <a:lnTo>
                    <a:pt x="187" y="121"/>
                  </a:lnTo>
                  <a:lnTo>
                    <a:pt x="187" y="121"/>
                  </a:lnTo>
                  <a:lnTo>
                    <a:pt x="188" y="121"/>
                  </a:lnTo>
                  <a:lnTo>
                    <a:pt x="188" y="122"/>
                  </a:lnTo>
                  <a:lnTo>
                    <a:pt x="189" y="122"/>
                  </a:lnTo>
                  <a:lnTo>
                    <a:pt x="189" y="122"/>
                  </a:lnTo>
                  <a:lnTo>
                    <a:pt x="190" y="123"/>
                  </a:lnTo>
                  <a:lnTo>
                    <a:pt x="190" y="123"/>
                  </a:lnTo>
                  <a:lnTo>
                    <a:pt x="190" y="123"/>
                  </a:lnTo>
                  <a:lnTo>
                    <a:pt x="191" y="124"/>
                  </a:lnTo>
                  <a:lnTo>
                    <a:pt x="191" y="124"/>
                  </a:lnTo>
                  <a:lnTo>
                    <a:pt x="191" y="125"/>
                  </a:lnTo>
                  <a:lnTo>
                    <a:pt x="191" y="125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92" y="127"/>
                  </a:lnTo>
                  <a:lnTo>
                    <a:pt x="192" y="127"/>
                  </a:lnTo>
                  <a:lnTo>
                    <a:pt x="192" y="128"/>
                  </a:lnTo>
                  <a:lnTo>
                    <a:pt x="193" y="128"/>
                  </a:lnTo>
                  <a:lnTo>
                    <a:pt x="193" y="129"/>
                  </a:lnTo>
                  <a:lnTo>
                    <a:pt x="193" y="129"/>
                  </a:lnTo>
                  <a:lnTo>
                    <a:pt x="193" y="130"/>
                  </a:lnTo>
                  <a:lnTo>
                    <a:pt x="193" y="131"/>
                  </a:lnTo>
                  <a:lnTo>
                    <a:pt x="193" y="162"/>
                  </a:lnTo>
                  <a:lnTo>
                    <a:pt x="193" y="162"/>
                  </a:lnTo>
                  <a:lnTo>
                    <a:pt x="193" y="163"/>
                  </a:lnTo>
                  <a:lnTo>
                    <a:pt x="193" y="164"/>
                  </a:lnTo>
                  <a:lnTo>
                    <a:pt x="193" y="164"/>
                  </a:lnTo>
                  <a:lnTo>
                    <a:pt x="192" y="165"/>
                  </a:lnTo>
                  <a:lnTo>
                    <a:pt x="192" y="165"/>
                  </a:lnTo>
                  <a:lnTo>
                    <a:pt x="192" y="166"/>
                  </a:lnTo>
                  <a:lnTo>
                    <a:pt x="192" y="166"/>
                  </a:lnTo>
                  <a:lnTo>
                    <a:pt x="192" y="167"/>
                  </a:lnTo>
                  <a:lnTo>
                    <a:pt x="191" y="167"/>
                  </a:lnTo>
                  <a:lnTo>
                    <a:pt x="191" y="168"/>
                  </a:lnTo>
                  <a:lnTo>
                    <a:pt x="191" y="168"/>
                  </a:lnTo>
                  <a:lnTo>
                    <a:pt x="191" y="169"/>
                  </a:lnTo>
                  <a:lnTo>
                    <a:pt x="190" y="169"/>
                  </a:lnTo>
                  <a:lnTo>
                    <a:pt x="190" y="169"/>
                  </a:lnTo>
                  <a:lnTo>
                    <a:pt x="190" y="170"/>
                  </a:lnTo>
                  <a:lnTo>
                    <a:pt x="189" y="170"/>
                  </a:lnTo>
                  <a:lnTo>
                    <a:pt x="189" y="171"/>
                  </a:lnTo>
                  <a:lnTo>
                    <a:pt x="188" y="171"/>
                  </a:lnTo>
                  <a:lnTo>
                    <a:pt x="188" y="171"/>
                  </a:lnTo>
                  <a:lnTo>
                    <a:pt x="187" y="171"/>
                  </a:lnTo>
                  <a:lnTo>
                    <a:pt x="187" y="172"/>
                  </a:lnTo>
                  <a:lnTo>
                    <a:pt x="186" y="172"/>
                  </a:lnTo>
                  <a:lnTo>
                    <a:pt x="186" y="172"/>
                  </a:lnTo>
                  <a:lnTo>
                    <a:pt x="185" y="172"/>
                  </a:lnTo>
                  <a:lnTo>
                    <a:pt x="185" y="173"/>
                  </a:lnTo>
                  <a:lnTo>
                    <a:pt x="184" y="173"/>
                  </a:lnTo>
                  <a:lnTo>
                    <a:pt x="184" y="173"/>
                  </a:lnTo>
                  <a:lnTo>
                    <a:pt x="183" y="173"/>
                  </a:lnTo>
                  <a:lnTo>
                    <a:pt x="182" y="173"/>
                  </a:lnTo>
                  <a:lnTo>
                    <a:pt x="182" y="173"/>
                  </a:lnTo>
                  <a:lnTo>
                    <a:pt x="181" y="173"/>
                  </a:lnTo>
                  <a:lnTo>
                    <a:pt x="46" y="173"/>
                  </a:lnTo>
                  <a:lnTo>
                    <a:pt x="45" y="173"/>
                  </a:lnTo>
                  <a:lnTo>
                    <a:pt x="45" y="173"/>
                  </a:lnTo>
                  <a:lnTo>
                    <a:pt x="44" y="173"/>
                  </a:lnTo>
                  <a:lnTo>
                    <a:pt x="44" y="173"/>
                  </a:lnTo>
                  <a:lnTo>
                    <a:pt x="43" y="173"/>
                  </a:lnTo>
                  <a:lnTo>
                    <a:pt x="43" y="173"/>
                  </a:lnTo>
                  <a:lnTo>
                    <a:pt x="42" y="172"/>
                  </a:lnTo>
                  <a:lnTo>
                    <a:pt x="41" y="172"/>
                  </a:lnTo>
                  <a:lnTo>
                    <a:pt x="41" y="172"/>
                  </a:lnTo>
                  <a:lnTo>
                    <a:pt x="40" y="172"/>
                  </a:lnTo>
                  <a:lnTo>
                    <a:pt x="40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8" y="170"/>
                  </a:lnTo>
                  <a:lnTo>
                    <a:pt x="38" y="170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6" y="168"/>
                  </a:lnTo>
                  <a:lnTo>
                    <a:pt x="36" y="168"/>
                  </a:lnTo>
                  <a:lnTo>
                    <a:pt x="36" y="167"/>
                  </a:lnTo>
                  <a:lnTo>
                    <a:pt x="36" y="167"/>
                  </a:lnTo>
                  <a:lnTo>
                    <a:pt x="35" y="166"/>
                  </a:lnTo>
                  <a:lnTo>
                    <a:pt x="35" y="166"/>
                  </a:lnTo>
                  <a:lnTo>
                    <a:pt x="35" y="165"/>
                  </a:lnTo>
                  <a:lnTo>
                    <a:pt x="35" y="165"/>
                  </a:lnTo>
                  <a:lnTo>
                    <a:pt x="35" y="164"/>
                  </a:lnTo>
                  <a:lnTo>
                    <a:pt x="35" y="164"/>
                  </a:lnTo>
                  <a:lnTo>
                    <a:pt x="34" y="163"/>
                  </a:lnTo>
                  <a:lnTo>
                    <a:pt x="34" y="162"/>
                  </a:lnTo>
                  <a:lnTo>
                    <a:pt x="34" y="162"/>
                  </a:lnTo>
                  <a:lnTo>
                    <a:pt x="34" y="131"/>
                  </a:lnTo>
                  <a:lnTo>
                    <a:pt x="34" y="130"/>
                  </a:lnTo>
                  <a:lnTo>
                    <a:pt x="34" y="129"/>
                  </a:lnTo>
                  <a:lnTo>
                    <a:pt x="35" y="129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7"/>
                  </a:lnTo>
                  <a:lnTo>
                    <a:pt x="35" y="127"/>
                  </a:lnTo>
                  <a:lnTo>
                    <a:pt x="35" y="126"/>
                  </a:lnTo>
                  <a:lnTo>
                    <a:pt x="36" y="126"/>
                  </a:lnTo>
                  <a:lnTo>
                    <a:pt x="36" y="125"/>
                  </a:lnTo>
                  <a:lnTo>
                    <a:pt x="36" y="125"/>
                  </a:lnTo>
                  <a:lnTo>
                    <a:pt x="36" y="124"/>
                  </a:lnTo>
                  <a:lnTo>
                    <a:pt x="37" y="124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38" y="123"/>
                  </a:lnTo>
                  <a:lnTo>
                    <a:pt x="38" y="122"/>
                  </a:lnTo>
                  <a:lnTo>
                    <a:pt x="39" y="122"/>
                  </a:lnTo>
                  <a:lnTo>
                    <a:pt x="39" y="122"/>
                  </a:lnTo>
                  <a:lnTo>
                    <a:pt x="39" y="121"/>
                  </a:lnTo>
                  <a:lnTo>
                    <a:pt x="40" y="121"/>
                  </a:lnTo>
                  <a:lnTo>
                    <a:pt x="40" y="121"/>
                  </a:lnTo>
                  <a:lnTo>
                    <a:pt x="41" y="120"/>
                  </a:lnTo>
                  <a:lnTo>
                    <a:pt x="41" y="120"/>
                  </a:lnTo>
                  <a:lnTo>
                    <a:pt x="42" y="120"/>
                  </a:lnTo>
                  <a:lnTo>
                    <a:pt x="43" y="120"/>
                  </a:lnTo>
                  <a:lnTo>
                    <a:pt x="43" y="120"/>
                  </a:lnTo>
                  <a:lnTo>
                    <a:pt x="44" y="120"/>
                  </a:lnTo>
                  <a:lnTo>
                    <a:pt x="44" y="119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6" y="119"/>
                  </a:lnTo>
                  <a:close/>
                  <a:moveTo>
                    <a:pt x="46" y="189"/>
                  </a:moveTo>
                  <a:lnTo>
                    <a:pt x="181" y="189"/>
                  </a:lnTo>
                  <a:lnTo>
                    <a:pt x="182" y="189"/>
                  </a:lnTo>
                  <a:lnTo>
                    <a:pt x="182" y="189"/>
                  </a:lnTo>
                  <a:lnTo>
                    <a:pt x="183" y="189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5" y="189"/>
                  </a:lnTo>
                  <a:lnTo>
                    <a:pt x="185" y="189"/>
                  </a:lnTo>
                  <a:lnTo>
                    <a:pt x="186" y="189"/>
                  </a:lnTo>
                  <a:lnTo>
                    <a:pt x="186" y="190"/>
                  </a:lnTo>
                  <a:lnTo>
                    <a:pt x="187" y="190"/>
                  </a:lnTo>
                  <a:lnTo>
                    <a:pt x="187" y="190"/>
                  </a:lnTo>
                  <a:lnTo>
                    <a:pt x="188" y="191"/>
                  </a:lnTo>
                  <a:lnTo>
                    <a:pt x="188" y="191"/>
                  </a:lnTo>
                  <a:lnTo>
                    <a:pt x="189" y="191"/>
                  </a:lnTo>
                  <a:lnTo>
                    <a:pt x="189" y="192"/>
                  </a:lnTo>
                  <a:lnTo>
                    <a:pt x="190" y="192"/>
                  </a:lnTo>
                  <a:lnTo>
                    <a:pt x="190" y="192"/>
                  </a:lnTo>
                  <a:lnTo>
                    <a:pt x="190" y="193"/>
                  </a:lnTo>
                  <a:lnTo>
                    <a:pt x="191" y="193"/>
                  </a:lnTo>
                  <a:lnTo>
                    <a:pt x="191" y="194"/>
                  </a:lnTo>
                  <a:lnTo>
                    <a:pt x="191" y="194"/>
                  </a:lnTo>
                  <a:lnTo>
                    <a:pt x="191" y="195"/>
                  </a:lnTo>
                  <a:lnTo>
                    <a:pt x="192" y="195"/>
                  </a:lnTo>
                  <a:lnTo>
                    <a:pt x="192" y="196"/>
                  </a:lnTo>
                  <a:lnTo>
                    <a:pt x="192" y="196"/>
                  </a:lnTo>
                  <a:lnTo>
                    <a:pt x="192" y="197"/>
                  </a:lnTo>
                  <a:lnTo>
                    <a:pt x="192" y="197"/>
                  </a:lnTo>
                  <a:lnTo>
                    <a:pt x="193" y="198"/>
                  </a:lnTo>
                  <a:lnTo>
                    <a:pt x="193" y="198"/>
                  </a:lnTo>
                  <a:lnTo>
                    <a:pt x="193" y="199"/>
                  </a:lnTo>
                  <a:lnTo>
                    <a:pt x="193" y="199"/>
                  </a:lnTo>
                  <a:lnTo>
                    <a:pt x="193" y="200"/>
                  </a:lnTo>
                  <a:lnTo>
                    <a:pt x="193" y="231"/>
                  </a:lnTo>
                  <a:lnTo>
                    <a:pt x="193" y="232"/>
                  </a:lnTo>
                  <a:lnTo>
                    <a:pt x="193" y="232"/>
                  </a:lnTo>
                  <a:lnTo>
                    <a:pt x="193" y="233"/>
                  </a:lnTo>
                  <a:lnTo>
                    <a:pt x="193" y="233"/>
                  </a:lnTo>
                  <a:lnTo>
                    <a:pt x="192" y="234"/>
                  </a:lnTo>
                  <a:lnTo>
                    <a:pt x="192" y="235"/>
                  </a:lnTo>
                  <a:lnTo>
                    <a:pt x="192" y="235"/>
                  </a:lnTo>
                  <a:lnTo>
                    <a:pt x="192" y="236"/>
                  </a:lnTo>
                  <a:lnTo>
                    <a:pt x="192" y="236"/>
                  </a:lnTo>
                  <a:lnTo>
                    <a:pt x="191" y="237"/>
                  </a:lnTo>
                  <a:lnTo>
                    <a:pt x="191" y="237"/>
                  </a:lnTo>
                  <a:lnTo>
                    <a:pt x="191" y="238"/>
                  </a:lnTo>
                  <a:lnTo>
                    <a:pt x="191" y="238"/>
                  </a:lnTo>
                  <a:lnTo>
                    <a:pt x="190" y="238"/>
                  </a:lnTo>
                  <a:lnTo>
                    <a:pt x="190" y="239"/>
                  </a:lnTo>
                  <a:lnTo>
                    <a:pt x="190" y="239"/>
                  </a:lnTo>
                  <a:lnTo>
                    <a:pt x="189" y="240"/>
                  </a:lnTo>
                  <a:lnTo>
                    <a:pt x="189" y="240"/>
                  </a:lnTo>
                  <a:lnTo>
                    <a:pt x="188" y="240"/>
                  </a:lnTo>
                  <a:lnTo>
                    <a:pt x="188" y="241"/>
                  </a:lnTo>
                  <a:lnTo>
                    <a:pt x="187" y="241"/>
                  </a:lnTo>
                  <a:lnTo>
                    <a:pt x="187" y="241"/>
                  </a:lnTo>
                  <a:lnTo>
                    <a:pt x="186" y="241"/>
                  </a:lnTo>
                  <a:lnTo>
                    <a:pt x="186" y="242"/>
                  </a:lnTo>
                  <a:lnTo>
                    <a:pt x="185" y="242"/>
                  </a:lnTo>
                  <a:lnTo>
                    <a:pt x="185" y="242"/>
                  </a:lnTo>
                  <a:lnTo>
                    <a:pt x="184" y="242"/>
                  </a:lnTo>
                  <a:lnTo>
                    <a:pt x="184" y="242"/>
                  </a:lnTo>
                  <a:lnTo>
                    <a:pt x="183" y="242"/>
                  </a:lnTo>
                  <a:lnTo>
                    <a:pt x="182" y="242"/>
                  </a:lnTo>
                  <a:lnTo>
                    <a:pt x="182" y="242"/>
                  </a:lnTo>
                  <a:lnTo>
                    <a:pt x="181" y="242"/>
                  </a:lnTo>
                  <a:lnTo>
                    <a:pt x="46" y="242"/>
                  </a:lnTo>
                  <a:lnTo>
                    <a:pt x="45" y="242"/>
                  </a:lnTo>
                  <a:lnTo>
                    <a:pt x="45" y="242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3" y="242"/>
                  </a:lnTo>
                  <a:lnTo>
                    <a:pt x="43" y="242"/>
                  </a:lnTo>
                  <a:lnTo>
                    <a:pt x="42" y="242"/>
                  </a:lnTo>
                  <a:lnTo>
                    <a:pt x="41" y="242"/>
                  </a:lnTo>
                  <a:lnTo>
                    <a:pt x="41" y="241"/>
                  </a:lnTo>
                  <a:lnTo>
                    <a:pt x="40" y="241"/>
                  </a:lnTo>
                  <a:lnTo>
                    <a:pt x="40" y="241"/>
                  </a:lnTo>
                  <a:lnTo>
                    <a:pt x="39" y="241"/>
                  </a:lnTo>
                  <a:lnTo>
                    <a:pt x="39" y="240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8" y="239"/>
                  </a:lnTo>
                  <a:lnTo>
                    <a:pt x="37" y="239"/>
                  </a:lnTo>
                  <a:lnTo>
                    <a:pt x="37" y="238"/>
                  </a:lnTo>
                  <a:lnTo>
                    <a:pt x="37" y="238"/>
                  </a:lnTo>
                  <a:lnTo>
                    <a:pt x="36" y="238"/>
                  </a:lnTo>
                  <a:lnTo>
                    <a:pt x="36" y="237"/>
                  </a:lnTo>
                  <a:lnTo>
                    <a:pt x="36" y="237"/>
                  </a:lnTo>
                  <a:lnTo>
                    <a:pt x="36" y="236"/>
                  </a:lnTo>
                  <a:lnTo>
                    <a:pt x="35" y="236"/>
                  </a:lnTo>
                  <a:lnTo>
                    <a:pt x="35" y="235"/>
                  </a:lnTo>
                  <a:lnTo>
                    <a:pt x="35" y="235"/>
                  </a:lnTo>
                  <a:lnTo>
                    <a:pt x="35" y="234"/>
                  </a:lnTo>
                  <a:lnTo>
                    <a:pt x="35" y="233"/>
                  </a:lnTo>
                  <a:lnTo>
                    <a:pt x="35" y="233"/>
                  </a:lnTo>
                  <a:lnTo>
                    <a:pt x="34" y="232"/>
                  </a:lnTo>
                  <a:lnTo>
                    <a:pt x="34" y="232"/>
                  </a:lnTo>
                  <a:lnTo>
                    <a:pt x="34" y="231"/>
                  </a:lnTo>
                  <a:lnTo>
                    <a:pt x="34" y="200"/>
                  </a:lnTo>
                  <a:lnTo>
                    <a:pt x="34" y="199"/>
                  </a:lnTo>
                  <a:lnTo>
                    <a:pt x="34" y="199"/>
                  </a:lnTo>
                  <a:lnTo>
                    <a:pt x="35" y="198"/>
                  </a:lnTo>
                  <a:lnTo>
                    <a:pt x="35" y="198"/>
                  </a:lnTo>
                  <a:lnTo>
                    <a:pt x="35" y="197"/>
                  </a:lnTo>
                  <a:lnTo>
                    <a:pt x="35" y="197"/>
                  </a:lnTo>
                  <a:lnTo>
                    <a:pt x="35" y="196"/>
                  </a:lnTo>
                  <a:lnTo>
                    <a:pt x="35" y="196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93"/>
                  </a:lnTo>
                  <a:lnTo>
                    <a:pt x="37" y="193"/>
                  </a:lnTo>
                  <a:lnTo>
                    <a:pt x="37" y="192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40" y="190"/>
                  </a:lnTo>
                  <a:lnTo>
                    <a:pt x="40" y="190"/>
                  </a:lnTo>
                  <a:lnTo>
                    <a:pt x="41" y="190"/>
                  </a:lnTo>
                  <a:lnTo>
                    <a:pt x="41" y="189"/>
                  </a:lnTo>
                  <a:lnTo>
                    <a:pt x="42" y="189"/>
                  </a:lnTo>
                  <a:lnTo>
                    <a:pt x="43" y="189"/>
                  </a:lnTo>
                  <a:lnTo>
                    <a:pt x="43" y="189"/>
                  </a:lnTo>
                  <a:lnTo>
                    <a:pt x="44" y="189"/>
                  </a:lnTo>
                  <a:lnTo>
                    <a:pt x="44" y="189"/>
                  </a:lnTo>
                  <a:lnTo>
                    <a:pt x="45" y="189"/>
                  </a:lnTo>
                  <a:lnTo>
                    <a:pt x="45" y="189"/>
                  </a:lnTo>
                  <a:lnTo>
                    <a:pt x="46" y="189"/>
                  </a:lnTo>
                  <a:lnTo>
                    <a:pt x="46" y="189"/>
                  </a:lnTo>
                  <a:close/>
                  <a:moveTo>
                    <a:pt x="46" y="258"/>
                  </a:moveTo>
                  <a:lnTo>
                    <a:pt x="181" y="258"/>
                  </a:lnTo>
                  <a:lnTo>
                    <a:pt x="182" y="258"/>
                  </a:lnTo>
                  <a:lnTo>
                    <a:pt x="182" y="258"/>
                  </a:lnTo>
                  <a:lnTo>
                    <a:pt x="183" y="258"/>
                  </a:lnTo>
                  <a:lnTo>
                    <a:pt x="184" y="258"/>
                  </a:lnTo>
                  <a:lnTo>
                    <a:pt x="184" y="258"/>
                  </a:lnTo>
                  <a:lnTo>
                    <a:pt x="185" y="259"/>
                  </a:lnTo>
                  <a:lnTo>
                    <a:pt x="185" y="259"/>
                  </a:lnTo>
                  <a:lnTo>
                    <a:pt x="186" y="259"/>
                  </a:lnTo>
                  <a:lnTo>
                    <a:pt x="186" y="259"/>
                  </a:lnTo>
                  <a:lnTo>
                    <a:pt x="187" y="259"/>
                  </a:lnTo>
                  <a:lnTo>
                    <a:pt x="187" y="260"/>
                  </a:lnTo>
                  <a:lnTo>
                    <a:pt x="188" y="260"/>
                  </a:lnTo>
                  <a:lnTo>
                    <a:pt x="188" y="260"/>
                  </a:lnTo>
                  <a:lnTo>
                    <a:pt x="189" y="261"/>
                  </a:lnTo>
                  <a:lnTo>
                    <a:pt x="189" y="261"/>
                  </a:lnTo>
                  <a:lnTo>
                    <a:pt x="190" y="261"/>
                  </a:lnTo>
                  <a:lnTo>
                    <a:pt x="190" y="262"/>
                  </a:lnTo>
                  <a:lnTo>
                    <a:pt x="190" y="262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1" y="264"/>
                  </a:lnTo>
                  <a:lnTo>
                    <a:pt x="192" y="264"/>
                  </a:lnTo>
                  <a:lnTo>
                    <a:pt x="192" y="265"/>
                  </a:lnTo>
                  <a:lnTo>
                    <a:pt x="192" y="265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93" y="267"/>
                  </a:lnTo>
                  <a:lnTo>
                    <a:pt x="193" y="268"/>
                  </a:lnTo>
                  <a:lnTo>
                    <a:pt x="193" y="268"/>
                  </a:lnTo>
                  <a:lnTo>
                    <a:pt x="193" y="269"/>
                  </a:lnTo>
                  <a:lnTo>
                    <a:pt x="193" y="269"/>
                  </a:lnTo>
                  <a:lnTo>
                    <a:pt x="193" y="301"/>
                  </a:lnTo>
                  <a:lnTo>
                    <a:pt x="193" y="301"/>
                  </a:lnTo>
                  <a:lnTo>
                    <a:pt x="193" y="302"/>
                  </a:lnTo>
                  <a:lnTo>
                    <a:pt x="193" y="302"/>
                  </a:lnTo>
                  <a:lnTo>
                    <a:pt x="193" y="303"/>
                  </a:lnTo>
                  <a:lnTo>
                    <a:pt x="192" y="303"/>
                  </a:lnTo>
                  <a:lnTo>
                    <a:pt x="192" y="304"/>
                  </a:lnTo>
                  <a:lnTo>
                    <a:pt x="192" y="304"/>
                  </a:lnTo>
                  <a:lnTo>
                    <a:pt x="192" y="305"/>
                  </a:lnTo>
                  <a:lnTo>
                    <a:pt x="192" y="305"/>
                  </a:lnTo>
                  <a:lnTo>
                    <a:pt x="191" y="306"/>
                  </a:lnTo>
                  <a:lnTo>
                    <a:pt x="191" y="306"/>
                  </a:lnTo>
                  <a:lnTo>
                    <a:pt x="191" y="307"/>
                  </a:lnTo>
                  <a:lnTo>
                    <a:pt x="191" y="307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9"/>
                  </a:lnTo>
                  <a:lnTo>
                    <a:pt x="189" y="309"/>
                  </a:lnTo>
                  <a:lnTo>
                    <a:pt x="189" y="309"/>
                  </a:lnTo>
                  <a:lnTo>
                    <a:pt x="188" y="310"/>
                  </a:lnTo>
                  <a:lnTo>
                    <a:pt x="188" y="310"/>
                  </a:lnTo>
                  <a:lnTo>
                    <a:pt x="187" y="310"/>
                  </a:lnTo>
                  <a:lnTo>
                    <a:pt x="187" y="310"/>
                  </a:lnTo>
                  <a:lnTo>
                    <a:pt x="186" y="311"/>
                  </a:lnTo>
                  <a:lnTo>
                    <a:pt x="186" y="311"/>
                  </a:lnTo>
                  <a:lnTo>
                    <a:pt x="185" y="311"/>
                  </a:lnTo>
                  <a:lnTo>
                    <a:pt x="185" y="311"/>
                  </a:lnTo>
                  <a:lnTo>
                    <a:pt x="184" y="311"/>
                  </a:lnTo>
                  <a:lnTo>
                    <a:pt x="184" y="312"/>
                  </a:lnTo>
                  <a:lnTo>
                    <a:pt x="183" y="312"/>
                  </a:lnTo>
                  <a:lnTo>
                    <a:pt x="182" y="312"/>
                  </a:lnTo>
                  <a:lnTo>
                    <a:pt x="182" y="312"/>
                  </a:lnTo>
                  <a:lnTo>
                    <a:pt x="181" y="312"/>
                  </a:lnTo>
                  <a:lnTo>
                    <a:pt x="46" y="312"/>
                  </a:lnTo>
                  <a:lnTo>
                    <a:pt x="45" y="312"/>
                  </a:lnTo>
                  <a:lnTo>
                    <a:pt x="45" y="312"/>
                  </a:lnTo>
                  <a:lnTo>
                    <a:pt x="44" y="312"/>
                  </a:lnTo>
                  <a:lnTo>
                    <a:pt x="44" y="312"/>
                  </a:lnTo>
                  <a:lnTo>
                    <a:pt x="43" y="311"/>
                  </a:lnTo>
                  <a:lnTo>
                    <a:pt x="43" y="311"/>
                  </a:lnTo>
                  <a:lnTo>
                    <a:pt x="42" y="311"/>
                  </a:lnTo>
                  <a:lnTo>
                    <a:pt x="41" y="311"/>
                  </a:lnTo>
                  <a:lnTo>
                    <a:pt x="41" y="311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39" y="309"/>
                  </a:lnTo>
                  <a:lnTo>
                    <a:pt x="38" y="309"/>
                  </a:lnTo>
                  <a:lnTo>
                    <a:pt x="38" y="309"/>
                  </a:lnTo>
                  <a:lnTo>
                    <a:pt x="37" y="308"/>
                  </a:lnTo>
                  <a:lnTo>
                    <a:pt x="37" y="308"/>
                  </a:lnTo>
                  <a:lnTo>
                    <a:pt x="37" y="307"/>
                  </a:lnTo>
                  <a:lnTo>
                    <a:pt x="36" y="307"/>
                  </a:lnTo>
                  <a:lnTo>
                    <a:pt x="36" y="306"/>
                  </a:lnTo>
                  <a:lnTo>
                    <a:pt x="36" y="306"/>
                  </a:lnTo>
                  <a:lnTo>
                    <a:pt x="36" y="305"/>
                  </a:lnTo>
                  <a:lnTo>
                    <a:pt x="35" y="305"/>
                  </a:lnTo>
                  <a:lnTo>
                    <a:pt x="35" y="304"/>
                  </a:lnTo>
                  <a:lnTo>
                    <a:pt x="35" y="304"/>
                  </a:lnTo>
                  <a:lnTo>
                    <a:pt x="35" y="303"/>
                  </a:lnTo>
                  <a:lnTo>
                    <a:pt x="35" y="303"/>
                  </a:lnTo>
                  <a:lnTo>
                    <a:pt x="35" y="302"/>
                  </a:lnTo>
                  <a:lnTo>
                    <a:pt x="34" y="302"/>
                  </a:lnTo>
                  <a:lnTo>
                    <a:pt x="34" y="301"/>
                  </a:lnTo>
                  <a:lnTo>
                    <a:pt x="34" y="301"/>
                  </a:lnTo>
                  <a:lnTo>
                    <a:pt x="34" y="269"/>
                  </a:lnTo>
                  <a:lnTo>
                    <a:pt x="34" y="269"/>
                  </a:lnTo>
                  <a:lnTo>
                    <a:pt x="34" y="268"/>
                  </a:lnTo>
                  <a:lnTo>
                    <a:pt x="35" y="268"/>
                  </a:lnTo>
                  <a:lnTo>
                    <a:pt x="35" y="267"/>
                  </a:lnTo>
                  <a:lnTo>
                    <a:pt x="35" y="266"/>
                  </a:lnTo>
                  <a:lnTo>
                    <a:pt x="35" y="266"/>
                  </a:lnTo>
                  <a:lnTo>
                    <a:pt x="35" y="265"/>
                  </a:lnTo>
                  <a:lnTo>
                    <a:pt x="35" y="265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36" y="263"/>
                  </a:lnTo>
                  <a:lnTo>
                    <a:pt x="36" y="263"/>
                  </a:lnTo>
                  <a:lnTo>
                    <a:pt x="37" y="263"/>
                  </a:lnTo>
                  <a:lnTo>
                    <a:pt x="37" y="262"/>
                  </a:lnTo>
                  <a:lnTo>
                    <a:pt x="37" y="262"/>
                  </a:lnTo>
                  <a:lnTo>
                    <a:pt x="38" y="261"/>
                  </a:lnTo>
                  <a:lnTo>
                    <a:pt x="38" y="261"/>
                  </a:lnTo>
                  <a:lnTo>
                    <a:pt x="39" y="261"/>
                  </a:lnTo>
                  <a:lnTo>
                    <a:pt x="39" y="260"/>
                  </a:lnTo>
                  <a:lnTo>
                    <a:pt x="39" y="260"/>
                  </a:lnTo>
                  <a:lnTo>
                    <a:pt x="40" y="260"/>
                  </a:lnTo>
                  <a:lnTo>
                    <a:pt x="40" y="259"/>
                  </a:lnTo>
                  <a:lnTo>
                    <a:pt x="41" y="259"/>
                  </a:lnTo>
                  <a:lnTo>
                    <a:pt x="41" y="259"/>
                  </a:lnTo>
                  <a:lnTo>
                    <a:pt x="42" y="259"/>
                  </a:lnTo>
                  <a:lnTo>
                    <a:pt x="43" y="259"/>
                  </a:lnTo>
                  <a:lnTo>
                    <a:pt x="43" y="258"/>
                  </a:lnTo>
                  <a:lnTo>
                    <a:pt x="44" y="258"/>
                  </a:lnTo>
                  <a:lnTo>
                    <a:pt x="44" y="258"/>
                  </a:lnTo>
                  <a:lnTo>
                    <a:pt x="45" y="258"/>
                  </a:lnTo>
                  <a:lnTo>
                    <a:pt x="45" y="258"/>
                  </a:lnTo>
                  <a:lnTo>
                    <a:pt x="46" y="258"/>
                  </a:lnTo>
                  <a:lnTo>
                    <a:pt x="46" y="258"/>
                  </a:lnTo>
                  <a:close/>
                  <a:moveTo>
                    <a:pt x="114" y="442"/>
                  </a:moveTo>
                  <a:lnTo>
                    <a:pt x="114" y="442"/>
                  </a:lnTo>
                  <a:lnTo>
                    <a:pt x="115" y="442"/>
                  </a:lnTo>
                  <a:lnTo>
                    <a:pt x="116" y="442"/>
                  </a:lnTo>
                  <a:lnTo>
                    <a:pt x="117" y="442"/>
                  </a:lnTo>
                  <a:lnTo>
                    <a:pt x="117" y="443"/>
                  </a:lnTo>
                  <a:lnTo>
                    <a:pt x="118" y="443"/>
                  </a:lnTo>
                  <a:lnTo>
                    <a:pt x="119" y="443"/>
                  </a:lnTo>
                  <a:lnTo>
                    <a:pt x="119" y="443"/>
                  </a:lnTo>
                  <a:lnTo>
                    <a:pt x="120" y="444"/>
                  </a:lnTo>
                  <a:lnTo>
                    <a:pt x="121" y="444"/>
                  </a:lnTo>
                  <a:lnTo>
                    <a:pt x="121" y="444"/>
                  </a:lnTo>
                  <a:lnTo>
                    <a:pt x="122" y="445"/>
                  </a:lnTo>
                  <a:lnTo>
                    <a:pt x="123" y="445"/>
                  </a:lnTo>
                  <a:lnTo>
                    <a:pt x="123" y="446"/>
                  </a:lnTo>
                  <a:lnTo>
                    <a:pt x="124" y="446"/>
                  </a:lnTo>
                  <a:lnTo>
                    <a:pt x="124" y="447"/>
                  </a:lnTo>
                  <a:lnTo>
                    <a:pt x="125" y="447"/>
                  </a:lnTo>
                  <a:lnTo>
                    <a:pt x="125" y="448"/>
                  </a:lnTo>
                  <a:lnTo>
                    <a:pt x="126" y="448"/>
                  </a:lnTo>
                  <a:lnTo>
                    <a:pt x="126" y="449"/>
                  </a:lnTo>
                  <a:lnTo>
                    <a:pt x="126" y="449"/>
                  </a:lnTo>
                  <a:lnTo>
                    <a:pt x="127" y="450"/>
                  </a:lnTo>
                  <a:lnTo>
                    <a:pt x="127" y="451"/>
                  </a:lnTo>
                  <a:lnTo>
                    <a:pt x="127" y="451"/>
                  </a:lnTo>
                  <a:lnTo>
                    <a:pt x="128" y="452"/>
                  </a:lnTo>
                  <a:lnTo>
                    <a:pt x="128" y="453"/>
                  </a:lnTo>
                  <a:lnTo>
                    <a:pt x="128" y="453"/>
                  </a:lnTo>
                  <a:lnTo>
                    <a:pt x="128" y="454"/>
                  </a:lnTo>
                  <a:lnTo>
                    <a:pt x="128" y="455"/>
                  </a:lnTo>
                  <a:lnTo>
                    <a:pt x="128" y="456"/>
                  </a:lnTo>
                  <a:lnTo>
                    <a:pt x="128" y="456"/>
                  </a:lnTo>
                  <a:lnTo>
                    <a:pt x="128" y="457"/>
                  </a:lnTo>
                  <a:lnTo>
                    <a:pt x="128" y="458"/>
                  </a:lnTo>
                  <a:lnTo>
                    <a:pt x="128" y="459"/>
                  </a:lnTo>
                  <a:lnTo>
                    <a:pt x="128" y="459"/>
                  </a:lnTo>
                  <a:lnTo>
                    <a:pt x="128" y="460"/>
                  </a:lnTo>
                  <a:lnTo>
                    <a:pt x="128" y="461"/>
                  </a:lnTo>
                  <a:lnTo>
                    <a:pt x="128" y="462"/>
                  </a:lnTo>
                  <a:lnTo>
                    <a:pt x="128" y="462"/>
                  </a:lnTo>
                  <a:lnTo>
                    <a:pt x="127" y="463"/>
                  </a:lnTo>
                  <a:lnTo>
                    <a:pt x="127" y="464"/>
                  </a:lnTo>
                  <a:lnTo>
                    <a:pt x="127" y="464"/>
                  </a:lnTo>
                  <a:lnTo>
                    <a:pt x="126" y="465"/>
                  </a:lnTo>
                  <a:lnTo>
                    <a:pt x="126" y="467"/>
                  </a:lnTo>
                  <a:lnTo>
                    <a:pt x="126" y="467"/>
                  </a:lnTo>
                  <a:lnTo>
                    <a:pt x="125" y="468"/>
                  </a:lnTo>
                  <a:lnTo>
                    <a:pt x="125" y="468"/>
                  </a:lnTo>
                  <a:lnTo>
                    <a:pt x="124" y="469"/>
                  </a:lnTo>
                  <a:lnTo>
                    <a:pt x="124" y="469"/>
                  </a:lnTo>
                  <a:lnTo>
                    <a:pt x="123" y="470"/>
                  </a:lnTo>
                  <a:lnTo>
                    <a:pt x="123" y="470"/>
                  </a:lnTo>
                  <a:lnTo>
                    <a:pt x="122" y="471"/>
                  </a:lnTo>
                  <a:lnTo>
                    <a:pt x="121" y="471"/>
                  </a:lnTo>
                  <a:lnTo>
                    <a:pt x="121" y="471"/>
                  </a:lnTo>
                  <a:lnTo>
                    <a:pt x="120" y="472"/>
                  </a:lnTo>
                  <a:lnTo>
                    <a:pt x="119" y="472"/>
                  </a:lnTo>
                  <a:lnTo>
                    <a:pt x="119" y="472"/>
                  </a:lnTo>
                  <a:lnTo>
                    <a:pt x="118" y="472"/>
                  </a:lnTo>
                  <a:lnTo>
                    <a:pt x="117" y="473"/>
                  </a:lnTo>
                  <a:lnTo>
                    <a:pt x="117" y="473"/>
                  </a:lnTo>
                  <a:lnTo>
                    <a:pt x="116" y="473"/>
                  </a:lnTo>
                  <a:lnTo>
                    <a:pt x="115" y="473"/>
                  </a:lnTo>
                  <a:lnTo>
                    <a:pt x="114" y="473"/>
                  </a:lnTo>
                  <a:lnTo>
                    <a:pt x="114" y="473"/>
                  </a:lnTo>
                  <a:lnTo>
                    <a:pt x="113" y="473"/>
                  </a:lnTo>
                  <a:lnTo>
                    <a:pt x="112" y="473"/>
                  </a:lnTo>
                  <a:lnTo>
                    <a:pt x="111" y="473"/>
                  </a:lnTo>
                  <a:lnTo>
                    <a:pt x="111" y="473"/>
                  </a:lnTo>
                  <a:lnTo>
                    <a:pt x="110" y="473"/>
                  </a:lnTo>
                  <a:lnTo>
                    <a:pt x="109" y="472"/>
                  </a:lnTo>
                  <a:lnTo>
                    <a:pt x="109" y="472"/>
                  </a:lnTo>
                  <a:lnTo>
                    <a:pt x="108" y="472"/>
                  </a:lnTo>
                  <a:lnTo>
                    <a:pt x="107" y="472"/>
                  </a:lnTo>
                  <a:lnTo>
                    <a:pt x="107" y="471"/>
                  </a:lnTo>
                  <a:lnTo>
                    <a:pt x="106" y="471"/>
                  </a:lnTo>
                  <a:lnTo>
                    <a:pt x="105" y="471"/>
                  </a:lnTo>
                  <a:lnTo>
                    <a:pt x="105" y="470"/>
                  </a:lnTo>
                  <a:lnTo>
                    <a:pt x="104" y="470"/>
                  </a:lnTo>
                  <a:lnTo>
                    <a:pt x="104" y="469"/>
                  </a:lnTo>
                  <a:lnTo>
                    <a:pt x="103" y="469"/>
                  </a:lnTo>
                  <a:lnTo>
                    <a:pt x="103" y="468"/>
                  </a:lnTo>
                  <a:lnTo>
                    <a:pt x="102" y="468"/>
                  </a:lnTo>
                  <a:lnTo>
                    <a:pt x="102" y="467"/>
                  </a:lnTo>
                  <a:lnTo>
                    <a:pt x="101" y="467"/>
                  </a:lnTo>
                  <a:lnTo>
                    <a:pt x="101" y="465"/>
                  </a:lnTo>
                  <a:lnTo>
                    <a:pt x="101" y="464"/>
                  </a:lnTo>
                  <a:lnTo>
                    <a:pt x="100" y="464"/>
                  </a:lnTo>
                  <a:lnTo>
                    <a:pt x="100" y="463"/>
                  </a:lnTo>
                  <a:lnTo>
                    <a:pt x="100" y="462"/>
                  </a:lnTo>
                  <a:lnTo>
                    <a:pt x="99" y="462"/>
                  </a:lnTo>
                  <a:lnTo>
                    <a:pt x="99" y="461"/>
                  </a:lnTo>
                  <a:lnTo>
                    <a:pt x="99" y="460"/>
                  </a:lnTo>
                  <a:lnTo>
                    <a:pt x="99" y="459"/>
                  </a:lnTo>
                  <a:lnTo>
                    <a:pt x="99" y="459"/>
                  </a:lnTo>
                  <a:lnTo>
                    <a:pt x="99" y="458"/>
                  </a:lnTo>
                  <a:lnTo>
                    <a:pt x="99" y="457"/>
                  </a:lnTo>
                  <a:lnTo>
                    <a:pt x="99" y="456"/>
                  </a:lnTo>
                  <a:lnTo>
                    <a:pt x="99" y="456"/>
                  </a:lnTo>
                  <a:lnTo>
                    <a:pt x="99" y="455"/>
                  </a:lnTo>
                  <a:lnTo>
                    <a:pt x="99" y="454"/>
                  </a:lnTo>
                  <a:lnTo>
                    <a:pt x="99" y="453"/>
                  </a:lnTo>
                  <a:lnTo>
                    <a:pt x="99" y="453"/>
                  </a:lnTo>
                  <a:lnTo>
                    <a:pt x="100" y="452"/>
                  </a:lnTo>
                  <a:lnTo>
                    <a:pt x="100" y="451"/>
                  </a:lnTo>
                  <a:lnTo>
                    <a:pt x="100" y="451"/>
                  </a:lnTo>
                  <a:lnTo>
                    <a:pt x="101" y="45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102" y="448"/>
                  </a:lnTo>
                  <a:lnTo>
                    <a:pt x="102" y="448"/>
                  </a:lnTo>
                  <a:lnTo>
                    <a:pt x="103" y="447"/>
                  </a:lnTo>
                  <a:lnTo>
                    <a:pt x="103" y="447"/>
                  </a:lnTo>
                  <a:lnTo>
                    <a:pt x="104" y="446"/>
                  </a:lnTo>
                  <a:lnTo>
                    <a:pt x="104" y="446"/>
                  </a:lnTo>
                  <a:lnTo>
                    <a:pt x="105" y="445"/>
                  </a:lnTo>
                  <a:lnTo>
                    <a:pt x="105" y="445"/>
                  </a:lnTo>
                  <a:lnTo>
                    <a:pt x="106" y="444"/>
                  </a:lnTo>
                  <a:lnTo>
                    <a:pt x="107" y="444"/>
                  </a:lnTo>
                  <a:lnTo>
                    <a:pt x="107" y="444"/>
                  </a:lnTo>
                  <a:lnTo>
                    <a:pt x="108" y="443"/>
                  </a:lnTo>
                  <a:lnTo>
                    <a:pt x="109" y="443"/>
                  </a:lnTo>
                  <a:lnTo>
                    <a:pt x="109" y="443"/>
                  </a:lnTo>
                  <a:lnTo>
                    <a:pt x="110" y="443"/>
                  </a:lnTo>
                  <a:lnTo>
                    <a:pt x="111" y="442"/>
                  </a:lnTo>
                  <a:lnTo>
                    <a:pt x="111" y="442"/>
                  </a:lnTo>
                  <a:lnTo>
                    <a:pt x="112" y="442"/>
                  </a:lnTo>
                  <a:lnTo>
                    <a:pt x="113" y="442"/>
                  </a:lnTo>
                  <a:lnTo>
                    <a:pt x="114" y="442"/>
                  </a:lnTo>
                  <a:lnTo>
                    <a:pt x="114" y="442"/>
                  </a:lnTo>
                  <a:close/>
                  <a:moveTo>
                    <a:pt x="39" y="391"/>
                  </a:moveTo>
                  <a:lnTo>
                    <a:pt x="188" y="391"/>
                  </a:lnTo>
                  <a:lnTo>
                    <a:pt x="189" y="391"/>
                  </a:lnTo>
                  <a:lnTo>
                    <a:pt x="189" y="391"/>
                  </a:lnTo>
                  <a:lnTo>
                    <a:pt x="189" y="391"/>
                  </a:lnTo>
                  <a:lnTo>
                    <a:pt x="190" y="391"/>
                  </a:lnTo>
                  <a:lnTo>
                    <a:pt x="190" y="392"/>
                  </a:lnTo>
                  <a:lnTo>
                    <a:pt x="190" y="392"/>
                  </a:lnTo>
                  <a:lnTo>
                    <a:pt x="191" y="392"/>
                  </a:lnTo>
                  <a:lnTo>
                    <a:pt x="191" y="392"/>
                  </a:lnTo>
                  <a:lnTo>
                    <a:pt x="191" y="393"/>
                  </a:lnTo>
                  <a:lnTo>
                    <a:pt x="191" y="393"/>
                  </a:lnTo>
                  <a:lnTo>
                    <a:pt x="192" y="393"/>
                  </a:lnTo>
                  <a:lnTo>
                    <a:pt x="192" y="393"/>
                  </a:lnTo>
                  <a:lnTo>
                    <a:pt x="192" y="394"/>
                  </a:lnTo>
                  <a:lnTo>
                    <a:pt x="192" y="394"/>
                  </a:lnTo>
                  <a:lnTo>
                    <a:pt x="192" y="394"/>
                  </a:lnTo>
                  <a:lnTo>
                    <a:pt x="192" y="396"/>
                  </a:lnTo>
                  <a:lnTo>
                    <a:pt x="192" y="399"/>
                  </a:lnTo>
                  <a:lnTo>
                    <a:pt x="192" y="400"/>
                  </a:lnTo>
                  <a:lnTo>
                    <a:pt x="192" y="400"/>
                  </a:lnTo>
                  <a:lnTo>
                    <a:pt x="192" y="400"/>
                  </a:lnTo>
                  <a:lnTo>
                    <a:pt x="192" y="401"/>
                  </a:lnTo>
                  <a:lnTo>
                    <a:pt x="192" y="401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1" y="402"/>
                  </a:lnTo>
                  <a:lnTo>
                    <a:pt x="190" y="403"/>
                  </a:lnTo>
                  <a:lnTo>
                    <a:pt x="190" y="403"/>
                  </a:lnTo>
                  <a:lnTo>
                    <a:pt x="190" y="403"/>
                  </a:lnTo>
                  <a:lnTo>
                    <a:pt x="189" y="403"/>
                  </a:lnTo>
                  <a:lnTo>
                    <a:pt x="189" y="403"/>
                  </a:lnTo>
                  <a:lnTo>
                    <a:pt x="189" y="403"/>
                  </a:lnTo>
                  <a:lnTo>
                    <a:pt x="188" y="403"/>
                  </a:lnTo>
                  <a:lnTo>
                    <a:pt x="39" y="403"/>
                  </a:lnTo>
                  <a:lnTo>
                    <a:pt x="39" y="403"/>
                  </a:lnTo>
                  <a:lnTo>
                    <a:pt x="38" y="403"/>
                  </a:lnTo>
                  <a:lnTo>
                    <a:pt x="38" y="403"/>
                  </a:lnTo>
                  <a:lnTo>
                    <a:pt x="38" y="403"/>
                  </a:lnTo>
                  <a:lnTo>
                    <a:pt x="37" y="403"/>
                  </a:lnTo>
                  <a:lnTo>
                    <a:pt x="37" y="403"/>
                  </a:lnTo>
                  <a:lnTo>
                    <a:pt x="37" y="402"/>
                  </a:lnTo>
                  <a:lnTo>
                    <a:pt x="36" y="402"/>
                  </a:lnTo>
                  <a:lnTo>
                    <a:pt x="36" y="402"/>
                  </a:lnTo>
                  <a:lnTo>
                    <a:pt x="36" y="402"/>
                  </a:lnTo>
                  <a:lnTo>
                    <a:pt x="36" y="401"/>
                  </a:lnTo>
                  <a:lnTo>
                    <a:pt x="36" y="401"/>
                  </a:lnTo>
                  <a:lnTo>
                    <a:pt x="35" y="400"/>
                  </a:lnTo>
                  <a:lnTo>
                    <a:pt x="35" y="400"/>
                  </a:lnTo>
                  <a:lnTo>
                    <a:pt x="35" y="400"/>
                  </a:lnTo>
                  <a:lnTo>
                    <a:pt x="35" y="399"/>
                  </a:lnTo>
                  <a:lnTo>
                    <a:pt x="35" y="396"/>
                  </a:lnTo>
                  <a:lnTo>
                    <a:pt x="35" y="394"/>
                  </a:lnTo>
                  <a:lnTo>
                    <a:pt x="35" y="394"/>
                  </a:lnTo>
                  <a:lnTo>
                    <a:pt x="35" y="394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3"/>
                  </a:lnTo>
                  <a:lnTo>
                    <a:pt x="36" y="392"/>
                  </a:lnTo>
                  <a:lnTo>
                    <a:pt x="37" y="392"/>
                  </a:lnTo>
                  <a:lnTo>
                    <a:pt x="37" y="392"/>
                  </a:lnTo>
                  <a:lnTo>
                    <a:pt x="37" y="392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8" y="391"/>
                  </a:lnTo>
                  <a:lnTo>
                    <a:pt x="39" y="391"/>
                  </a:lnTo>
                  <a:lnTo>
                    <a:pt x="39" y="391"/>
                  </a:lnTo>
                  <a:lnTo>
                    <a:pt x="39" y="391"/>
                  </a:lnTo>
                  <a:close/>
                  <a:moveTo>
                    <a:pt x="39" y="374"/>
                  </a:moveTo>
                  <a:lnTo>
                    <a:pt x="188" y="374"/>
                  </a:lnTo>
                  <a:lnTo>
                    <a:pt x="189" y="374"/>
                  </a:lnTo>
                  <a:lnTo>
                    <a:pt x="189" y="375"/>
                  </a:lnTo>
                  <a:lnTo>
                    <a:pt x="189" y="375"/>
                  </a:lnTo>
                  <a:lnTo>
                    <a:pt x="190" y="375"/>
                  </a:lnTo>
                  <a:lnTo>
                    <a:pt x="190" y="375"/>
                  </a:lnTo>
                  <a:lnTo>
                    <a:pt x="190" y="375"/>
                  </a:lnTo>
                  <a:lnTo>
                    <a:pt x="191" y="375"/>
                  </a:lnTo>
                  <a:lnTo>
                    <a:pt x="191" y="376"/>
                  </a:lnTo>
                  <a:lnTo>
                    <a:pt x="191" y="376"/>
                  </a:lnTo>
                  <a:lnTo>
                    <a:pt x="191" y="376"/>
                  </a:lnTo>
                  <a:lnTo>
                    <a:pt x="192" y="376"/>
                  </a:lnTo>
                  <a:lnTo>
                    <a:pt x="192" y="377"/>
                  </a:lnTo>
                  <a:lnTo>
                    <a:pt x="192" y="377"/>
                  </a:lnTo>
                  <a:lnTo>
                    <a:pt x="192" y="377"/>
                  </a:lnTo>
                  <a:lnTo>
                    <a:pt x="192" y="378"/>
                  </a:lnTo>
                  <a:lnTo>
                    <a:pt x="192" y="378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92" y="382"/>
                  </a:lnTo>
                  <a:lnTo>
                    <a:pt x="192" y="383"/>
                  </a:lnTo>
                  <a:lnTo>
                    <a:pt x="192" y="383"/>
                  </a:lnTo>
                  <a:lnTo>
                    <a:pt x="192" y="384"/>
                  </a:lnTo>
                  <a:lnTo>
                    <a:pt x="191" y="384"/>
                  </a:lnTo>
                  <a:lnTo>
                    <a:pt x="191" y="384"/>
                  </a:lnTo>
                  <a:lnTo>
                    <a:pt x="191" y="384"/>
                  </a:lnTo>
                  <a:lnTo>
                    <a:pt x="191" y="385"/>
                  </a:lnTo>
                  <a:lnTo>
                    <a:pt x="190" y="385"/>
                  </a:lnTo>
                  <a:lnTo>
                    <a:pt x="190" y="385"/>
                  </a:lnTo>
                  <a:lnTo>
                    <a:pt x="190" y="385"/>
                  </a:lnTo>
                  <a:lnTo>
                    <a:pt x="189" y="385"/>
                  </a:lnTo>
                  <a:lnTo>
                    <a:pt x="189" y="385"/>
                  </a:lnTo>
                  <a:lnTo>
                    <a:pt x="189" y="385"/>
                  </a:lnTo>
                  <a:lnTo>
                    <a:pt x="188" y="385"/>
                  </a:lnTo>
                  <a:lnTo>
                    <a:pt x="39" y="385"/>
                  </a:lnTo>
                  <a:lnTo>
                    <a:pt x="39" y="385"/>
                  </a:lnTo>
                  <a:lnTo>
                    <a:pt x="38" y="385"/>
                  </a:lnTo>
                  <a:lnTo>
                    <a:pt x="38" y="385"/>
                  </a:lnTo>
                  <a:lnTo>
                    <a:pt x="38" y="385"/>
                  </a:lnTo>
                  <a:lnTo>
                    <a:pt x="37" y="385"/>
                  </a:lnTo>
                  <a:lnTo>
                    <a:pt x="37" y="385"/>
                  </a:lnTo>
                  <a:lnTo>
                    <a:pt x="37" y="385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4"/>
                  </a:lnTo>
                  <a:lnTo>
                    <a:pt x="36" y="383"/>
                  </a:lnTo>
                  <a:lnTo>
                    <a:pt x="35" y="383"/>
                  </a:lnTo>
                  <a:lnTo>
                    <a:pt x="35" y="382"/>
                  </a:lnTo>
                  <a:lnTo>
                    <a:pt x="35" y="382"/>
                  </a:lnTo>
                  <a:lnTo>
                    <a:pt x="35" y="382"/>
                  </a:lnTo>
                  <a:lnTo>
                    <a:pt x="35" y="378"/>
                  </a:lnTo>
                  <a:lnTo>
                    <a:pt x="35" y="378"/>
                  </a:lnTo>
                  <a:lnTo>
                    <a:pt x="35" y="377"/>
                  </a:lnTo>
                  <a:lnTo>
                    <a:pt x="35" y="377"/>
                  </a:lnTo>
                  <a:lnTo>
                    <a:pt x="36" y="377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6" y="376"/>
                  </a:lnTo>
                  <a:lnTo>
                    <a:pt x="37" y="375"/>
                  </a:lnTo>
                  <a:lnTo>
                    <a:pt x="37" y="375"/>
                  </a:lnTo>
                  <a:lnTo>
                    <a:pt x="37" y="375"/>
                  </a:lnTo>
                  <a:lnTo>
                    <a:pt x="38" y="375"/>
                  </a:lnTo>
                  <a:lnTo>
                    <a:pt x="38" y="375"/>
                  </a:lnTo>
                  <a:lnTo>
                    <a:pt x="38" y="375"/>
                  </a:lnTo>
                  <a:lnTo>
                    <a:pt x="39" y="374"/>
                  </a:lnTo>
                  <a:lnTo>
                    <a:pt x="39" y="374"/>
                  </a:lnTo>
                  <a:lnTo>
                    <a:pt x="39" y="374"/>
                  </a:lnTo>
                  <a:close/>
                </a:path>
              </a:pathLst>
            </a:custGeom>
            <a:solidFill>
              <a:srgbClr val="9F9FA0"/>
            </a:solidFill>
            <a:ln w="34925">
              <a:solidFill>
                <a:schemeClr val="tx2">
                  <a:lumMod val="50000"/>
                </a:schemeClr>
              </a:solidFill>
            </a:ln>
            <a:effectLst/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3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72" name="直接连接符 171"/>
            <p:cNvCxnSpPr>
              <a:stCxn id="170" idx="48"/>
              <a:endCxn id="164" idx="0"/>
            </p:cNvCxnSpPr>
            <p:nvPr/>
          </p:nvCxnSpPr>
          <p:spPr>
            <a:xfrm flipH="1">
              <a:off x="7716051" y="3980092"/>
              <a:ext cx="7727" cy="597152"/>
            </a:xfrm>
            <a:prstGeom prst="line">
              <a:avLst/>
            </a:prstGeom>
            <a:ln w="3175">
              <a:solidFill>
                <a:srgbClr val="B5B5B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>
              <a:stCxn id="170" idx="48"/>
              <a:endCxn id="163" idx="0"/>
            </p:cNvCxnSpPr>
            <p:nvPr/>
          </p:nvCxnSpPr>
          <p:spPr>
            <a:xfrm>
              <a:off x="7723778" y="3980092"/>
              <a:ext cx="655571" cy="591814"/>
            </a:xfrm>
            <a:prstGeom prst="line">
              <a:avLst/>
            </a:prstGeom>
            <a:ln w="3175">
              <a:solidFill>
                <a:srgbClr val="B5B5B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>
              <a:stCxn id="171" idx="48"/>
              <a:endCxn id="164" idx="0"/>
            </p:cNvCxnSpPr>
            <p:nvPr/>
          </p:nvCxnSpPr>
          <p:spPr>
            <a:xfrm flipH="1">
              <a:off x="7716051" y="3980093"/>
              <a:ext cx="1303713" cy="597151"/>
            </a:xfrm>
            <a:prstGeom prst="line">
              <a:avLst/>
            </a:prstGeom>
            <a:ln w="3175">
              <a:solidFill>
                <a:srgbClr val="B5B5B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>
              <a:stCxn id="171" idx="48"/>
              <a:endCxn id="163" idx="0"/>
            </p:cNvCxnSpPr>
            <p:nvPr/>
          </p:nvCxnSpPr>
          <p:spPr>
            <a:xfrm flipH="1">
              <a:off x="8379348" y="3980093"/>
              <a:ext cx="640415" cy="591813"/>
            </a:xfrm>
            <a:prstGeom prst="line">
              <a:avLst/>
            </a:prstGeom>
            <a:ln w="3175">
              <a:solidFill>
                <a:srgbClr val="B5B5B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矩形 175"/>
          <p:cNvSpPr/>
          <p:nvPr/>
        </p:nvSpPr>
        <p:spPr>
          <a:xfrm>
            <a:off x="6869978" y="5363268"/>
            <a:ext cx="4603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DPC </a:t>
            </a:r>
            <a:endParaRPr lang="zh-CN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4564309" y="5351731"/>
            <a:ext cx="20281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Next-Gen Parallel File System </a:t>
            </a:r>
            <a:endParaRPr lang="zh-CN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8027660" y="3915342"/>
            <a:ext cx="3464527" cy="386592"/>
          </a:xfrm>
          <a:prstGeom prst="rect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/>
          <a:lstStyle/>
          <a:p>
            <a:pPr algn="ctr" defTabSz="913381"/>
            <a:r>
              <a:rPr lang="en-US" altLang="zh-CN" sz="1399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High-density design</a:t>
            </a:r>
          </a:p>
        </p:txBody>
      </p:sp>
      <p:sp>
        <p:nvSpPr>
          <p:cNvPr id="179" name="object 106">
            <a:extLst>
              <a:ext uri="{FF2B5EF4-FFF2-40B4-BE49-F238E27FC236}">
                <a16:creationId xmlns:a16="http://schemas.microsoft.com/office/drawing/2014/main" xmlns="" id="{764AED4F-33D2-8346-992F-12033511FC48}"/>
              </a:ext>
            </a:extLst>
          </p:cNvPr>
          <p:cNvSpPr txBox="1"/>
          <p:nvPr/>
        </p:nvSpPr>
        <p:spPr>
          <a:xfrm>
            <a:off x="8602407" y="5744775"/>
            <a:ext cx="2313519" cy="276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 marR="5080" algn="ctr" defTabSz="914400">
              <a:spcBef>
                <a:spcPts val="350"/>
              </a:spcBef>
              <a:defRPr sz="900">
                <a:solidFill>
                  <a:schemeClr val="bg2">
                    <a:lumMod val="25000"/>
                  </a:schemeClr>
                </a:solidFill>
                <a:cs typeface="FZLanTingHeiS-R-GB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400K IOPS/U &amp; 24-slot/U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high-density, intelligent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tiering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hot and cold data</a:t>
            </a:r>
          </a:p>
        </p:txBody>
      </p:sp>
      <p:cxnSp>
        <p:nvCxnSpPr>
          <p:cNvPr id="180" name="直接连接符 179"/>
          <p:cNvCxnSpPr/>
          <p:nvPr/>
        </p:nvCxnSpPr>
        <p:spPr>
          <a:xfrm>
            <a:off x="8031839" y="4304152"/>
            <a:ext cx="3460347" cy="0"/>
          </a:xfrm>
          <a:prstGeom prst="line">
            <a:avLst/>
          </a:prstGeom>
          <a:ln w="12700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1" name="组合 180"/>
          <p:cNvGrpSpPr/>
          <p:nvPr/>
        </p:nvGrpSpPr>
        <p:grpSpPr>
          <a:xfrm>
            <a:off x="8082432" y="4515302"/>
            <a:ext cx="1655237" cy="1108271"/>
            <a:chOff x="8386808" y="4505790"/>
            <a:chExt cx="1643278" cy="1204195"/>
          </a:xfrm>
        </p:grpSpPr>
        <p:sp>
          <p:nvSpPr>
            <p:cNvPr id="182" name="Shape 741"/>
            <p:cNvSpPr/>
            <p:nvPr/>
          </p:nvSpPr>
          <p:spPr>
            <a:xfrm flipH="1">
              <a:off x="8579078" y="5486479"/>
              <a:ext cx="473876" cy="22350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1396" tIns="21396" rIns="21396" bIns="21396" anchor="ctr">
              <a:noAutofit/>
            </a:bodyPr>
            <a:lstStyle/>
            <a:p>
              <a:pPr algn="ctr" defTabSz="513990" fontAlgn="ctr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All-flash nodes from vendor E</a:t>
              </a:r>
            </a:p>
          </p:txBody>
        </p:sp>
        <p:sp>
          <p:nvSpPr>
            <p:cNvPr id="183" name="Shape 748"/>
            <p:cNvSpPr/>
            <p:nvPr/>
          </p:nvSpPr>
          <p:spPr>
            <a:xfrm flipH="1">
              <a:off x="8684038" y="5256586"/>
              <a:ext cx="224445" cy="169005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 w="6350">
              <a:noFill/>
              <a:miter lim="400000"/>
            </a:ln>
          </p:spPr>
          <p:txBody>
            <a:bodyPr wrap="square" lIns="6123" tIns="6123" rIns="6123" bIns="6123">
              <a:noAutofit/>
            </a:bodyPr>
            <a:lstStyle/>
            <a:p>
              <a:pPr defTabSz="1216414" fontAlgn="ctr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 sz="400">
                  <a:uFill>
                    <a:solidFill/>
                  </a:uFill>
                </a:defRPr>
              </a:pPr>
              <a:endParaRPr lang="en-US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4" name="Shape 733"/>
            <p:cNvSpPr/>
            <p:nvPr/>
          </p:nvSpPr>
          <p:spPr>
            <a:xfrm flipH="1">
              <a:off x="9498025" y="4619128"/>
              <a:ext cx="219101" cy="811226"/>
            </a:xfrm>
            <a:prstGeom prst="rect">
              <a:avLst/>
            </a:prstGeom>
            <a:solidFill>
              <a:srgbClr val="C7000B"/>
            </a:solidFill>
            <a:ln w="6350">
              <a:noFill/>
              <a:miter lim="400000"/>
            </a:ln>
          </p:spPr>
          <p:txBody>
            <a:bodyPr wrap="square" lIns="6123" tIns="6123" rIns="6123" bIns="6123">
              <a:noAutofit/>
            </a:bodyPr>
            <a:lstStyle/>
            <a:p>
              <a:pPr defTabSz="1216414" fontAlgn="ctr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 sz="400">
                  <a:uFill>
                    <a:solidFill/>
                  </a:uFill>
                </a:defRPr>
              </a:pPr>
              <a:endParaRPr lang="en-US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5" name="Shape 738"/>
            <p:cNvSpPr/>
            <p:nvPr/>
          </p:nvSpPr>
          <p:spPr>
            <a:xfrm flipH="1">
              <a:off x="9305987" y="4505790"/>
              <a:ext cx="724099" cy="6138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1396" tIns="21396" rIns="21396" bIns="21396" anchor="ctr">
              <a:no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algn="l" defTabSz="685379" fontAlgn="ctr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400,000</a:t>
              </a:r>
              <a:r>
                <a:rPr lang="en-US" altLang="zh-CN" sz="7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 IOPS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/U </a:t>
              </a:r>
            </a:p>
          </p:txBody>
        </p:sp>
        <p:sp>
          <p:nvSpPr>
            <p:cNvPr id="186" name="Shape 742"/>
            <p:cNvSpPr/>
            <p:nvPr/>
          </p:nvSpPr>
          <p:spPr>
            <a:xfrm flipH="1">
              <a:off x="9435893" y="5484326"/>
              <a:ext cx="353399" cy="9103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1396" tIns="21396" rIns="21396" bIns="21396" anchor="ctr">
              <a:noAutofit/>
            </a:bodyPr>
            <a:lstStyle/>
            <a:p>
              <a:pPr algn="ctr" defTabSz="513990" fontAlgn="ctr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HUAWEI</a:t>
              </a:r>
            </a:p>
          </p:txBody>
        </p:sp>
        <p:sp>
          <p:nvSpPr>
            <p:cNvPr id="187" name="Shape 738"/>
            <p:cNvSpPr/>
            <p:nvPr/>
          </p:nvSpPr>
          <p:spPr>
            <a:xfrm flipH="1">
              <a:off x="8461276" y="5119852"/>
              <a:ext cx="558087" cy="9766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1396" tIns="21396" rIns="21396" bIns="21396" anchor="ctr">
              <a:no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algn="l" defTabSz="685379" fontAlgn="ctr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62,500</a:t>
              </a: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 IOPS</a:t>
              </a: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/U</a:t>
              </a:r>
            </a:p>
          </p:txBody>
        </p:sp>
        <p:cxnSp>
          <p:nvCxnSpPr>
            <p:cNvPr id="188" name="直接连接符 187"/>
            <p:cNvCxnSpPr/>
            <p:nvPr/>
          </p:nvCxnSpPr>
          <p:spPr>
            <a:xfrm>
              <a:off x="8386808" y="5424463"/>
              <a:ext cx="1458976" cy="5892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Shape 748"/>
            <p:cNvSpPr/>
            <p:nvPr/>
          </p:nvSpPr>
          <p:spPr>
            <a:xfrm flipH="1">
              <a:off x="9100551" y="4946991"/>
              <a:ext cx="224445" cy="482641"/>
            </a:xfrm>
            <a:prstGeom prst="rect">
              <a:avLst/>
            </a:prstGeom>
            <a:solidFill>
              <a:schemeClr val="tx2">
                <a:lumMod val="65000"/>
              </a:schemeClr>
            </a:solidFill>
            <a:ln w="6350">
              <a:noFill/>
              <a:miter lim="400000"/>
            </a:ln>
          </p:spPr>
          <p:txBody>
            <a:bodyPr wrap="square" lIns="6123" tIns="6123" rIns="6123" bIns="6123">
              <a:noAutofit/>
            </a:bodyPr>
            <a:lstStyle/>
            <a:p>
              <a:pPr defTabSz="1216414" fontAlgn="ctr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 sz="400">
                  <a:uFill>
                    <a:solidFill/>
                  </a:uFill>
                </a:defRPr>
              </a:pPr>
              <a:endParaRPr lang="en-US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0" name="Shape 741"/>
            <p:cNvSpPr/>
            <p:nvPr/>
          </p:nvSpPr>
          <p:spPr>
            <a:xfrm flipH="1">
              <a:off x="9038158" y="5479750"/>
              <a:ext cx="440125" cy="22350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1396" tIns="21396" rIns="21396" bIns="21396" anchor="ctr">
              <a:noAutofit/>
            </a:bodyPr>
            <a:lstStyle/>
            <a:p>
              <a:pPr algn="ctr" defTabSz="513990" fontAlgn="ctr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All-flash nodes from vendor N</a:t>
              </a:r>
            </a:p>
          </p:txBody>
        </p:sp>
        <p:sp>
          <p:nvSpPr>
            <p:cNvPr id="191" name="Shape 738"/>
            <p:cNvSpPr/>
            <p:nvPr/>
          </p:nvSpPr>
          <p:spPr>
            <a:xfrm flipH="1">
              <a:off x="8876350" y="4811229"/>
              <a:ext cx="601933" cy="9766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1396" tIns="21396" rIns="21396" bIns="21396" anchor="ctr">
              <a:no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algn="l" defTabSz="685379" fontAlgn="ctr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250,000 </a:t>
              </a: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IOPS</a:t>
              </a: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lt"/>
                </a:rPr>
                <a:t>/U</a:t>
              </a:r>
            </a:p>
          </p:txBody>
        </p:sp>
      </p:grpSp>
      <p:grpSp>
        <p:nvGrpSpPr>
          <p:cNvPr id="192" name="组合 191"/>
          <p:cNvGrpSpPr/>
          <p:nvPr/>
        </p:nvGrpSpPr>
        <p:grpSpPr>
          <a:xfrm>
            <a:off x="9798597" y="4441738"/>
            <a:ext cx="1340972" cy="1132314"/>
            <a:chOff x="10032624" y="4443050"/>
            <a:chExt cx="1331283" cy="1230319"/>
          </a:xfrm>
        </p:grpSpPr>
        <p:sp>
          <p:nvSpPr>
            <p:cNvPr id="193" name="Shape 738"/>
            <p:cNvSpPr/>
            <p:nvPr/>
          </p:nvSpPr>
          <p:spPr>
            <a:xfrm flipH="1">
              <a:off x="10905070" y="4443050"/>
              <a:ext cx="356339" cy="11700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defTabSz="685526" fontAlgn="base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itchFamily="34" charset="0"/>
                  <a:sym typeface="+mn-lt"/>
                </a:rPr>
                <a:t>24-slot/U</a:t>
              </a:r>
            </a:p>
          </p:txBody>
        </p:sp>
        <p:sp>
          <p:nvSpPr>
            <p:cNvPr id="194" name="Shape 742"/>
            <p:cNvSpPr/>
            <p:nvPr/>
          </p:nvSpPr>
          <p:spPr>
            <a:xfrm flipH="1">
              <a:off x="10952947" y="5500396"/>
              <a:ext cx="305553" cy="100325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85526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HUAWEI</a:t>
              </a:r>
            </a:p>
          </p:txBody>
        </p:sp>
        <p:sp>
          <p:nvSpPr>
            <p:cNvPr id="195" name="Shape 741"/>
            <p:cNvSpPr/>
            <p:nvPr/>
          </p:nvSpPr>
          <p:spPr>
            <a:xfrm flipH="1">
              <a:off x="10545469" y="5500396"/>
              <a:ext cx="319876" cy="100325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85526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Vendor E</a:t>
              </a:r>
            </a:p>
          </p:txBody>
        </p:sp>
        <p:sp>
          <p:nvSpPr>
            <p:cNvPr id="196" name="Shape 748"/>
            <p:cNvSpPr/>
            <p:nvPr/>
          </p:nvSpPr>
          <p:spPr>
            <a:xfrm flipH="1">
              <a:off x="10188601" y="5211094"/>
              <a:ext cx="277951" cy="227160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 w="6350">
              <a:noFill/>
              <a:miter lim="400000"/>
            </a:ln>
          </p:spPr>
          <p:txBody>
            <a:bodyPr wrap="square" lIns="6123" tIns="6123" rIns="6123" bIns="6123">
              <a:noAutofit/>
            </a:bodyPr>
            <a:lstStyle/>
            <a:p>
              <a:pPr defTabSz="1216414" fontAlgn="ctr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7" name="Shape 733"/>
            <p:cNvSpPr/>
            <p:nvPr/>
          </p:nvSpPr>
          <p:spPr>
            <a:xfrm flipH="1">
              <a:off x="10944262" y="4608436"/>
              <a:ext cx="277951" cy="829817"/>
            </a:xfrm>
            <a:prstGeom prst="rect">
              <a:avLst/>
            </a:prstGeom>
            <a:solidFill>
              <a:srgbClr val="C7000B"/>
            </a:solidFill>
            <a:ln w="6350">
              <a:noFill/>
              <a:miter lim="400000"/>
            </a:ln>
          </p:spPr>
          <p:txBody>
            <a:bodyPr wrap="square" lIns="6123" tIns="6123" rIns="6123" bIns="6123">
              <a:noAutofit/>
            </a:bodyPr>
            <a:lstStyle/>
            <a:p>
              <a:pPr defTabSz="1216414" fontAlgn="ctr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8" name="Shape 748"/>
            <p:cNvSpPr/>
            <p:nvPr/>
          </p:nvSpPr>
          <p:spPr>
            <a:xfrm flipH="1">
              <a:off x="10566432" y="4796807"/>
              <a:ext cx="277951" cy="641445"/>
            </a:xfrm>
            <a:prstGeom prst="rect">
              <a:avLst/>
            </a:prstGeom>
            <a:solidFill>
              <a:schemeClr val="tx2">
                <a:lumMod val="65000"/>
              </a:schemeClr>
            </a:solidFill>
            <a:ln w="6350">
              <a:noFill/>
              <a:miter lim="400000"/>
            </a:ln>
          </p:spPr>
          <p:txBody>
            <a:bodyPr wrap="square" lIns="6123" tIns="6123" rIns="6123" bIns="6123">
              <a:noAutofit/>
            </a:bodyPr>
            <a:lstStyle/>
            <a:p>
              <a:pPr defTabSz="1216414" fontAlgn="ctr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9" name="Shape 738"/>
            <p:cNvSpPr/>
            <p:nvPr/>
          </p:nvSpPr>
          <p:spPr>
            <a:xfrm flipH="1">
              <a:off x="10527240" y="4631422"/>
              <a:ext cx="356339" cy="11700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defTabSz="685526" fontAlgn="base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itchFamily="34" charset="0"/>
                  <a:sym typeface="+mn-lt"/>
                </a:rPr>
                <a:t>20-slot/U</a:t>
              </a:r>
            </a:p>
          </p:txBody>
        </p:sp>
        <p:sp>
          <p:nvSpPr>
            <p:cNvPr id="200" name="Shape 738"/>
            <p:cNvSpPr/>
            <p:nvPr/>
          </p:nvSpPr>
          <p:spPr>
            <a:xfrm flipH="1">
              <a:off x="10174065" y="5045708"/>
              <a:ext cx="307024" cy="11700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 defTabSz="685526" fontAlgn="base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itchFamily="34" charset="0"/>
                  <a:sym typeface="+mn-lt"/>
                </a:rPr>
                <a:t>9-</a:t>
              </a:r>
              <a:r>
                <a:rPr lang="en-US" altLang="zh-CN" sz="7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itchFamily="34" charset="0"/>
                  <a:sym typeface="+mn-lt"/>
                </a:rPr>
                <a:t>slot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itchFamily="34" charset="0"/>
                  <a:sym typeface="+mn-lt"/>
                </a:rPr>
                <a:t>/U</a:t>
              </a:r>
            </a:p>
          </p:txBody>
        </p:sp>
        <p:cxnSp>
          <p:nvCxnSpPr>
            <p:cNvPr id="201" name="直接连接符 200"/>
            <p:cNvCxnSpPr/>
            <p:nvPr/>
          </p:nvCxnSpPr>
          <p:spPr>
            <a:xfrm flipV="1">
              <a:off x="10032624" y="5441296"/>
              <a:ext cx="1331283" cy="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Shape 741"/>
            <p:cNvSpPr/>
            <p:nvPr/>
          </p:nvSpPr>
          <p:spPr>
            <a:xfrm flipH="1">
              <a:off x="10182758" y="5472720"/>
              <a:ext cx="289639" cy="200649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034" fontAlgn="ctr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Storage </a:t>
              </a:r>
            </a:p>
            <a:p>
              <a:pPr algn="ctr" defTabSz="914034" fontAlgn="ctr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server</a:t>
              </a:r>
            </a:p>
          </p:txBody>
        </p:sp>
      </p:grpSp>
      <p:sp>
        <p:nvSpPr>
          <p:cNvPr id="207" name="梯形 206"/>
          <p:cNvSpPr/>
          <p:nvPr/>
        </p:nvSpPr>
        <p:spPr bwMode="auto">
          <a:xfrm>
            <a:off x="691744" y="5961574"/>
            <a:ext cx="10873440" cy="201214"/>
          </a:xfrm>
          <a:prstGeom prst="trapezoid">
            <a:avLst>
              <a:gd name="adj" fmla="val 252834"/>
            </a:avLst>
          </a:prstGeom>
          <a:gradFill>
            <a:gsLst>
              <a:gs pos="0">
                <a:srgbClr val="666666">
                  <a:lumMod val="40000"/>
                  <a:lumOff val="60000"/>
                  <a:alpha val="27000"/>
                </a:srgbClr>
              </a:gs>
              <a:gs pos="67000">
                <a:srgbClr val="666666">
                  <a:lumMod val="40000"/>
                  <a:lumOff val="60000"/>
                  <a:alpha val="0"/>
                </a:srgbClr>
              </a:gs>
            </a:gsLst>
            <a:lin ang="16200000" scaled="1"/>
          </a:gradFill>
          <a:ln w="6350" cap="flat" cmpd="sng" algn="ctr">
            <a:gradFill flip="none" rotWithShape="1">
              <a:gsLst>
                <a:gs pos="0">
                  <a:srgbClr val="666666">
                    <a:lumMod val="40000"/>
                    <a:lumOff val="60000"/>
                  </a:srgbClr>
                </a:gs>
                <a:gs pos="71000">
                  <a:srgbClr val="666666">
                    <a:lumMod val="40000"/>
                    <a:lumOff val="60000"/>
                    <a:alpha val="0"/>
                  </a:srgbClr>
                </a:gs>
              </a:gsLst>
              <a:lin ang="16200000" scaled="1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>
              <a:defRPr/>
            </a:pPr>
            <a:endParaRPr lang="en-US" sz="1100" b="1" kern="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24" y="1431395"/>
            <a:ext cx="3685951" cy="23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矩形 230"/>
          <p:cNvSpPr/>
          <p:nvPr/>
        </p:nvSpPr>
        <p:spPr>
          <a:xfrm>
            <a:off x="691745" y="1670615"/>
            <a:ext cx="10800442" cy="4483059"/>
          </a:xfrm>
          <a:prstGeom prst="rect">
            <a:avLst/>
          </a:prstGeom>
          <a:gradFill>
            <a:gsLst>
              <a:gs pos="100000">
                <a:schemeClr val="bg1">
                  <a:lumMod val="60000"/>
                  <a:lumOff val="40000"/>
                  <a:alpha val="15000"/>
                </a:schemeClr>
              </a:gs>
              <a:gs pos="33000">
                <a:schemeClr val="bg1">
                  <a:lumMod val="60000"/>
                  <a:lumOff val="40000"/>
                  <a:alpha val="10000"/>
                </a:scheme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</a:pPr>
            <a:endParaRPr kumimoji="1" lang="en-US" altLang="zh-CN" sz="1200" dirty="0">
              <a:solidFill>
                <a:schemeClr val="tx2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874975" y="2655280"/>
            <a:ext cx="3170235" cy="2992689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bg1">
                  <a:alpha val="5000"/>
                </a:schemeClr>
              </a:gs>
            </a:gsLst>
            <a:lin ang="16200000" scaled="1"/>
            <a:tileRect/>
          </a:gradFill>
          <a:ln w="9525" cap="flat" cmpd="sng" algn="ctr">
            <a:gradFill flip="none" rotWithShape="1">
              <a:gsLst>
                <a:gs pos="15000">
                  <a:srgbClr val="C7000B">
                    <a:alpha val="80000"/>
                  </a:srgbClr>
                </a:gs>
                <a:gs pos="90000">
                  <a:srgbClr val="FFFFFF">
                    <a:alpha val="60000"/>
                  </a:srgb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/>
            <a:endParaRPr lang="en-US" altLang="zh-CN" sz="1200" kern="0" dirty="0">
              <a:solidFill>
                <a:schemeClr val="bg1">
                  <a:lumMod val="50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C6ADB1D9-336D-594D-9418-4BC486843D21}"/>
              </a:ext>
            </a:extLst>
          </p:cNvPr>
          <p:cNvSpPr txBox="1">
            <a:spLocks/>
          </p:cNvSpPr>
          <p:nvPr/>
        </p:nvSpPr>
        <p:spPr>
          <a:xfrm>
            <a:off x="575606" y="435873"/>
            <a:ext cx="1117175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 defTabSz="1187798">
              <a:lnSpc>
                <a:spcPct val="100000"/>
              </a:lnSpc>
              <a:spcBef>
                <a:spcPts val="1299"/>
              </a:spcBef>
              <a:buFont typeface="Arial" panose="020B0604020202020204" pitchFamily="34" charset="0"/>
              <a:buNone/>
              <a:defRPr sz="2800"/>
            </a:lvl1pPr>
            <a:lvl2pPr marL="890849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18"/>
            </a:lvl2pPr>
            <a:lvl3pPr marL="14847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598"/>
            </a:lvl3pPr>
            <a:lvl4pPr marL="20786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4pPr>
            <a:lvl5pPr marL="26725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5pPr>
            <a:lvl6pPr marL="32664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6pPr>
            <a:lvl7pPr marL="3860346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7pPr>
            <a:lvl8pPr marL="4454245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8pPr>
            <a:lvl9pPr marL="5048144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9pPr>
          </a:lstStyle>
          <a:p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Huawei's Four-Layer Protection Solution Protects Your Business Against </a:t>
            </a:r>
            <a:r>
              <a:rPr lang="en-US" altLang="zh-CN" sz="30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Ransomware</a:t>
            </a:r>
            <a:endParaRPr lang="en-US" altLang="zh-CN" sz="300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65499" y="2709749"/>
            <a:ext cx="1715869" cy="2938220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bg1">
                  <a:alpha val="5000"/>
                </a:schemeClr>
              </a:gs>
            </a:gsLst>
            <a:lin ang="16200000" scaled="1"/>
            <a:tileRect/>
          </a:gradFill>
          <a:ln w="9525" cap="flat" cmpd="sng" algn="ctr">
            <a:gradFill flip="none" rotWithShape="1">
              <a:gsLst>
                <a:gs pos="15000">
                  <a:srgbClr val="C7000B">
                    <a:alpha val="80000"/>
                  </a:srgbClr>
                </a:gs>
                <a:gs pos="90000">
                  <a:srgbClr val="FFFFFF">
                    <a:alpha val="60000"/>
                  </a:srgb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/>
            <a:endParaRPr lang="en-US" altLang="zh-CN" sz="1200" kern="0" dirty="0">
              <a:solidFill>
                <a:schemeClr val="bg1">
                  <a:lumMod val="50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8224296" y="2277105"/>
            <a:ext cx="3267890" cy="761572"/>
          </a:xfrm>
          <a:prstGeom prst="rect">
            <a:avLst/>
          </a:prstGeom>
          <a:gradFill>
            <a:gsLst>
              <a:gs pos="100000">
                <a:schemeClr val="bg1">
                  <a:lumMod val="60000"/>
                  <a:lumOff val="40000"/>
                  <a:alpha val="0"/>
                </a:schemeClr>
              </a:gs>
              <a:gs pos="33000">
                <a:schemeClr val="bg1">
                  <a:lumMod val="60000"/>
                  <a:lumOff val="40000"/>
                  <a:alpha val="15000"/>
                </a:schemeClr>
              </a:gs>
            </a:gsLst>
            <a:lin ang="5400000" scaled="0"/>
          </a:gradFill>
          <a:ln w="317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</a:pPr>
            <a:endParaRPr kumimoji="1" lang="en-US" altLang="zh-CN" sz="1200" dirty="0">
              <a:solidFill>
                <a:schemeClr val="tx2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8210647" y="5047669"/>
            <a:ext cx="3277486" cy="667182"/>
          </a:xfrm>
          <a:prstGeom prst="rect">
            <a:avLst/>
          </a:prstGeom>
          <a:gradFill>
            <a:gsLst>
              <a:gs pos="100000">
                <a:schemeClr val="bg1">
                  <a:lumMod val="60000"/>
                  <a:lumOff val="40000"/>
                  <a:alpha val="0"/>
                </a:schemeClr>
              </a:gs>
              <a:gs pos="33000">
                <a:schemeClr val="bg1">
                  <a:lumMod val="60000"/>
                  <a:lumOff val="40000"/>
                  <a:alpha val="15000"/>
                </a:schemeClr>
              </a:gs>
            </a:gsLst>
            <a:lin ang="5400000" scaled="0"/>
          </a:gradFill>
          <a:ln w="317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</a:pPr>
            <a:endParaRPr kumimoji="1" lang="en-US" altLang="zh-CN" sz="1200" dirty="0">
              <a:solidFill>
                <a:schemeClr val="tx2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457580" y="2709749"/>
            <a:ext cx="1688386" cy="2938220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bg1">
                  <a:alpha val="5000"/>
                </a:schemeClr>
              </a:gs>
            </a:gsLst>
            <a:lin ang="16200000" scaled="1"/>
            <a:tileRect/>
          </a:gradFill>
          <a:ln w="9525" cap="flat" cmpd="sng" algn="ctr">
            <a:gradFill flip="none" rotWithShape="1">
              <a:gsLst>
                <a:gs pos="15000">
                  <a:srgbClr val="C7000B">
                    <a:alpha val="80000"/>
                  </a:srgbClr>
                </a:gs>
                <a:gs pos="90000">
                  <a:srgbClr val="FFFFFF">
                    <a:alpha val="60000"/>
                  </a:srgb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/>
            <a:endParaRPr lang="en-US" altLang="zh-CN" sz="1200" kern="0" dirty="0">
              <a:solidFill>
                <a:schemeClr val="bg1">
                  <a:lumMod val="50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3746352" y="2141657"/>
            <a:ext cx="1427478" cy="579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11736" tIns="55869" rIns="111736" bIns="55869">
            <a:noAutofit/>
          </a:bodyPr>
          <a:lstStyle/>
          <a:p>
            <a:pPr algn="ctr" defTabSz="1118628" fontAlgn="ctr">
              <a:spcBef>
                <a:spcPct val="50000"/>
              </a:spcBef>
            </a:pPr>
            <a:r>
              <a:rPr lang="en-US" sz="1200" b="1" u="sng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Production zone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 flipH="1">
            <a:off x="4370809" y="5117001"/>
            <a:ext cx="1144473" cy="2516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 err="1">
                <a:solidFill>
                  <a:srgbClr val="C7000B"/>
                </a:solidFill>
                <a:latin typeface="Arial" panose="020B0604020202020204" pitchFamily="34" charset="0"/>
                <a:ea typeface="微软雅黑" pitchFamily="34" charset="-122"/>
              </a:rPr>
              <a:t>OceanProtect</a:t>
            </a:r>
            <a:r>
              <a:rPr lang="en-US" sz="1000" b="1" dirty="0">
                <a:solidFill>
                  <a:srgbClr val="C7000B"/>
                </a:solidFill>
                <a:latin typeface="Arial" panose="020B0604020202020204" pitchFamily="34" charset="0"/>
                <a:ea typeface="微软雅黑" pitchFamily="34" charset="-122"/>
              </a:rPr>
              <a:t> X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5252134" y="4956060"/>
            <a:ext cx="1699705" cy="15573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miter lim="800000"/>
            <a:headEnd type="none"/>
            <a:tailEnd type="triangle"/>
          </a:ln>
          <a:effectLst/>
        </p:spPr>
      </p:cxnSp>
      <p:sp>
        <p:nvSpPr>
          <p:cNvPr id="11" name="流程图: 汇总连接 10"/>
          <p:cNvSpPr/>
          <p:nvPr/>
        </p:nvSpPr>
        <p:spPr>
          <a:xfrm>
            <a:off x="6066918" y="4847997"/>
            <a:ext cx="241106" cy="240990"/>
          </a:xfrm>
          <a:prstGeom prst="flowChartSummingJunction">
            <a:avLst/>
          </a:prstGeom>
          <a:solidFill>
            <a:schemeClr val="accent5">
              <a:lumMod val="25000"/>
              <a:lumOff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7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flipH="1">
            <a:off x="6429474" y="3419177"/>
            <a:ext cx="931744" cy="79639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</a:rPr>
              <a:t>Detection 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</a:rPr>
              <a:t>(backup software capability)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 flipH="1">
            <a:off x="5633880" y="4570319"/>
            <a:ext cx="1163053" cy="2357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defPPr>
              <a:defRPr lang="en-US"/>
            </a:defPPr>
            <a:lvl1pPr algn="ctr" defTabSz="1218296" fontAlgn="ctr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Air gap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 flipH="1">
            <a:off x="7292424" y="4066272"/>
            <a:ext cx="957536" cy="2507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</a:rPr>
              <a:t>Anti-tampering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 flipH="1">
            <a:off x="6674234" y="5117001"/>
            <a:ext cx="1236379" cy="2074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b="1" dirty="0" err="1">
                <a:solidFill>
                  <a:srgbClr val="C7000B"/>
                </a:solidFill>
                <a:latin typeface="Arial" panose="020B0604020202020204" pitchFamily="34" charset="0"/>
                <a:ea typeface="微软雅黑" pitchFamily="34" charset="-122"/>
              </a:rPr>
              <a:t>OceanProtect</a:t>
            </a:r>
            <a:r>
              <a:rPr lang="en-US" altLang="zh-CN" sz="1000" b="1" dirty="0">
                <a:solidFill>
                  <a:srgbClr val="C7000B"/>
                </a:solidFill>
                <a:latin typeface="Arial" panose="020B0604020202020204" pitchFamily="34" charset="0"/>
                <a:ea typeface="微软雅黑" pitchFamily="34" charset="-122"/>
              </a:rPr>
              <a:t> X</a:t>
            </a:r>
          </a:p>
        </p:txBody>
      </p:sp>
      <p:grpSp>
        <p:nvGrpSpPr>
          <p:cNvPr id="18" name="组合 60"/>
          <p:cNvGrpSpPr/>
          <p:nvPr/>
        </p:nvGrpSpPr>
        <p:grpSpPr>
          <a:xfrm>
            <a:off x="3854802" y="2838276"/>
            <a:ext cx="411865" cy="719686"/>
            <a:chOff x="-909638" y="971550"/>
            <a:chExt cx="909638" cy="2039938"/>
          </a:xfrm>
          <a:solidFill>
            <a:schemeClr val="tx2">
              <a:lumMod val="75000"/>
            </a:schemeClr>
          </a:solidFill>
        </p:grpSpPr>
        <p:sp>
          <p:nvSpPr>
            <p:cNvPr id="19" name="Freeform 147"/>
            <p:cNvSpPr>
              <a:spLocks/>
            </p:cNvSpPr>
            <p:nvPr/>
          </p:nvSpPr>
          <p:spPr bwMode="auto">
            <a:xfrm>
              <a:off x="-363538" y="1325563"/>
              <a:ext cx="184150" cy="31750"/>
            </a:xfrm>
            <a:custGeom>
              <a:avLst/>
              <a:gdLst/>
              <a:ahLst/>
              <a:cxnLst>
                <a:cxn ang="0">
                  <a:pos x="1376" y="0"/>
                </a:cxn>
                <a:cxn ang="0">
                  <a:pos x="1401" y="4"/>
                </a:cxn>
                <a:cxn ang="0">
                  <a:pos x="1425" y="11"/>
                </a:cxn>
                <a:cxn ang="0">
                  <a:pos x="1447" y="22"/>
                </a:cxn>
                <a:cxn ang="0">
                  <a:pos x="1465" y="38"/>
                </a:cxn>
                <a:cxn ang="0">
                  <a:pos x="1481" y="57"/>
                </a:cxn>
                <a:cxn ang="0">
                  <a:pos x="1493" y="79"/>
                </a:cxn>
                <a:cxn ang="0">
                  <a:pos x="1500" y="102"/>
                </a:cxn>
                <a:cxn ang="0">
                  <a:pos x="1502" y="128"/>
                </a:cxn>
                <a:cxn ang="0">
                  <a:pos x="1500" y="153"/>
                </a:cxn>
                <a:cxn ang="0">
                  <a:pos x="1493" y="177"/>
                </a:cxn>
                <a:cxn ang="0">
                  <a:pos x="1481" y="199"/>
                </a:cxn>
                <a:cxn ang="0">
                  <a:pos x="1465" y="217"/>
                </a:cxn>
                <a:cxn ang="0">
                  <a:pos x="1447" y="232"/>
                </a:cxn>
                <a:cxn ang="0">
                  <a:pos x="1425" y="245"/>
                </a:cxn>
                <a:cxn ang="0">
                  <a:pos x="1401" y="252"/>
                </a:cxn>
                <a:cxn ang="0">
                  <a:pos x="1376" y="254"/>
                </a:cxn>
                <a:cxn ang="0">
                  <a:pos x="113" y="254"/>
                </a:cxn>
                <a:cxn ang="0">
                  <a:pos x="89" y="249"/>
                </a:cxn>
                <a:cxn ang="0">
                  <a:pos x="66" y="238"/>
                </a:cxn>
                <a:cxn ang="0">
                  <a:pos x="46" y="225"/>
                </a:cxn>
                <a:cxn ang="0">
                  <a:pos x="29" y="208"/>
                </a:cxn>
                <a:cxn ang="0">
                  <a:pos x="15" y="188"/>
                </a:cxn>
                <a:cxn ang="0">
                  <a:pos x="6" y="165"/>
                </a:cxn>
                <a:cxn ang="0">
                  <a:pos x="1" y="140"/>
                </a:cxn>
                <a:cxn ang="0">
                  <a:pos x="1" y="114"/>
                </a:cxn>
                <a:cxn ang="0">
                  <a:pos x="6" y="90"/>
                </a:cxn>
                <a:cxn ang="0">
                  <a:pos x="15" y="67"/>
                </a:cxn>
                <a:cxn ang="0">
                  <a:pos x="29" y="47"/>
                </a:cxn>
                <a:cxn ang="0">
                  <a:pos x="46" y="30"/>
                </a:cxn>
                <a:cxn ang="0">
                  <a:pos x="66" y="16"/>
                </a:cxn>
                <a:cxn ang="0">
                  <a:pos x="89" y="7"/>
                </a:cxn>
                <a:cxn ang="0">
                  <a:pos x="113" y="1"/>
                </a:cxn>
              </a:cxnLst>
              <a:rect l="0" t="0" r="r" b="b"/>
              <a:pathLst>
                <a:path w="1502" h="254">
                  <a:moveTo>
                    <a:pt x="127" y="0"/>
                  </a:moveTo>
                  <a:lnTo>
                    <a:pt x="1376" y="0"/>
                  </a:lnTo>
                  <a:lnTo>
                    <a:pt x="1388" y="1"/>
                  </a:lnTo>
                  <a:lnTo>
                    <a:pt x="1401" y="4"/>
                  </a:lnTo>
                  <a:lnTo>
                    <a:pt x="1413" y="7"/>
                  </a:lnTo>
                  <a:lnTo>
                    <a:pt x="1425" y="11"/>
                  </a:lnTo>
                  <a:lnTo>
                    <a:pt x="1436" y="16"/>
                  </a:lnTo>
                  <a:lnTo>
                    <a:pt x="1447" y="22"/>
                  </a:lnTo>
                  <a:lnTo>
                    <a:pt x="1456" y="30"/>
                  </a:lnTo>
                  <a:lnTo>
                    <a:pt x="1465" y="38"/>
                  </a:lnTo>
                  <a:lnTo>
                    <a:pt x="1473" y="47"/>
                  </a:lnTo>
                  <a:lnTo>
                    <a:pt x="1481" y="57"/>
                  </a:lnTo>
                  <a:lnTo>
                    <a:pt x="1487" y="67"/>
                  </a:lnTo>
                  <a:lnTo>
                    <a:pt x="1493" y="79"/>
                  </a:lnTo>
                  <a:lnTo>
                    <a:pt x="1497" y="90"/>
                  </a:lnTo>
                  <a:lnTo>
                    <a:pt x="1500" y="102"/>
                  </a:lnTo>
                  <a:lnTo>
                    <a:pt x="1502" y="114"/>
                  </a:lnTo>
                  <a:lnTo>
                    <a:pt x="1502" y="128"/>
                  </a:lnTo>
                  <a:lnTo>
                    <a:pt x="1502" y="140"/>
                  </a:lnTo>
                  <a:lnTo>
                    <a:pt x="1500" y="153"/>
                  </a:lnTo>
                  <a:lnTo>
                    <a:pt x="1497" y="165"/>
                  </a:lnTo>
                  <a:lnTo>
                    <a:pt x="1493" y="177"/>
                  </a:lnTo>
                  <a:lnTo>
                    <a:pt x="1487" y="188"/>
                  </a:lnTo>
                  <a:lnTo>
                    <a:pt x="1481" y="199"/>
                  </a:lnTo>
                  <a:lnTo>
                    <a:pt x="1473" y="208"/>
                  </a:lnTo>
                  <a:lnTo>
                    <a:pt x="1465" y="217"/>
                  </a:lnTo>
                  <a:lnTo>
                    <a:pt x="1456" y="225"/>
                  </a:lnTo>
                  <a:lnTo>
                    <a:pt x="1447" y="232"/>
                  </a:lnTo>
                  <a:lnTo>
                    <a:pt x="1436" y="238"/>
                  </a:lnTo>
                  <a:lnTo>
                    <a:pt x="1425" y="245"/>
                  </a:lnTo>
                  <a:lnTo>
                    <a:pt x="1413" y="249"/>
                  </a:lnTo>
                  <a:lnTo>
                    <a:pt x="1401" y="252"/>
                  </a:lnTo>
                  <a:lnTo>
                    <a:pt x="1388" y="254"/>
                  </a:lnTo>
                  <a:lnTo>
                    <a:pt x="1376" y="254"/>
                  </a:lnTo>
                  <a:lnTo>
                    <a:pt x="127" y="254"/>
                  </a:lnTo>
                  <a:lnTo>
                    <a:pt x="113" y="254"/>
                  </a:lnTo>
                  <a:lnTo>
                    <a:pt x="101" y="252"/>
                  </a:lnTo>
                  <a:lnTo>
                    <a:pt x="89" y="249"/>
                  </a:lnTo>
                  <a:lnTo>
                    <a:pt x="77" y="245"/>
                  </a:lnTo>
                  <a:lnTo>
                    <a:pt x="66" y="238"/>
                  </a:lnTo>
                  <a:lnTo>
                    <a:pt x="56" y="232"/>
                  </a:lnTo>
                  <a:lnTo>
                    <a:pt x="46" y="225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9"/>
                  </a:lnTo>
                  <a:lnTo>
                    <a:pt x="15" y="188"/>
                  </a:lnTo>
                  <a:lnTo>
                    <a:pt x="10" y="177"/>
                  </a:lnTo>
                  <a:lnTo>
                    <a:pt x="6" y="165"/>
                  </a:lnTo>
                  <a:lnTo>
                    <a:pt x="3" y="153"/>
                  </a:lnTo>
                  <a:lnTo>
                    <a:pt x="1" y="140"/>
                  </a:lnTo>
                  <a:lnTo>
                    <a:pt x="0" y="128"/>
                  </a:lnTo>
                  <a:lnTo>
                    <a:pt x="1" y="114"/>
                  </a:lnTo>
                  <a:lnTo>
                    <a:pt x="3" y="102"/>
                  </a:lnTo>
                  <a:lnTo>
                    <a:pt x="6" y="90"/>
                  </a:lnTo>
                  <a:lnTo>
                    <a:pt x="10" y="79"/>
                  </a:lnTo>
                  <a:lnTo>
                    <a:pt x="15" y="67"/>
                  </a:lnTo>
                  <a:lnTo>
                    <a:pt x="22" y="57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1"/>
                  </a:lnTo>
                  <a:lnTo>
                    <a:pt x="89" y="7"/>
                  </a:lnTo>
                  <a:lnTo>
                    <a:pt x="101" y="4"/>
                  </a:lnTo>
                  <a:lnTo>
                    <a:pt x="113" y="1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0" name="Freeform 148"/>
            <p:cNvSpPr>
              <a:spLocks/>
            </p:cNvSpPr>
            <p:nvPr/>
          </p:nvSpPr>
          <p:spPr bwMode="auto">
            <a:xfrm>
              <a:off x="-363538" y="1601788"/>
              <a:ext cx="184150" cy="31750"/>
            </a:xfrm>
            <a:custGeom>
              <a:avLst/>
              <a:gdLst/>
              <a:ahLst/>
              <a:cxnLst>
                <a:cxn ang="0">
                  <a:pos x="1376" y="0"/>
                </a:cxn>
                <a:cxn ang="0">
                  <a:pos x="1401" y="3"/>
                </a:cxn>
                <a:cxn ang="0">
                  <a:pos x="1425" y="10"/>
                </a:cxn>
                <a:cxn ang="0">
                  <a:pos x="1447" y="22"/>
                </a:cxn>
                <a:cxn ang="0">
                  <a:pos x="1465" y="38"/>
                </a:cxn>
                <a:cxn ang="0">
                  <a:pos x="1481" y="56"/>
                </a:cxn>
                <a:cxn ang="0">
                  <a:pos x="1493" y="78"/>
                </a:cxn>
                <a:cxn ang="0">
                  <a:pos x="1500" y="101"/>
                </a:cxn>
                <a:cxn ang="0">
                  <a:pos x="1502" y="127"/>
                </a:cxn>
                <a:cxn ang="0">
                  <a:pos x="1500" y="152"/>
                </a:cxn>
                <a:cxn ang="0">
                  <a:pos x="1493" y="176"/>
                </a:cxn>
                <a:cxn ang="0">
                  <a:pos x="1481" y="198"/>
                </a:cxn>
                <a:cxn ang="0">
                  <a:pos x="1465" y="217"/>
                </a:cxn>
                <a:cxn ang="0">
                  <a:pos x="1447" y="232"/>
                </a:cxn>
                <a:cxn ang="0">
                  <a:pos x="1425" y="244"/>
                </a:cxn>
                <a:cxn ang="0">
                  <a:pos x="1401" y="252"/>
                </a:cxn>
                <a:cxn ang="0">
                  <a:pos x="1376" y="254"/>
                </a:cxn>
                <a:cxn ang="0">
                  <a:pos x="113" y="254"/>
                </a:cxn>
                <a:cxn ang="0">
                  <a:pos x="89" y="248"/>
                </a:cxn>
                <a:cxn ang="0">
                  <a:pos x="66" y="239"/>
                </a:cxn>
                <a:cxn ang="0">
                  <a:pos x="46" y="224"/>
                </a:cxn>
                <a:cxn ang="0">
                  <a:pos x="29" y="208"/>
                </a:cxn>
                <a:cxn ang="0">
                  <a:pos x="15" y="188"/>
                </a:cxn>
                <a:cxn ang="0">
                  <a:pos x="6" y="165"/>
                </a:cxn>
                <a:cxn ang="0">
                  <a:pos x="1" y="140"/>
                </a:cxn>
                <a:cxn ang="0">
                  <a:pos x="1" y="114"/>
                </a:cxn>
                <a:cxn ang="0">
                  <a:pos x="6" y="90"/>
                </a:cxn>
                <a:cxn ang="0">
                  <a:pos x="15" y="67"/>
                </a:cxn>
                <a:cxn ang="0">
                  <a:pos x="29" y="47"/>
                </a:cxn>
                <a:cxn ang="0">
                  <a:pos x="46" y="29"/>
                </a:cxn>
                <a:cxn ang="0">
                  <a:pos x="66" y="16"/>
                </a:cxn>
                <a:cxn ang="0">
                  <a:pos x="89" y="6"/>
                </a:cxn>
                <a:cxn ang="0">
                  <a:pos x="113" y="1"/>
                </a:cxn>
              </a:cxnLst>
              <a:rect l="0" t="0" r="r" b="b"/>
              <a:pathLst>
                <a:path w="1502" h="254">
                  <a:moveTo>
                    <a:pt x="127" y="0"/>
                  </a:moveTo>
                  <a:lnTo>
                    <a:pt x="1376" y="0"/>
                  </a:lnTo>
                  <a:lnTo>
                    <a:pt x="1388" y="1"/>
                  </a:lnTo>
                  <a:lnTo>
                    <a:pt x="1401" y="3"/>
                  </a:lnTo>
                  <a:lnTo>
                    <a:pt x="1413" y="6"/>
                  </a:lnTo>
                  <a:lnTo>
                    <a:pt x="1425" y="10"/>
                  </a:lnTo>
                  <a:lnTo>
                    <a:pt x="1436" y="16"/>
                  </a:lnTo>
                  <a:lnTo>
                    <a:pt x="1447" y="22"/>
                  </a:lnTo>
                  <a:lnTo>
                    <a:pt x="1456" y="29"/>
                  </a:lnTo>
                  <a:lnTo>
                    <a:pt x="1465" y="38"/>
                  </a:lnTo>
                  <a:lnTo>
                    <a:pt x="1473" y="47"/>
                  </a:lnTo>
                  <a:lnTo>
                    <a:pt x="1481" y="56"/>
                  </a:lnTo>
                  <a:lnTo>
                    <a:pt x="1487" y="67"/>
                  </a:lnTo>
                  <a:lnTo>
                    <a:pt x="1493" y="78"/>
                  </a:lnTo>
                  <a:lnTo>
                    <a:pt x="1497" y="90"/>
                  </a:lnTo>
                  <a:lnTo>
                    <a:pt x="1500" y="101"/>
                  </a:lnTo>
                  <a:lnTo>
                    <a:pt x="1502" y="114"/>
                  </a:lnTo>
                  <a:lnTo>
                    <a:pt x="1502" y="127"/>
                  </a:lnTo>
                  <a:lnTo>
                    <a:pt x="1502" y="140"/>
                  </a:lnTo>
                  <a:lnTo>
                    <a:pt x="1500" y="152"/>
                  </a:lnTo>
                  <a:lnTo>
                    <a:pt x="1497" y="165"/>
                  </a:lnTo>
                  <a:lnTo>
                    <a:pt x="1493" y="176"/>
                  </a:lnTo>
                  <a:lnTo>
                    <a:pt x="1487" y="188"/>
                  </a:lnTo>
                  <a:lnTo>
                    <a:pt x="1481" y="198"/>
                  </a:lnTo>
                  <a:lnTo>
                    <a:pt x="1473" y="208"/>
                  </a:lnTo>
                  <a:lnTo>
                    <a:pt x="1465" y="217"/>
                  </a:lnTo>
                  <a:lnTo>
                    <a:pt x="1456" y="224"/>
                  </a:lnTo>
                  <a:lnTo>
                    <a:pt x="1447" y="232"/>
                  </a:lnTo>
                  <a:lnTo>
                    <a:pt x="1436" y="239"/>
                  </a:lnTo>
                  <a:lnTo>
                    <a:pt x="1425" y="244"/>
                  </a:lnTo>
                  <a:lnTo>
                    <a:pt x="1413" y="248"/>
                  </a:lnTo>
                  <a:lnTo>
                    <a:pt x="1401" y="252"/>
                  </a:lnTo>
                  <a:lnTo>
                    <a:pt x="1388" y="254"/>
                  </a:lnTo>
                  <a:lnTo>
                    <a:pt x="1376" y="254"/>
                  </a:lnTo>
                  <a:lnTo>
                    <a:pt x="127" y="254"/>
                  </a:lnTo>
                  <a:lnTo>
                    <a:pt x="113" y="254"/>
                  </a:lnTo>
                  <a:lnTo>
                    <a:pt x="101" y="252"/>
                  </a:lnTo>
                  <a:lnTo>
                    <a:pt x="89" y="248"/>
                  </a:lnTo>
                  <a:lnTo>
                    <a:pt x="77" y="244"/>
                  </a:lnTo>
                  <a:lnTo>
                    <a:pt x="66" y="239"/>
                  </a:lnTo>
                  <a:lnTo>
                    <a:pt x="56" y="232"/>
                  </a:lnTo>
                  <a:lnTo>
                    <a:pt x="46" y="224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8"/>
                  </a:lnTo>
                  <a:lnTo>
                    <a:pt x="15" y="188"/>
                  </a:lnTo>
                  <a:lnTo>
                    <a:pt x="10" y="176"/>
                  </a:lnTo>
                  <a:lnTo>
                    <a:pt x="6" y="165"/>
                  </a:lnTo>
                  <a:lnTo>
                    <a:pt x="3" y="152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3" y="101"/>
                  </a:lnTo>
                  <a:lnTo>
                    <a:pt x="6" y="90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1" y="3"/>
                  </a:lnTo>
                  <a:lnTo>
                    <a:pt x="113" y="1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1" name="Freeform 149"/>
            <p:cNvSpPr>
              <a:spLocks/>
            </p:cNvSpPr>
            <p:nvPr/>
          </p:nvSpPr>
          <p:spPr bwMode="auto">
            <a:xfrm>
              <a:off x="-363538" y="1878013"/>
              <a:ext cx="184150" cy="31750"/>
            </a:xfrm>
            <a:custGeom>
              <a:avLst/>
              <a:gdLst/>
              <a:ahLst/>
              <a:cxnLst>
                <a:cxn ang="0">
                  <a:pos x="1376" y="0"/>
                </a:cxn>
                <a:cxn ang="0">
                  <a:pos x="1401" y="4"/>
                </a:cxn>
                <a:cxn ang="0">
                  <a:pos x="1425" y="11"/>
                </a:cxn>
                <a:cxn ang="0">
                  <a:pos x="1447" y="22"/>
                </a:cxn>
                <a:cxn ang="0">
                  <a:pos x="1465" y="38"/>
                </a:cxn>
                <a:cxn ang="0">
                  <a:pos x="1481" y="57"/>
                </a:cxn>
                <a:cxn ang="0">
                  <a:pos x="1493" y="79"/>
                </a:cxn>
                <a:cxn ang="0">
                  <a:pos x="1500" y="103"/>
                </a:cxn>
                <a:cxn ang="0">
                  <a:pos x="1502" y="128"/>
                </a:cxn>
                <a:cxn ang="0">
                  <a:pos x="1500" y="153"/>
                </a:cxn>
                <a:cxn ang="0">
                  <a:pos x="1493" y="177"/>
                </a:cxn>
                <a:cxn ang="0">
                  <a:pos x="1481" y="199"/>
                </a:cxn>
                <a:cxn ang="0">
                  <a:pos x="1465" y="218"/>
                </a:cxn>
                <a:cxn ang="0">
                  <a:pos x="1447" y="233"/>
                </a:cxn>
                <a:cxn ang="0">
                  <a:pos x="1425" y="245"/>
                </a:cxn>
                <a:cxn ang="0">
                  <a:pos x="1401" y="252"/>
                </a:cxn>
                <a:cxn ang="0">
                  <a:pos x="1376" y="254"/>
                </a:cxn>
                <a:cxn ang="0">
                  <a:pos x="113" y="254"/>
                </a:cxn>
                <a:cxn ang="0">
                  <a:pos x="89" y="249"/>
                </a:cxn>
                <a:cxn ang="0">
                  <a:pos x="66" y="240"/>
                </a:cxn>
                <a:cxn ang="0">
                  <a:pos x="46" y="226"/>
                </a:cxn>
                <a:cxn ang="0">
                  <a:pos x="29" y="208"/>
                </a:cxn>
                <a:cxn ang="0">
                  <a:pos x="15" y="188"/>
                </a:cxn>
                <a:cxn ang="0">
                  <a:pos x="6" y="165"/>
                </a:cxn>
                <a:cxn ang="0">
                  <a:pos x="1" y="140"/>
                </a:cxn>
                <a:cxn ang="0">
                  <a:pos x="1" y="115"/>
                </a:cxn>
                <a:cxn ang="0">
                  <a:pos x="6" y="90"/>
                </a:cxn>
                <a:cxn ang="0">
                  <a:pos x="15" y="67"/>
                </a:cxn>
                <a:cxn ang="0">
                  <a:pos x="29" y="47"/>
                </a:cxn>
                <a:cxn ang="0">
                  <a:pos x="46" y="30"/>
                </a:cxn>
                <a:cxn ang="0">
                  <a:pos x="66" y="16"/>
                </a:cxn>
                <a:cxn ang="0">
                  <a:pos x="89" y="7"/>
                </a:cxn>
                <a:cxn ang="0">
                  <a:pos x="113" y="2"/>
                </a:cxn>
              </a:cxnLst>
              <a:rect l="0" t="0" r="r" b="b"/>
              <a:pathLst>
                <a:path w="1502" h="254">
                  <a:moveTo>
                    <a:pt x="127" y="0"/>
                  </a:moveTo>
                  <a:lnTo>
                    <a:pt x="1376" y="0"/>
                  </a:lnTo>
                  <a:lnTo>
                    <a:pt x="1388" y="2"/>
                  </a:lnTo>
                  <a:lnTo>
                    <a:pt x="1401" y="4"/>
                  </a:lnTo>
                  <a:lnTo>
                    <a:pt x="1413" y="7"/>
                  </a:lnTo>
                  <a:lnTo>
                    <a:pt x="1425" y="11"/>
                  </a:lnTo>
                  <a:lnTo>
                    <a:pt x="1436" y="16"/>
                  </a:lnTo>
                  <a:lnTo>
                    <a:pt x="1447" y="22"/>
                  </a:lnTo>
                  <a:lnTo>
                    <a:pt x="1456" y="30"/>
                  </a:lnTo>
                  <a:lnTo>
                    <a:pt x="1465" y="38"/>
                  </a:lnTo>
                  <a:lnTo>
                    <a:pt x="1473" y="47"/>
                  </a:lnTo>
                  <a:lnTo>
                    <a:pt x="1481" y="57"/>
                  </a:lnTo>
                  <a:lnTo>
                    <a:pt x="1487" y="67"/>
                  </a:lnTo>
                  <a:lnTo>
                    <a:pt x="1493" y="79"/>
                  </a:lnTo>
                  <a:lnTo>
                    <a:pt x="1497" y="90"/>
                  </a:lnTo>
                  <a:lnTo>
                    <a:pt x="1500" y="103"/>
                  </a:lnTo>
                  <a:lnTo>
                    <a:pt x="1502" y="115"/>
                  </a:lnTo>
                  <a:lnTo>
                    <a:pt x="1502" y="128"/>
                  </a:lnTo>
                  <a:lnTo>
                    <a:pt x="1502" y="140"/>
                  </a:lnTo>
                  <a:lnTo>
                    <a:pt x="1500" y="153"/>
                  </a:lnTo>
                  <a:lnTo>
                    <a:pt x="1497" y="165"/>
                  </a:lnTo>
                  <a:lnTo>
                    <a:pt x="1493" y="177"/>
                  </a:lnTo>
                  <a:lnTo>
                    <a:pt x="1487" y="188"/>
                  </a:lnTo>
                  <a:lnTo>
                    <a:pt x="1481" y="199"/>
                  </a:lnTo>
                  <a:lnTo>
                    <a:pt x="1473" y="208"/>
                  </a:lnTo>
                  <a:lnTo>
                    <a:pt x="1465" y="218"/>
                  </a:lnTo>
                  <a:lnTo>
                    <a:pt x="1456" y="226"/>
                  </a:lnTo>
                  <a:lnTo>
                    <a:pt x="1447" y="233"/>
                  </a:lnTo>
                  <a:lnTo>
                    <a:pt x="1436" y="240"/>
                  </a:lnTo>
                  <a:lnTo>
                    <a:pt x="1425" y="245"/>
                  </a:lnTo>
                  <a:lnTo>
                    <a:pt x="1413" y="249"/>
                  </a:lnTo>
                  <a:lnTo>
                    <a:pt x="1401" y="252"/>
                  </a:lnTo>
                  <a:lnTo>
                    <a:pt x="1388" y="254"/>
                  </a:lnTo>
                  <a:lnTo>
                    <a:pt x="1376" y="254"/>
                  </a:lnTo>
                  <a:lnTo>
                    <a:pt x="127" y="254"/>
                  </a:lnTo>
                  <a:lnTo>
                    <a:pt x="113" y="254"/>
                  </a:lnTo>
                  <a:lnTo>
                    <a:pt x="101" y="252"/>
                  </a:lnTo>
                  <a:lnTo>
                    <a:pt x="89" y="249"/>
                  </a:lnTo>
                  <a:lnTo>
                    <a:pt x="77" y="245"/>
                  </a:lnTo>
                  <a:lnTo>
                    <a:pt x="66" y="240"/>
                  </a:lnTo>
                  <a:lnTo>
                    <a:pt x="56" y="233"/>
                  </a:lnTo>
                  <a:lnTo>
                    <a:pt x="46" y="226"/>
                  </a:lnTo>
                  <a:lnTo>
                    <a:pt x="37" y="218"/>
                  </a:lnTo>
                  <a:lnTo>
                    <a:pt x="29" y="208"/>
                  </a:lnTo>
                  <a:lnTo>
                    <a:pt x="22" y="199"/>
                  </a:lnTo>
                  <a:lnTo>
                    <a:pt x="15" y="188"/>
                  </a:lnTo>
                  <a:lnTo>
                    <a:pt x="10" y="177"/>
                  </a:lnTo>
                  <a:lnTo>
                    <a:pt x="6" y="165"/>
                  </a:lnTo>
                  <a:lnTo>
                    <a:pt x="3" y="153"/>
                  </a:lnTo>
                  <a:lnTo>
                    <a:pt x="1" y="140"/>
                  </a:lnTo>
                  <a:lnTo>
                    <a:pt x="0" y="128"/>
                  </a:lnTo>
                  <a:lnTo>
                    <a:pt x="1" y="115"/>
                  </a:lnTo>
                  <a:lnTo>
                    <a:pt x="3" y="103"/>
                  </a:lnTo>
                  <a:lnTo>
                    <a:pt x="6" y="90"/>
                  </a:lnTo>
                  <a:lnTo>
                    <a:pt x="10" y="79"/>
                  </a:lnTo>
                  <a:lnTo>
                    <a:pt x="15" y="67"/>
                  </a:lnTo>
                  <a:lnTo>
                    <a:pt x="22" y="57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1"/>
                  </a:lnTo>
                  <a:lnTo>
                    <a:pt x="89" y="7"/>
                  </a:lnTo>
                  <a:lnTo>
                    <a:pt x="101" y="4"/>
                  </a:lnTo>
                  <a:lnTo>
                    <a:pt x="113" y="2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2" name="Freeform 150"/>
            <p:cNvSpPr>
              <a:spLocks/>
            </p:cNvSpPr>
            <p:nvPr/>
          </p:nvSpPr>
          <p:spPr bwMode="auto">
            <a:xfrm>
              <a:off x="-363538" y="2154238"/>
              <a:ext cx="184150" cy="31750"/>
            </a:xfrm>
            <a:custGeom>
              <a:avLst/>
              <a:gdLst/>
              <a:ahLst/>
              <a:cxnLst>
                <a:cxn ang="0">
                  <a:pos x="1376" y="0"/>
                </a:cxn>
                <a:cxn ang="0">
                  <a:pos x="1401" y="3"/>
                </a:cxn>
                <a:cxn ang="0">
                  <a:pos x="1425" y="10"/>
                </a:cxn>
                <a:cxn ang="0">
                  <a:pos x="1447" y="22"/>
                </a:cxn>
                <a:cxn ang="0">
                  <a:pos x="1465" y="38"/>
                </a:cxn>
                <a:cxn ang="0">
                  <a:pos x="1481" y="56"/>
                </a:cxn>
                <a:cxn ang="0">
                  <a:pos x="1493" y="78"/>
                </a:cxn>
                <a:cxn ang="0">
                  <a:pos x="1500" y="102"/>
                </a:cxn>
                <a:cxn ang="0">
                  <a:pos x="1502" y="127"/>
                </a:cxn>
                <a:cxn ang="0">
                  <a:pos x="1500" y="152"/>
                </a:cxn>
                <a:cxn ang="0">
                  <a:pos x="1493" y="176"/>
                </a:cxn>
                <a:cxn ang="0">
                  <a:pos x="1481" y="198"/>
                </a:cxn>
                <a:cxn ang="0">
                  <a:pos x="1465" y="217"/>
                </a:cxn>
                <a:cxn ang="0">
                  <a:pos x="1447" y="233"/>
                </a:cxn>
                <a:cxn ang="0">
                  <a:pos x="1425" y="244"/>
                </a:cxn>
                <a:cxn ang="0">
                  <a:pos x="1401" y="252"/>
                </a:cxn>
                <a:cxn ang="0">
                  <a:pos x="1376" y="254"/>
                </a:cxn>
                <a:cxn ang="0">
                  <a:pos x="113" y="254"/>
                </a:cxn>
                <a:cxn ang="0">
                  <a:pos x="89" y="248"/>
                </a:cxn>
                <a:cxn ang="0">
                  <a:pos x="66" y="239"/>
                </a:cxn>
                <a:cxn ang="0">
                  <a:pos x="46" y="226"/>
                </a:cxn>
                <a:cxn ang="0">
                  <a:pos x="29" y="208"/>
                </a:cxn>
                <a:cxn ang="0">
                  <a:pos x="15" y="188"/>
                </a:cxn>
                <a:cxn ang="0">
                  <a:pos x="6" y="165"/>
                </a:cxn>
                <a:cxn ang="0">
                  <a:pos x="1" y="140"/>
                </a:cxn>
                <a:cxn ang="0">
                  <a:pos x="1" y="115"/>
                </a:cxn>
                <a:cxn ang="0">
                  <a:pos x="6" y="90"/>
                </a:cxn>
                <a:cxn ang="0">
                  <a:pos x="15" y="67"/>
                </a:cxn>
                <a:cxn ang="0">
                  <a:pos x="29" y="47"/>
                </a:cxn>
                <a:cxn ang="0">
                  <a:pos x="46" y="29"/>
                </a:cxn>
                <a:cxn ang="0">
                  <a:pos x="66" y="16"/>
                </a:cxn>
                <a:cxn ang="0">
                  <a:pos x="89" y="6"/>
                </a:cxn>
                <a:cxn ang="0">
                  <a:pos x="113" y="1"/>
                </a:cxn>
              </a:cxnLst>
              <a:rect l="0" t="0" r="r" b="b"/>
              <a:pathLst>
                <a:path w="1502" h="254">
                  <a:moveTo>
                    <a:pt x="127" y="0"/>
                  </a:moveTo>
                  <a:lnTo>
                    <a:pt x="1376" y="0"/>
                  </a:lnTo>
                  <a:lnTo>
                    <a:pt x="1388" y="1"/>
                  </a:lnTo>
                  <a:lnTo>
                    <a:pt x="1401" y="3"/>
                  </a:lnTo>
                  <a:lnTo>
                    <a:pt x="1413" y="6"/>
                  </a:lnTo>
                  <a:lnTo>
                    <a:pt x="1425" y="10"/>
                  </a:lnTo>
                  <a:lnTo>
                    <a:pt x="1436" y="16"/>
                  </a:lnTo>
                  <a:lnTo>
                    <a:pt x="1447" y="22"/>
                  </a:lnTo>
                  <a:lnTo>
                    <a:pt x="1456" y="29"/>
                  </a:lnTo>
                  <a:lnTo>
                    <a:pt x="1465" y="38"/>
                  </a:lnTo>
                  <a:lnTo>
                    <a:pt x="1473" y="47"/>
                  </a:lnTo>
                  <a:lnTo>
                    <a:pt x="1481" y="56"/>
                  </a:lnTo>
                  <a:lnTo>
                    <a:pt x="1487" y="67"/>
                  </a:lnTo>
                  <a:lnTo>
                    <a:pt x="1493" y="78"/>
                  </a:lnTo>
                  <a:lnTo>
                    <a:pt x="1497" y="90"/>
                  </a:lnTo>
                  <a:lnTo>
                    <a:pt x="1500" y="102"/>
                  </a:lnTo>
                  <a:lnTo>
                    <a:pt x="1502" y="115"/>
                  </a:lnTo>
                  <a:lnTo>
                    <a:pt x="1502" y="127"/>
                  </a:lnTo>
                  <a:lnTo>
                    <a:pt x="1502" y="140"/>
                  </a:lnTo>
                  <a:lnTo>
                    <a:pt x="1500" y="152"/>
                  </a:lnTo>
                  <a:lnTo>
                    <a:pt x="1497" y="165"/>
                  </a:lnTo>
                  <a:lnTo>
                    <a:pt x="1493" y="176"/>
                  </a:lnTo>
                  <a:lnTo>
                    <a:pt x="1487" y="188"/>
                  </a:lnTo>
                  <a:lnTo>
                    <a:pt x="1481" y="198"/>
                  </a:lnTo>
                  <a:lnTo>
                    <a:pt x="1473" y="208"/>
                  </a:lnTo>
                  <a:lnTo>
                    <a:pt x="1465" y="217"/>
                  </a:lnTo>
                  <a:lnTo>
                    <a:pt x="1456" y="226"/>
                  </a:lnTo>
                  <a:lnTo>
                    <a:pt x="1447" y="233"/>
                  </a:lnTo>
                  <a:lnTo>
                    <a:pt x="1436" y="239"/>
                  </a:lnTo>
                  <a:lnTo>
                    <a:pt x="1425" y="244"/>
                  </a:lnTo>
                  <a:lnTo>
                    <a:pt x="1413" y="248"/>
                  </a:lnTo>
                  <a:lnTo>
                    <a:pt x="1401" y="252"/>
                  </a:lnTo>
                  <a:lnTo>
                    <a:pt x="1388" y="254"/>
                  </a:lnTo>
                  <a:lnTo>
                    <a:pt x="1376" y="254"/>
                  </a:lnTo>
                  <a:lnTo>
                    <a:pt x="127" y="254"/>
                  </a:lnTo>
                  <a:lnTo>
                    <a:pt x="113" y="254"/>
                  </a:lnTo>
                  <a:lnTo>
                    <a:pt x="101" y="252"/>
                  </a:lnTo>
                  <a:lnTo>
                    <a:pt x="89" y="248"/>
                  </a:lnTo>
                  <a:lnTo>
                    <a:pt x="77" y="244"/>
                  </a:lnTo>
                  <a:lnTo>
                    <a:pt x="66" y="239"/>
                  </a:lnTo>
                  <a:lnTo>
                    <a:pt x="56" y="233"/>
                  </a:lnTo>
                  <a:lnTo>
                    <a:pt x="46" y="226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8"/>
                  </a:lnTo>
                  <a:lnTo>
                    <a:pt x="15" y="188"/>
                  </a:lnTo>
                  <a:lnTo>
                    <a:pt x="10" y="176"/>
                  </a:lnTo>
                  <a:lnTo>
                    <a:pt x="6" y="165"/>
                  </a:lnTo>
                  <a:lnTo>
                    <a:pt x="3" y="152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1" y="115"/>
                  </a:lnTo>
                  <a:lnTo>
                    <a:pt x="3" y="102"/>
                  </a:lnTo>
                  <a:lnTo>
                    <a:pt x="6" y="90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1" y="3"/>
                  </a:lnTo>
                  <a:lnTo>
                    <a:pt x="113" y="1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3" name="Freeform 151"/>
            <p:cNvSpPr>
              <a:spLocks noEditPoints="1"/>
            </p:cNvSpPr>
            <p:nvPr/>
          </p:nvSpPr>
          <p:spPr bwMode="auto">
            <a:xfrm>
              <a:off x="-909638" y="971550"/>
              <a:ext cx="909638" cy="2039938"/>
            </a:xfrm>
            <a:custGeom>
              <a:avLst/>
              <a:gdLst/>
              <a:ahLst/>
              <a:cxnLst>
                <a:cxn ang="0">
                  <a:pos x="7285" y="81"/>
                </a:cxn>
                <a:cxn ang="0">
                  <a:pos x="7441" y="325"/>
                </a:cxn>
                <a:cxn ang="0">
                  <a:pos x="7400" y="16492"/>
                </a:cxn>
                <a:cxn ang="0">
                  <a:pos x="7183" y="16680"/>
                </a:cxn>
                <a:cxn ang="0">
                  <a:pos x="266" y="16680"/>
                </a:cxn>
                <a:cxn ang="0">
                  <a:pos x="49" y="16492"/>
                </a:cxn>
                <a:cxn ang="0">
                  <a:pos x="8" y="325"/>
                </a:cxn>
                <a:cxn ang="0">
                  <a:pos x="163" y="81"/>
                </a:cxn>
                <a:cxn ang="0">
                  <a:pos x="5939" y="1613"/>
                </a:cxn>
                <a:cxn ang="0">
                  <a:pos x="6201" y="1711"/>
                </a:cxn>
                <a:cxn ang="0">
                  <a:pos x="6328" y="1952"/>
                </a:cxn>
                <a:cxn ang="0">
                  <a:pos x="6263" y="3222"/>
                </a:cxn>
                <a:cxn ang="0">
                  <a:pos x="6036" y="3376"/>
                </a:cxn>
                <a:cxn ang="0">
                  <a:pos x="1341" y="3351"/>
                </a:cxn>
                <a:cxn ang="0">
                  <a:pos x="1150" y="3157"/>
                </a:cxn>
                <a:cxn ang="0">
                  <a:pos x="1137" y="1878"/>
                </a:cxn>
                <a:cxn ang="0">
                  <a:pos x="1307" y="1667"/>
                </a:cxn>
                <a:cxn ang="0">
                  <a:pos x="5979" y="3879"/>
                </a:cxn>
                <a:cxn ang="0">
                  <a:pos x="6228" y="4001"/>
                </a:cxn>
                <a:cxn ang="0">
                  <a:pos x="6330" y="4255"/>
                </a:cxn>
                <a:cxn ang="0">
                  <a:pos x="6240" y="5515"/>
                </a:cxn>
                <a:cxn ang="0">
                  <a:pos x="5999" y="5647"/>
                </a:cxn>
                <a:cxn ang="0">
                  <a:pos x="1307" y="5597"/>
                </a:cxn>
                <a:cxn ang="0">
                  <a:pos x="1137" y="5386"/>
                </a:cxn>
                <a:cxn ang="0">
                  <a:pos x="1150" y="4107"/>
                </a:cxn>
                <a:cxn ang="0">
                  <a:pos x="1341" y="3914"/>
                </a:cxn>
                <a:cxn ang="0">
                  <a:pos x="6018" y="6147"/>
                </a:cxn>
                <a:cxn ang="0">
                  <a:pos x="6252" y="6293"/>
                </a:cxn>
                <a:cxn ang="0">
                  <a:pos x="6329" y="7557"/>
                </a:cxn>
                <a:cxn ang="0">
                  <a:pos x="6215" y="7804"/>
                </a:cxn>
                <a:cxn ang="0">
                  <a:pos x="5959" y="7915"/>
                </a:cxn>
                <a:cxn ang="0">
                  <a:pos x="1277" y="7841"/>
                </a:cxn>
                <a:cxn ang="0">
                  <a:pos x="1128" y="7614"/>
                </a:cxn>
                <a:cxn ang="0">
                  <a:pos x="1166" y="6339"/>
                </a:cxn>
                <a:cxn ang="0">
                  <a:pos x="1376" y="6163"/>
                </a:cxn>
                <a:cxn ang="0">
                  <a:pos x="6055" y="8420"/>
                </a:cxn>
                <a:cxn ang="0">
                  <a:pos x="6272" y="8586"/>
                </a:cxn>
                <a:cxn ang="0">
                  <a:pos x="6325" y="9859"/>
                </a:cxn>
                <a:cxn ang="0">
                  <a:pos x="6187" y="10093"/>
                </a:cxn>
                <a:cxn ang="0">
                  <a:pos x="1510" y="10180"/>
                </a:cxn>
                <a:cxn ang="0">
                  <a:pos x="1248" y="10081"/>
                </a:cxn>
                <a:cxn ang="0">
                  <a:pos x="1121" y="9840"/>
                </a:cxn>
                <a:cxn ang="0">
                  <a:pos x="1186" y="8571"/>
                </a:cxn>
                <a:cxn ang="0">
                  <a:pos x="1413" y="8415"/>
                </a:cxn>
                <a:cxn ang="0">
                  <a:pos x="3942" y="14477"/>
                </a:cxn>
                <a:cxn ang="0">
                  <a:pos x="4188" y="14735"/>
                </a:cxn>
                <a:cxn ang="0">
                  <a:pos x="4196" y="15102"/>
                </a:cxn>
                <a:cxn ang="0">
                  <a:pos x="3964" y="15372"/>
                </a:cxn>
                <a:cxn ang="0">
                  <a:pos x="3599" y="15417"/>
                </a:cxn>
                <a:cxn ang="0">
                  <a:pos x="3308" y="15211"/>
                </a:cxn>
                <a:cxn ang="0">
                  <a:pos x="3228" y="14854"/>
                </a:cxn>
                <a:cxn ang="0">
                  <a:pos x="3406" y="14543"/>
                </a:cxn>
                <a:cxn ang="0">
                  <a:pos x="1277" y="12777"/>
                </a:cxn>
                <a:cxn ang="0">
                  <a:pos x="6299" y="12881"/>
                </a:cxn>
                <a:cxn ang="0">
                  <a:pos x="6222" y="13140"/>
                </a:cxn>
                <a:cxn ang="0">
                  <a:pos x="1169" y="13093"/>
                </a:cxn>
                <a:cxn ang="0">
                  <a:pos x="1186" y="12815"/>
                </a:cxn>
                <a:cxn ang="0">
                  <a:pos x="6234" y="12232"/>
                </a:cxn>
                <a:cxn ang="0">
                  <a:pos x="6295" y="12500"/>
                </a:cxn>
                <a:cxn ang="0">
                  <a:pos x="1263" y="12589"/>
                </a:cxn>
                <a:cxn ang="0">
                  <a:pos x="1147" y="12461"/>
                </a:cxn>
                <a:cxn ang="0">
                  <a:pos x="1251" y="12220"/>
                </a:cxn>
              </a:cxnLst>
              <a:rect l="0" t="0" r="r" b="b"/>
              <a:pathLst>
                <a:path w="7449" h="16705">
                  <a:moveTo>
                    <a:pt x="406" y="0"/>
                  </a:moveTo>
                  <a:lnTo>
                    <a:pt x="7043" y="0"/>
                  </a:lnTo>
                  <a:lnTo>
                    <a:pt x="7064" y="1"/>
                  </a:lnTo>
                  <a:lnTo>
                    <a:pt x="7085" y="2"/>
                  </a:lnTo>
                  <a:lnTo>
                    <a:pt x="7104" y="5"/>
                  </a:lnTo>
                  <a:lnTo>
                    <a:pt x="7124" y="8"/>
                  </a:lnTo>
                  <a:lnTo>
                    <a:pt x="7144" y="13"/>
                  </a:lnTo>
                  <a:lnTo>
                    <a:pt x="7164" y="19"/>
                  </a:lnTo>
                  <a:lnTo>
                    <a:pt x="7183" y="25"/>
                  </a:lnTo>
                  <a:lnTo>
                    <a:pt x="7201" y="32"/>
                  </a:lnTo>
                  <a:lnTo>
                    <a:pt x="7218" y="41"/>
                  </a:lnTo>
                  <a:lnTo>
                    <a:pt x="7236" y="49"/>
                  </a:lnTo>
                  <a:lnTo>
                    <a:pt x="7253" y="60"/>
                  </a:lnTo>
                  <a:lnTo>
                    <a:pt x="7269" y="70"/>
                  </a:lnTo>
                  <a:lnTo>
                    <a:pt x="7285" y="81"/>
                  </a:lnTo>
                  <a:lnTo>
                    <a:pt x="7301" y="93"/>
                  </a:lnTo>
                  <a:lnTo>
                    <a:pt x="7315" y="105"/>
                  </a:lnTo>
                  <a:lnTo>
                    <a:pt x="7330" y="119"/>
                  </a:lnTo>
                  <a:lnTo>
                    <a:pt x="7344" y="134"/>
                  </a:lnTo>
                  <a:lnTo>
                    <a:pt x="7356" y="148"/>
                  </a:lnTo>
                  <a:lnTo>
                    <a:pt x="7368" y="164"/>
                  </a:lnTo>
                  <a:lnTo>
                    <a:pt x="7379" y="180"/>
                  </a:lnTo>
                  <a:lnTo>
                    <a:pt x="7389" y="196"/>
                  </a:lnTo>
                  <a:lnTo>
                    <a:pt x="7400" y="213"/>
                  </a:lnTo>
                  <a:lnTo>
                    <a:pt x="7408" y="231"/>
                  </a:lnTo>
                  <a:lnTo>
                    <a:pt x="7417" y="248"/>
                  </a:lnTo>
                  <a:lnTo>
                    <a:pt x="7424" y="266"/>
                  </a:lnTo>
                  <a:lnTo>
                    <a:pt x="7430" y="285"/>
                  </a:lnTo>
                  <a:lnTo>
                    <a:pt x="7436" y="305"/>
                  </a:lnTo>
                  <a:lnTo>
                    <a:pt x="7441" y="325"/>
                  </a:lnTo>
                  <a:lnTo>
                    <a:pt x="7444" y="345"/>
                  </a:lnTo>
                  <a:lnTo>
                    <a:pt x="7447" y="364"/>
                  </a:lnTo>
                  <a:lnTo>
                    <a:pt x="7448" y="385"/>
                  </a:lnTo>
                  <a:lnTo>
                    <a:pt x="7449" y="406"/>
                  </a:lnTo>
                  <a:lnTo>
                    <a:pt x="7449" y="16299"/>
                  </a:lnTo>
                  <a:lnTo>
                    <a:pt x="7448" y="16320"/>
                  </a:lnTo>
                  <a:lnTo>
                    <a:pt x="7447" y="16341"/>
                  </a:lnTo>
                  <a:lnTo>
                    <a:pt x="7444" y="16362"/>
                  </a:lnTo>
                  <a:lnTo>
                    <a:pt x="7441" y="16381"/>
                  </a:lnTo>
                  <a:lnTo>
                    <a:pt x="7436" y="16400"/>
                  </a:lnTo>
                  <a:lnTo>
                    <a:pt x="7430" y="16420"/>
                  </a:lnTo>
                  <a:lnTo>
                    <a:pt x="7424" y="16439"/>
                  </a:lnTo>
                  <a:lnTo>
                    <a:pt x="7417" y="16457"/>
                  </a:lnTo>
                  <a:lnTo>
                    <a:pt x="7408" y="16475"/>
                  </a:lnTo>
                  <a:lnTo>
                    <a:pt x="7400" y="16492"/>
                  </a:lnTo>
                  <a:lnTo>
                    <a:pt x="7389" y="16510"/>
                  </a:lnTo>
                  <a:lnTo>
                    <a:pt x="7379" y="16525"/>
                  </a:lnTo>
                  <a:lnTo>
                    <a:pt x="7368" y="16542"/>
                  </a:lnTo>
                  <a:lnTo>
                    <a:pt x="7356" y="16557"/>
                  </a:lnTo>
                  <a:lnTo>
                    <a:pt x="7344" y="16571"/>
                  </a:lnTo>
                  <a:lnTo>
                    <a:pt x="7330" y="16586"/>
                  </a:lnTo>
                  <a:lnTo>
                    <a:pt x="7315" y="16600"/>
                  </a:lnTo>
                  <a:lnTo>
                    <a:pt x="7301" y="16612"/>
                  </a:lnTo>
                  <a:lnTo>
                    <a:pt x="7285" y="16625"/>
                  </a:lnTo>
                  <a:lnTo>
                    <a:pt x="7269" y="16635"/>
                  </a:lnTo>
                  <a:lnTo>
                    <a:pt x="7253" y="16647"/>
                  </a:lnTo>
                  <a:lnTo>
                    <a:pt x="7236" y="16656"/>
                  </a:lnTo>
                  <a:lnTo>
                    <a:pt x="7218" y="16665"/>
                  </a:lnTo>
                  <a:lnTo>
                    <a:pt x="7201" y="16673"/>
                  </a:lnTo>
                  <a:lnTo>
                    <a:pt x="7183" y="16680"/>
                  </a:lnTo>
                  <a:lnTo>
                    <a:pt x="7164" y="16686"/>
                  </a:lnTo>
                  <a:lnTo>
                    <a:pt x="7144" y="16692"/>
                  </a:lnTo>
                  <a:lnTo>
                    <a:pt x="7124" y="16697"/>
                  </a:lnTo>
                  <a:lnTo>
                    <a:pt x="7104" y="16701"/>
                  </a:lnTo>
                  <a:lnTo>
                    <a:pt x="7085" y="16703"/>
                  </a:lnTo>
                  <a:lnTo>
                    <a:pt x="7064" y="16705"/>
                  </a:lnTo>
                  <a:lnTo>
                    <a:pt x="7043" y="16705"/>
                  </a:lnTo>
                  <a:lnTo>
                    <a:pt x="406" y="16705"/>
                  </a:lnTo>
                  <a:lnTo>
                    <a:pt x="385" y="16705"/>
                  </a:lnTo>
                  <a:lnTo>
                    <a:pt x="364" y="16703"/>
                  </a:lnTo>
                  <a:lnTo>
                    <a:pt x="345" y="16701"/>
                  </a:lnTo>
                  <a:lnTo>
                    <a:pt x="324" y="16697"/>
                  </a:lnTo>
                  <a:lnTo>
                    <a:pt x="305" y="16692"/>
                  </a:lnTo>
                  <a:lnTo>
                    <a:pt x="285" y="16686"/>
                  </a:lnTo>
                  <a:lnTo>
                    <a:pt x="266" y="16680"/>
                  </a:lnTo>
                  <a:lnTo>
                    <a:pt x="248" y="16673"/>
                  </a:lnTo>
                  <a:lnTo>
                    <a:pt x="230" y="16665"/>
                  </a:lnTo>
                  <a:lnTo>
                    <a:pt x="213" y="16656"/>
                  </a:lnTo>
                  <a:lnTo>
                    <a:pt x="195" y="16647"/>
                  </a:lnTo>
                  <a:lnTo>
                    <a:pt x="180" y="16635"/>
                  </a:lnTo>
                  <a:lnTo>
                    <a:pt x="163" y="16625"/>
                  </a:lnTo>
                  <a:lnTo>
                    <a:pt x="148" y="16612"/>
                  </a:lnTo>
                  <a:lnTo>
                    <a:pt x="134" y="16600"/>
                  </a:lnTo>
                  <a:lnTo>
                    <a:pt x="119" y="16586"/>
                  </a:lnTo>
                  <a:lnTo>
                    <a:pt x="105" y="16571"/>
                  </a:lnTo>
                  <a:lnTo>
                    <a:pt x="93" y="16557"/>
                  </a:lnTo>
                  <a:lnTo>
                    <a:pt x="80" y="16542"/>
                  </a:lnTo>
                  <a:lnTo>
                    <a:pt x="70" y="16525"/>
                  </a:lnTo>
                  <a:lnTo>
                    <a:pt x="58" y="16510"/>
                  </a:lnTo>
                  <a:lnTo>
                    <a:pt x="49" y="16492"/>
                  </a:lnTo>
                  <a:lnTo>
                    <a:pt x="40" y="16475"/>
                  </a:lnTo>
                  <a:lnTo>
                    <a:pt x="32" y="16457"/>
                  </a:lnTo>
                  <a:lnTo>
                    <a:pt x="25" y="16439"/>
                  </a:lnTo>
                  <a:lnTo>
                    <a:pt x="19" y="16420"/>
                  </a:lnTo>
                  <a:lnTo>
                    <a:pt x="13" y="16400"/>
                  </a:lnTo>
                  <a:lnTo>
                    <a:pt x="8" y="16381"/>
                  </a:lnTo>
                  <a:lnTo>
                    <a:pt x="4" y="16362"/>
                  </a:lnTo>
                  <a:lnTo>
                    <a:pt x="2" y="16341"/>
                  </a:lnTo>
                  <a:lnTo>
                    <a:pt x="0" y="16320"/>
                  </a:lnTo>
                  <a:lnTo>
                    <a:pt x="0" y="16299"/>
                  </a:lnTo>
                  <a:lnTo>
                    <a:pt x="0" y="406"/>
                  </a:lnTo>
                  <a:lnTo>
                    <a:pt x="0" y="385"/>
                  </a:lnTo>
                  <a:lnTo>
                    <a:pt x="2" y="364"/>
                  </a:lnTo>
                  <a:lnTo>
                    <a:pt x="4" y="345"/>
                  </a:lnTo>
                  <a:lnTo>
                    <a:pt x="8" y="325"/>
                  </a:lnTo>
                  <a:lnTo>
                    <a:pt x="13" y="305"/>
                  </a:lnTo>
                  <a:lnTo>
                    <a:pt x="19" y="285"/>
                  </a:lnTo>
                  <a:lnTo>
                    <a:pt x="25" y="266"/>
                  </a:lnTo>
                  <a:lnTo>
                    <a:pt x="32" y="248"/>
                  </a:lnTo>
                  <a:lnTo>
                    <a:pt x="40" y="231"/>
                  </a:lnTo>
                  <a:lnTo>
                    <a:pt x="49" y="213"/>
                  </a:lnTo>
                  <a:lnTo>
                    <a:pt x="58" y="196"/>
                  </a:lnTo>
                  <a:lnTo>
                    <a:pt x="70" y="180"/>
                  </a:lnTo>
                  <a:lnTo>
                    <a:pt x="80" y="164"/>
                  </a:lnTo>
                  <a:lnTo>
                    <a:pt x="93" y="148"/>
                  </a:lnTo>
                  <a:lnTo>
                    <a:pt x="105" y="134"/>
                  </a:lnTo>
                  <a:lnTo>
                    <a:pt x="119" y="119"/>
                  </a:lnTo>
                  <a:lnTo>
                    <a:pt x="134" y="105"/>
                  </a:lnTo>
                  <a:lnTo>
                    <a:pt x="148" y="93"/>
                  </a:lnTo>
                  <a:lnTo>
                    <a:pt x="163" y="81"/>
                  </a:lnTo>
                  <a:lnTo>
                    <a:pt x="180" y="70"/>
                  </a:lnTo>
                  <a:lnTo>
                    <a:pt x="195" y="60"/>
                  </a:lnTo>
                  <a:lnTo>
                    <a:pt x="213" y="49"/>
                  </a:lnTo>
                  <a:lnTo>
                    <a:pt x="230" y="41"/>
                  </a:lnTo>
                  <a:lnTo>
                    <a:pt x="248" y="32"/>
                  </a:lnTo>
                  <a:lnTo>
                    <a:pt x="266" y="25"/>
                  </a:lnTo>
                  <a:lnTo>
                    <a:pt x="285" y="19"/>
                  </a:lnTo>
                  <a:lnTo>
                    <a:pt x="305" y="13"/>
                  </a:lnTo>
                  <a:lnTo>
                    <a:pt x="324" y="8"/>
                  </a:lnTo>
                  <a:lnTo>
                    <a:pt x="345" y="5"/>
                  </a:lnTo>
                  <a:lnTo>
                    <a:pt x="364" y="2"/>
                  </a:lnTo>
                  <a:lnTo>
                    <a:pt x="385" y="1"/>
                  </a:lnTo>
                  <a:lnTo>
                    <a:pt x="406" y="0"/>
                  </a:lnTo>
                  <a:close/>
                  <a:moveTo>
                    <a:pt x="1510" y="1613"/>
                  </a:moveTo>
                  <a:lnTo>
                    <a:pt x="5939" y="1613"/>
                  </a:lnTo>
                  <a:lnTo>
                    <a:pt x="5959" y="1613"/>
                  </a:lnTo>
                  <a:lnTo>
                    <a:pt x="5979" y="1615"/>
                  </a:lnTo>
                  <a:lnTo>
                    <a:pt x="5999" y="1617"/>
                  </a:lnTo>
                  <a:lnTo>
                    <a:pt x="6018" y="1620"/>
                  </a:lnTo>
                  <a:lnTo>
                    <a:pt x="6036" y="1625"/>
                  </a:lnTo>
                  <a:lnTo>
                    <a:pt x="6055" y="1630"/>
                  </a:lnTo>
                  <a:lnTo>
                    <a:pt x="6073" y="1636"/>
                  </a:lnTo>
                  <a:lnTo>
                    <a:pt x="6091" y="1642"/>
                  </a:lnTo>
                  <a:lnTo>
                    <a:pt x="6108" y="1650"/>
                  </a:lnTo>
                  <a:lnTo>
                    <a:pt x="6125" y="1658"/>
                  </a:lnTo>
                  <a:lnTo>
                    <a:pt x="6141" y="1667"/>
                  </a:lnTo>
                  <a:lnTo>
                    <a:pt x="6158" y="1678"/>
                  </a:lnTo>
                  <a:lnTo>
                    <a:pt x="6172" y="1688"/>
                  </a:lnTo>
                  <a:lnTo>
                    <a:pt x="6187" y="1700"/>
                  </a:lnTo>
                  <a:lnTo>
                    <a:pt x="6201" y="1711"/>
                  </a:lnTo>
                  <a:lnTo>
                    <a:pt x="6215" y="1724"/>
                  </a:lnTo>
                  <a:lnTo>
                    <a:pt x="6228" y="1737"/>
                  </a:lnTo>
                  <a:lnTo>
                    <a:pt x="6240" y="1751"/>
                  </a:lnTo>
                  <a:lnTo>
                    <a:pt x="6252" y="1764"/>
                  </a:lnTo>
                  <a:lnTo>
                    <a:pt x="6263" y="1780"/>
                  </a:lnTo>
                  <a:lnTo>
                    <a:pt x="6272" y="1795"/>
                  </a:lnTo>
                  <a:lnTo>
                    <a:pt x="6282" y="1810"/>
                  </a:lnTo>
                  <a:lnTo>
                    <a:pt x="6291" y="1827"/>
                  </a:lnTo>
                  <a:lnTo>
                    <a:pt x="6299" y="1844"/>
                  </a:lnTo>
                  <a:lnTo>
                    <a:pt x="6306" y="1861"/>
                  </a:lnTo>
                  <a:lnTo>
                    <a:pt x="6312" y="1878"/>
                  </a:lnTo>
                  <a:lnTo>
                    <a:pt x="6317" y="1896"/>
                  </a:lnTo>
                  <a:lnTo>
                    <a:pt x="6321" y="1915"/>
                  </a:lnTo>
                  <a:lnTo>
                    <a:pt x="6325" y="1934"/>
                  </a:lnTo>
                  <a:lnTo>
                    <a:pt x="6328" y="1952"/>
                  </a:lnTo>
                  <a:lnTo>
                    <a:pt x="6329" y="1971"/>
                  </a:lnTo>
                  <a:lnTo>
                    <a:pt x="6330" y="1990"/>
                  </a:lnTo>
                  <a:lnTo>
                    <a:pt x="6330" y="3011"/>
                  </a:lnTo>
                  <a:lnTo>
                    <a:pt x="6329" y="3030"/>
                  </a:lnTo>
                  <a:lnTo>
                    <a:pt x="6328" y="3049"/>
                  </a:lnTo>
                  <a:lnTo>
                    <a:pt x="6325" y="3068"/>
                  </a:lnTo>
                  <a:lnTo>
                    <a:pt x="6321" y="3086"/>
                  </a:lnTo>
                  <a:lnTo>
                    <a:pt x="6317" y="3105"/>
                  </a:lnTo>
                  <a:lnTo>
                    <a:pt x="6312" y="3123"/>
                  </a:lnTo>
                  <a:lnTo>
                    <a:pt x="6306" y="3141"/>
                  </a:lnTo>
                  <a:lnTo>
                    <a:pt x="6299" y="3157"/>
                  </a:lnTo>
                  <a:lnTo>
                    <a:pt x="6291" y="3174"/>
                  </a:lnTo>
                  <a:lnTo>
                    <a:pt x="6282" y="3191"/>
                  </a:lnTo>
                  <a:lnTo>
                    <a:pt x="6272" y="3206"/>
                  </a:lnTo>
                  <a:lnTo>
                    <a:pt x="6263" y="3222"/>
                  </a:lnTo>
                  <a:lnTo>
                    <a:pt x="6252" y="3237"/>
                  </a:lnTo>
                  <a:lnTo>
                    <a:pt x="6240" y="3250"/>
                  </a:lnTo>
                  <a:lnTo>
                    <a:pt x="6228" y="3265"/>
                  </a:lnTo>
                  <a:lnTo>
                    <a:pt x="6215" y="3277"/>
                  </a:lnTo>
                  <a:lnTo>
                    <a:pt x="6201" y="3290"/>
                  </a:lnTo>
                  <a:lnTo>
                    <a:pt x="6187" y="3302"/>
                  </a:lnTo>
                  <a:lnTo>
                    <a:pt x="6172" y="3313"/>
                  </a:lnTo>
                  <a:lnTo>
                    <a:pt x="6158" y="3323"/>
                  </a:lnTo>
                  <a:lnTo>
                    <a:pt x="6141" y="3334"/>
                  </a:lnTo>
                  <a:lnTo>
                    <a:pt x="6125" y="3343"/>
                  </a:lnTo>
                  <a:lnTo>
                    <a:pt x="6108" y="3351"/>
                  </a:lnTo>
                  <a:lnTo>
                    <a:pt x="6091" y="3359"/>
                  </a:lnTo>
                  <a:lnTo>
                    <a:pt x="6073" y="3365"/>
                  </a:lnTo>
                  <a:lnTo>
                    <a:pt x="6055" y="3371"/>
                  </a:lnTo>
                  <a:lnTo>
                    <a:pt x="6036" y="3376"/>
                  </a:lnTo>
                  <a:lnTo>
                    <a:pt x="6018" y="3381"/>
                  </a:lnTo>
                  <a:lnTo>
                    <a:pt x="5999" y="3384"/>
                  </a:lnTo>
                  <a:lnTo>
                    <a:pt x="5979" y="3387"/>
                  </a:lnTo>
                  <a:lnTo>
                    <a:pt x="5959" y="3388"/>
                  </a:lnTo>
                  <a:lnTo>
                    <a:pt x="5939" y="3388"/>
                  </a:lnTo>
                  <a:lnTo>
                    <a:pt x="1510" y="3388"/>
                  </a:lnTo>
                  <a:lnTo>
                    <a:pt x="1490" y="3388"/>
                  </a:lnTo>
                  <a:lnTo>
                    <a:pt x="1470" y="3387"/>
                  </a:lnTo>
                  <a:lnTo>
                    <a:pt x="1450" y="3384"/>
                  </a:lnTo>
                  <a:lnTo>
                    <a:pt x="1431" y="3381"/>
                  </a:lnTo>
                  <a:lnTo>
                    <a:pt x="1413" y="3376"/>
                  </a:lnTo>
                  <a:lnTo>
                    <a:pt x="1394" y="3371"/>
                  </a:lnTo>
                  <a:lnTo>
                    <a:pt x="1376" y="3365"/>
                  </a:lnTo>
                  <a:lnTo>
                    <a:pt x="1358" y="3359"/>
                  </a:lnTo>
                  <a:lnTo>
                    <a:pt x="1341" y="3351"/>
                  </a:lnTo>
                  <a:lnTo>
                    <a:pt x="1324" y="3343"/>
                  </a:lnTo>
                  <a:lnTo>
                    <a:pt x="1307" y="3334"/>
                  </a:lnTo>
                  <a:lnTo>
                    <a:pt x="1291" y="3323"/>
                  </a:lnTo>
                  <a:lnTo>
                    <a:pt x="1277" y="3313"/>
                  </a:lnTo>
                  <a:lnTo>
                    <a:pt x="1262" y="3302"/>
                  </a:lnTo>
                  <a:lnTo>
                    <a:pt x="1248" y="3290"/>
                  </a:lnTo>
                  <a:lnTo>
                    <a:pt x="1234" y="3277"/>
                  </a:lnTo>
                  <a:lnTo>
                    <a:pt x="1221" y="3265"/>
                  </a:lnTo>
                  <a:lnTo>
                    <a:pt x="1209" y="3250"/>
                  </a:lnTo>
                  <a:lnTo>
                    <a:pt x="1197" y="3237"/>
                  </a:lnTo>
                  <a:lnTo>
                    <a:pt x="1186" y="3222"/>
                  </a:lnTo>
                  <a:lnTo>
                    <a:pt x="1176" y="3206"/>
                  </a:lnTo>
                  <a:lnTo>
                    <a:pt x="1166" y="3191"/>
                  </a:lnTo>
                  <a:lnTo>
                    <a:pt x="1158" y="3174"/>
                  </a:lnTo>
                  <a:lnTo>
                    <a:pt x="1150" y="3157"/>
                  </a:lnTo>
                  <a:lnTo>
                    <a:pt x="1143" y="3141"/>
                  </a:lnTo>
                  <a:lnTo>
                    <a:pt x="1137" y="3123"/>
                  </a:lnTo>
                  <a:lnTo>
                    <a:pt x="1132" y="3105"/>
                  </a:lnTo>
                  <a:lnTo>
                    <a:pt x="1128" y="3086"/>
                  </a:lnTo>
                  <a:lnTo>
                    <a:pt x="1123" y="3068"/>
                  </a:lnTo>
                  <a:lnTo>
                    <a:pt x="1121" y="3049"/>
                  </a:lnTo>
                  <a:lnTo>
                    <a:pt x="1120" y="3030"/>
                  </a:lnTo>
                  <a:lnTo>
                    <a:pt x="1119" y="3011"/>
                  </a:lnTo>
                  <a:lnTo>
                    <a:pt x="1119" y="1990"/>
                  </a:lnTo>
                  <a:lnTo>
                    <a:pt x="1120" y="1971"/>
                  </a:lnTo>
                  <a:lnTo>
                    <a:pt x="1121" y="1952"/>
                  </a:lnTo>
                  <a:lnTo>
                    <a:pt x="1123" y="1934"/>
                  </a:lnTo>
                  <a:lnTo>
                    <a:pt x="1128" y="1915"/>
                  </a:lnTo>
                  <a:lnTo>
                    <a:pt x="1132" y="1896"/>
                  </a:lnTo>
                  <a:lnTo>
                    <a:pt x="1137" y="1878"/>
                  </a:lnTo>
                  <a:lnTo>
                    <a:pt x="1143" y="1861"/>
                  </a:lnTo>
                  <a:lnTo>
                    <a:pt x="1150" y="1844"/>
                  </a:lnTo>
                  <a:lnTo>
                    <a:pt x="1158" y="1827"/>
                  </a:lnTo>
                  <a:lnTo>
                    <a:pt x="1166" y="1810"/>
                  </a:lnTo>
                  <a:lnTo>
                    <a:pt x="1176" y="1795"/>
                  </a:lnTo>
                  <a:lnTo>
                    <a:pt x="1186" y="1780"/>
                  </a:lnTo>
                  <a:lnTo>
                    <a:pt x="1197" y="1764"/>
                  </a:lnTo>
                  <a:lnTo>
                    <a:pt x="1209" y="1751"/>
                  </a:lnTo>
                  <a:lnTo>
                    <a:pt x="1221" y="1737"/>
                  </a:lnTo>
                  <a:lnTo>
                    <a:pt x="1234" y="1724"/>
                  </a:lnTo>
                  <a:lnTo>
                    <a:pt x="1248" y="1711"/>
                  </a:lnTo>
                  <a:lnTo>
                    <a:pt x="1262" y="1700"/>
                  </a:lnTo>
                  <a:lnTo>
                    <a:pt x="1277" y="1688"/>
                  </a:lnTo>
                  <a:lnTo>
                    <a:pt x="1291" y="1678"/>
                  </a:lnTo>
                  <a:lnTo>
                    <a:pt x="1307" y="1667"/>
                  </a:lnTo>
                  <a:lnTo>
                    <a:pt x="1324" y="1658"/>
                  </a:lnTo>
                  <a:lnTo>
                    <a:pt x="1341" y="1650"/>
                  </a:lnTo>
                  <a:lnTo>
                    <a:pt x="1358" y="1642"/>
                  </a:lnTo>
                  <a:lnTo>
                    <a:pt x="1376" y="1636"/>
                  </a:lnTo>
                  <a:lnTo>
                    <a:pt x="1394" y="1630"/>
                  </a:lnTo>
                  <a:lnTo>
                    <a:pt x="1413" y="1625"/>
                  </a:lnTo>
                  <a:lnTo>
                    <a:pt x="1431" y="1620"/>
                  </a:lnTo>
                  <a:lnTo>
                    <a:pt x="1450" y="1617"/>
                  </a:lnTo>
                  <a:lnTo>
                    <a:pt x="1470" y="1615"/>
                  </a:lnTo>
                  <a:lnTo>
                    <a:pt x="1490" y="1613"/>
                  </a:lnTo>
                  <a:lnTo>
                    <a:pt x="1510" y="1613"/>
                  </a:lnTo>
                  <a:close/>
                  <a:moveTo>
                    <a:pt x="1510" y="3877"/>
                  </a:moveTo>
                  <a:lnTo>
                    <a:pt x="5939" y="3877"/>
                  </a:lnTo>
                  <a:lnTo>
                    <a:pt x="5959" y="3877"/>
                  </a:lnTo>
                  <a:lnTo>
                    <a:pt x="5979" y="3879"/>
                  </a:lnTo>
                  <a:lnTo>
                    <a:pt x="5999" y="3881"/>
                  </a:lnTo>
                  <a:lnTo>
                    <a:pt x="6018" y="3884"/>
                  </a:lnTo>
                  <a:lnTo>
                    <a:pt x="6036" y="3888"/>
                  </a:lnTo>
                  <a:lnTo>
                    <a:pt x="6055" y="3893"/>
                  </a:lnTo>
                  <a:lnTo>
                    <a:pt x="6073" y="3900"/>
                  </a:lnTo>
                  <a:lnTo>
                    <a:pt x="6091" y="3906"/>
                  </a:lnTo>
                  <a:lnTo>
                    <a:pt x="6108" y="3914"/>
                  </a:lnTo>
                  <a:lnTo>
                    <a:pt x="6125" y="3923"/>
                  </a:lnTo>
                  <a:lnTo>
                    <a:pt x="6141" y="3931"/>
                  </a:lnTo>
                  <a:lnTo>
                    <a:pt x="6158" y="3941"/>
                  </a:lnTo>
                  <a:lnTo>
                    <a:pt x="6172" y="3952"/>
                  </a:lnTo>
                  <a:lnTo>
                    <a:pt x="6187" y="3963"/>
                  </a:lnTo>
                  <a:lnTo>
                    <a:pt x="6201" y="3975"/>
                  </a:lnTo>
                  <a:lnTo>
                    <a:pt x="6215" y="3987"/>
                  </a:lnTo>
                  <a:lnTo>
                    <a:pt x="6228" y="4001"/>
                  </a:lnTo>
                  <a:lnTo>
                    <a:pt x="6240" y="4014"/>
                  </a:lnTo>
                  <a:lnTo>
                    <a:pt x="6252" y="4029"/>
                  </a:lnTo>
                  <a:lnTo>
                    <a:pt x="6263" y="4044"/>
                  </a:lnTo>
                  <a:lnTo>
                    <a:pt x="6272" y="4058"/>
                  </a:lnTo>
                  <a:lnTo>
                    <a:pt x="6282" y="4075"/>
                  </a:lnTo>
                  <a:lnTo>
                    <a:pt x="6291" y="4091"/>
                  </a:lnTo>
                  <a:lnTo>
                    <a:pt x="6299" y="4107"/>
                  </a:lnTo>
                  <a:lnTo>
                    <a:pt x="6306" y="4125"/>
                  </a:lnTo>
                  <a:lnTo>
                    <a:pt x="6312" y="4142"/>
                  </a:lnTo>
                  <a:lnTo>
                    <a:pt x="6317" y="4160"/>
                  </a:lnTo>
                  <a:lnTo>
                    <a:pt x="6321" y="4178"/>
                  </a:lnTo>
                  <a:lnTo>
                    <a:pt x="6325" y="4197"/>
                  </a:lnTo>
                  <a:lnTo>
                    <a:pt x="6328" y="4216"/>
                  </a:lnTo>
                  <a:lnTo>
                    <a:pt x="6329" y="4235"/>
                  </a:lnTo>
                  <a:lnTo>
                    <a:pt x="6330" y="4255"/>
                  </a:lnTo>
                  <a:lnTo>
                    <a:pt x="6330" y="5275"/>
                  </a:lnTo>
                  <a:lnTo>
                    <a:pt x="6329" y="5293"/>
                  </a:lnTo>
                  <a:lnTo>
                    <a:pt x="6328" y="5313"/>
                  </a:lnTo>
                  <a:lnTo>
                    <a:pt x="6325" y="5332"/>
                  </a:lnTo>
                  <a:lnTo>
                    <a:pt x="6321" y="5350"/>
                  </a:lnTo>
                  <a:lnTo>
                    <a:pt x="6317" y="5369"/>
                  </a:lnTo>
                  <a:lnTo>
                    <a:pt x="6312" y="5386"/>
                  </a:lnTo>
                  <a:lnTo>
                    <a:pt x="6306" y="5404"/>
                  </a:lnTo>
                  <a:lnTo>
                    <a:pt x="6299" y="5421"/>
                  </a:lnTo>
                  <a:lnTo>
                    <a:pt x="6291" y="5437"/>
                  </a:lnTo>
                  <a:lnTo>
                    <a:pt x="6282" y="5454"/>
                  </a:lnTo>
                  <a:lnTo>
                    <a:pt x="6272" y="5470"/>
                  </a:lnTo>
                  <a:lnTo>
                    <a:pt x="6263" y="5486"/>
                  </a:lnTo>
                  <a:lnTo>
                    <a:pt x="6252" y="5500"/>
                  </a:lnTo>
                  <a:lnTo>
                    <a:pt x="6240" y="5515"/>
                  </a:lnTo>
                  <a:lnTo>
                    <a:pt x="6228" y="5528"/>
                  </a:lnTo>
                  <a:lnTo>
                    <a:pt x="6215" y="5541"/>
                  </a:lnTo>
                  <a:lnTo>
                    <a:pt x="6201" y="5553"/>
                  </a:lnTo>
                  <a:lnTo>
                    <a:pt x="6187" y="5566"/>
                  </a:lnTo>
                  <a:lnTo>
                    <a:pt x="6172" y="5576"/>
                  </a:lnTo>
                  <a:lnTo>
                    <a:pt x="6158" y="5588"/>
                  </a:lnTo>
                  <a:lnTo>
                    <a:pt x="6141" y="5597"/>
                  </a:lnTo>
                  <a:lnTo>
                    <a:pt x="6125" y="5607"/>
                  </a:lnTo>
                  <a:lnTo>
                    <a:pt x="6108" y="5615"/>
                  </a:lnTo>
                  <a:lnTo>
                    <a:pt x="6091" y="5622"/>
                  </a:lnTo>
                  <a:lnTo>
                    <a:pt x="6073" y="5630"/>
                  </a:lnTo>
                  <a:lnTo>
                    <a:pt x="6055" y="5635"/>
                  </a:lnTo>
                  <a:lnTo>
                    <a:pt x="6036" y="5640"/>
                  </a:lnTo>
                  <a:lnTo>
                    <a:pt x="6018" y="5644"/>
                  </a:lnTo>
                  <a:lnTo>
                    <a:pt x="5999" y="5647"/>
                  </a:lnTo>
                  <a:lnTo>
                    <a:pt x="5979" y="5650"/>
                  </a:lnTo>
                  <a:lnTo>
                    <a:pt x="5959" y="5652"/>
                  </a:lnTo>
                  <a:lnTo>
                    <a:pt x="5939" y="5653"/>
                  </a:lnTo>
                  <a:lnTo>
                    <a:pt x="1510" y="5653"/>
                  </a:lnTo>
                  <a:lnTo>
                    <a:pt x="1490" y="5652"/>
                  </a:lnTo>
                  <a:lnTo>
                    <a:pt x="1470" y="5650"/>
                  </a:lnTo>
                  <a:lnTo>
                    <a:pt x="1450" y="5647"/>
                  </a:lnTo>
                  <a:lnTo>
                    <a:pt x="1431" y="5644"/>
                  </a:lnTo>
                  <a:lnTo>
                    <a:pt x="1413" y="5640"/>
                  </a:lnTo>
                  <a:lnTo>
                    <a:pt x="1394" y="5635"/>
                  </a:lnTo>
                  <a:lnTo>
                    <a:pt x="1376" y="5630"/>
                  </a:lnTo>
                  <a:lnTo>
                    <a:pt x="1358" y="5622"/>
                  </a:lnTo>
                  <a:lnTo>
                    <a:pt x="1341" y="5615"/>
                  </a:lnTo>
                  <a:lnTo>
                    <a:pt x="1324" y="5607"/>
                  </a:lnTo>
                  <a:lnTo>
                    <a:pt x="1307" y="5597"/>
                  </a:lnTo>
                  <a:lnTo>
                    <a:pt x="1291" y="5588"/>
                  </a:lnTo>
                  <a:lnTo>
                    <a:pt x="1277" y="5576"/>
                  </a:lnTo>
                  <a:lnTo>
                    <a:pt x="1262" y="5566"/>
                  </a:lnTo>
                  <a:lnTo>
                    <a:pt x="1248" y="5553"/>
                  </a:lnTo>
                  <a:lnTo>
                    <a:pt x="1234" y="5541"/>
                  </a:lnTo>
                  <a:lnTo>
                    <a:pt x="1221" y="5528"/>
                  </a:lnTo>
                  <a:lnTo>
                    <a:pt x="1209" y="5515"/>
                  </a:lnTo>
                  <a:lnTo>
                    <a:pt x="1197" y="5500"/>
                  </a:lnTo>
                  <a:lnTo>
                    <a:pt x="1186" y="5486"/>
                  </a:lnTo>
                  <a:lnTo>
                    <a:pt x="1176" y="5470"/>
                  </a:lnTo>
                  <a:lnTo>
                    <a:pt x="1166" y="5454"/>
                  </a:lnTo>
                  <a:lnTo>
                    <a:pt x="1158" y="5437"/>
                  </a:lnTo>
                  <a:lnTo>
                    <a:pt x="1150" y="5421"/>
                  </a:lnTo>
                  <a:lnTo>
                    <a:pt x="1143" y="5404"/>
                  </a:lnTo>
                  <a:lnTo>
                    <a:pt x="1137" y="5386"/>
                  </a:lnTo>
                  <a:lnTo>
                    <a:pt x="1132" y="5369"/>
                  </a:lnTo>
                  <a:lnTo>
                    <a:pt x="1128" y="5350"/>
                  </a:lnTo>
                  <a:lnTo>
                    <a:pt x="1123" y="5332"/>
                  </a:lnTo>
                  <a:lnTo>
                    <a:pt x="1121" y="5313"/>
                  </a:lnTo>
                  <a:lnTo>
                    <a:pt x="1120" y="5293"/>
                  </a:lnTo>
                  <a:lnTo>
                    <a:pt x="1119" y="5275"/>
                  </a:lnTo>
                  <a:lnTo>
                    <a:pt x="1119" y="4255"/>
                  </a:lnTo>
                  <a:lnTo>
                    <a:pt x="1120" y="4235"/>
                  </a:lnTo>
                  <a:lnTo>
                    <a:pt x="1121" y="4216"/>
                  </a:lnTo>
                  <a:lnTo>
                    <a:pt x="1123" y="4197"/>
                  </a:lnTo>
                  <a:lnTo>
                    <a:pt x="1128" y="4178"/>
                  </a:lnTo>
                  <a:lnTo>
                    <a:pt x="1132" y="4160"/>
                  </a:lnTo>
                  <a:lnTo>
                    <a:pt x="1137" y="4142"/>
                  </a:lnTo>
                  <a:lnTo>
                    <a:pt x="1143" y="4125"/>
                  </a:lnTo>
                  <a:lnTo>
                    <a:pt x="1150" y="4107"/>
                  </a:lnTo>
                  <a:lnTo>
                    <a:pt x="1158" y="4091"/>
                  </a:lnTo>
                  <a:lnTo>
                    <a:pt x="1166" y="4075"/>
                  </a:lnTo>
                  <a:lnTo>
                    <a:pt x="1176" y="4058"/>
                  </a:lnTo>
                  <a:lnTo>
                    <a:pt x="1186" y="4044"/>
                  </a:lnTo>
                  <a:lnTo>
                    <a:pt x="1197" y="4029"/>
                  </a:lnTo>
                  <a:lnTo>
                    <a:pt x="1209" y="4014"/>
                  </a:lnTo>
                  <a:lnTo>
                    <a:pt x="1221" y="4001"/>
                  </a:lnTo>
                  <a:lnTo>
                    <a:pt x="1234" y="3987"/>
                  </a:lnTo>
                  <a:lnTo>
                    <a:pt x="1248" y="3975"/>
                  </a:lnTo>
                  <a:lnTo>
                    <a:pt x="1262" y="3963"/>
                  </a:lnTo>
                  <a:lnTo>
                    <a:pt x="1277" y="3952"/>
                  </a:lnTo>
                  <a:lnTo>
                    <a:pt x="1291" y="3941"/>
                  </a:lnTo>
                  <a:lnTo>
                    <a:pt x="1307" y="3931"/>
                  </a:lnTo>
                  <a:lnTo>
                    <a:pt x="1324" y="3923"/>
                  </a:lnTo>
                  <a:lnTo>
                    <a:pt x="1341" y="3914"/>
                  </a:lnTo>
                  <a:lnTo>
                    <a:pt x="1358" y="3906"/>
                  </a:lnTo>
                  <a:lnTo>
                    <a:pt x="1376" y="3900"/>
                  </a:lnTo>
                  <a:lnTo>
                    <a:pt x="1394" y="3893"/>
                  </a:lnTo>
                  <a:lnTo>
                    <a:pt x="1413" y="3888"/>
                  </a:lnTo>
                  <a:lnTo>
                    <a:pt x="1431" y="3884"/>
                  </a:lnTo>
                  <a:lnTo>
                    <a:pt x="1450" y="3881"/>
                  </a:lnTo>
                  <a:lnTo>
                    <a:pt x="1470" y="3879"/>
                  </a:lnTo>
                  <a:lnTo>
                    <a:pt x="1490" y="3877"/>
                  </a:lnTo>
                  <a:lnTo>
                    <a:pt x="1510" y="3877"/>
                  </a:lnTo>
                  <a:close/>
                  <a:moveTo>
                    <a:pt x="1510" y="6140"/>
                  </a:moveTo>
                  <a:lnTo>
                    <a:pt x="5939" y="6140"/>
                  </a:lnTo>
                  <a:lnTo>
                    <a:pt x="5959" y="6140"/>
                  </a:lnTo>
                  <a:lnTo>
                    <a:pt x="5979" y="6142"/>
                  </a:lnTo>
                  <a:lnTo>
                    <a:pt x="5999" y="6144"/>
                  </a:lnTo>
                  <a:lnTo>
                    <a:pt x="6018" y="6147"/>
                  </a:lnTo>
                  <a:lnTo>
                    <a:pt x="6036" y="6152"/>
                  </a:lnTo>
                  <a:lnTo>
                    <a:pt x="6055" y="6157"/>
                  </a:lnTo>
                  <a:lnTo>
                    <a:pt x="6073" y="6163"/>
                  </a:lnTo>
                  <a:lnTo>
                    <a:pt x="6091" y="6169"/>
                  </a:lnTo>
                  <a:lnTo>
                    <a:pt x="6108" y="6178"/>
                  </a:lnTo>
                  <a:lnTo>
                    <a:pt x="6125" y="6186"/>
                  </a:lnTo>
                  <a:lnTo>
                    <a:pt x="6141" y="6194"/>
                  </a:lnTo>
                  <a:lnTo>
                    <a:pt x="6158" y="6205"/>
                  </a:lnTo>
                  <a:lnTo>
                    <a:pt x="6172" y="6215"/>
                  </a:lnTo>
                  <a:lnTo>
                    <a:pt x="6187" y="6227"/>
                  </a:lnTo>
                  <a:lnTo>
                    <a:pt x="6201" y="6238"/>
                  </a:lnTo>
                  <a:lnTo>
                    <a:pt x="6215" y="6251"/>
                  </a:lnTo>
                  <a:lnTo>
                    <a:pt x="6228" y="6264"/>
                  </a:lnTo>
                  <a:lnTo>
                    <a:pt x="6240" y="6278"/>
                  </a:lnTo>
                  <a:lnTo>
                    <a:pt x="6252" y="6293"/>
                  </a:lnTo>
                  <a:lnTo>
                    <a:pt x="6263" y="6307"/>
                  </a:lnTo>
                  <a:lnTo>
                    <a:pt x="6272" y="6322"/>
                  </a:lnTo>
                  <a:lnTo>
                    <a:pt x="6282" y="6339"/>
                  </a:lnTo>
                  <a:lnTo>
                    <a:pt x="6291" y="6354"/>
                  </a:lnTo>
                  <a:lnTo>
                    <a:pt x="6299" y="6371"/>
                  </a:lnTo>
                  <a:lnTo>
                    <a:pt x="6306" y="6389"/>
                  </a:lnTo>
                  <a:lnTo>
                    <a:pt x="6312" y="6405"/>
                  </a:lnTo>
                  <a:lnTo>
                    <a:pt x="6317" y="6424"/>
                  </a:lnTo>
                  <a:lnTo>
                    <a:pt x="6321" y="6442"/>
                  </a:lnTo>
                  <a:lnTo>
                    <a:pt x="6325" y="6461"/>
                  </a:lnTo>
                  <a:lnTo>
                    <a:pt x="6328" y="6479"/>
                  </a:lnTo>
                  <a:lnTo>
                    <a:pt x="6329" y="6498"/>
                  </a:lnTo>
                  <a:lnTo>
                    <a:pt x="6330" y="6518"/>
                  </a:lnTo>
                  <a:lnTo>
                    <a:pt x="6330" y="7538"/>
                  </a:lnTo>
                  <a:lnTo>
                    <a:pt x="6329" y="7557"/>
                  </a:lnTo>
                  <a:lnTo>
                    <a:pt x="6328" y="7577"/>
                  </a:lnTo>
                  <a:lnTo>
                    <a:pt x="6325" y="7596"/>
                  </a:lnTo>
                  <a:lnTo>
                    <a:pt x="6321" y="7614"/>
                  </a:lnTo>
                  <a:lnTo>
                    <a:pt x="6317" y="7632"/>
                  </a:lnTo>
                  <a:lnTo>
                    <a:pt x="6312" y="7650"/>
                  </a:lnTo>
                  <a:lnTo>
                    <a:pt x="6306" y="7668"/>
                  </a:lnTo>
                  <a:lnTo>
                    <a:pt x="6299" y="7684"/>
                  </a:lnTo>
                  <a:lnTo>
                    <a:pt x="6291" y="7701"/>
                  </a:lnTo>
                  <a:lnTo>
                    <a:pt x="6282" y="7718"/>
                  </a:lnTo>
                  <a:lnTo>
                    <a:pt x="6272" y="7733"/>
                  </a:lnTo>
                  <a:lnTo>
                    <a:pt x="6263" y="7749"/>
                  </a:lnTo>
                  <a:lnTo>
                    <a:pt x="6252" y="7764"/>
                  </a:lnTo>
                  <a:lnTo>
                    <a:pt x="6240" y="7778"/>
                  </a:lnTo>
                  <a:lnTo>
                    <a:pt x="6228" y="7792"/>
                  </a:lnTo>
                  <a:lnTo>
                    <a:pt x="6215" y="7804"/>
                  </a:lnTo>
                  <a:lnTo>
                    <a:pt x="6201" y="7817"/>
                  </a:lnTo>
                  <a:lnTo>
                    <a:pt x="6187" y="7829"/>
                  </a:lnTo>
                  <a:lnTo>
                    <a:pt x="6172" y="7841"/>
                  </a:lnTo>
                  <a:lnTo>
                    <a:pt x="6158" y="7851"/>
                  </a:lnTo>
                  <a:lnTo>
                    <a:pt x="6141" y="7861"/>
                  </a:lnTo>
                  <a:lnTo>
                    <a:pt x="6125" y="7870"/>
                  </a:lnTo>
                  <a:lnTo>
                    <a:pt x="6108" y="7878"/>
                  </a:lnTo>
                  <a:lnTo>
                    <a:pt x="6091" y="7886"/>
                  </a:lnTo>
                  <a:lnTo>
                    <a:pt x="6073" y="7893"/>
                  </a:lnTo>
                  <a:lnTo>
                    <a:pt x="6055" y="7898"/>
                  </a:lnTo>
                  <a:lnTo>
                    <a:pt x="6036" y="7904"/>
                  </a:lnTo>
                  <a:lnTo>
                    <a:pt x="6018" y="7908"/>
                  </a:lnTo>
                  <a:lnTo>
                    <a:pt x="5999" y="7912"/>
                  </a:lnTo>
                  <a:lnTo>
                    <a:pt x="5979" y="7914"/>
                  </a:lnTo>
                  <a:lnTo>
                    <a:pt x="5959" y="7915"/>
                  </a:lnTo>
                  <a:lnTo>
                    <a:pt x="5939" y="7916"/>
                  </a:lnTo>
                  <a:lnTo>
                    <a:pt x="1510" y="7916"/>
                  </a:lnTo>
                  <a:lnTo>
                    <a:pt x="1490" y="7915"/>
                  </a:lnTo>
                  <a:lnTo>
                    <a:pt x="1470" y="7914"/>
                  </a:lnTo>
                  <a:lnTo>
                    <a:pt x="1450" y="7912"/>
                  </a:lnTo>
                  <a:lnTo>
                    <a:pt x="1431" y="7908"/>
                  </a:lnTo>
                  <a:lnTo>
                    <a:pt x="1413" y="7904"/>
                  </a:lnTo>
                  <a:lnTo>
                    <a:pt x="1394" y="7898"/>
                  </a:lnTo>
                  <a:lnTo>
                    <a:pt x="1376" y="7893"/>
                  </a:lnTo>
                  <a:lnTo>
                    <a:pt x="1358" y="7886"/>
                  </a:lnTo>
                  <a:lnTo>
                    <a:pt x="1341" y="7878"/>
                  </a:lnTo>
                  <a:lnTo>
                    <a:pt x="1324" y="7870"/>
                  </a:lnTo>
                  <a:lnTo>
                    <a:pt x="1307" y="7861"/>
                  </a:lnTo>
                  <a:lnTo>
                    <a:pt x="1291" y="7851"/>
                  </a:lnTo>
                  <a:lnTo>
                    <a:pt x="1277" y="7841"/>
                  </a:lnTo>
                  <a:lnTo>
                    <a:pt x="1262" y="7829"/>
                  </a:lnTo>
                  <a:lnTo>
                    <a:pt x="1248" y="7817"/>
                  </a:lnTo>
                  <a:lnTo>
                    <a:pt x="1234" y="7804"/>
                  </a:lnTo>
                  <a:lnTo>
                    <a:pt x="1221" y="7792"/>
                  </a:lnTo>
                  <a:lnTo>
                    <a:pt x="1209" y="7778"/>
                  </a:lnTo>
                  <a:lnTo>
                    <a:pt x="1197" y="7764"/>
                  </a:lnTo>
                  <a:lnTo>
                    <a:pt x="1186" y="7749"/>
                  </a:lnTo>
                  <a:lnTo>
                    <a:pt x="1176" y="7733"/>
                  </a:lnTo>
                  <a:lnTo>
                    <a:pt x="1166" y="7718"/>
                  </a:lnTo>
                  <a:lnTo>
                    <a:pt x="1158" y="7701"/>
                  </a:lnTo>
                  <a:lnTo>
                    <a:pt x="1150" y="7684"/>
                  </a:lnTo>
                  <a:lnTo>
                    <a:pt x="1143" y="7668"/>
                  </a:lnTo>
                  <a:lnTo>
                    <a:pt x="1137" y="7650"/>
                  </a:lnTo>
                  <a:lnTo>
                    <a:pt x="1132" y="7632"/>
                  </a:lnTo>
                  <a:lnTo>
                    <a:pt x="1128" y="7614"/>
                  </a:lnTo>
                  <a:lnTo>
                    <a:pt x="1123" y="7596"/>
                  </a:lnTo>
                  <a:lnTo>
                    <a:pt x="1121" y="7577"/>
                  </a:lnTo>
                  <a:lnTo>
                    <a:pt x="1120" y="7557"/>
                  </a:lnTo>
                  <a:lnTo>
                    <a:pt x="1119" y="7538"/>
                  </a:lnTo>
                  <a:lnTo>
                    <a:pt x="1119" y="6518"/>
                  </a:lnTo>
                  <a:lnTo>
                    <a:pt x="1120" y="6498"/>
                  </a:lnTo>
                  <a:lnTo>
                    <a:pt x="1121" y="6479"/>
                  </a:lnTo>
                  <a:lnTo>
                    <a:pt x="1123" y="6461"/>
                  </a:lnTo>
                  <a:lnTo>
                    <a:pt x="1128" y="6442"/>
                  </a:lnTo>
                  <a:lnTo>
                    <a:pt x="1132" y="6424"/>
                  </a:lnTo>
                  <a:lnTo>
                    <a:pt x="1137" y="6405"/>
                  </a:lnTo>
                  <a:lnTo>
                    <a:pt x="1143" y="6389"/>
                  </a:lnTo>
                  <a:lnTo>
                    <a:pt x="1150" y="6371"/>
                  </a:lnTo>
                  <a:lnTo>
                    <a:pt x="1158" y="6354"/>
                  </a:lnTo>
                  <a:lnTo>
                    <a:pt x="1166" y="6339"/>
                  </a:lnTo>
                  <a:lnTo>
                    <a:pt x="1176" y="6322"/>
                  </a:lnTo>
                  <a:lnTo>
                    <a:pt x="1186" y="6307"/>
                  </a:lnTo>
                  <a:lnTo>
                    <a:pt x="1197" y="6293"/>
                  </a:lnTo>
                  <a:lnTo>
                    <a:pt x="1209" y="6278"/>
                  </a:lnTo>
                  <a:lnTo>
                    <a:pt x="1221" y="6264"/>
                  </a:lnTo>
                  <a:lnTo>
                    <a:pt x="1234" y="6251"/>
                  </a:lnTo>
                  <a:lnTo>
                    <a:pt x="1248" y="6238"/>
                  </a:lnTo>
                  <a:lnTo>
                    <a:pt x="1262" y="6227"/>
                  </a:lnTo>
                  <a:lnTo>
                    <a:pt x="1277" y="6215"/>
                  </a:lnTo>
                  <a:lnTo>
                    <a:pt x="1291" y="6205"/>
                  </a:lnTo>
                  <a:lnTo>
                    <a:pt x="1307" y="6194"/>
                  </a:lnTo>
                  <a:lnTo>
                    <a:pt x="1324" y="6186"/>
                  </a:lnTo>
                  <a:lnTo>
                    <a:pt x="1341" y="6178"/>
                  </a:lnTo>
                  <a:lnTo>
                    <a:pt x="1358" y="6169"/>
                  </a:lnTo>
                  <a:lnTo>
                    <a:pt x="1376" y="6163"/>
                  </a:lnTo>
                  <a:lnTo>
                    <a:pt x="1394" y="6157"/>
                  </a:lnTo>
                  <a:lnTo>
                    <a:pt x="1413" y="6152"/>
                  </a:lnTo>
                  <a:lnTo>
                    <a:pt x="1431" y="6147"/>
                  </a:lnTo>
                  <a:lnTo>
                    <a:pt x="1450" y="6144"/>
                  </a:lnTo>
                  <a:lnTo>
                    <a:pt x="1470" y="6142"/>
                  </a:lnTo>
                  <a:lnTo>
                    <a:pt x="1490" y="6140"/>
                  </a:lnTo>
                  <a:lnTo>
                    <a:pt x="1510" y="6140"/>
                  </a:lnTo>
                  <a:close/>
                  <a:moveTo>
                    <a:pt x="1510" y="8404"/>
                  </a:moveTo>
                  <a:lnTo>
                    <a:pt x="5939" y="8404"/>
                  </a:lnTo>
                  <a:lnTo>
                    <a:pt x="5959" y="8404"/>
                  </a:lnTo>
                  <a:lnTo>
                    <a:pt x="5979" y="8406"/>
                  </a:lnTo>
                  <a:lnTo>
                    <a:pt x="5999" y="8408"/>
                  </a:lnTo>
                  <a:lnTo>
                    <a:pt x="6018" y="8411"/>
                  </a:lnTo>
                  <a:lnTo>
                    <a:pt x="6036" y="8415"/>
                  </a:lnTo>
                  <a:lnTo>
                    <a:pt x="6055" y="8420"/>
                  </a:lnTo>
                  <a:lnTo>
                    <a:pt x="6073" y="8427"/>
                  </a:lnTo>
                  <a:lnTo>
                    <a:pt x="6091" y="8433"/>
                  </a:lnTo>
                  <a:lnTo>
                    <a:pt x="6108" y="8441"/>
                  </a:lnTo>
                  <a:lnTo>
                    <a:pt x="6125" y="8450"/>
                  </a:lnTo>
                  <a:lnTo>
                    <a:pt x="6141" y="8459"/>
                  </a:lnTo>
                  <a:lnTo>
                    <a:pt x="6158" y="8468"/>
                  </a:lnTo>
                  <a:lnTo>
                    <a:pt x="6172" y="8479"/>
                  </a:lnTo>
                  <a:lnTo>
                    <a:pt x="6187" y="8490"/>
                  </a:lnTo>
                  <a:lnTo>
                    <a:pt x="6201" y="8502"/>
                  </a:lnTo>
                  <a:lnTo>
                    <a:pt x="6215" y="8514"/>
                  </a:lnTo>
                  <a:lnTo>
                    <a:pt x="6228" y="8528"/>
                  </a:lnTo>
                  <a:lnTo>
                    <a:pt x="6240" y="8541"/>
                  </a:lnTo>
                  <a:lnTo>
                    <a:pt x="6252" y="8556"/>
                  </a:lnTo>
                  <a:lnTo>
                    <a:pt x="6263" y="8571"/>
                  </a:lnTo>
                  <a:lnTo>
                    <a:pt x="6272" y="8586"/>
                  </a:lnTo>
                  <a:lnTo>
                    <a:pt x="6282" y="8602"/>
                  </a:lnTo>
                  <a:lnTo>
                    <a:pt x="6291" y="8618"/>
                  </a:lnTo>
                  <a:lnTo>
                    <a:pt x="6299" y="8634"/>
                  </a:lnTo>
                  <a:lnTo>
                    <a:pt x="6306" y="8652"/>
                  </a:lnTo>
                  <a:lnTo>
                    <a:pt x="6312" y="8670"/>
                  </a:lnTo>
                  <a:lnTo>
                    <a:pt x="6317" y="8688"/>
                  </a:lnTo>
                  <a:lnTo>
                    <a:pt x="6321" y="8705"/>
                  </a:lnTo>
                  <a:lnTo>
                    <a:pt x="6325" y="8724"/>
                  </a:lnTo>
                  <a:lnTo>
                    <a:pt x="6328" y="8743"/>
                  </a:lnTo>
                  <a:lnTo>
                    <a:pt x="6329" y="8762"/>
                  </a:lnTo>
                  <a:lnTo>
                    <a:pt x="6330" y="8782"/>
                  </a:lnTo>
                  <a:lnTo>
                    <a:pt x="6330" y="9802"/>
                  </a:lnTo>
                  <a:lnTo>
                    <a:pt x="6329" y="9820"/>
                  </a:lnTo>
                  <a:lnTo>
                    <a:pt x="6328" y="9840"/>
                  </a:lnTo>
                  <a:lnTo>
                    <a:pt x="6325" y="9859"/>
                  </a:lnTo>
                  <a:lnTo>
                    <a:pt x="6321" y="9878"/>
                  </a:lnTo>
                  <a:lnTo>
                    <a:pt x="6317" y="9896"/>
                  </a:lnTo>
                  <a:lnTo>
                    <a:pt x="6312" y="9913"/>
                  </a:lnTo>
                  <a:lnTo>
                    <a:pt x="6306" y="9931"/>
                  </a:lnTo>
                  <a:lnTo>
                    <a:pt x="6299" y="9948"/>
                  </a:lnTo>
                  <a:lnTo>
                    <a:pt x="6291" y="9965"/>
                  </a:lnTo>
                  <a:lnTo>
                    <a:pt x="6282" y="9981"/>
                  </a:lnTo>
                  <a:lnTo>
                    <a:pt x="6272" y="9997"/>
                  </a:lnTo>
                  <a:lnTo>
                    <a:pt x="6263" y="10013"/>
                  </a:lnTo>
                  <a:lnTo>
                    <a:pt x="6252" y="10027"/>
                  </a:lnTo>
                  <a:lnTo>
                    <a:pt x="6240" y="10042"/>
                  </a:lnTo>
                  <a:lnTo>
                    <a:pt x="6228" y="10055"/>
                  </a:lnTo>
                  <a:lnTo>
                    <a:pt x="6215" y="10068"/>
                  </a:lnTo>
                  <a:lnTo>
                    <a:pt x="6201" y="10081"/>
                  </a:lnTo>
                  <a:lnTo>
                    <a:pt x="6187" y="10093"/>
                  </a:lnTo>
                  <a:lnTo>
                    <a:pt x="6172" y="10104"/>
                  </a:lnTo>
                  <a:lnTo>
                    <a:pt x="6158" y="10115"/>
                  </a:lnTo>
                  <a:lnTo>
                    <a:pt x="6141" y="10124"/>
                  </a:lnTo>
                  <a:lnTo>
                    <a:pt x="6125" y="10134"/>
                  </a:lnTo>
                  <a:lnTo>
                    <a:pt x="6108" y="10142"/>
                  </a:lnTo>
                  <a:lnTo>
                    <a:pt x="6091" y="10149"/>
                  </a:lnTo>
                  <a:lnTo>
                    <a:pt x="6073" y="10157"/>
                  </a:lnTo>
                  <a:lnTo>
                    <a:pt x="6055" y="10162"/>
                  </a:lnTo>
                  <a:lnTo>
                    <a:pt x="6036" y="10167"/>
                  </a:lnTo>
                  <a:lnTo>
                    <a:pt x="6018" y="10171"/>
                  </a:lnTo>
                  <a:lnTo>
                    <a:pt x="5999" y="10175"/>
                  </a:lnTo>
                  <a:lnTo>
                    <a:pt x="5979" y="10178"/>
                  </a:lnTo>
                  <a:lnTo>
                    <a:pt x="5959" y="10179"/>
                  </a:lnTo>
                  <a:lnTo>
                    <a:pt x="5939" y="10180"/>
                  </a:lnTo>
                  <a:lnTo>
                    <a:pt x="1510" y="10180"/>
                  </a:lnTo>
                  <a:lnTo>
                    <a:pt x="1490" y="10179"/>
                  </a:lnTo>
                  <a:lnTo>
                    <a:pt x="1470" y="10178"/>
                  </a:lnTo>
                  <a:lnTo>
                    <a:pt x="1450" y="10175"/>
                  </a:lnTo>
                  <a:lnTo>
                    <a:pt x="1431" y="10171"/>
                  </a:lnTo>
                  <a:lnTo>
                    <a:pt x="1413" y="10167"/>
                  </a:lnTo>
                  <a:lnTo>
                    <a:pt x="1394" y="10162"/>
                  </a:lnTo>
                  <a:lnTo>
                    <a:pt x="1376" y="10157"/>
                  </a:lnTo>
                  <a:lnTo>
                    <a:pt x="1358" y="10149"/>
                  </a:lnTo>
                  <a:lnTo>
                    <a:pt x="1341" y="10142"/>
                  </a:lnTo>
                  <a:lnTo>
                    <a:pt x="1324" y="10134"/>
                  </a:lnTo>
                  <a:lnTo>
                    <a:pt x="1307" y="10124"/>
                  </a:lnTo>
                  <a:lnTo>
                    <a:pt x="1291" y="10115"/>
                  </a:lnTo>
                  <a:lnTo>
                    <a:pt x="1277" y="10104"/>
                  </a:lnTo>
                  <a:lnTo>
                    <a:pt x="1262" y="10093"/>
                  </a:lnTo>
                  <a:lnTo>
                    <a:pt x="1248" y="10081"/>
                  </a:lnTo>
                  <a:lnTo>
                    <a:pt x="1234" y="10068"/>
                  </a:lnTo>
                  <a:lnTo>
                    <a:pt x="1221" y="10055"/>
                  </a:lnTo>
                  <a:lnTo>
                    <a:pt x="1209" y="10042"/>
                  </a:lnTo>
                  <a:lnTo>
                    <a:pt x="1197" y="10027"/>
                  </a:lnTo>
                  <a:lnTo>
                    <a:pt x="1186" y="10013"/>
                  </a:lnTo>
                  <a:lnTo>
                    <a:pt x="1176" y="9997"/>
                  </a:lnTo>
                  <a:lnTo>
                    <a:pt x="1166" y="9981"/>
                  </a:lnTo>
                  <a:lnTo>
                    <a:pt x="1158" y="9965"/>
                  </a:lnTo>
                  <a:lnTo>
                    <a:pt x="1150" y="9948"/>
                  </a:lnTo>
                  <a:lnTo>
                    <a:pt x="1143" y="9931"/>
                  </a:lnTo>
                  <a:lnTo>
                    <a:pt x="1137" y="9913"/>
                  </a:lnTo>
                  <a:lnTo>
                    <a:pt x="1132" y="9896"/>
                  </a:lnTo>
                  <a:lnTo>
                    <a:pt x="1128" y="9878"/>
                  </a:lnTo>
                  <a:lnTo>
                    <a:pt x="1123" y="9859"/>
                  </a:lnTo>
                  <a:lnTo>
                    <a:pt x="1121" y="9840"/>
                  </a:lnTo>
                  <a:lnTo>
                    <a:pt x="1120" y="9820"/>
                  </a:lnTo>
                  <a:lnTo>
                    <a:pt x="1119" y="9802"/>
                  </a:lnTo>
                  <a:lnTo>
                    <a:pt x="1119" y="8782"/>
                  </a:lnTo>
                  <a:lnTo>
                    <a:pt x="1120" y="8762"/>
                  </a:lnTo>
                  <a:lnTo>
                    <a:pt x="1121" y="8743"/>
                  </a:lnTo>
                  <a:lnTo>
                    <a:pt x="1123" y="8724"/>
                  </a:lnTo>
                  <a:lnTo>
                    <a:pt x="1128" y="8705"/>
                  </a:lnTo>
                  <a:lnTo>
                    <a:pt x="1132" y="8688"/>
                  </a:lnTo>
                  <a:lnTo>
                    <a:pt x="1137" y="8670"/>
                  </a:lnTo>
                  <a:lnTo>
                    <a:pt x="1143" y="8652"/>
                  </a:lnTo>
                  <a:lnTo>
                    <a:pt x="1150" y="8634"/>
                  </a:lnTo>
                  <a:lnTo>
                    <a:pt x="1158" y="8618"/>
                  </a:lnTo>
                  <a:lnTo>
                    <a:pt x="1166" y="8602"/>
                  </a:lnTo>
                  <a:lnTo>
                    <a:pt x="1176" y="8586"/>
                  </a:lnTo>
                  <a:lnTo>
                    <a:pt x="1186" y="8571"/>
                  </a:lnTo>
                  <a:lnTo>
                    <a:pt x="1197" y="8556"/>
                  </a:lnTo>
                  <a:lnTo>
                    <a:pt x="1209" y="8541"/>
                  </a:lnTo>
                  <a:lnTo>
                    <a:pt x="1221" y="8528"/>
                  </a:lnTo>
                  <a:lnTo>
                    <a:pt x="1234" y="8514"/>
                  </a:lnTo>
                  <a:lnTo>
                    <a:pt x="1248" y="8502"/>
                  </a:lnTo>
                  <a:lnTo>
                    <a:pt x="1262" y="8490"/>
                  </a:lnTo>
                  <a:lnTo>
                    <a:pt x="1277" y="8479"/>
                  </a:lnTo>
                  <a:lnTo>
                    <a:pt x="1291" y="8468"/>
                  </a:lnTo>
                  <a:lnTo>
                    <a:pt x="1307" y="8459"/>
                  </a:lnTo>
                  <a:lnTo>
                    <a:pt x="1324" y="8450"/>
                  </a:lnTo>
                  <a:lnTo>
                    <a:pt x="1341" y="8441"/>
                  </a:lnTo>
                  <a:lnTo>
                    <a:pt x="1358" y="8433"/>
                  </a:lnTo>
                  <a:lnTo>
                    <a:pt x="1376" y="8427"/>
                  </a:lnTo>
                  <a:lnTo>
                    <a:pt x="1394" y="8420"/>
                  </a:lnTo>
                  <a:lnTo>
                    <a:pt x="1413" y="8415"/>
                  </a:lnTo>
                  <a:lnTo>
                    <a:pt x="1431" y="8411"/>
                  </a:lnTo>
                  <a:lnTo>
                    <a:pt x="1450" y="8408"/>
                  </a:lnTo>
                  <a:lnTo>
                    <a:pt x="1470" y="8406"/>
                  </a:lnTo>
                  <a:lnTo>
                    <a:pt x="1490" y="8404"/>
                  </a:lnTo>
                  <a:lnTo>
                    <a:pt x="1510" y="8404"/>
                  </a:lnTo>
                  <a:close/>
                  <a:moveTo>
                    <a:pt x="3725" y="14428"/>
                  </a:moveTo>
                  <a:lnTo>
                    <a:pt x="3750" y="14428"/>
                  </a:lnTo>
                  <a:lnTo>
                    <a:pt x="3776" y="14430"/>
                  </a:lnTo>
                  <a:lnTo>
                    <a:pt x="3801" y="14433"/>
                  </a:lnTo>
                  <a:lnTo>
                    <a:pt x="3825" y="14438"/>
                  </a:lnTo>
                  <a:lnTo>
                    <a:pt x="3849" y="14444"/>
                  </a:lnTo>
                  <a:lnTo>
                    <a:pt x="3873" y="14451"/>
                  </a:lnTo>
                  <a:lnTo>
                    <a:pt x="3897" y="14458"/>
                  </a:lnTo>
                  <a:lnTo>
                    <a:pt x="3919" y="14468"/>
                  </a:lnTo>
                  <a:lnTo>
                    <a:pt x="3942" y="14477"/>
                  </a:lnTo>
                  <a:lnTo>
                    <a:pt x="3964" y="14488"/>
                  </a:lnTo>
                  <a:lnTo>
                    <a:pt x="3985" y="14501"/>
                  </a:lnTo>
                  <a:lnTo>
                    <a:pt x="4005" y="14514"/>
                  </a:lnTo>
                  <a:lnTo>
                    <a:pt x="4025" y="14528"/>
                  </a:lnTo>
                  <a:lnTo>
                    <a:pt x="4043" y="14543"/>
                  </a:lnTo>
                  <a:lnTo>
                    <a:pt x="4062" y="14558"/>
                  </a:lnTo>
                  <a:lnTo>
                    <a:pt x="4080" y="14575"/>
                  </a:lnTo>
                  <a:lnTo>
                    <a:pt x="4096" y="14593"/>
                  </a:lnTo>
                  <a:lnTo>
                    <a:pt x="4112" y="14611"/>
                  </a:lnTo>
                  <a:lnTo>
                    <a:pt x="4127" y="14630"/>
                  </a:lnTo>
                  <a:lnTo>
                    <a:pt x="4141" y="14649"/>
                  </a:lnTo>
                  <a:lnTo>
                    <a:pt x="4154" y="14670"/>
                  </a:lnTo>
                  <a:lnTo>
                    <a:pt x="4166" y="14691"/>
                  </a:lnTo>
                  <a:lnTo>
                    <a:pt x="4177" y="14713"/>
                  </a:lnTo>
                  <a:lnTo>
                    <a:pt x="4188" y="14735"/>
                  </a:lnTo>
                  <a:lnTo>
                    <a:pt x="4196" y="14758"/>
                  </a:lnTo>
                  <a:lnTo>
                    <a:pt x="4204" y="14781"/>
                  </a:lnTo>
                  <a:lnTo>
                    <a:pt x="4212" y="14805"/>
                  </a:lnTo>
                  <a:lnTo>
                    <a:pt x="4217" y="14829"/>
                  </a:lnTo>
                  <a:lnTo>
                    <a:pt x="4221" y="14854"/>
                  </a:lnTo>
                  <a:lnTo>
                    <a:pt x="4224" y="14879"/>
                  </a:lnTo>
                  <a:lnTo>
                    <a:pt x="4226" y="14904"/>
                  </a:lnTo>
                  <a:lnTo>
                    <a:pt x="4227" y="14930"/>
                  </a:lnTo>
                  <a:lnTo>
                    <a:pt x="4226" y="14956"/>
                  </a:lnTo>
                  <a:lnTo>
                    <a:pt x="4224" y="14981"/>
                  </a:lnTo>
                  <a:lnTo>
                    <a:pt x="4221" y="15006"/>
                  </a:lnTo>
                  <a:lnTo>
                    <a:pt x="4217" y="15031"/>
                  </a:lnTo>
                  <a:lnTo>
                    <a:pt x="4212" y="15055"/>
                  </a:lnTo>
                  <a:lnTo>
                    <a:pt x="4204" y="15079"/>
                  </a:lnTo>
                  <a:lnTo>
                    <a:pt x="4196" y="15102"/>
                  </a:lnTo>
                  <a:lnTo>
                    <a:pt x="4188" y="15125"/>
                  </a:lnTo>
                  <a:lnTo>
                    <a:pt x="4177" y="15147"/>
                  </a:lnTo>
                  <a:lnTo>
                    <a:pt x="4166" y="15169"/>
                  </a:lnTo>
                  <a:lnTo>
                    <a:pt x="4154" y="15190"/>
                  </a:lnTo>
                  <a:lnTo>
                    <a:pt x="4141" y="15211"/>
                  </a:lnTo>
                  <a:lnTo>
                    <a:pt x="4127" y="15231"/>
                  </a:lnTo>
                  <a:lnTo>
                    <a:pt x="4112" y="15250"/>
                  </a:lnTo>
                  <a:lnTo>
                    <a:pt x="4096" y="15267"/>
                  </a:lnTo>
                  <a:lnTo>
                    <a:pt x="4080" y="15285"/>
                  </a:lnTo>
                  <a:lnTo>
                    <a:pt x="4062" y="15302"/>
                  </a:lnTo>
                  <a:lnTo>
                    <a:pt x="4043" y="15317"/>
                  </a:lnTo>
                  <a:lnTo>
                    <a:pt x="4025" y="15333"/>
                  </a:lnTo>
                  <a:lnTo>
                    <a:pt x="4005" y="15347"/>
                  </a:lnTo>
                  <a:lnTo>
                    <a:pt x="3985" y="15360"/>
                  </a:lnTo>
                  <a:lnTo>
                    <a:pt x="3964" y="15372"/>
                  </a:lnTo>
                  <a:lnTo>
                    <a:pt x="3942" y="15383"/>
                  </a:lnTo>
                  <a:lnTo>
                    <a:pt x="3919" y="15393"/>
                  </a:lnTo>
                  <a:lnTo>
                    <a:pt x="3897" y="15402"/>
                  </a:lnTo>
                  <a:lnTo>
                    <a:pt x="3873" y="15410"/>
                  </a:lnTo>
                  <a:lnTo>
                    <a:pt x="3849" y="15417"/>
                  </a:lnTo>
                  <a:lnTo>
                    <a:pt x="3825" y="15423"/>
                  </a:lnTo>
                  <a:lnTo>
                    <a:pt x="3801" y="15427"/>
                  </a:lnTo>
                  <a:lnTo>
                    <a:pt x="3776" y="15430"/>
                  </a:lnTo>
                  <a:lnTo>
                    <a:pt x="3750" y="15432"/>
                  </a:lnTo>
                  <a:lnTo>
                    <a:pt x="3725" y="15432"/>
                  </a:lnTo>
                  <a:lnTo>
                    <a:pt x="3699" y="15432"/>
                  </a:lnTo>
                  <a:lnTo>
                    <a:pt x="3673" y="15430"/>
                  </a:lnTo>
                  <a:lnTo>
                    <a:pt x="3648" y="15427"/>
                  </a:lnTo>
                  <a:lnTo>
                    <a:pt x="3624" y="15423"/>
                  </a:lnTo>
                  <a:lnTo>
                    <a:pt x="3599" y="15417"/>
                  </a:lnTo>
                  <a:lnTo>
                    <a:pt x="3576" y="15410"/>
                  </a:lnTo>
                  <a:lnTo>
                    <a:pt x="3552" y="15402"/>
                  </a:lnTo>
                  <a:lnTo>
                    <a:pt x="3529" y="15393"/>
                  </a:lnTo>
                  <a:lnTo>
                    <a:pt x="3507" y="15383"/>
                  </a:lnTo>
                  <a:lnTo>
                    <a:pt x="3485" y="15372"/>
                  </a:lnTo>
                  <a:lnTo>
                    <a:pt x="3464" y="15360"/>
                  </a:lnTo>
                  <a:lnTo>
                    <a:pt x="3444" y="15347"/>
                  </a:lnTo>
                  <a:lnTo>
                    <a:pt x="3424" y="15333"/>
                  </a:lnTo>
                  <a:lnTo>
                    <a:pt x="3406" y="15317"/>
                  </a:lnTo>
                  <a:lnTo>
                    <a:pt x="3387" y="15302"/>
                  </a:lnTo>
                  <a:lnTo>
                    <a:pt x="3369" y="15285"/>
                  </a:lnTo>
                  <a:lnTo>
                    <a:pt x="3352" y="15267"/>
                  </a:lnTo>
                  <a:lnTo>
                    <a:pt x="3337" y="15250"/>
                  </a:lnTo>
                  <a:lnTo>
                    <a:pt x="3322" y="15231"/>
                  </a:lnTo>
                  <a:lnTo>
                    <a:pt x="3308" y="15211"/>
                  </a:lnTo>
                  <a:lnTo>
                    <a:pt x="3295" y="15190"/>
                  </a:lnTo>
                  <a:lnTo>
                    <a:pt x="3282" y="15169"/>
                  </a:lnTo>
                  <a:lnTo>
                    <a:pt x="3272" y="15147"/>
                  </a:lnTo>
                  <a:lnTo>
                    <a:pt x="3261" y="15125"/>
                  </a:lnTo>
                  <a:lnTo>
                    <a:pt x="3252" y="15102"/>
                  </a:lnTo>
                  <a:lnTo>
                    <a:pt x="3245" y="15079"/>
                  </a:lnTo>
                  <a:lnTo>
                    <a:pt x="3237" y="15055"/>
                  </a:lnTo>
                  <a:lnTo>
                    <a:pt x="3232" y="15031"/>
                  </a:lnTo>
                  <a:lnTo>
                    <a:pt x="3228" y="15006"/>
                  </a:lnTo>
                  <a:lnTo>
                    <a:pt x="3225" y="14981"/>
                  </a:lnTo>
                  <a:lnTo>
                    <a:pt x="3223" y="14956"/>
                  </a:lnTo>
                  <a:lnTo>
                    <a:pt x="3222" y="14930"/>
                  </a:lnTo>
                  <a:lnTo>
                    <a:pt x="3223" y="14904"/>
                  </a:lnTo>
                  <a:lnTo>
                    <a:pt x="3225" y="14879"/>
                  </a:lnTo>
                  <a:lnTo>
                    <a:pt x="3228" y="14854"/>
                  </a:lnTo>
                  <a:lnTo>
                    <a:pt x="3232" y="14829"/>
                  </a:lnTo>
                  <a:lnTo>
                    <a:pt x="3237" y="14805"/>
                  </a:lnTo>
                  <a:lnTo>
                    <a:pt x="3245" y="14781"/>
                  </a:lnTo>
                  <a:lnTo>
                    <a:pt x="3252" y="14758"/>
                  </a:lnTo>
                  <a:lnTo>
                    <a:pt x="3261" y="14735"/>
                  </a:lnTo>
                  <a:lnTo>
                    <a:pt x="3272" y="14713"/>
                  </a:lnTo>
                  <a:lnTo>
                    <a:pt x="3282" y="14691"/>
                  </a:lnTo>
                  <a:lnTo>
                    <a:pt x="3295" y="14670"/>
                  </a:lnTo>
                  <a:lnTo>
                    <a:pt x="3308" y="14649"/>
                  </a:lnTo>
                  <a:lnTo>
                    <a:pt x="3322" y="14630"/>
                  </a:lnTo>
                  <a:lnTo>
                    <a:pt x="3337" y="14611"/>
                  </a:lnTo>
                  <a:lnTo>
                    <a:pt x="3352" y="14593"/>
                  </a:lnTo>
                  <a:lnTo>
                    <a:pt x="3369" y="14575"/>
                  </a:lnTo>
                  <a:lnTo>
                    <a:pt x="3387" y="14558"/>
                  </a:lnTo>
                  <a:lnTo>
                    <a:pt x="3406" y="14543"/>
                  </a:lnTo>
                  <a:lnTo>
                    <a:pt x="3424" y="14528"/>
                  </a:lnTo>
                  <a:lnTo>
                    <a:pt x="3444" y="14514"/>
                  </a:lnTo>
                  <a:lnTo>
                    <a:pt x="3464" y="14501"/>
                  </a:lnTo>
                  <a:lnTo>
                    <a:pt x="3485" y="14488"/>
                  </a:lnTo>
                  <a:lnTo>
                    <a:pt x="3507" y="14477"/>
                  </a:lnTo>
                  <a:lnTo>
                    <a:pt x="3529" y="14468"/>
                  </a:lnTo>
                  <a:lnTo>
                    <a:pt x="3552" y="14458"/>
                  </a:lnTo>
                  <a:lnTo>
                    <a:pt x="3576" y="14451"/>
                  </a:lnTo>
                  <a:lnTo>
                    <a:pt x="3599" y="14444"/>
                  </a:lnTo>
                  <a:lnTo>
                    <a:pt x="3624" y="14438"/>
                  </a:lnTo>
                  <a:lnTo>
                    <a:pt x="3648" y="14433"/>
                  </a:lnTo>
                  <a:lnTo>
                    <a:pt x="3673" y="14430"/>
                  </a:lnTo>
                  <a:lnTo>
                    <a:pt x="3699" y="14428"/>
                  </a:lnTo>
                  <a:lnTo>
                    <a:pt x="3725" y="14428"/>
                  </a:lnTo>
                  <a:close/>
                  <a:moveTo>
                    <a:pt x="1277" y="12777"/>
                  </a:moveTo>
                  <a:lnTo>
                    <a:pt x="6172" y="12777"/>
                  </a:lnTo>
                  <a:lnTo>
                    <a:pt x="6186" y="12777"/>
                  </a:lnTo>
                  <a:lnTo>
                    <a:pt x="6198" y="12779"/>
                  </a:lnTo>
                  <a:lnTo>
                    <a:pt x="6211" y="12782"/>
                  </a:lnTo>
                  <a:lnTo>
                    <a:pt x="6222" y="12787"/>
                  </a:lnTo>
                  <a:lnTo>
                    <a:pt x="6234" y="12793"/>
                  </a:lnTo>
                  <a:lnTo>
                    <a:pt x="6244" y="12799"/>
                  </a:lnTo>
                  <a:lnTo>
                    <a:pt x="6255" y="12806"/>
                  </a:lnTo>
                  <a:lnTo>
                    <a:pt x="6263" y="12815"/>
                  </a:lnTo>
                  <a:lnTo>
                    <a:pt x="6271" y="12824"/>
                  </a:lnTo>
                  <a:lnTo>
                    <a:pt x="6279" y="12834"/>
                  </a:lnTo>
                  <a:lnTo>
                    <a:pt x="6286" y="12845"/>
                  </a:lnTo>
                  <a:lnTo>
                    <a:pt x="6291" y="12856"/>
                  </a:lnTo>
                  <a:lnTo>
                    <a:pt x="6295" y="12868"/>
                  </a:lnTo>
                  <a:lnTo>
                    <a:pt x="6299" y="12881"/>
                  </a:lnTo>
                  <a:lnTo>
                    <a:pt x="6301" y="12893"/>
                  </a:lnTo>
                  <a:lnTo>
                    <a:pt x="6302" y="12906"/>
                  </a:lnTo>
                  <a:lnTo>
                    <a:pt x="6302" y="13021"/>
                  </a:lnTo>
                  <a:lnTo>
                    <a:pt x="6301" y="13034"/>
                  </a:lnTo>
                  <a:lnTo>
                    <a:pt x="6299" y="13047"/>
                  </a:lnTo>
                  <a:lnTo>
                    <a:pt x="6295" y="13059"/>
                  </a:lnTo>
                  <a:lnTo>
                    <a:pt x="6291" y="13071"/>
                  </a:lnTo>
                  <a:lnTo>
                    <a:pt x="6286" y="13082"/>
                  </a:lnTo>
                  <a:lnTo>
                    <a:pt x="6279" y="13093"/>
                  </a:lnTo>
                  <a:lnTo>
                    <a:pt x="6271" y="13103"/>
                  </a:lnTo>
                  <a:lnTo>
                    <a:pt x="6263" y="13112"/>
                  </a:lnTo>
                  <a:lnTo>
                    <a:pt x="6255" y="13121"/>
                  </a:lnTo>
                  <a:lnTo>
                    <a:pt x="6244" y="13128"/>
                  </a:lnTo>
                  <a:lnTo>
                    <a:pt x="6234" y="13134"/>
                  </a:lnTo>
                  <a:lnTo>
                    <a:pt x="6222" y="13140"/>
                  </a:lnTo>
                  <a:lnTo>
                    <a:pt x="6211" y="13145"/>
                  </a:lnTo>
                  <a:lnTo>
                    <a:pt x="6198" y="13148"/>
                  </a:lnTo>
                  <a:lnTo>
                    <a:pt x="6186" y="13149"/>
                  </a:lnTo>
                  <a:lnTo>
                    <a:pt x="6172" y="13150"/>
                  </a:lnTo>
                  <a:lnTo>
                    <a:pt x="1277" y="13150"/>
                  </a:lnTo>
                  <a:lnTo>
                    <a:pt x="1263" y="13149"/>
                  </a:lnTo>
                  <a:lnTo>
                    <a:pt x="1251" y="13148"/>
                  </a:lnTo>
                  <a:lnTo>
                    <a:pt x="1238" y="13145"/>
                  </a:lnTo>
                  <a:lnTo>
                    <a:pt x="1227" y="13140"/>
                  </a:lnTo>
                  <a:lnTo>
                    <a:pt x="1215" y="13134"/>
                  </a:lnTo>
                  <a:lnTo>
                    <a:pt x="1205" y="13128"/>
                  </a:lnTo>
                  <a:lnTo>
                    <a:pt x="1194" y="13121"/>
                  </a:lnTo>
                  <a:lnTo>
                    <a:pt x="1186" y="13112"/>
                  </a:lnTo>
                  <a:lnTo>
                    <a:pt x="1178" y="13103"/>
                  </a:lnTo>
                  <a:lnTo>
                    <a:pt x="1169" y="13093"/>
                  </a:lnTo>
                  <a:lnTo>
                    <a:pt x="1163" y="13082"/>
                  </a:lnTo>
                  <a:lnTo>
                    <a:pt x="1158" y="13071"/>
                  </a:lnTo>
                  <a:lnTo>
                    <a:pt x="1154" y="13059"/>
                  </a:lnTo>
                  <a:lnTo>
                    <a:pt x="1150" y="13047"/>
                  </a:lnTo>
                  <a:lnTo>
                    <a:pt x="1148" y="13034"/>
                  </a:lnTo>
                  <a:lnTo>
                    <a:pt x="1147" y="13021"/>
                  </a:lnTo>
                  <a:lnTo>
                    <a:pt x="1147" y="12906"/>
                  </a:lnTo>
                  <a:lnTo>
                    <a:pt x="1148" y="12893"/>
                  </a:lnTo>
                  <a:lnTo>
                    <a:pt x="1150" y="12881"/>
                  </a:lnTo>
                  <a:lnTo>
                    <a:pt x="1154" y="12868"/>
                  </a:lnTo>
                  <a:lnTo>
                    <a:pt x="1158" y="12856"/>
                  </a:lnTo>
                  <a:lnTo>
                    <a:pt x="1163" y="12845"/>
                  </a:lnTo>
                  <a:lnTo>
                    <a:pt x="1169" y="12834"/>
                  </a:lnTo>
                  <a:lnTo>
                    <a:pt x="1178" y="12824"/>
                  </a:lnTo>
                  <a:lnTo>
                    <a:pt x="1186" y="12815"/>
                  </a:lnTo>
                  <a:lnTo>
                    <a:pt x="1194" y="12806"/>
                  </a:lnTo>
                  <a:lnTo>
                    <a:pt x="1205" y="12799"/>
                  </a:lnTo>
                  <a:lnTo>
                    <a:pt x="1215" y="12793"/>
                  </a:lnTo>
                  <a:lnTo>
                    <a:pt x="1227" y="12787"/>
                  </a:lnTo>
                  <a:lnTo>
                    <a:pt x="1238" y="12782"/>
                  </a:lnTo>
                  <a:lnTo>
                    <a:pt x="1251" y="12779"/>
                  </a:lnTo>
                  <a:lnTo>
                    <a:pt x="1263" y="12777"/>
                  </a:lnTo>
                  <a:lnTo>
                    <a:pt x="1277" y="12777"/>
                  </a:lnTo>
                  <a:close/>
                  <a:moveTo>
                    <a:pt x="1277" y="12217"/>
                  </a:moveTo>
                  <a:lnTo>
                    <a:pt x="6172" y="12217"/>
                  </a:lnTo>
                  <a:lnTo>
                    <a:pt x="6186" y="12218"/>
                  </a:lnTo>
                  <a:lnTo>
                    <a:pt x="6198" y="12220"/>
                  </a:lnTo>
                  <a:lnTo>
                    <a:pt x="6211" y="12223"/>
                  </a:lnTo>
                  <a:lnTo>
                    <a:pt x="6222" y="12227"/>
                  </a:lnTo>
                  <a:lnTo>
                    <a:pt x="6234" y="12232"/>
                  </a:lnTo>
                  <a:lnTo>
                    <a:pt x="6244" y="12240"/>
                  </a:lnTo>
                  <a:lnTo>
                    <a:pt x="6255" y="12247"/>
                  </a:lnTo>
                  <a:lnTo>
                    <a:pt x="6263" y="12255"/>
                  </a:lnTo>
                  <a:lnTo>
                    <a:pt x="6271" y="12265"/>
                  </a:lnTo>
                  <a:lnTo>
                    <a:pt x="6279" y="12274"/>
                  </a:lnTo>
                  <a:lnTo>
                    <a:pt x="6286" y="12284"/>
                  </a:lnTo>
                  <a:lnTo>
                    <a:pt x="6291" y="12296"/>
                  </a:lnTo>
                  <a:lnTo>
                    <a:pt x="6295" y="12307"/>
                  </a:lnTo>
                  <a:lnTo>
                    <a:pt x="6299" y="12320"/>
                  </a:lnTo>
                  <a:lnTo>
                    <a:pt x="6301" y="12334"/>
                  </a:lnTo>
                  <a:lnTo>
                    <a:pt x="6302" y="12346"/>
                  </a:lnTo>
                  <a:lnTo>
                    <a:pt x="6302" y="12461"/>
                  </a:lnTo>
                  <a:lnTo>
                    <a:pt x="6301" y="12474"/>
                  </a:lnTo>
                  <a:lnTo>
                    <a:pt x="6299" y="12487"/>
                  </a:lnTo>
                  <a:lnTo>
                    <a:pt x="6295" y="12500"/>
                  </a:lnTo>
                  <a:lnTo>
                    <a:pt x="6291" y="12511"/>
                  </a:lnTo>
                  <a:lnTo>
                    <a:pt x="6286" y="12522"/>
                  </a:lnTo>
                  <a:lnTo>
                    <a:pt x="6279" y="12533"/>
                  </a:lnTo>
                  <a:lnTo>
                    <a:pt x="6271" y="12543"/>
                  </a:lnTo>
                  <a:lnTo>
                    <a:pt x="6263" y="12552"/>
                  </a:lnTo>
                  <a:lnTo>
                    <a:pt x="6255" y="12561"/>
                  </a:lnTo>
                  <a:lnTo>
                    <a:pt x="6244" y="12568"/>
                  </a:lnTo>
                  <a:lnTo>
                    <a:pt x="6234" y="12575"/>
                  </a:lnTo>
                  <a:lnTo>
                    <a:pt x="6222" y="12580"/>
                  </a:lnTo>
                  <a:lnTo>
                    <a:pt x="6211" y="12584"/>
                  </a:lnTo>
                  <a:lnTo>
                    <a:pt x="6198" y="12587"/>
                  </a:lnTo>
                  <a:lnTo>
                    <a:pt x="6186" y="12589"/>
                  </a:lnTo>
                  <a:lnTo>
                    <a:pt x="6172" y="12590"/>
                  </a:lnTo>
                  <a:lnTo>
                    <a:pt x="1277" y="12590"/>
                  </a:lnTo>
                  <a:lnTo>
                    <a:pt x="1263" y="12589"/>
                  </a:lnTo>
                  <a:lnTo>
                    <a:pt x="1251" y="12587"/>
                  </a:lnTo>
                  <a:lnTo>
                    <a:pt x="1238" y="12584"/>
                  </a:lnTo>
                  <a:lnTo>
                    <a:pt x="1227" y="12580"/>
                  </a:lnTo>
                  <a:lnTo>
                    <a:pt x="1215" y="12575"/>
                  </a:lnTo>
                  <a:lnTo>
                    <a:pt x="1205" y="12568"/>
                  </a:lnTo>
                  <a:lnTo>
                    <a:pt x="1194" y="12561"/>
                  </a:lnTo>
                  <a:lnTo>
                    <a:pt x="1186" y="12552"/>
                  </a:lnTo>
                  <a:lnTo>
                    <a:pt x="1178" y="12543"/>
                  </a:lnTo>
                  <a:lnTo>
                    <a:pt x="1169" y="12533"/>
                  </a:lnTo>
                  <a:lnTo>
                    <a:pt x="1163" y="12522"/>
                  </a:lnTo>
                  <a:lnTo>
                    <a:pt x="1158" y="12511"/>
                  </a:lnTo>
                  <a:lnTo>
                    <a:pt x="1154" y="12500"/>
                  </a:lnTo>
                  <a:lnTo>
                    <a:pt x="1150" y="12487"/>
                  </a:lnTo>
                  <a:lnTo>
                    <a:pt x="1148" y="12474"/>
                  </a:lnTo>
                  <a:lnTo>
                    <a:pt x="1147" y="12461"/>
                  </a:lnTo>
                  <a:lnTo>
                    <a:pt x="1147" y="12346"/>
                  </a:lnTo>
                  <a:lnTo>
                    <a:pt x="1148" y="12334"/>
                  </a:lnTo>
                  <a:lnTo>
                    <a:pt x="1150" y="12320"/>
                  </a:lnTo>
                  <a:lnTo>
                    <a:pt x="1154" y="12307"/>
                  </a:lnTo>
                  <a:lnTo>
                    <a:pt x="1158" y="12296"/>
                  </a:lnTo>
                  <a:lnTo>
                    <a:pt x="1163" y="12284"/>
                  </a:lnTo>
                  <a:lnTo>
                    <a:pt x="1169" y="12274"/>
                  </a:lnTo>
                  <a:lnTo>
                    <a:pt x="1178" y="12265"/>
                  </a:lnTo>
                  <a:lnTo>
                    <a:pt x="1186" y="12255"/>
                  </a:lnTo>
                  <a:lnTo>
                    <a:pt x="1194" y="12247"/>
                  </a:lnTo>
                  <a:lnTo>
                    <a:pt x="1205" y="12240"/>
                  </a:lnTo>
                  <a:lnTo>
                    <a:pt x="1215" y="12232"/>
                  </a:lnTo>
                  <a:lnTo>
                    <a:pt x="1227" y="12227"/>
                  </a:lnTo>
                  <a:lnTo>
                    <a:pt x="1238" y="12223"/>
                  </a:lnTo>
                  <a:lnTo>
                    <a:pt x="1251" y="12220"/>
                  </a:lnTo>
                  <a:lnTo>
                    <a:pt x="1263" y="12218"/>
                  </a:lnTo>
                  <a:lnTo>
                    <a:pt x="1277" y="122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</p:grpSp>
      <p:grpSp>
        <p:nvGrpSpPr>
          <p:cNvPr id="24" name="组合 165"/>
          <p:cNvGrpSpPr/>
          <p:nvPr/>
        </p:nvGrpSpPr>
        <p:grpSpPr>
          <a:xfrm>
            <a:off x="4643005" y="2850066"/>
            <a:ext cx="411865" cy="719686"/>
            <a:chOff x="-909638" y="971550"/>
            <a:chExt cx="909638" cy="2039938"/>
          </a:xfrm>
          <a:solidFill>
            <a:schemeClr val="tx2">
              <a:lumMod val="75000"/>
            </a:schemeClr>
          </a:solidFill>
        </p:grpSpPr>
        <p:sp>
          <p:nvSpPr>
            <p:cNvPr id="25" name="Freeform 147"/>
            <p:cNvSpPr>
              <a:spLocks/>
            </p:cNvSpPr>
            <p:nvPr/>
          </p:nvSpPr>
          <p:spPr bwMode="auto">
            <a:xfrm>
              <a:off x="-363538" y="1325563"/>
              <a:ext cx="184150" cy="31750"/>
            </a:xfrm>
            <a:custGeom>
              <a:avLst/>
              <a:gdLst/>
              <a:ahLst/>
              <a:cxnLst>
                <a:cxn ang="0">
                  <a:pos x="1376" y="0"/>
                </a:cxn>
                <a:cxn ang="0">
                  <a:pos x="1401" y="4"/>
                </a:cxn>
                <a:cxn ang="0">
                  <a:pos x="1425" y="11"/>
                </a:cxn>
                <a:cxn ang="0">
                  <a:pos x="1447" y="22"/>
                </a:cxn>
                <a:cxn ang="0">
                  <a:pos x="1465" y="38"/>
                </a:cxn>
                <a:cxn ang="0">
                  <a:pos x="1481" y="57"/>
                </a:cxn>
                <a:cxn ang="0">
                  <a:pos x="1493" y="79"/>
                </a:cxn>
                <a:cxn ang="0">
                  <a:pos x="1500" y="102"/>
                </a:cxn>
                <a:cxn ang="0">
                  <a:pos x="1502" y="128"/>
                </a:cxn>
                <a:cxn ang="0">
                  <a:pos x="1500" y="153"/>
                </a:cxn>
                <a:cxn ang="0">
                  <a:pos x="1493" y="177"/>
                </a:cxn>
                <a:cxn ang="0">
                  <a:pos x="1481" y="199"/>
                </a:cxn>
                <a:cxn ang="0">
                  <a:pos x="1465" y="217"/>
                </a:cxn>
                <a:cxn ang="0">
                  <a:pos x="1447" y="232"/>
                </a:cxn>
                <a:cxn ang="0">
                  <a:pos x="1425" y="245"/>
                </a:cxn>
                <a:cxn ang="0">
                  <a:pos x="1401" y="252"/>
                </a:cxn>
                <a:cxn ang="0">
                  <a:pos x="1376" y="254"/>
                </a:cxn>
                <a:cxn ang="0">
                  <a:pos x="113" y="254"/>
                </a:cxn>
                <a:cxn ang="0">
                  <a:pos x="89" y="249"/>
                </a:cxn>
                <a:cxn ang="0">
                  <a:pos x="66" y="238"/>
                </a:cxn>
                <a:cxn ang="0">
                  <a:pos x="46" y="225"/>
                </a:cxn>
                <a:cxn ang="0">
                  <a:pos x="29" y="208"/>
                </a:cxn>
                <a:cxn ang="0">
                  <a:pos x="15" y="188"/>
                </a:cxn>
                <a:cxn ang="0">
                  <a:pos x="6" y="165"/>
                </a:cxn>
                <a:cxn ang="0">
                  <a:pos x="1" y="140"/>
                </a:cxn>
                <a:cxn ang="0">
                  <a:pos x="1" y="114"/>
                </a:cxn>
                <a:cxn ang="0">
                  <a:pos x="6" y="90"/>
                </a:cxn>
                <a:cxn ang="0">
                  <a:pos x="15" y="67"/>
                </a:cxn>
                <a:cxn ang="0">
                  <a:pos x="29" y="47"/>
                </a:cxn>
                <a:cxn ang="0">
                  <a:pos x="46" y="30"/>
                </a:cxn>
                <a:cxn ang="0">
                  <a:pos x="66" y="16"/>
                </a:cxn>
                <a:cxn ang="0">
                  <a:pos x="89" y="7"/>
                </a:cxn>
                <a:cxn ang="0">
                  <a:pos x="113" y="1"/>
                </a:cxn>
              </a:cxnLst>
              <a:rect l="0" t="0" r="r" b="b"/>
              <a:pathLst>
                <a:path w="1502" h="254">
                  <a:moveTo>
                    <a:pt x="127" y="0"/>
                  </a:moveTo>
                  <a:lnTo>
                    <a:pt x="1376" y="0"/>
                  </a:lnTo>
                  <a:lnTo>
                    <a:pt x="1388" y="1"/>
                  </a:lnTo>
                  <a:lnTo>
                    <a:pt x="1401" y="4"/>
                  </a:lnTo>
                  <a:lnTo>
                    <a:pt x="1413" y="7"/>
                  </a:lnTo>
                  <a:lnTo>
                    <a:pt x="1425" y="11"/>
                  </a:lnTo>
                  <a:lnTo>
                    <a:pt x="1436" y="16"/>
                  </a:lnTo>
                  <a:lnTo>
                    <a:pt x="1447" y="22"/>
                  </a:lnTo>
                  <a:lnTo>
                    <a:pt x="1456" y="30"/>
                  </a:lnTo>
                  <a:lnTo>
                    <a:pt x="1465" y="38"/>
                  </a:lnTo>
                  <a:lnTo>
                    <a:pt x="1473" y="47"/>
                  </a:lnTo>
                  <a:lnTo>
                    <a:pt x="1481" y="57"/>
                  </a:lnTo>
                  <a:lnTo>
                    <a:pt x="1487" y="67"/>
                  </a:lnTo>
                  <a:lnTo>
                    <a:pt x="1493" y="79"/>
                  </a:lnTo>
                  <a:lnTo>
                    <a:pt x="1497" y="90"/>
                  </a:lnTo>
                  <a:lnTo>
                    <a:pt x="1500" y="102"/>
                  </a:lnTo>
                  <a:lnTo>
                    <a:pt x="1502" y="114"/>
                  </a:lnTo>
                  <a:lnTo>
                    <a:pt x="1502" y="128"/>
                  </a:lnTo>
                  <a:lnTo>
                    <a:pt x="1502" y="140"/>
                  </a:lnTo>
                  <a:lnTo>
                    <a:pt x="1500" y="153"/>
                  </a:lnTo>
                  <a:lnTo>
                    <a:pt x="1497" y="165"/>
                  </a:lnTo>
                  <a:lnTo>
                    <a:pt x="1493" y="177"/>
                  </a:lnTo>
                  <a:lnTo>
                    <a:pt x="1487" y="188"/>
                  </a:lnTo>
                  <a:lnTo>
                    <a:pt x="1481" y="199"/>
                  </a:lnTo>
                  <a:lnTo>
                    <a:pt x="1473" y="208"/>
                  </a:lnTo>
                  <a:lnTo>
                    <a:pt x="1465" y="217"/>
                  </a:lnTo>
                  <a:lnTo>
                    <a:pt x="1456" y="225"/>
                  </a:lnTo>
                  <a:lnTo>
                    <a:pt x="1447" y="232"/>
                  </a:lnTo>
                  <a:lnTo>
                    <a:pt x="1436" y="238"/>
                  </a:lnTo>
                  <a:lnTo>
                    <a:pt x="1425" y="245"/>
                  </a:lnTo>
                  <a:lnTo>
                    <a:pt x="1413" y="249"/>
                  </a:lnTo>
                  <a:lnTo>
                    <a:pt x="1401" y="252"/>
                  </a:lnTo>
                  <a:lnTo>
                    <a:pt x="1388" y="254"/>
                  </a:lnTo>
                  <a:lnTo>
                    <a:pt x="1376" y="254"/>
                  </a:lnTo>
                  <a:lnTo>
                    <a:pt x="127" y="254"/>
                  </a:lnTo>
                  <a:lnTo>
                    <a:pt x="113" y="254"/>
                  </a:lnTo>
                  <a:lnTo>
                    <a:pt x="101" y="252"/>
                  </a:lnTo>
                  <a:lnTo>
                    <a:pt x="89" y="249"/>
                  </a:lnTo>
                  <a:lnTo>
                    <a:pt x="77" y="245"/>
                  </a:lnTo>
                  <a:lnTo>
                    <a:pt x="66" y="238"/>
                  </a:lnTo>
                  <a:lnTo>
                    <a:pt x="56" y="232"/>
                  </a:lnTo>
                  <a:lnTo>
                    <a:pt x="46" y="225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9"/>
                  </a:lnTo>
                  <a:lnTo>
                    <a:pt x="15" y="188"/>
                  </a:lnTo>
                  <a:lnTo>
                    <a:pt x="10" y="177"/>
                  </a:lnTo>
                  <a:lnTo>
                    <a:pt x="6" y="165"/>
                  </a:lnTo>
                  <a:lnTo>
                    <a:pt x="3" y="153"/>
                  </a:lnTo>
                  <a:lnTo>
                    <a:pt x="1" y="140"/>
                  </a:lnTo>
                  <a:lnTo>
                    <a:pt x="0" y="128"/>
                  </a:lnTo>
                  <a:lnTo>
                    <a:pt x="1" y="114"/>
                  </a:lnTo>
                  <a:lnTo>
                    <a:pt x="3" y="102"/>
                  </a:lnTo>
                  <a:lnTo>
                    <a:pt x="6" y="90"/>
                  </a:lnTo>
                  <a:lnTo>
                    <a:pt x="10" y="79"/>
                  </a:lnTo>
                  <a:lnTo>
                    <a:pt x="15" y="67"/>
                  </a:lnTo>
                  <a:lnTo>
                    <a:pt x="22" y="57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1"/>
                  </a:lnTo>
                  <a:lnTo>
                    <a:pt x="89" y="7"/>
                  </a:lnTo>
                  <a:lnTo>
                    <a:pt x="101" y="4"/>
                  </a:lnTo>
                  <a:lnTo>
                    <a:pt x="113" y="1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6" name="Freeform 148"/>
            <p:cNvSpPr>
              <a:spLocks/>
            </p:cNvSpPr>
            <p:nvPr/>
          </p:nvSpPr>
          <p:spPr bwMode="auto">
            <a:xfrm>
              <a:off x="-363538" y="1601788"/>
              <a:ext cx="184150" cy="31750"/>
            </a:xfrm>
            <a:custGeom>
              <a:avLst/>
              <a:gdLst/>
              <a:ahLst/>
              <a:cxnLst>
                <a:cxn ang="0">
                  <a:pos x="1376" y="0"/>
                </a:cxn>
                <a:cxn ang="0">
                  <a:pos x="1401" y="3"/>
                </a:cxn>
                <a:cxn ang="0">
                  <a:pos x="1425" y="10"/>
                </a:cxn>
                <a:cxn ang="0">
                  <a:pos x="1447" y="22"/>
                </a:cxn>
                <a:cxn ang="0">
                  <a:pos x="1465" y="38"/>
                </a:cxn>
                <a:cxn ang="0">
                  <a:pos x="1481" y="56"/>
                </a:cxn>
                <a:cxn ang="0">
                  <a:pos x="1493" y="78"/>
                </a:cxn>
                <a:cxn ang="0">
                  <a:pos x="1500" y="101"/>
                </a:cxn>
                <a:cxn ang="0">
                  <a:pos x="1502" y="127"/>
                </a:cxn>
                <a:cxn ang="0">
                  <a:pos x="1500" y="152"/>
                </a:cxn>
                <a:cxn ang="0">
                  <a:pos x="1493" y="176"/>
                </a:cxn>
                <a:cxn ang="0">
                  <a:pos x="1481" y="198"/>
                </a:cxn>
                <a:cxn ang="0">
                  <a:pos x="1465" y="217"/>
                </a:cxn>
                <a:cxn ang="0">
                  <a:pos x="1447" y="232"/>
                </a:cxn>
                <a:cxn ang="0">
                  <a:pos x="1425" y="244"/>
                </a:cxn>
                <a:cxn ang="0">
                  <a:pos x="1401" y="252"/>
                </a:cxn>
                <a:cxn ang="0">
                  <a:pos x="1376" y="254"/>
                </a:cxn>
                <a:cxn ang="0">
                  <a:pos x="113" y="254"/>
                </a:cxn>
                <a:cxn ang="0">
                  <a:pos x="89" y="248"/>
                </a:cxn>
                <a:cxn ang="0">
                  <a:pos x="66" y="239"/>
                </a:cxn>
                <a:cxn ang="0">
                  <a:pos x="46" y="224"/>
                </a:cxn>
                <a:cxn ang="0">
                  <a:pos x="29" y="208"/>
                </a:cxn>
                <a:cxn ang="0">
                  <a:pos x="15" y="188"/>
                </a:cxn>
                <a:cxn ang="0">
                  <a:pos x="6" y="165"/>
                </a:cxn>
                <a:cxn ang="0">
                  <a:pos x="1" y="140"/>
                </a:cxn>
                <a:cxn ang="0">
                  <a:pos x="1" y="114"/>
                </a:cxn>
                <a:cxn ang="0">
                  <a:pos x="6" y="90"/>
                </a:cxn>
                <a:cxn ang="0">
                  <a:pos x="15" y="67"/>
                </a:cxn>
                <a:cxn ang="0">
                  <a:pos x="29" y="47"/>
                </a:cxn>
                <a:cxn ang="0">
                  <a:pos x="46" y="29"/>
                </a:cxn>
                <a:cxn ang="0">
                  <a:pos x="66" y="16"/>
                </a:cxn>
                <a:cxn ang="0">
                  <a:pos x="89" y="6"/>
                </a:cxn>
                <a:cxn ang="0">
                  <a:pos x="113" y="1"/>
                </a:cxn>
              </a:cxnLst>
              <a:rect l="0" t="0" r="r" b="b"/>
              <a:pathLst>
                <a:path w="1502" h="254">
                  <a:moveTo>
                    <a:pt x="127" y="0"/>
                  </a:moveTo>
                  <a:lnTo>
                    <a:pt x="1376" y="0"/>
                  </a:lnTo>
                  <a:lnTo>
                    <a:pt x="1388" y="1"/>
                  </a:lnTo>
                  <a:lnTo>
                    <a:pt x="1401" y="3"/>
                  </a:lnTo>
                  <a:lnTo>
                    <a:pt x="1413" y="6"/>
                  </a:lnTo>
                  <a:lnTo>
                    <a:pt x="1425" y="10"/>
                  </a:lnTo>
                  <a:lnTo>
                    <a:pt x="1436" y="16"/>
                  </a:lnTo>
                  <a:lnTo>
                    <a:pt x="1447" y="22"/>
                  </a:lnTo>
                  <a:lnTo>
                    <a:pt x="1456" y="29"/>
                  </a:lnTo>
                  <a:lnTo>
                    <a:pt x="1465" y="38"/>
                  </a:lnTo>
                  <a:lnTo>
                    <a:pt x="1473" y="47"/>
                  </a:lnTo>
                  <a:lnTo>
                    <a:pt x="1481" y="56"/>
                  </a:lnTo>
                  <a:lnTo>
                    <a:pt x="1487" y="67"/>
                  </a:lnTo>
                  <a:lnTo>
                    <a:pt x="1493" y="78"/>
                  </a:lnTo>
                  <a:lnTo>
                    <a:pt x="1497" y="90"/>
                  </a:lnTo>
                  <a:lnTo>
                    <a:pt x="1500" y="101"/>
                  </a:lnTo>
                  <a:lnTo>
                    <a:pt x="1502" y="114"/>
                  </a:lnTo>
                  <a:lnTo>
                    <a:pt x="1502" y="127"/>
                  </a:lnTo>
                  <a:lnTo>
                    <a:pt x="1502" y="140"/>
                  </a:lnTo>
                  <a:lnTo>
                    <a:pt x="1500" y="152"/>
                  </a:lnTo>
                  <a:lnTo>
                    <a:pt x="1497" y="165"/>
                  </a:lnTo>
                  <a:lnTo>
                    <a:pt x="1493" y="176"/>
                  </a:lnTo>
                  <a:lnTo>
                    <a:pt x="1487" y="188"/>
                  </a:lnTo>
                  <a:lnTo>
                    <a:pt x="1481" y="198"/>
                  </a:lnTo>
                  <a:lnTo>
                    <a:pt x="1473" y="208"/>
                  </a:lnTo>
                  <a:lnTo>
                    <a:pt x="1465" y="217"/>
                  </a:lnTo>
                  <a:lnTo>
                    <a:pt x="1456" y="224"/>
                  </a:lnTo>
                  <a:lnTo>
                    <a:pt x="1447" y="232"/>
                  </a:lnTo>
                  <a:lnTo>
                    <a:pt x="1436" y="239"/>
                  </a:lnTo>
                  <a:lnTo>
                    <a:pt x="1425" y="244"/>
                  </a:lnTo>
                  <a:lnTo>
                    <a:pt x="1413" y="248"/>
                  </a:lnTo>
                  <a:lnTo>
                    <a:pt x="1401" y="252"/>
                  </a:lnTo>
                  <a:lnTo>
                    <a:pt x="1388" y="254"/>
                  </a:lnTo>
                  <a:lnTo>
                    <a:pt x="1376" y="254"/>
                  </a:lnTo>
                  <a:lnTo>
                    <a:pt x="127" y="254"/>
                  </a:lnTo>
                  <a:lnTo>
                    <a:pt x="113" y="254"/>
                  </a:lnTo>
                  <a:lnTo>
                    <a:pt x="101" y="252"/>
                  </a:lnTo>
                  <a:lnTo>
                    <a:pt x="89" y="248"/>
                  </a:lnTo>
                  <a:lnTo>
                    <a:pt x="77" y="244"/>
                  </a:lnTo>
                  <a:lnTo>
                    <a:pt x="66" y="239"/>
                  </a:lnTo>
                  <a:lnTo>
                    <a:pt x="56" y="232"/>
                  </a:lnTo>
                  <a:lnTo>
                    <a:pt x="46" y="224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8"/>
                  </a:lnTo>
                  <a:lnTo>
                    <a:pt x="15" y="188"/>
                  </a:lnTo>
                  <a:lnTo>
                    <a:pt x="10" y="176"/>
                  </a:lnTo>
                  <a:lnTo>
                    <a:pt x="6" y="165"/>
                  </a:lnTo>
                  <a:lnTo>
                    <a:pt x="3" y="152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3" y="101"/>
                  </a:lnTo>
                  <a:lnTo>
                    <a:pt x="6" y="90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1" y="3"/>
                  </a:lnTo>
                  <a:lnTo>
                    <a:pt x="113" y="1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7" name="Freeform 149"/>
            <p:cNvSpPr>
              <a:spLocks/>
            </p:cNvSpPr>
            <p:nvPr/>
          </p:nvSpPr>
          <p:spPr bwMode="auto">
            <a:xfrm>
              <a:off x="-363538" y="1878013"/>
              <a:ext cx="184150" cy="31750"/>
            </a:xfrm>
            <a:custGeom>
              <a:avLst/>
              <a:gdLst/>
              <a:ahLst/>
              <a:cxnLst>
                <a:cxn ang="0">
                  <a:pos x="1376" y="0"/>
                </a:cxn>
                <a:cxn ang="0">
                  <a:pos x="1401" y="4"/>
                </a:cxn>
                <a:cxn ang="0">
                  <a:pos x="1425" y="11"/>
                </a:cxn>
                <a:cxn ang="0">
                  <a:pos x="1447" y="22"/>
                </a:cxn>
                <a:cxn ang="0">
                  <a:pos x="1465" y="38"/>
                </a:cxn>
                <a:cxn ang="0">
                  <a:pos x="1481" y="57"/>
                </a:cxn>
                <a:cxn ang="0">
                  <a:pos x="1493" y="79"/>
                </a:cxn>
                <a:cxn ang="0">
                  <a:pos x="1500" y="103"/>
                </a:cxn>
                <a:cxn ang="0">
                  <a:pos x="1502" y="128"/>
                </a:cxn>
                <a:cxn ang="0">
                  <a:pos x="1500" y="153"/>
                </a:cxn>
                <a:cxn ang="0">
                  <a:pos x="1493" y="177"/>
                </a:cxn>
                <a:cxn ang="0">
                  <a:pos x="1481" y="199"/>
                </a:cxn>
                <a:cxn ang="0">
                  <a:pos x="1465" y="218"/>
                </a:cxn>
                <a:cxn ang="0">
                  <a:pos x="1447" y="233"/>
                </a:cxn>
                <a:cxn ang="0">
                  <a:pos x="1425" y="245"/>
                </a:cxn>
                <a:cxn ang="0">
                  <a:pos x="1401" y="252"/>
                </a:cxn>
                <a:cxn ang="0">
                  <a:pos x="1376" y="254"/>
                </a:cxn>
                <a:cxn ang="0">
                  <a:pos x="113" y="254"/>
                </a:cxn>
                <a:cxn ang="0">
                  <a:pos x="89" y="249"/>
                </a:cxn>
                <a:cxn ang="0">
                  <a:pos x="66" y="240"/>
                </a:cxn>
                <a:cxn ang="0">
                  <a:pos x="46" y="226"/>
                </a:cxn>
                <a:cxn ang="0">
                  <a:pos x="29" y="208"/>
                </a:cxn>
                <a:cxn ang="0">
                  <a:pos x="15" y="188"/>
                </a:cxn>
                <a:cxn ang="0">
                  <a:pos x="6" y="165"/>
                </a:cxn>
                <a:cxn ang="0">
                  <a:pos x="1" y="140"/>
                </a:cxn>
                <a:cxn ang="0">
                  <a:pos x="1" y="115"/>
                </a:cxn>
                <a:cxn ang="0">
                  <a:pos x="6" y="90"/>
                </a:cxn>
                <a:cxn ang="0">
                  <a:pos x="15" y="67"/>
                </a:cxn>
                <a:cxn ang="0">
                  <a:pos x="29" y="47"/>
                </a:cxn>
                <a:cxn ang="0">
                  <a:pos x="46" y="30"/>
                </a:cxn>
                <a:cxn ang="0">
                  <a:pos x="66" y="16"/>
                </a:cxn>
                <a:cxn ang="0">
                  <a:pos x="89" y="7"/>
                </a:cxn>
                <a:cxn ang="0">
                  <a:pos x="113" y="2"/>
                </a:cxn>
              </a:cxnLst>
              <a:rect l="0" t="0" r="r" b="b"/>
              <a:pathLst>
                <a:path w="1502" h="254">
                  <a:moveTo>
                    <a:pt x="127" y="0"/>
                  </a:moveTo>
                  <a:lnTo>
                    <a:pt x="1376" y="0"/>
                  </a:lnTo>
                  <a:lnTo>
                    <a:pt x="1388" y="2"/>
                  </a:lnTo>
                  <a:lnTo>
                    <a:pt x="1401" y="4"/>
                  </a:lnTo>
                  <a:lnTo>
                    <a:pt x="1413" y="7"/>
                  </a:lnTo>
                  <a:lnTo>
                    <a:pt x="1425" y="11"/>
                  </a:lnTo>
                  <a:lnTo>
                    <a:pt x="1436" y="16"/>
                  </a:lnTo>
                  <a:lnTo>
                    <a:pt x="1447" y="22"/>
                  </a:lnTo>
                  <a:lnTo>
                    <a:pt x="1456" y="30"/>
                  </a:lnTo>
                  <a:lnTo>
                    <a:pt x="1465" y="38"/>
                  </a:lnTo>
                  <a:lnTo>
                    <a:pt x="1473" y="47"/>
                  </a:lnTo>
                  <a:lnTo>
                    <a:pt x="1481" y="57"/>
                  </a:lnTo>
                  <a:lnTo>
                    <a:pt x="1487" y="67"/>
                  </a:lnTo>
                  <a:lnTo>
                    <a:pt x="1493" y="79"/>
                  </a:lnTo>
                  <a:lnTo>
                    <a:pt x="1497" y="90"/>
                  </a:lnTo>
                  <a:lnTo>
                    <a:pt x="1500" y="103"/>
                  </a:lnTo>
                  <a:lnTo>
                    <a:pt x="1502" y="115"/>
                  </a:lnTo>
                  <a:lnTo>
                    <a:pt x="1502" y="128"/>
                  </a:lnTo>
                  <a:lnTo>
                    <a:pt x="1502" y="140"/>
                  </a:lnTo>
                  <a:lnTo>
                    <a:pt x="1500" y="153"/>
                  </a:lnTo>
                  <a:lnTo>
                    <a:pt x="1497" y="165"/>
                  </a:lnTo>
                  <a:lnTo>
                    <a:pt x="1493" y="177"/>
                  </a:lnTo>
                  <a:lnTo>
                    <a:pt x="1487" y="188"/>
                  </a:lnTo>
                  <a:lnTo>
                    <a:pt x="1481" y="199"/>
                  </a:lnTo>
                  <a:lnTo>
                    <a:pt x="1473" y="208"/>
                  </a:lnTo>
                  <a:lnTo>
                    <a:pt x="1465" y="218"/>
                  </a:lnTo>
                  <a:lnTo>
                    <a:pt x="1456" y="226"/>
                  </a:lnTo>
                  <a:lnTo>
                    <a:pt x="1447" y="233"/>
                  </a:lnTo>
                  <a:lnTo>
                    <a:pt x="1436" y="240"/>
                  </a:lnTo>
                  <a:lnTo>
                    <a:pt x="1425" y="245"/>
                  </a:lnTo>
                  <a:lnTo>
                    <a:pt x="1413" y="249"/>
                  </a:lnTo>
                  <a:lnTo>
                    <a:pt x="1401" y="252"/>
                  </a:lnTo>
                  <a:lnTo>
                    <a:pt x="1388" y="254"/>
                  </a:lnTo>
                  <a:lnTo>
                    <a:pt x="1376" y="254"/>
                  </a:lnTo>
                  <a:lnTo>
                    <a:pt x="127" y="254"/>
                  </a:lnTo>
                  <a:lnTo>
                    <a:pt x="113" y="254"/>
                  </a:lnTo>
                  <a:lnTo>
                    <a:pt x="101" y="252"/>
                  </a:lnTo>
                  <a:lnTo>
                    <a:pt x="89" y="249"/>
                  </a:lnTo>
                  <a:lnTo>
                    <a:pt x="77" y="245"/>
                  </a:lnTo>
                  <a:lnTo>
                    <a:pt x="66" y="240"/>
                  </a:lnTo>
                  <a:lnTo>
                    <a:pt x="56" y="233"/>
                  </a:lnTo>
                  <a:lnTo>
                    <a:pt x="46" y="226"/>
                  </a:lnTo>
                  <a:lnTo>
                    <a:pt x="37" y="218"/>
                  </a:lnTo>
                  <a:lnTo>
                    <a:pt x="29" y="208"/>
                  </a:lnTo>
                  <a:lnTo>
                    <a:pt x="22" y="199"/>
                  </a:lnTo>
                  <a:lnTo>
                    <a:pt x="15" y="188"/>
                  </a:lnTo>
                  <a:lnTo>
                    <a:pt x="10" y="177"/>
                  </a:lnTo>
                  <a:lnTo>
                    <a:pt x="6" y="165"/>
                  </a:lnTo>
                  <a:lnTo>
                    <a:pt x="3" y="153"/>
                  </a:lnTo>
                  <a:lnTo>
                    <a:pt x="1" y="140"/>
                  </a:lnTo>
                  <a:lnTo>
                    <a:pt x="0" y="128"/>
                  </a:lnTo>
                  <a:lnTo>
                    <a:pt x="1" y="115"/>
                  </a:lnTo>
                  <a:lnTo>
                    <a:pt x="3" y="103"/>
                  </a:lnTo>
                  <a:lnTo>
                    <a:pt x="6" y="90"/>
                  </a:lnTo>
                  <a:lnTo>
                    <a:pt x="10" y="79"/>
                  </a:lnTo>
                  <a:lnTo>
                    <a:pt x="15" y="67"/>
                  </a:lnTo>
                  <a:lnTo>
                    <a:pt x="22" y="57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1"/>
                  </a:lnTo>
                  <a:lnTo>
                    <a:pt x="89" y="7"/>
                  </a:lnTo>
                  <a:lnTo>
                    <a:pt x="101" y="4"/>
                  </a:lnTo>
                  <a:lnTo>
                    <a:pt x="113" y="2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8" name="Freeform 150"/>
            <p:cNvSpPr>
              <a:spLocks/>
            </p:cNvSpPr>
            <p:nvPr/>
          </p:nvSpPr>
          <p:spPr bwMode="auto">
            <a:xfrm>
              <a:off x="-363538" y="2154238"/>
              <a:ext cx="184150" cy="31750"/>
            </a:xfrm>
            <a:custGeom>
              <a:avLst/>
              <a:gdLst/>
              <a:ahLst/>
              <a:cxnLst>
                <a:cxn ang="0">
                  <a:pos x="1376" y="0"/>
                </a:cxn>
                <a:cxn ang="0">
                  <a:pos x="1401" y="3"/>
                </a:cxn>
                <a:cxn ang="0">
                  <a:pos x="1425" y="10"/>
                </a:cxn>
                <a:cxn ang="0">
                  <a:pos x="1447" y="22"/>
                </a:cxn>
                <a:cxn ang="0">
                  <a:pos x="1465" y="38"/>
                </a:cxn>
                <a:cxn ang="0">
                  <a:pos x="1481" y="56"/>
                </a:cxn>
                <a:cxn ang="0">
                  <a:pos x="1493" y="78"/>
                </a:cxn>
                <a:cxn ang="0">
                  <a:pos x="1500" y="102"/>
                </a:cxn>
                <a:cxn ang="0">
                  <a:pos x="1502" y="127"/>
                </a:cxn>
                <a:cxn ang="0">
                  <a:pos x="1500" y="152"/>
                </a:cxn>
                <a:cxn ang="0">
                  <a:pos x="1493" y="176"/>
                </a:cxn>
                <a:cxn ang="0">
                  <a:pos x="1481" y="198"/>
                </a:cxn>
                <a:cxn ang="0">
                  <a:pos x="1465" y="217"/>
                </a:cxn>
                <a:cxn ang="0">
                  <a:pos x="1447" y="233"/>
                </a:cxn>
                <a:cxn ang="0">
                  <a:pos x="1425" y="244"/>
                </a:cxn>
                <a:cxn ang="0">
                  <a:pos x="1401" y="252"/>
                </a:cxn>
                <a:cxn ang="0">
                  <a:pos x="1376" y="254"/>
                </a:cxn>
                <a:cxn ang="0">
                  <a:pos x="113" y="254"/>
                </a:cxn>
                <a:cxn ang="0">
                  <a:pos x="89" y="248"/>
                </a:cxn>
                <a:cxn ang="0">
                  <a:pos x="66" y="239"/>
                </a:cxn>
                <a:cxn ang="0">
                  <a:pos x="46" y="226"/>
                </a:cxn>
                <a:cxn ang="0">
                  <a:pos x="29" y="208"/>
                </a:cxn>
                <a:cxn ang="0">
                  <a:pos x="15" y="188"/>
                </a:cxn>
                <a:cxn ang="0">
                  <a:pos x="6" y="165"/>
                </a:cxn>
                <a:cxn ang="0">
                  <a:pos x="1" y="140"/>
                </a:cxn>
                <a:cxn ang="0">
                  <a:pos x="1" y="115"/>
                </a:cxn>
                <a:cxn ang="0">
                  <a:pos x="6" y="90"/>
                </a:cxn>
                <a:cxn ang="0">
                  <a:pos x="15" y="67"/>
                </a:cxn>
                <a:cxn ang="0">
                  <a:pos x="29" y="47"/>
                </a:cxn>
                <a:cxn ang="0">
                  <a:pos x="46" y="29"/>
                </a:cxn>
                <a:cxn ang="0">
                  <a:pos x="66" y="16"/>
                </a:cxn>
                <a:cxn ang="0">
                  <a:pos x="89" y="6"/>
                </a:cxn>
                <a:cxn ang="0">
                  <a:pos x="113" y="1"/>
                </a:cxn>
              </a:cxnLst>
              <a:rect l="0" t="0" r="r" b="b"/>
              <a:pathLst>
                <a:path w="1502" h="254">
                  <a:moveTo>
                    <a:pt x="127" y="0"/>
                  </a:moveTo>
                  <a:lnTo>
                    <a:pt x="1376" y="0"/>
                  </a:lnTo>
                  <a:lnTo>
                    <a:pt x="1388" y="1"/>
                  </a:lnTo>
                  <a:lnTo>
                    <a:pt x="1401" y="3"/>
                  </a:lnTo>
                  <a:lnTo>
                    <a:pt x="1413" y="6"/>
                  </a:lnTo>
                  <a:lnTo>
                    <a:pt x="1425" y="10"/>
                  </a:lnTo>
                  <a:lnTo>
                    <a:pt x="1436" y="16"/>
                  </a:lnTo>
                  <a:lnTo>
                    <a:pt x="1447" y="22"/>
                  </a:lnTo>
                  <a:lnTo>
                    <a:pt x="1456" y="29"/>
                  </a:lnTo>
                  <a:lnTo>
                    <a:pt x="1465" y="38"/>
                  </a:lnTo>
                  <a:lnTo>
                    <a:pt x="1473" y="47"/>
                  </a:lnTo>
                  <a:lnTo>
                    <a:pt x="1481" y="56"/>
                  </a:lnTo>
                  <a:lnTo>
                    <a:pt x="1487" y="67"/>
                  </a:lnTo>
                  <a:lnTo>
                    <a:pt x="1493" y="78"/>
                  </a:lnTo>
                  <a:lnTo>
                    <a:pt x="1497" y="90"/>
                  </a:lnTo>
                  <a:lnTo>
                    <a:pt x="1500" y="102"/>
                  </a:lnTo>
                  <a:lnTo>
                    <a:pt x="1502" y="115"/>
                  </a:lnTo>
                  <a:lnTo>
                    <a:pt x="1502" y="127"/>
                  </a:lnTo>
                  <a:lnTo>
                    <a:pt x="1502" y="140"/>
                  </a:lnTo>
                  <a:lnTo>
                    <a:pt x="1500" y="152"/>
                  </a:lnTo>
                  <a:lnTo>
                    <a:pt x="1497" y="165"/>
                  </a:lnTo>
                  <a:lnTo>
                    <a:pt x="1493" y="176"/>
                  </a:lnTo>
                  <a:lnTo>
                    <a:pt x="1487" y="188"/>
                  </a:lnTo>
                  <a:lnTo>
                    <a:pt x="1481" y="198"/>
                  </a:lnTo>
                  <a:lnTo>
                    <a:pt x="1473" y="208"/>
                  </a:lnTo>
                  <a:lnTo>
                    <a:pt x="1465" y="217"/>
                  </a:lnTo>
                  <a:lnTo>
                    <a:pt x="1456" y="226"/>
                  </a:lnTo>
                  <a:lnTo>
                    <a:pt x="1447" y="233"/>
                  </a:lnTo>
                  <a:lnTo>
                    <a:pt x="1436" y="239"/>
                  </a:lnTo>
                  <a:lnTo>
                    <a:pt x="1425" y="244"/>
                  </a:lnTo>
                  <a:lnTo>
                    <a:pt x="1413" y="248"/>
                  </a:lnTo>
                  <a:lnTo>
                    <a:pt x="1401" y="252"/>
                  </a:lnTo>
                  <a:lnTo>
                    <a:pt x="1388" y="254"/>
                  </a:lnTo>
                  <a:lnTo>
                    <a:pt x="1376" y="254"/>
                  </a:lnTo>
                  <a:lnTo>
                    <a:pt x="127" y="254"/>
                  </a:lnTo>
                  <a:lnTo>
                    <a:pt x="113" y="254"/>
                  </a:lnTo>
                  <a:lnTo>
                    <a:pt x="101" y="252"/>
                  </a:lnTo>
                  <a:lnTo>
                    <a:pt x="89" y="248"/>
                  </a:lnTo>
                  <a:lnTo>
                    <a:pt x="77" y="244"/>
                  </a:lnTo>
                  <a:lnTo>
                    <a:pt x="66" y="239"/>
                  </a:lnTo>
                  <a:lnTo>
                    <a:pt x="56" y="233"/>
                  </a:lnTo>
                  <a:lnTo>
                    <a:pt x="46" y="226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8"/>
                  </a:lnTo>
                  <a:lnTo>
                    <a:pt x="15" y="188"/>
                  </a:lnTo>
                  <a:lnTo>
                    <a:pt x="10" y="176"/>
                  </a:lnTo>
                  <a:lnTo>
                    <a:pt x="6" y="165"/>
                  </a:lnTo>
                  <a:lnTo>
                    <a:pt x="3" y="152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1" y="115"/>
                  </a:lnTo>
                  <a:lnTo>
                    <a:pt x="3" y="102"/>
                  </a:lnTo>
                  <a:lnTo>
                    <a:pt x="6" y="90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1" y="3"/>
                  </a:lnTo>
                  <a:lnTo>
                    <a:pt x="113" y="1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9" name="Freeform 151"/>
            <p:cNvSpPr>
              <a:spLocks noEditPoints="1"/>
            </p:cNvSpPr>
            <p:nvPr/>
          </p:nvSpPr>
          <p:spPr bwMode="auto">
            <a:xfrm>
              <a:off x="-909638" y="971550"/>
              <a:ext cx="909638" cy="2039938"/>
            </a:xfrm>
            <a:custGeom>
              <a:avLst/>
              <a:gdLst/>
              <a:ahLst/>
              <a:cxnLst>
                <a:cxn ang="0">
                  <a:pos x="7285" y="81"/>
                </a:cxn>
                <a:cxn ang="0">
                  <a:pos x="7441" y="325"/>
                </a:cxn>
                <a:cxn ang="0">
                  <a:pos x="7400" y="16492"/>
                </a:cxn>
                <a:cxn ang="0">
                  <a:pos x="7183" y="16680"/>
                </a:cxn>
                <a:cxn ang="0">
                  <a:pos x="266" y="16680"/>
                </a:cxn>
                <a:cxn ang="0">
                  <a:pos x="49" y="16492"/>
                </a:cxn>
                <a:cxn ang="0">
                  <a:pos x="8" y="325"/>
                </a:cxn>
                <a:cxn ang="0">
                  <a:pos x="163" y="81"/>
                </a:cxn>
                <a:cxn ang="0">
                  <a:pos x="5939" y="1613"/>
                </a:cxn>
                <a:cxn ang="0">
                  <a:pos x="6201" y="1711"/>
                </a:cxn>
                <a:cxn ang="0">
                  <a:pos x="6328" y="1952"/>
                </a:cxn>
                <a:cxn ang="0">
                  <a:pos x="6263" y="3222"/>
                </a:cxn>
                <a:cxn ang="0">
                  <a:pos x="6036" y="3376"/>
                </a:cxn>
                <a:cxn ang="0">
                  <a:pos x="1341" y="3351"/>
                </a:cxn>
                <a:cxn ang="0">
                  <a:pos x="1150" y="3157"/>
                </a:cxn>
                <a:cxn ang="0">
                  <a:pos x="1137" y="1878"/>
                </a:cxn>
                <a:cxn ang="0">
                  <a:pos x="1307" y="1667"/>
                </a:cxn>
                <a:cxn ang="0">
                  <a:pos x="5979" y="3879"/>
                </a:cxn>
                <a:cxn ang="0">
                  <a:pos x="6228" y="4001"/>
                </a:cxn>
                <a:cxn ang="0">
                  <a:pos x="6330" y="4255"/>
                </a:cxn>
                <a:cxn ang="0">
                  <a:pos x="6240" y="5515"/>
                </a:cxn>
                <a:cxn ang="0">
                  <a:pos x="5999" y="5647"/>
                </a:cxn>
                <a:cxn ang="0">
                  <a:pos x="1307" y="5597"/>
                </a:cxn>
                <a:cxn ang="0">
                  <a:pos x="1137" y="5386"/>
                </a:cxn>
                <a:cxn ang="0">
                  <a:pos x="1150" y="4107"/>
                </a:cxn>
                <a:cxn ang="0">
                  <a:pos x="1341" y="3914"/>
                </a:cxn>
                <a:cxn ang="0">
                  <a:pos x="6018" y="6147"/>
                </a:cxn>
                <a:cxn ang="0">
                  <a:pos x="6252" y="6293"/>
                </a:cxn>
                <a:cxn ang="0">
                  <a:pos x="6329" y="7557"/>
                </a:cxn>
                <a:cxn ang="0">
                  <a:pos x="6215" y="7804"/>
                </a:cxn>
                <a:cxn ang="0">
                  <a:pos x="5959" y="7915"/>
                </a:cxn>
                <a:cxn ang="0">
                  <a:pos x="1277" y="7841"/>
                </a:cxn>
                <a:cxn ang="0">
                  <a:pos x="1128" y="7614"/>
                </a:cxn>
                <a:cxn ang="0">
                  <a:pos x="1166" y="6339"/>
                </a:cxn>
                <a:cxn ang="0">
                  <a:pos x="1376" y="6163"/>
                </a:cxn>
                <a:cxn ang="0">
                  <a:pos x="6055" y="8420"/>
                </a:cxn>
                <a:cxn ang="0">
                  <a:pos x="6272" y="8586"/>
                </a:cxn>
                <a:cxn ang="0">
                  <a:pos x="6325" y="9859"/>
                </a:cxn>
                <a:cxn ang="0">
                  <a:pos x="6187" y="10093"/>
                </a:cxn>
                <a:cxn ang="0">
                  <a:pos x="1510" y="10180"/>
                </a:cxn>
                <a:cxn ang="0">
                  <a:pos x="1248" y="10081"/>
                </a:cxn>
                <a:cxn ang="0">
                  <a:pos x="1121" y="9840"/>
                </a:cxn>
                <a:cxn ang="0">
                  <a:pos x="1186" y="8571"/>
                </a:cxn>
                <a:cxn ang="0">
                  <a:pos x="1413" y="8415"/>
                </a:cxn>
                <a:cxn ang="0">
                  <a:pos x="3942" y="14477"/>
                </a:cxn>
                <a:cxn ang="0">
                  <a:pos x="4188" y="14735"/>
                </a:cxn>
                <a:cxn ang="0">
                  <a:pos x="4196" y="15102"/>
                </a:cxn>
                <a:cxn ang="0">
                  <a:pos x="3964" y="15372"/>
                </a:cxn>
                <a:cxn ang="0">
                  <a:pos x="3599" y="15417"/>
                </a:cxn>
                <a:cxn ang="0">
                  <a:pos x="3308" y="15211"/>
                </a:cxn>
                <a:cxn ang="0">
                  <a:pos x="3228" y="14854"/>
                </a:cxn>
                <a:cxn ang="0">
                  <a:pos x="3406" y="14543"/>
                </a:cxn>
                <a:cxn ang="0">
                  <a:pos x="1277" y="12777"/>
                </a:cxn>
                <a:cxn ang="0">
                  <a:pos x="6299" y="12881"/>
                </a:cxn>
                <a:cxn ang="0">
                  <a:pos x="6222" y="13140"/>
                </a:cxn>
                <a:cxn ang="0">
                  <a:pos x="1169" y="13093"/>
                </a:cxn>
                <a:cxn ang="0">
                  <a:pos x="1186" y="12815"/>
                </a:cxn>
                <a:cxn ang="0">
                  <a:pos x="6234" y="12232"/>
                </a:cxn>
                <a:cxn ang="0">
                  <a:pos x="6295" y="12500"/>
                </a:cxn>
                <a:cxn ang="0">
                  <a:pos x="1263" y="12589"/>
                </a:cxn>
                <a:cxn ang="0">
                  <a:pos x="1147" y="12461"/>
                </a:cxn>
                <a:cxn ang="0">
                  <a:pos x="1251" y="12220"/>
                </a:cxn>
              </a:cxnLst>
              <a:rect l="0" t="0" r="r" b="b"/>
              <a:pathLst>
                <a:path w="7449" h="16705">
                  <a:moveTo>
                    <a:pt x="406" y="0"/>
                  </a:moveTo>
                  <a:lnTo>
                    <a:pt x="7043" y="0"/>
                  </a:lnTo>
                  <a:lnTo>
                    <a:pt x="7064" y="1"/>
                  </a:lnTo>
                  <a:lnTo>
                    <a:pt x="7085" y="2"/>
                  </a:lnTo>
                  <a:lnTo>
                    <a:pt x="7104" y="5"/>
                  </a:lnTo>
                  <a:lnTo>
                    <a:pt x="7124" y="8"/>
                  </a:lnTo>
                  <a:lnTo>
                    <a:pt x="7144" y="13"/>
                  </a:lnTo>
                  <a:lnTo>
                    <a:pt x="7164" y="19"/>
                  </a:lnTo>
                  <a:lnTo>
                    <a:pt x="7183" y="25"/>
                  </a:lnTo>
                  <a:lnTo>
                    <a:pt x="7201" y="32"/>
                  </a:lnTo>
                  <a:lnTo>
                    <a:pt x="7218" y="41"/>
                  </a:lnTo>
                  <a:lnTo>
                    <a:pt x="7236" y="49"/>
                  </a:lnTo>
                  <a:lnTo>
                    <a:pt x="7253" y="60"/>
                  </a:lnTo>
                  <a:lnTo>
                    <a:pt x="7269" y="70"/>
                  </a:lnTo>
                  <a:lnTo>
                    <a:pt x="7285" y="81"/>
                  </a:lnTo>
                  <a:lnTo>
                    <a:pt x="7301" y="93"/>
                  </a:lnTo>
                  <a:lnTo>
                    <a:pt x="7315" y="105"/>
                  </a:lnTo>
                  <a:lnTo>
                    <a:pt x="7330" y="119"/>
                  </a:lnTo>
                  <a:lnTo>
                    <a:pt x="7344" y="134"/>
                  </a:lnTo>
                  <a:lnTo>
                    <a:pt x="7356" y="148"/>
                  </a:lnTo>
                  <a:lnTo>
                    <a:pt x="7368" y="164"/>
                  </a:lnTo>
                  <a:lnTo>
                    <a:pt x="7379" y="180"/>
                  </a:lnTo>
                  <a:lnTo>
                    <a:pt x="7389" y="196"/>
                  </a:lnTo>
                  <a:lnTo>
                    <a:pt x="7400" y="213"/>
                  </a:lnTo>
                  <a:lnTo>
                    <a:pt x="7408" y="231"/>
                  </a:lnTo>
                  <a:lnTo>
                    <a:pt x="7417" y="248"/>
                  </a:lnTo>
                  <a:lnTo>
                    <a:pt x="7424" y="266"/>
                  </a:lnTo>
                  <a:lnTo>
                    <a:pt x="7430" y="285"/>
                  </a:lnTo>
                  <a:lnTo>
                    <a:pt x="7436" y="305"/>
                  </a:lnTo>
                  <a:lnTo>
                    <a:pt x="7441" y="325"/>
                  </a:lnTo>
                  <a:lnTo>
                    <a:pt x="7444" y="345"/>
                  </a:lnTo>
                  <a:lnTo>
                    <a:pt x="7447" y="364"/>
                  </a:lnTo>
                  <a:lnTo>
                    <a:pt x="7448" y="385"/>
                  </a:lnTo>
                  <a:lnTo>
                    <a:pt x="7449" y="406"/>
                  </a:lnTo>
                  <a:lnTo>
                    <a:pt x="7449" y="16299"/>
                  </a:lnTo>
                  <a:lnTo>
                    <a:pt x="7448" y="16320"/>
                  </a:lnTo>
                  <a:lnTo>
                    <a:pt x="7447" y="16341"/>
                  </a:lnTo>
                  <a:lnTo>
                    <a:pt x="7444" y="16362"/>
                  </a:lnTo>
                  <a:lnTo>
                    <a:pt x="7441" y="16381"/>
                  </a:lnTo>
                  <a:lnTo>
                    <a:pt x="7436" y="16400"/>
                  </a:lnTo>
                  <a:lnTo>
                    <a:pt x="7430" y="16420"/>
                  </a:lnTo>
                  <a:lnTo>
                    <a:pt x="7424" y="16439"/>
                  </a:lnTo>
                  <a:lnTo>
                    <a:pt x="7417" y="16457"/>
                  </a:lnTo>
                  <a:lnTo>
                    <a:pt x="7408" y="16475"/>
                  </a:lnTo>
                  <a:lnTo>
                    <a:pt x="7400" y="16492"/>
                  </a:lnTo>
                  <a:lnTo>
                    <a:pt x="7389" y="16510"/>
                  </a:lnTo>
                  <a:lnTo>
                    <a:pt x="7379" y="16525"/>
                  </a:lnTo>
                  <a:lnTo>
                    <a:pt x="7368" y="16542"/>
                  </a:lnTo>
                  <a:lnTo>
                    <a:pt x="7356" y="16557"/>
                  </a:lnTo>
                  <a:lnTo>
                    <a:pt x="7344" y="16571"/>
                  </a:lnTo>
                  <a:lnTo>
                    <a:pt x="7330" y="16586"/>
                  </a:lnTo>
                  <a:lnTo>
                    <a:pt x="7315" y="16600"/>
                  </a:lnTo>
                  <a:lnTo>
                    <a:pt x="7301" y="16612"/>
                  </a:lnTo>
                  <a:lnTo>
                    <a:pt x="7285" y="16625"/>
                  </a:lnTo>
                  <a:lnTo>
                    <a:pt x="7269" y="16635"/>
                  </a:lnTo>
                  <a:lnTo>
                    <a:pt x="7253" y="16647"/>
                  </a:lnTo>
                  <a:lnTo>
                    <a:pt x="7236" y="16656"/>
                  </a:lnTo>
                  <a:lnTo>
                    <a:pt x="7218" y="16665"/>
                  </a:lnTo>
                  <a:lnTo>
                    <a:pt x="7201" y="16673"/>
                  </a:lnTo>
                  <a:lnTo>
                    <a:pt x="7183" y="16680"/>
                  </a:lnTo>
                  <a:lnTo>
                    <a:pt x="7164" y="16686"/>
                  </a:lnTo>
                  <a:lnTo>
                    <a:pt x="7144" y="16692"/>
                  </a:lnTo>
                  <a:lnTo>
                    <a:pt x="7124" y="16697"/>
                  </a:lnTo>
                  <a:lnTo>
                    <a:pt x="7104" y="16701"/>
                  </a:lnTo>
                  <a:lnTo>
                    <a:pt x="7085" y="16703"/>
                  </a:lnTo>
                  <a:lnTo>
                    <a:pt x="7064" y="16705"/>
                  </a:lnTo>
                  <a:lnTo>
                    <a:pt x="7043" y="16705"/>
                  </a:lnTo>
                  <a:lnTo>
                    <a:pt x="406" y="16705"/>
                  </a:lnTo>
                  <a:lnTo>
                    <a:pt x="385" y="16705"/>
                  </a:lnTo>
                  <a:lnTo>
                    <a:pt x="364" y="16703"/>
                  </a:lnTo>
                  <a:lnTo>
                    <a:pt x="345" y="16701"/>
                  </a:lnTo>
                  <a:lnTo>
                    <a:pt x="324" y="16697"/>
                  </a:lnTo>
                  <a:lnTo>
                    <a:pt x="305" y="16692"/>
                  </a:lnTo>
                  <a:lnTo>
                    <a:pt x="285" y="16686"/>
                  </a:lnTo>
                  <a:lnTo>
                    <a:pt x="266" y="16680"/>
                  </a:lnTo>
                  <a:lnTo>
                    <a:pt x="248" y="16673"/>
                  </a:lnTo>
                  <a:lnTo>
                    <a:pt x="230" y="16665"/>
                  </a:lnTo>
                  <a:lnTo>
                    <a:pt x="213" y="16656"/>
                  </a:lnTo>
                  <a:lnTo>
                    <a:pt x="195" y="16647"/>
                  </a:lnTo>
                  <a:lnTo>
                    <a:pt x="180" y="16635"/>
                  </a:lnTo>
                  <a:lnTo>
                    <a:pt x="163" y="16625"/>
                  </a:lnTo>
                  <a:lnTo>
                    <a:pt x="148" y="16612"/>
                  </a:lnTo>
                  <a:lnTo>
                    <a:pt x="134" y="16600"/>
                  </a:lnTo>
                  <a:lnTo>
                    <a:pt x="119" y="16586"/>
                  </a:lnTo>
                  <a:lnTo>
                    <a:pt x="105" y="16571"/>
                  </a:lnTo>
                  <a:lnTo>
                    <a:pt x="93" y="16557"/>
                  </a:lnTo>
                  <a:lnTo>
                    <a:pt x="80" y="16542"/>
                  </a:lnTo>
                  <a:lnTo>
                    <a:pt x="70" y="16525"/>
                  </a:lnTo>
                  <a:lnTo>
                    <a:pt x="58" y="16510"/>
                  </a:lnTo>
                  <a:lnTo>
                    <a:pt x="49" y="16492"/>
                  </a:lnTo>
                  <a:lnTo>
                    <a:pt x="40" y="16475"/>
                  </a:lnTo>
                  <a:lnTo>
                    <a:pt x="32" y="16457"/>
                  </a:lnTo>
                  <a:lnTo>
                    <a:pt x="25" y="16439"/>
                  </a:lnTo>
                  <a:lnTo>
                    <a:pt x="19" y="16420"/>
                  </a:lnTo>
                  <a:lnTo>
                    <a:pt x="13" y="16400"/>
                  </a:lnTo>
                  <a:lnTo>
                    <a:pt x="8" y="16381"/>
                  </a:lnTo>
                  <a:lnTo>
                    <a:pt x="4" y="16362"/>
                  </a:lnTo>
                  <a:lnTo>
                    <a:pt x="2" y="16341"/>
                  </a:lnTo>
                  <a:lnTo>
                    <a:pt x="0" y="16320"/>
                  </a:lnTo>
                  <a:lnTo>
                    <a:pt x="0" y="16299"/>
                  </a:lnTo>
                  <a:lnTo>
                    <a:pt x="0" y="406"/>
                  </a:lnTo>
                  <a:lnTo>
                    <a:pt x="0" y="385"/>
                  </a:lnTo>
                  <a:lnTo>
                    <a:pt x="2" y="364"/>
                  </a:lnTo>
                  <a:lnTo>
                    <a:pt x="4" y="345"/>
                  </a:lnTo>
                  <a:lnTo>
                    <a:pt x="8" y="325"/>
                  </a:lnTo>
                  <a:lnTo>
                    <a:pt x="13" y="305"/>
                  </a:lnTo>
                  <a:lnTo>
                    <a:pt x="19" y="285"/>
                  </a:lnTo>
                  <a:lnTo>
                    <a:pt x="25" y="266"/>
                  </a:lnTo>
                  <a:lnTo>
                    <a:pt x="32" y="248"/>
                  </a:lnTo>
                  <a:lnTo>
                    <a:pt x="40" y="231"/>
                  </a:lnTo>
                  <a:lnTo>
                    <a:pt x="49" y="213"/>
                  </a:lnTo>
                  <a:lnTo>
                    <a:pt x="58" y="196"/>
                  </a:lnTo>
                  <a:lnTo>
                    <a:pt x="70" y="180"/>
                  </a:lnTo>
                  <a:lnTo>
                    <a:pt x="80" y="164"/>
                  </a:lnTo>
                  <a:lnTo>
                    <a:pt x="93" y="148"/>
                  </a:lnTo>
                  <a:lnTo>
                    <a:pt x="105" y="134"/>
                  </a:lnTo>
                  <a:lnTo>
                    <a:pt x="119" y="119"/>
                  </a:lnTo>
                  <a:lnTo>
                    <a:pt x="134" y="105"/>
                  </a:lnTo>
                  <a:lnTo>
                    <a:pt x="148" y="93"/>
                  </a:lnTo>
                  <a:lnTo>
                    <a:pt x="163" y="81"/>
                  </a:lnTo>
                  <a:lnTo>
                    <a:pt x="180" y="70"/>
                  </a:lnTo>
                  <a:lnTo>
                    <a:pt x="195" y="60"/>
                  </a:lnTo>
                  <a:lnTo>
                    <a:pt x="213" y="49"/>
                  </a:lnTo>
                  <a:lnTo>
                    <a:pt x="230" y="41"/>
                  </a:lnTo>
                  <a:lnTo>
                    <a:pt x="248" y="32"/>
                  </a:lnTo>
                  <a:lnTo>
                    <a:pt x="266" y="25"/>
                  </a:lnTo>
                  <a:lnTo>
                    <a:pt x="285" y="19"/>
                  </a:lnTo>
                  <a:lnTo>
                    <a:pt x="305" y="13"/>
                  </a:lnTo>
                  <a:lnTo>
                    <a:pt x="324" y="8"/>
                  </a:lnTo>
                  <a:lnTo>
                    <a:pt x="345" y="5"/>
                  </a:lnTo>
                  <a:lnTo>
                    <a:pt x="364" y="2"/>
                  </a:lnTo>
                  <a:lnTo>
                    <a:pt x="385" y="1"/>
                  </a:lnTo>
                  <a:lnTo>
                    <a:pt x="406" y="0"/>
                  </a:lnTo>
                  <a:close/>
                  <a:moveTo>
                    <a:pt x="1510" y="1613"/>
                  </a:moveTo>
                  <a:lnTo>
                    <a:pt x="5939" y="1613"/>
                  </a:lnTo>
                  <a:lnTo>
                    <a:pt x="5959" y="1613"/>
                  </a:lnTo>
                  <a:lnTo>
                    <a:pt x="5979" y="1615"/>
                  </a:lnTo>
                  <a:lnTo>
                    <a:pt x="5999" y="1617"/>
                  </a:lnTo>
                  <a:lnTo>
                    <a:pt x="6018" y="1620"/>
                  </a:lnTo>
                  <a:lnTo>
                    <a:pt x="6036" y="1625"/>
                  </a:lnTo>
                  <a:lnTo>
                    <a:pt x="6055" y="1630"/>
                  </a:lnTo>
                  <a:lnTo>
                    <a:pt x="6073" y="1636"/>
                  </a:lnTo>
                  <a:lnTo>
                    <a:pt x="6091" y="1642"/>
                  </a:lnTo>
                  <a:lnTo>
                    <a:pt x="6108" y="1650"/>
                  </a:lnTo>
                  <a:lnTo>
                    <a:pt x="6125" y="1658"/>
                  </a:lnTo>
                  <a:lnTo>
                    <a:pt x="6141" y="1667"/>
                  </a:lnTo>
                  <a:lnTo>
                    <a:pt x="6158" y="1678"/>
                  </a:lnTo>
                  <a:lnTo>
                    <a:pt x="6172" y="1688"/>
                  </a:lnTo>
                  <a:lnTo>
                    <a:pt x="6187" y="1700"/>
                  </a:lnTo>
                  <a:lnTo>
                    <a:pt x="6201" y="1711"/>
                  </a:lnTo>
                  <a:lnTo>
                    <a:pt x="6215" y="1724"/>
                  </a:lnTo>
                  <a:lnTo>
                    <a:pt x="6228" y="1737"/>
                  </a:lnTo>
                  <a:lnTo>
                    <a:pt x="6240" y="1751"/>
                  </a:lnTo>
                  <a:lnTo>
                    <a:pt x="6252" y="1764"/>
                  </a:lnTo>
                  <a:lnTo>
                    <a:pt x="6263" y="1780"/>
                  </a:lnTo>
                  <a:lnTo>
                    <a:pt x="6272" y="1795"/>
                  </a:lnTo>
                  <a:lnTo>
                    <a:pt x="6282" y="1810"/>
                  </a:lnTo>
                  <a:lnTo>
                    <a:pt x="6291" y="1827"/>
                  </a:lnTo>
                  <a:lnTo>
                    <a:pt x="6299" y="1844"/>
                  </a:lnTo>
                  <a:lnTo>
                    <a:pt x="6306" y="1861"/>
                  </a:lnTo>
                  <a:lnTo>
                    <a:pt x="6312" y="1878"/>
                  </a:lnTo>
                  <a:lnTo>
                    <a:pt x="6317" y="1896"/>
                  </a:lnTo>
                  <a:lnTo>
                    <a:pt x="6321" y="1915"/>
                  </a:lnTo>
                  <a:lnTo>
                    <a:pt x="6325" y="1934"/>
                  </a:lnTo>
                  <a:lnTo>
                    <a:pt x="6328" y="1952"/>
                  </a:lnTo>
                  <a:lnTo>
                    <a:pt x="6329" y="1971"/>
                  </a:lnTo>
                  <a:lnTo>
                    <a:pt x="6330" y="1990"/>
                  </a:lnTo>
                  <a:lnTo>
                    <a:pt x="6330" y="3011"/>
                  </a:lnTo>
                  <a:lnTo>
                    <a:pt x="6329" y="3030"/>
                  </a:lnTo>
                  <a:lnTo>
                    <a:pt x="6328" y="3049"/>
                  </a:lnTo>
                  <a:lnTo>
                    <a:pt x="6325" y="3068"/>
                  </a:lnTo>
                  <a:lnTo>
                    <a:pt x="6321" y="3086"/>
                  </a:lnTo>
                  <a:lnTo>
                    <a:pt x="6317" y="3105"/>
                  </a:lnTo>
                  <a:lnTo>
                    <a:pt x="6312" y="3123"/>
                  </a:lnTo>
                  <a:lnTo>
                    <a:pt x="6306" y="3141"/>
                  </a:lnTo>
                  <a:lnTo>
                    <a:pt x="6299" y="3157"/>
                  </a:lnTo>
                  <a:lnTo>
                    <a:pt x="6291" y="3174"/>
                  </a:lnTo>
                  <a:lnTo>
                    <a:pt x="6282" y="3191"/>
                  </a:lnTo>
                  <a:lnTo>
                    <a:pt x="6272" y="3206"/>
                  </a:lnTo>
                  <a:lnTo>
                    <a:pt x="6263" y="3222"/>
                  </a:lnTo>
                  <a:lnTo>
                    <a:pt x="6252" y="3237"/>
                  </a:lnTo>
                  <a:lnTo>
                    <a:pt x="6240" y="3250"/>
                  </a:lnTo>
                  <a:lnTo>
                    <a:pt x="6228" y="3265"/>
                  </a:lnTo>
                  <a:lnTo>
                    <a:pt x="6215" y="3277"/>
                  </a:lnTo>
                  <a:lnTo>
                    <a:pt x="6201" y="3290"/>
                  </a:lnTo>
                  <a:lnTo>
                    <a:pt x="6187" y="3302"/>
                  </a:lnTo>
                  <a:lnTo>
                    <a:pt x="6172" y="3313"/>
                  </a:lnTo>
                  <a:lnTo>
                    <a:pt x="6158" y="3323"/>
                  </a:lnTo>
                  <a:lnTo>
                    <a:pt x="6141" y="3334"/>
                  </a:lnTo>
                  <a:lnTo>
                    <a:pt x="6125" y="3343"/>
                  </a:lnTo>
                  <a:lnTo>
                    <a:pt x="6108" y="3351"/>
                  </a:lnTo>
                  <a:lnTo>
                    <a:pt x="6091" y="3359"/>
                  </a:lnTo>
                  <a:lnTo>
                    <a:pt x="6073" y="3365"/>
                  </a:lnTo>
                  <a:lnTo>
                    <a:pt x="6055" y="3371"/>
                  </a:lnTo>
                  <a:lnTo>
                    <a:pt x="6036" y="3376"/>
                  </a:lnTo>
                  <a:lnTo>
                    <a:pt x="6018" y="3381"/>
                  </a:lnTo>
                  <a:lnTo>
                    <a:pt x="5999" y="3384"/>
                  </a:lnTo>
                  <a:lnTo>
                    <a:pt x="5979" y="3387"/>
                  </a:lnTo>
                  <a:lnTo>
                    <a:pt x="5959" y="3388"/>
                  </a:lnTo>
                  <a:lnTo>
                    <a:pt x="5939" y="3388"/>
                  </a:lnTo>
                  <a:lnTo>
                    <a:pt x="1510" y="3388"/>
                  </a:lnTo>
                  <a:lnTo>
                    <a:pt x="1490" y="3388"/>
                  </a:lnTo>
                  <a:lnTo>
                    <a:pt x="1470" y="3387"/>
                  </a:lnTo>
                  <a:lnTo>
                    <a:pt x="1450" y="3384"/>
                  </a:lnTo>
                  <a:lnTo>
                    <a:pt x="1431" y="3381"/>
                  </a:lnTo>
                  <a:lnTo>
                    <a:pt x="1413" y="3376"/>
                  </a:lnTo>
                  <a:lnTo>
                    <a:pt x="1394" y="3371"/>
                  </a:lnTo>
                  <a:lnTo>
                    <a:pt x="1376" y="3365"/>
                  </a:lnTo>
                  <a:lnTo>
                    <a:pt x="1358" y="3359"/>
                  </a:lnTo>
                  <a:lnTo>
                    <a:pt x="1341" y="3351"/>
                  </a:lnTo>
                  <a:lnTo>
                    <a:pt x="1324" y="3343"/>
                  </a:lnTo>
                  <a:lnTo>
                    <a:pt x="1307" y="3334"/>
                  </a:lnTo>
                  <a:lnTo>
                    <a:pt x="1291" y="3323"/>
                  </a:lnTo>
                  <a:lnTo>
                    <a:pt x="1277" y="3313"/>
                  </a:lnTo>
                  <a:lnTo>
                    <a:pt x="1262" y="3302"/>
                  </a:lnTo>
                  <a:lnTo>
                    <a:pt x="1248" y="3290"/>
                  </a:lnTo>
                  <a:lnTo>
                    <a:pt x="1234" y="3277"/>
                  </a:lnTo>
                  <a:lnTo>
                    <a:pt x="1221" y="3265"/>
                  </a:lnTo>
                  <a:lnTo>
                    <a:pt x="1209" y="3250"/>
                  </a:lnTo>
                  <a:lnTo>
                    <a:pt x="1197" y="3237"/>
                  </a:lnTo>
                  <a:lnTo>
                    <a:pt x="1186" y="3222"/>
                  </a:lnTo>
                  <a:lnTo>
                    <a:pt x="1176" y="3206"/>
                  </a:lnTo>
                  <a:lnTo>
                    <a:pt x="1166" y="3191"/>
                  </a:lnTo>
                  <a:lnTo>
                    <a:pt x="1158" y="3174"/>
                  </a:lnTo>
                  <a:lnTo>
                    <a:pt x="1150" y="3157"/>
                  </a:lnTo>
                  <a:lnTo>
                    <a:pt x="1143" y="3141"/>
                  </a:lnTo>
                  <a:lnTo>
                    <a:pt x="1137" y="3123"/>
                  </a:lnTo>
                  <a:lnTo>
                    <a:pt x="1132" y="3105"/>
                  </a:lnTo>
                  <a:lnTo>
                    <a:pt x="1128" y="3086"/>
                  </a:lnTo>
                  <a:lnTo>
                    <a:pt x="1123" y="3068"/>
                  </a:lnTo>
                  <a:lnTo>
                    <a:pt x="1121" y="3049"/>
                  </a:lnTo>
                  <a:lnTo>
                    <a:pt x="1120" y="3030"/>
                  </a:lnTo>
                  <a:lnTo>
                    <a:pt x="1119" y="3011"/>
                  </a:lnTo>
                  <a:lnTo>
                    <a:pt x="1119" y="1990"/>
                  </a:lnTo>
                  <a:lnTo>
                    <a:pt x="1120" y="1971"/>
                  </a:lnTo>
                  <a:lnTo>
                    <a:pt x="1121" y="1952"/>
                  </a:lnTo>
                  <a:lnTo>
                    <a:pt x="1123" y="1934"/>
                  </a:lnTo>
                  <a:lnTo>
                    <a:pt x="1128" y="1915"/>
                  </a:lnTo>
                  <a:lnTo>
                    <a:pt x="1132" y="1896"/>
                  </a:lnTo>
                  <a:lnTo>
                    <a:pt x="1137" y="1878"/>
                  </a:lnTo>
                  <a:lnTo>
                    <a:pt x="1143" y="1861"/>
                  </a:lnTo>
                  <a:lnTo>
                    <a:pt x="1150" y="1844"/>
                  </a:lnTo>
                  <a:lnTo>
                    <a:pt x="1158" y="1827"/>
                  </a:lnTo>
                  <a:lnTo>
                    <a:pt x="1166" y="1810"/>
                  </a:lnTo>
                  <a:lnTo>
                    <a:pt x="1176" y="1795"/>
                  </a:lnTo>
                  <a:lnTo>
                    <a:pt x="1186" y="1780"/>
                  </a:lnTo>
                  <a:lnTo>
                    <a:pt x="1197" y="1764"/>
                  </a:lnTo>
                  <a:lnTo>
                    <a:pt x="1209" y="1751"/>
                  </a:lnTo>
                  <a:lnTo>
                    <a:pt x="1221" y="1737"/>
                  </a:lnTo>
                  <a:lnTo>
                    <a:pt x="1234" y="1724"/>
                  </a:lnTo>
                  <a:lnTo>
                    <a:pt x="1248" y="1711"/>
                  </a:lnTo>
                  <a:lnTo>
                    <a:pt x="1262" y="1700"/>
                  </a:lnTo>
                  <a:lnTo>
                    <a:pt x="1277" y="1688"/>
                  </a:lnTo>
                  <a:lnTo>
                    <a:pt x="1291" y="1678"/>
                  </a:lnTo>
                  <a:lnTo>
                    <a:pt x="1307" y="1667"/>
                  </a:lnTo>
                  <a:lnTo>
                    <a:pt x="1324" y="1658"/>
                  </a:lnTo>
                  <a:lnTo>
                    <a:pt x="1341" y="1650"/>
                  </a:lnTo>
                  <a:lnTo>
                    <a:pt x="1358" y="1642"/>
                  </a:lnTo>
                  <a:lnTo>
                    <a:pt x="1376" y="1636"/>
                  </a:lnTo>
                  <a:lnTo>
                    <a:pt x="1394" y="1630"/>
                  </a:lnTo>
                  <a:lnTo>
                    <a:pt x="1413" y="1625"/>
                  </a:lnTo>
                  <a:lnTo>
                    <a:pt x="1431" y="1620"/>
                  </a:lnTo>
                  <a:lnTo>
                    <a:pt x="1450" y="1617"/>
                  </a:lnTo>
                  <a:lnTo>
                    <a:pt x="1470" y="1615"/>
                  </a:lnTo>
                  <a:lnTo>
                    <a:pt x="1490" y="1613"/>
                  </a:lnTo>
                  <a:lnTo>
                    <a:pt x="1510" y="1613"/>
                  </a:lnTo>
                  <a:close/>
                  <a:moveTo>
                    <a:pt x="1510" y="3877"/>
                  </a:moveTo>
                  <a:lnTo>
                    <a:pt x="5939" y="3877"/>
                  </a:lnTo>
                  <a:lnTo>
                    <a:pt x="5959" y="3877"/>
                  </a:lnTo>
                  <a:lnTo>
                    <a:pt x="5979" y="3879"/>
                  </a:lnTo>
                  <a:lnTo>
                    <a:pt x="5999" y="3881"/>
                  </a:lnTo>
                  <a:lnTo>
                    <a:pt x="6018" y="3884"/>
                  </a:lnTo>
                  <a:lnTo>
                    <a:pt x="6036" y="3888"/>
                  </a:lnTo>
                  <a:lnTo>
                    <a:pt x="6055" y="3893"/>
                  </a:lnTo>
                  <a:lnTo>
                    <a:pt x="6073" y="3900"/>
                  </a:lnTo>
                  <a:lnTo>
                    <a:pt x="6091" y="3906"/>
                  </a:lnTo>
                  <a:lnTo>
                    <a:pt x="6108" y="3914"/>
                  </a:lnTo>
                  <a:lnTo>
                    <a:pt x="6125" y="3923"/>
                  </a:lnTo>
                  <a:lnTo>
                    <a:pt x="6141" y="3931"/>
                  </a:lnTo>
                  <a:lnTo>
                    <a:pt x="6158" y="3941"/>
                  </a:lnTo>
                  <a:lnTo>
                    <a:pt x="6172" y="3952"/>
                  </a:lnTo>
                  <a:lnTo>
                    <a:pt x="6187" y="3963"/>
                  </a:lnTo>
                  <a:lnTo>
                    <a:pt x="6201" y="3975"/>
                  </a:lnTo>
                  <a:lnTo>
                    <a:pt x="6215" y="3987"/>
                  </a:lnTo>
                  <a:lnTo>
                    <a:pt x="6228" y="4001"/>
                  </a:lnTo>
                  <a:lnTo>
                    <a:pt x="6240" y="4014"/>
                  </a:lnTo>
                  <a:lnTo>
                    <a:pt x="6252" y="4029"/>
                  </a:lnTo>
                  <a:lnTo>
                    <a:pt x="6263" y="4044"/>
                  </a:lnTo>
                  <a:lnTo>
                    <a:pt x="6272" y="4058"/>
                  </a:lnTo>
                  <a:lnTo>
                    <a:pt x="6282" y="4075"/>
                  </a:lnTo>
                  <a:lnTo>
                    <a:pt x="6291" y="4091"/>
                  </a:lnTo>
                  <a:lnTo>
                    <a:pt x="6299" y="4107"/>
                  </a:lnTo>
                  <a:lnTo>
                    <a:pt x="6306" y="4125"/>
                  </a:lnTo>
                  <a:lnTo>
                    <a:pt x="6312" y="4142"/>
                  </a:lnTo>
                  <a:lnTo>
                    <a:pt x="6317" y="4160"/>
                  </a:lnTo>
                  <a:lnTo>
                    <a:pt x="6321" y="4178"/>
                  </a:lnTo>
                  <a:lnTo>
                    <a:pt x="6325" y="4197"/>
                  </a:lnTo>
                  <a:lnTo>
                    <a:pt x="6328" y="4216"/>
                  </a:lnTo>
                  <a:lnTo>
                    <a:pt x="6329" y="4235"/>
                  </a:lnTo>
                  <a:lnTo>
                    <a:pt x="6330" y="4255"/>
                  </a:lnTo>
                  <a:lnTo>
                    <a:pt x="6330" y="5275"/>
                  </a:lnTo>
                  <a:lnTo>
                    <a:pt x="6329" y="5293"/>
                  </a:lnTo>
                  <a:lnTo>
                    <a:pt x="6328" y="5313"/>
                  </a:lnTo>
                  <a:lnTo>
                    <a:pt x="6325" y="5332"/>
                  </a:lnTo>
                  <a:lnTo>
                    <a:pt x="6321" y="5350"/>
                  </a:lnTo>
                  <a:lnTo>
                    <a:pt x="6317" y="5369"/>
                  </a:lnTo>
                  <a:lnTo>
                    <a:pt x="6312" y="5386"/>
                  </a:lnTo>
                  <a:lnTo>
                    <a:pt x="6306" y="5404"/>
                  </a:lnTo>
                  <a:lnTo>
                    <a:pt x="6299" y="5421"/>
                  </a:lnTo>
                  <a:lnTo>
                    <a:pt x="6291" y="5437"/>
                  </a:lnTo>
                  <a:lnTo>
                    <a:pt x="6282" y="5454"/>
                  </a:lnTo>
                  <a:lnTo>
                    <a:pt x="6272" y="5470"/>
                  </a:lnTo>
                  <a:lnTo>
                    <a:pt x="6263" y="5486"/>
                  </a:lnTo>
                  <a:lnTo>
                    <a:pt x="6252" y="5500"/>
                  </a:lnTo>
                  <a:lnTo>
                    <a:pt x="6240" y="5515"/>
                  </a:lnTo>
                  <a:lnTo>
                    <a:pt x="6228" y="5528"/>
                  </a:lnTo>
                  <a:lnTo>
                    <a:pt x="6215" y="5541"/>
                  </a:lnTo>
                  <a:lnTo>
                    <a:pt x="6201" y="5553"/>
                  </a:lnTo>
                  <a:lnTo>
                    <a:pt x="6187" y="5566"/>
                  </a:lnTo>
                  <a:lnTo>
                    <a:pt x="6172" y="5576"/>
                  </a:lnTo>
                  <a:lnTo>
                    <a:pt x="6158" y="5588"/>
                  </a:lnTo>
                  <a:lnTo>
                    <a:pt x="6141" y="5597"/>
                  </a:lnTo>
                  <a:lnTo>
                    <a:pt x="6125" y="5607"/>
                  </a:lnTo>
                  <a:lnTo>
                    <a:pt x="6108" y="5615"/>
                  </a:lnTo>
                  <a:lnTo>
                    <a:pt x="6091" y="5622"/>
                  </a:lnTo>
                  <a:lnTo>
                    <a:pt x="6073" y="5630"/>
                  </a:lnTo>
                  <a:lnTo>
                    <a:pt x="6055" y="5635"/>
                  </a:lnTo>
                  <a:lnTo>
                    <a:pt x="6036" y="5640"/>
                  </a:lnTo>
                  <a:lnTo>
                    <a:pt x="6018" y="5644"/>
                  </a:lnTo>
                  <a:lnTo>
                    <a:pt x="5999" y="5647"/>
                  </a:lnTo>
                  <a:lnTo>
                    <a:pt x="5979" y="5650"/>
                  </a:lnTo>
                  <a:lnTo>
                    <a:pt x="5959" y="5652"/>
                  </a:lnTo>
                  <a:lnTo>
                    <a:pt x="5939" y="5653"/>
                  </a:lnTo>
                  <a:lnTo>
                    <a:pt x="1510" y="5653"/>
                  </a:lnTo>
                  <a:lnTo>
                    <a:pt x="1490" y="5652"/>
                  </a:lnTo>
                  <a:lnTo>
                    <a:pt x="1470" y="5650"/>
                  </a:lnTo>
                  <a:lnTo>
                    <a:pt x="1450" y="5647"/>
                  </a:lnTo>
                  <a:lnTo>
                    <a:pt x="1431" y="5644"/>
                  </a:lnTo>
                  <a:lnTo>
                    <a:pt x="1413" y="5640"/>
                  </a:lnTo>
                  <a:lnTo>
                    <a:pt x="1394" y="5635"/>
                  </a:lnTo>
                  <a:lnTo>
                    <a:pt x="1376" y="5630"/>
                  </a:lnTo>
                  <a:lnTo>
                    <a:pt x="1358" y="5622"/>
                  </a:lnTo>
                  <a:lnTo>
                    <a:pt x="1341" y="5615"/>
                  </a:lnTo>
                  <a:lnTo>
                    <a:pt x="1324" y="5607"/>
                  </a:lnTo>
                  <a:lnTo>
                    <a:pt x="1307" y="5597"/>
                  </a:lnTo>
                  <a:lnTo>
                    <a:pt x="1291" y="5588"/>
                  </a:lnTo>
                  <a:lnTo>
                    <a:pt x="1277" y="5576"/>
                  </a:lnTo>
                  <a:lnTo>
                    <a:pt x="1262" y="5566"/>
                  </a:lnTo>
                  <a:lnTo>
                    <a:pt x="1248" y="5553"/>
                  </a:lnTo>
                  <a:lnTo>
                    <a:pt x="1234" y="5541"/>
                  </a:lnTo>
                  <a:lnTo>
                    <a:pt x="1221" y="5528"/>
                  </a:lnTo>
                  <a:lnTo>
                    <a:pt x="1209" y="5515"/>
                  </a:lnTo>
                  <a:lnTo>
                    <a:pt x="1197" y="5500"/>
                  </a:lnTo>
                  <a:lnTo>
                    <a:pt x="1186" y="5486"/>
                  </a:lnTo>
                  <a:lnTo>
                    <a:pt x="1176" y="5470"/>
                  </a:lnTo>
                  <a:lnTo>
                    <a:pt x="1166" y="5454"/>
                  </a:lnTo>
                  <a:lnTo>
                    <a:pt x="1158" y="5437"/>
                  </a:lnTo>
                  <a:lnTo>
                    <a:pt x="1150" y="5421"/>
                  </a:lnTo>
                  <a:lnTo>
                    <a:pt x="1143" y="5404"/>
                  </a:lnTo>
                  <a:lnTo>
                    <a:pt x="1137" y="5386"/>
                  </a:lnTo>
                  <a:lnTo>
                    <a:pt x="1132" y="5369"/>
                  </a:lnTo>
                  <a:lnTo>
                    <a:pt x="1128" y="5350"/>
                  </a:lnTo>
                  <a:lnTo>
                    <a:pt x="1123" y="5332"/>
                  </a:lnTo>
                  <a:lnTo>
                    <a:pt x="1121" y="5313"/>
                  </a:lnTo>
                  <a:lnTo>
                    <a:pt x="1120" y="5293"/>
                  </a:lnTo>
                  <a:lnTo>
                    <a:pt x="1119" y="5275"/>
                  </a:lnTo>
                  <a:lnTo>
                    <a:pt x="1119" y="4255"/>
                  </a:lnTo>
                  <a:lnTo>
                    <a:pt x="1120" y="4235"/>
                  </a:lnTo>
                  <a:lnTo>
                    <a:pt x="1121" y="4216"/>
                  </a:lnTo>
                  <a:lnTo>
                    <a:pt x="1123" y="4197"/>
                  </a:lnTo>
                  <a:lnTo>
                    <a:pt x="1128" y="4178"/>
                  </a:lnTo>
                  <a:lnTo>
                    <a:pt x="1132" y="4160"/>
                  </a:lnTo>
                  <a:lnTo>
                    <a:pt x="1137" y="4142"/>
                  </a:lnTo>
                  <a:lnTo>
                    <a:pt x="1143" y="4125"/>
                  </a:lnTo>
                  <a:lnTo>
                    <a:pt x="1150" y="4107"/>
                  </a:lnTo>
                  <a:lnTo>
                    <a:pt x="1158" y="4091"/>
                  </a:lnTo>
                  <a:lnTo>
                    <a:pt x="1166" y="4075"/>
                  </a:lnTo>
                  <a:lnTo>
                    <a:pt x="1176" y="4058"/>
                  </a:lnTo>
                  <a:lnTo>
                    <a:pt x="1186" y="4044"/>
                  </a:lnTo>
                  <a:lnTo>
                    <a:pt x="1197" y="4029"/>
                  </a:lnTo>
                  <a:lnTo>
                    <a:pt x="1209" y="4014"/>
                  </a:lnTo>
                  <a:lnTo>
                    <a:pt x="1221" y="4001"/>
                  </a:lnTo>
                  <a:lnTo>
                    <a:pt x="1234" y="3987"/>
                  </a:lnTo>
                  <a:lnTo>
                    <a:pt x="1248" y="3975"/>
                  </a:lnTo>
                  <a:lnTo>
                    <a:pt x="1262" y="3963"/>
                  </a:lnTo>
                  <a:lnTo>
                    <a:pt x="1277" y="3952"/>
                  </a:lnTo>
                  <a:lnTo>
                    <a:pt x="1291" y="3941"/>
                  </a:lnTo>
                  <a:lnTo>
                    <a:pt x="1307" y="3931"/>
                  </a:lnTo>
                  <a:lnTo>
                    <a:pt x="1324" y="3923"/>
                  </a:lnTo>
                  <a:lnTo>
                    <a:pt x="1341" y="3914"/>
                  </a:lnTo>
                  <a:lnTo>
                    <a:pt x="1358" y="3906"/>
                  </a:lnTo>
                  <a:lnTo>
                    <a:pt x="1376" y="3900"/>
                  </a:lnTo>
                  <a:lnTo>
                    <a:pt x="1394" y="3893"/>
                  </a:lnTo>
                  <a:lnTo>
                    <a:pt x="1413" y="3888"/>
                  </a:lnTo>
                  <a:lnTo>
                    <a:pt x="1431" y="3884"/>
                  </a:lnTo>
                  <a:lnTo>
                    <a:pt x="1450" y="3881"/>
                  </a:lnTo>
                  <a:lnTo>
                    <a:pt x="1470" y="3879"/>
                  </a:lnTo>
                  <a:lnTo>
                    <a:pt x="1490" y="3877"/>
                  </a:lnTo>
                  <a:lnTo>
                    <a:pt x="1510" y="3877"/>
                  </a:lnTo>
                  <a:close/>
                  <a:moveTo>
                    <a:pt x="1510" y="6140"/>
                  </a:moveTo>
                  <a:lnTo>
                    <a:pt x="5939" y="6140"/>
                  </a:lnTo>
                  <a:lnTo>
                    <a:pt x="5959" y="6140"/>
                  </a:lnTo>
                  <a:lnTo>
                    <a:pt x="5979" y="6142"/>
                  </a:lnTo>
                  <a:lnTo>
                    <a:pt x="5999" y="6144"/>
                  </a:lnTo>
                  <a:lnTo>
                    <a:pt x="6018" y="6147"/>
                  </a:lnTo>
                  <a:lnTo>
                    <a:pt x="6036" y="6152"/>
                  </a:lnTo>
                  <a:lnTo>
                    <a:pt x="6055" y="6157"/>
                  </a:lnTo>
                  <a:lnTo>
                    <a:pt x="6073" y="6163"/>
                  </a:lnTo>
                  <a:lnTo>
                    <a:pt x="6091" y="6169"/>
                  </a:lnTo>
                  <a:lnTo>
                    <a:pt x="6108" y="6178"/>
                  </a:lnTo>
                  <a:lnTo>
                    <a:pt x="6125" y="6186"/>
                  </a:lnTo>
                  <a:lnTo>
                    <a:pt x="6141" y="6194"/>
                  </a:lnTo>
                  <a:lnTo>
                    <a:pt x="6158" y="6205"/>
                  </a:lnTo>
                  <a:lnTo>
                    <a:pt x="6172" y="6215"/>
                  </a:lnTo>
                  <a:lnTo>
                    <a:pt x="6187" y="6227"/>
                  </a:lnTo>
                  <a:lnTo>
                    <a:pt x="6201" y="6238"/>
                  </a:lnTo>
                  <a:lnTo>
                    <a:pt x="6215" y="6251"/>
                  </a:lnTo>
                  <a:lnTo>
                    <a:pt x="6228" y="6264"/>
                  </a:lnTo>
                  <a:lnTo>
                    <a:pt x="6240" y="6278"/>
                  </a:lnTo>
                  <a:lnTo>
                    <a:pt x="6252" y="6293"/>
                  </a:lnTo>
                  <a:lnTo>
                    <a:pt x="6263" y="6307"/>
                  </a:lnTo>
                  <a:lnTo>
                    <a:pt x="6272" y="6322"/>
                  </a:lnTo>
                  <a:lnTo>
                    <a:pt x="6282" y="6339"/>
                  </a:lnTo>
                  <a:lnTo>
                    <a:pt x="6291" y="6354"/>
                  </a:lnTo>
                  <a:lnTo>
                    <a:pt x="6299" y="6371"/>
                  </a:lnTo>
                  <a:lnTo>
                    <a:pt x="6306" y="6389"/>
                  </a:lnTo>
                  <a:lnTo>
                    <a:pt x="6312" y="6405"/>
                  </a:lnTo>
                  <a:lnTo>
                    <a:pt x="6317" y="6424"/>
                  </a:lnTo>
                  <a:lnTo>
                    <a:pt x="6321" y="6442"/>
                  </a:lnTo>
                  <a:lnTo>
                    <a:pt x="6325" y="6461"/>
                  </a:lnTo>
                  <a:lnTo>
                    <a:pt x="6328" y="6479"/>
                  </a:lnTo>
                  <a:lnTo>
                    <a:pt x="6329" y="6498"/>
                  </a:lnTo>
                  <a:lnTo>
                    <a:pt x="6330" y="6518"/>
                  </a:lnTo>
                  <a:lnTo>
                    <a:pt x="6330" y="7538"/>
                  </a:lnTo>
                  <a:lnTo>
                    <a:pt x="6329" y="7557"/>
                  </a:lnTo>
                  <a:lnTo>
                    <a:pt x="6328" y="7577"/>
                  </a:lnTo>
                  <a:lnTo>
                    <a:pt x="6325" y="7596"/>
                  </a:lnTo>
                  <a:lnTo>
                    <a:pt x="6321" y="7614"/>
                  </a:lnTo>
                  <a:lnTo>
                    <a:pt x="6317" y="7632"/>
                  </a:lnTo>
                  <a:lnTo>
                    <a:pt x="6312" y="7650"/>
                  </a:lnTo>
                  <a:lnTo>
                    <a:pt x="6306" y="7668"/>
                  </a:lnTo>
                  <a:lnTo>
                    <a:pt x="6299" y="7684"/>
                  </a:lnTo>
                  <a:lnTo>
                    <a:pt x="6291" y="7701"/>
                  </a:lnTo>
                  <a:lnTo>
                    <a:pt x="6282" y="7718"/>
                  </a:lnTo>
                  <a:lnTo>
                    <a:pt x="6272" y="7733"/>
                  </a:lnTo>
                  <a:lnTo>
                    <a:pt x="6263" y="7749"/>
                  </a:lnTo>
                  <a:lnTo>
                    <a:pt x="6252" y="7764"/>
                  </a:lnTo>
                  <a:lnTo>
                    <a:pt x="6240" y="7778"/>
                  </a:lnTo>
                  <a:lnTo>
                    <a:pt x="6228" y="7792"/>
                  </a:lnTo>
                  <a:lnTo>
                    <a:pt x="6215" y="7804"/>
                  </a:lnTo>
                  <a:lnTo>
                    <a:pt x="6201" y="7817"/>
                  </a:lnTo>
                  <a:lnTo>
                    <a:pt x="6187" y="7829"/>
                  </a:lnTo>
                  <a:lnTo>
                    <a:pt x="6172" y="7841"/>
                  </a:lnTo>
                  <a:lnTo>
                    <a:pt x="6158" y="7851"/>
                  </a:lnTo>
                  <a:lnTo>
                    <a:pt x="6141" y="7861"/>
                  </a:lnTo>
                  <a:lnTo>
                    <a:pt x="6125" y="7870"/>
                  </a:lnTo>
                  <a:lnTo>
                    <a:pt x="6108" y="7878"/>
                  </a:lnTo>
                  <a:lnTo>
                    <a:pt x="6091" y="7886"/>
                  </a:lnTo>
                  <a:lnTo>
                    <a:pt x="6073" y="7893"/>
                  </a:lnTo>
                  <a:lnTo>
                    <a:pt x="6055" y="7898"/>
                  </a:lnTo>
                  <a:lnTo>
                    <a:pt x="6036" y="7904"/>
                  </a:lnTo>
                  <a:lnTo>
                    <a:pt x="6018" y="7908"/>
                  </a:lnTo>
                  <a:lnTo>
                    <a:pt x="5999" y="7912"/>
                  </a:lnTo>
                  <a:lnTo>
                    <a:pt x="5979" y="7914"/>
                  </a:lnTo>
                  <a:lnTo>
                    <a:pt x="5959" y="7915"/>
                  </a:lnTo>
                  <a:lnTo>
                    <a:pt x="5939" y="7916"/>
                  </a:lnTo>
                  <a:lnTo>
                    <a:pt x="1510" y="7916"/>
                  </a:lnTo>
                  <a:lnTo>
                    <a:pt x="1490" y="7915"/>
                  </a:lnTo>
                  <a:lnTo>
                    <a:pt x="1470" y="7914"/>
                  </a:lnTo>
                  <a:lnTo>
                    <a:pt x="1450" y="7912"/>
                  </a:lnTo>
                  <a:lnTo>
                    <a:pt x="1431" y="7908"/>
                  </a:lnTo>
                  <a:lnTo>
                    <a:pt x="1413" y="7904"/>
                  </a:lnTo>
                  <a:lnTo>
                    <a:pt x="1394" y="7898"/>
                  </a:lnTo>
                  <a:lnTo>
                    <a:pt x="1376" y="7893"/>
                  </a:lnTo>
                  <a:lnTo>
                    <a:pt x="1358" y="7886"/>
                  </a:lnTo>
                  <a:lnTo>
                    <a:pt x="1341" y="7878"/>
                  </a:lnTo>
                  <a:lnTo>
                    <a:pt x="1324" y="7870"/>
                  </a:lnTo>
                  <a:lnTo>
                    <a:pt x="1307" y="7861"/>
                  </a:lnTo>
                  <a:lnTo>
                    <a:pt x="1291" y="7851"/>
                  </a:lnTo>
                  <a:lnTo>
                    <a:pt x="1277" y="7841"/>
                  </a:lnTo>
                  <a:lnTo>
                    <a:pt x="1262" y="7829"/>
                  </a:lnTo>
                  <a:lnTo>
                    <a:pt x="1248" y="7817"/>
                  </a:lnTo>
                  <a:lnTo>
                    <a:pt x="1234" y="7804"/>
                  </a:lnTo>
                  <a:lnTo>
                    <a:pt x="1221" y="7792"/>
                  </a:lnTo>
                  <a:lnTo>
                    <a:pt x="1209" y="7778"/>
                  </a:lnTo>
                  <a:lnTo>
                    <a:pt x="1197" y="7764"/>
                  </a:lnTo>
                  <a:lnTo>
                    <a:pt x="1186" y="7749"/>
                  </a:lnTo>
                  <a:lnTo>
                    <a:pt x="1176" y="7733"/>
                  </a:lnTo>
                  <a:lnTo>
                    <a:pt x="1166" y="7718"/>
                  </a:lnTo>
                  <a:lnTo>
                    <a:pt x="1158" y="7701"/>
                  </a:lnTo>
                  <a:lnTo>
                    <a:pt x="1150" y="7684"/>
                  </a:lnTo>
                  <a:lnTo>
                    <a:pt x="1143" y="7668"/>
                  </a:lnTo>
                  <a:lnTo>
                    <a:pt x="1137" y="7650"/>
                  </a:lnTo>
                  <a:lnTo>
                    <a:pt x="1132" y="7632"/>
                  </a:lnTo>
                  <a:lnTo>
                    <a:pt x="1128" y="7614"/>
                  </a:lnTo>
                  <a:lnTo>
                    <a:pt x="1123" y="7596"/>
                  </a:lnTo>
                  <a:lnTo>
                    <a:pt x="1121" y="7577"/>
                  </a:lnTo>
                  <a:lnTo>
                    <a:pt x="1120" y="7557"/>
                  </a:lnTo>
                  <a:lnTo>
                    <a:pt x="1119" y="7538"/>
                  </a:lnTo>
                  <a:lnTo>
                    <a:pt x="1119" y="6518"/>
                  </a:lnTo>
                  <a:lnTo>
                    <a:pt x="1120" y="6498"/>
                  </a:lnTo>
                  <a:lnTo>
                    <a:pt x="1121" y="6479"/>
                  </a:lnTo>
                  <a:lnTo>
                    <a:pt x="1123" y="6461"/>
                  </a:lnTo>
                  <a:lnTo>
                    <a:pt x="1128" y="6442"/>
                  </a:lnTo>
                  <a:lnTo>
                    <a:pt x="1132" y="6424"/>
                  </a:lnTo>
                  <a:lnTo>
                    <a:pt x="1137" y="6405"/>
                  </a:lnTo>
                  <a:lnTo>
                    <a:pt x="1143" y="6389"/>
                  </a:lnTo>
                  <a:lnTo>
                    <a:pt x="1150" y="6371"/>
                  </a:lnTo>
                  <a:lnTo>
                    <a:pt x="1158" y="6354"/>
                  </a:lnTo>
                  <a:lnTo>
                    <a:pt x="1166" y="6339"/>
                  </a:lnTo>
                  <a:lnTo>
                    <a:pt x="1176" y="6322"/>
                  </a:lnTo>
                  <a:lnTo>
                    <a:pt x="1186" y="6307"/>
                  </a:lnTo>
                  <a:lnTo>
                    <a:pt x="1197" y="6293"/>
                  </a:lnTo>
                  <a:lnTo>
                    <a:pt x="1209" y="6278"/>
                  </a:lnTo>
                  <a:lnTo>
                    <a:pt x="1221" y="6264"/>
                  </a:lnTo>
                  <a:lnTo>
                    <a:pt x="1234" y="6251"/>
                  </a:lnTo>
                  <a:lnTo>
                    <a:pt x="1248" y="6238"/>
                  </a:lnTo>
                  <a:lnTo>
                    <a:pt x="1262" y="6227"/>
                  </a:lnTo>
                  <a:lnTo>
                    <a:pt x="1277" y="6215"/>
                  </a:lnTo>
                  <a:lnTo>
                    <a:pt x="1291" y="6205"/>
                  </a:lnTo>
                  <a:lnTo>
                    <a:pt x="1307" y="6194"/>
                  </a:lnTo>
                  <a:lnTo>
                    <a:pt x="1324" y="6186"/>
                  </a:lnTo>
                  <a:lnTo>
                    <a:pt x="1341" y="6178"/>
                  </a:lnTo>
                  <a:lnTo>
                    <a:pt x="1358" y="6169"/>
                  </a:lnTo>
                  <a:lnTo>
                    <a:pt x="1376" y="6163"/>
                  </a:lnTo>
                  <a:lnTo>
                    <a:pt x="1394" y="6157"/>
                  </a:lnTo>
                  <a:lnTo>
                    <a:pt x="1413" y="6152"/>
                  </a:lnTo>
                  <a:lnTo>
                    <a:pt x="1431" y="6147"/>
                  </a:lnTo>
                  <a:lnTo>
                    <a:pt x="1450" y="6144"/>
                  </a:lnTo>
                  <a:lnTo>
                    <a:pt x="1470" y="6142"/>
                  </a:lnTo>
                  <a:lnTo>
                    <a:pt x="1490" y="6140"/>
                  </a:lnTo>
                  <a:lnTo>
                    <a:pt x="1510" y="6140"/>
                  </a:lnTo>
                  <a:close/>
                  <a:moveTo>
                    <a:pt x="1510" y="8404"/>
                  </a:moveTo>
                  <a:lnTo>
                    <a:pt x="5939" y="8404"/>
                  </a:lnTo>
                  <a:lnTo>
                    <a:pt x="5959" y="8404"/>
                  </a:lnTo>
                  <a:lnTo>
                    <a:pt x="5979" y="8406"/>
                  </a:lnTo>
                  <a:lnTo>
                    <a:pt x="5999" y="8408"/>
                  </a:lnTo>
                  <a:lnTo>
                    <a:pt x="6018" y="8411"/>
                  </a:lnTo>
                  <a:lnTo>
                    <a:pt x="6036" y="8415"/>
                  </a:lnTo>
                  <a:lnTo>
                    <a:pt x="6055" y="8420"/>
                  </a:lnTo>
                  <a:lnTo>
                    <a:pt x="6073" y="8427"/>
                  </a:lnTo>
                  <a:lnTo>
                    <a:pt x="6091" y="8433"/>
                  </a:lnTo>
                  <a:lnTo>
                    <a:pt x="6108" y="8441"/>
                  </a:lnTo>
                  <a:lnTo>
                    <a:pt x="6125" y="8450"/>
                  </a:lnTo>
                  <a:lnTo>
                    <a:pt x="6141" y="8459"/>
                  </a:lnTo>
                  <a:lnTo>
                    <a:pt x="6158" y="8468"/>
                  </a:lnTo>
                  <a:lnTo>
                    <a:pt x="6172" y="8479"/>
                  </a:lnTo>
                  <a:lnTo>
                    <a:pt x="6187" y="8490"/>
                  </a:lnTo>
                  <a:lnTo>
                    <a:pt x="6201" y="8502"/>
                  </a:lnTo>
                  <a:lnTo>
                    <a:pt x="6215" y="8514"/>
                  </a:lnTo>
                  <a:lnTo>
                    <a:pt x="6228" y="8528"/>
                  </a:lnTo>
                  <a:lnTo>
                    <a:pt x="6240" y="8541"/>
                  </a:lnTo>
                  <a:lnTo>
                    <a:pt x="6252" y="8556"/>
                  </a:lnTo>
                  <a:lnTo>
                    <a:pt x="6263" y="8571"/>
                  </a:lnTo>
                  <a:lnTo>
                    <a:pt x="6272" y="8586"/>
                  </a:lnTo>
                  <a:lnTo>
                    <a:pt x="6282" y="8602"/>
                  </a:lnTo>
                  <a:lnTo>
                    <a:pt x="6291" y="8618"/>
                  </a:lnTo>
                  <a:lnTo>
                    <a:pt x="6299" y="8634"/>
                  </a:lnTo>
                  <a:lnTo>
                    <a:pt x="6306" y="8652"/>
                  </a:lnTo>
                  <a:lnTo>
                    <a:pt x="6312" y="8670"/>
                  </a:lnTo>
                  <a:lnTo>
                    <a:pt x="6317" y="8688"/>
                  </a:lnTo>
                  <a:lnTo>
                    <a:pt x="6321" y="8705"/>
                  </a:lnTo>
                  <a:lnTo>
                    <a:pt x="6325" y="8724"/>
                  </a:lnTo>
                  <a:lnTo>
                    <a:pt x="6328" y="8743"/>
                  </a:lnTo>
                  <a:lnTo>
                    <a:pt x="6329" y="8762"/>
                  </a:lnTo>
                  <a:lnTo>
                    <a:pt x="6330" y="8782"/>
                  </a:lnTo>
                  <a:lnTo>
                    <a:pt x="6330" y="9802"/>
                  </a:lnTo>
                  <a:lnTo>
                    <a:pt x="6329" y="9820"/>
                  </a:lnTo>
                  <a:lnTo>
                    <a:pt x="6328" y="9840"/>
                  </a:lnTo>
                  <a:lnTo>
                    <a:pt x="6325" y="9859"/>
                  </a:lnTo>
                  <a:lnTo>
                    <a:pt x="6321" y="9878"/>
                  </a:lnTo>
                  <a:lnTo>
                    <a:pt x="6317" y="9896"/>
                  </a:lnTo>
                  <a:lnTo>
                    <a:pt x="6312" y="9913"/>
                  </a:lnTo>
                  <a:lnTo>
                    <a:pt x="6306" y="9931"/>
                  </a:lnTo>
                  <a:lnTo>
                    <a:pt x="6299" y="9948"/>
                  </a:lnTo>
                  <a:lnTo>
                    <a:pt x="6291" y="9965"/>
                  </a:lnTo>
                  <a:lnTo>
                    <a:pt x="6282" y="9981"/>
                  </a:lnTo>
                  <a:lnTo>
                    <a:pt x="6272" y="9997"/>
                  </a:lnTo>
                  <a:lnTo>
                    <a:pt x="6263" y="10013"/>
                  </a:lnTo>
                  <a:lnTo>
                    <a:pt x="6252" y="10027"/>
                  </a:lnTo>
                  <a:lnTo>
                    <a:pt x="6240" y="10042"/>
                  </a:lnTo>
                  <a:lnTo>
                    <a:pt x="6228" y="10055"/>
                  </a:lnTo>
                  <a:lnTo>
                    <a:pt x="6215" y="10068"/>
                  </a:lnTo>
                  <a:lnTo>
                    <a:pt x="6201" y="10081"/>
                  </a:lnTo>
                  <a:lnTo>
                    <a:pt x="6187" y="10093"/>
                  </a:lnTo>
                  <a:lnTo>
                    <a:pt x="6172" y="10104"/>
                  </a:lnTo>
                  <a:lnTo>
                    <a:pt x="6158" y="10115"/>
                  </a:lnTo>
                  <a:lnTo>
                    <a:pt x="6141" y="10124"/>
                  </a:lnTo>
                  <a:lnTo>
                    <a:pt x="6125" y="10134"/>
                  </a:lnTo>
                  <a:lnTo>
                    <a:pt x="6108" y="10142"/>
                  </a:lnTo>
                  <a:lnTo>
                    <a:pt x="6091" y="10149"/>
                  </a:lnTo>
                  <a:lnTo>
                    <a:pt x="6073" y="10157"/>
                  </a:lnTo>
                  <a:lnTo>
                    <a:pt x="6055" y="10162"/>
                  </a:lnTo>
                  <a:lnTo>
                    <a:pt x="6036" y="10167"/>
                  </a:lnTo>
                  <a:lnTo>
                    <a:pt x="6018" y="10171"/>
                  </a:lnTo>
                  <a:lnTo>
                    <a:pt x="5999" y="10175"/>
                  </a:lnTo>
                  <a:lnTo>
                    <a:pt x="5979" y="10178"/>
                  </a:lnTo>
                  <a:lnTo>
                    <a:pt x="5959" y="10179"/>
                  </a:lnTo>
                  <a:lnTo>
                    <a:pt x="5939" y="10180"/>
                  </a:lnTo>
                  <a:lnTo>
                    <a:pt x="1510" y="10180"/>
                  </a:lnTo>
                  <a:lnTo>
                    <a:pt x="1490" y="10179"/>
                  </a:lnTo>
                  <a:lnTo>
                    <a:pt x="1470" y="10178"/>
                  </a:lnTo>
                  <a:lnTo>
                    <a:pt x="1450" y="10175"/>
                  </a:lnTo>
                  <a:lnTo>
                    <a:pt x="1431" y="10171"/>
                  </a:lnTo>
                  <a:lnTo>
                    <a:pt x="1413" y="10167"/>
                  </a:lnTo>
                  <a:lnTo>
                    <a:pt x="1394" y="10162"/>
                  </a:lnTo>
                  <a:lnTo>
                    <a:pt x="1376" y="10157"/>
                  </a:lnTo>
                  <a:lnTo>
                    <a:pt x="1358" y="10149"/>
                  </a:lnTo>
                  <a:lnTo>
                    <a:pt x="1341" y="10142"/>
                  </a:lnTo>
                  <a:lnTo>
                    <a:pt x="1324" y="10134"/>
                  </a:lnTo>
                  <a:lnTo>
                    <a:pt x="1307" y="10124"/>
                  </a:lnTo>
                  <a:lnTo>
                    <a:pt x="1291" y="10115"/>
                  </a:lnTo>
                  <a:lnTo>
                    <a:pt x="1277" y="10104"/>
                  </a:lnTo>
                  <a:lnTo>
                    <a:pt x="1262" y="10093"/>
                  </a:lnTo>
                  <a:lnTo>
                    <a:pt x="1248" y="10081"/>
                  </a:lnTo>
                  <a:lnTo>
                    <a:pt x="1234" y="10068"/>
                  </a:lnTo>
                  <a:lnTo>
                    <a:pt x="1221" y="10055"/>
                  </a:lnTo>
                  <a:lnTo>
                    <a:pt x="1209" y="10042"/>
                  </a:lnTo>
                  <a:lnTo>
                    <a:pt x="1197" y="10027"/>
                  </a:lnTo>
                  <a:lnTo>
                    <a:pt x="1186" y="10013"/>
                  </a:lnTo>
                  <a:lnTo>
                    <a:pt x="1176" y="9997"/>
                  </a:lnTo>
                  <a:lnTo>
                    <a:pt x="1166" y="9981"/>
                  </a:lnTo>
                  <a:lnTo>
                    <a:pt x="1158" y="9965"/>
                  </a:lnTo>
                  <a:lnTo>
                    <a:pt x="1150" y="9948"/>
                  </a:lnTo>
                  <a:lnTo>
                    <a:pt x="1143" y="9931"/>
                  </a:lnTo>
                  <a:lnTo>
                    <a:pt x="1137" y="9913"/>
                  </a:lnTo>
                  <a:lnTo>
                    <a:pt x="1132" y="9896"/>
                  </a:lnTo>
                  <a:lnTo>
                    <a:pt x="1128" y="9878"/>
                  </a:lnTo>
                  <a:lnTo>
                    <a:pt x="1123" y="9859"/>
                  </a:lnTo>
                  <a:lnTo>
                    <a:pt x="1121" y="9840"/>
                  </a:lnTo>
                  <a:lnTo>
                    <a:pt x="1120" y="9820"/>
                  </a:lnTo>
                  <a:lnTo>
                    <a:pt x="1119" y="9802"/>
                  </a:lnTo>
                  <a:lnTo>
                    <a:pt x="1119" y="8782"/>
                  </a:lnTo>
                  <a:lnTo>
                    <a:pt x="1120" y="8762"/>
                  </a:lnTo>
                  <a:lnTo>
                    <a:pt x="1121" y="8743"/>
                  </a:lnTo>
                  <a:lnTo>
                    <a:pt x="1123" y="8724"/>
                  </a:lnTo>
                  <a:lnTo>
                    <a:pt x="1128" y="8705"/>
                  </a:lnTo>
                  <a:lnTo>
                    <a:pt x="1132" y="8688"/>
                  </a:lnTo>
                  <a:lnTo>
                    <a:pt x="1137" y="8670"/>
                  </a:lnTo>
                  <a:lnTo>
                    <a:pt x="1143" y="8652"/>
                  </a:lnTo>
                  <a:lnTo>
                    <a:pt x="1150" y="8634"/>
                  </a:lnTo>
                  <a:lnTo>
                    <a:pt x="1158" y="8618"/>
                  </a:lnTo>
                  <a:lnTo>
                    <a:pt x="1166" y="8602"/>
                  </a:lnTo>
                  <a:lnTo>
                    <a:pt x="1176" y="8586"/>
                  </a:lnTo>
                  <a:lnTo>
                    <a:pt x="1186" y="8571"/>
                  </a:lnTo>
                  <a:lnTo>
                    <a:pt x="1197" y="8556"/>
                  </a:lnTo>
                  <a:lnTo>
                    <a:pt x="1209" y="8541"/>
                  </a:lnTo>
                  <a:lnTo>
                    <a:pt x="1221" y="8528"/>
                  </a:lnTo>
                  <a:lnTo>
                    <a:pt x="1234" y="8514"/>
                  </a:lnTo>
                  <a:lnTo>
                    <a:pt x="1248" y="8502"/>
                  </a:lnTo>
                  <a:lnTo>
                    <a:pt x="1262" y="8490"/>
                  </a:lnTo>
                  <a:lnTo>
                    <a:pt x="1277" y="8479"/>
                  </a:lnTo>
                  <a:lnTo>
                    <a:pt x="1291" y="8468"/>
                  </a:lnTo>
                  <a:lnTo>
                    <a:pt x="1307" y="8459"/>
                  </a:lnTo>
                  <a:lnTo>
                    <a:pt x="1324" y="8450"/>
                  </a:lnTo>
                  <a:lnTo>
                    <a:pt x="1341" y="8441"/>
                  </a:lnTo>
                  <a:lnTo>
                    <a:pt x="1358" y="8433"/>
                  </a:lnTo>
                  <a:lnTo>
                    <a:pt x="1376" y="8427"/>
                  </a:lnTo>
                  <a:lnTo>
                    <a:pt x="1394" y="8420"/>
                  </a:lnTo>
                  <a:lnTo>
                    <a:pt x="1413" y="8415"/>
                  </a:lnTo>
                  <a:lnTo>
                    <a:pt x="1431" y="8411"/>
                  </a:lnTo>
                  <a:lnTo>
                    <a:pt x="1450" y="8408"/>
                  </a:lnTo>
                  <a:lnTo>
                    <a:pt x="1470" y="8406"/>
                  </a:lnTo>
                  <a:lnTo>
                    <a:pt x="1490" y="8404"/>
                  </a:lnTo>
                  <a:lnTo>
                    <a:pt x="1510" y="8404"/>
                  </a:lnTo>
                  <a:close/>
                  <a:moveTo>
                    <a:pt x="3725" y="14428"/>
                  </a:moveTo>
                  <a:lnTo>
                    <a:pt x="3750" y="14428"/>
                  </a:lnTo>
                  <a:lnTo>
                    <a:pt x="3776" y="14430"/>
                  </a:lnTo>
                  <a:lnTo>
                    <a:pt x="3801" y="14433"/>
                  </a:lnTo>
                  <a:lnTo>
                    <a:pt x="3825" y="14438"/>
                  </a:lnTo>
                  <a:lnTo>
                    <a:pt x="3849" y="14444"/>
                  </a:lnTo>
                  <a:lnTo>
                    <a:pt x="3873" y="14451"/>
                  </a:lnTo>
                  <a:lnTo>
                    <a:pt x="3897" y="14458"/>
                  </a:lnTo>
                  <a:lnTo>
                    <a:pt x="3919" y="14468"/>
                  </a:lnTo>
                  <a:lnTo>
                    <a:pt x="3942" y="14477"/>
                  </a:lnTo>
                  <a:lnTo>
                    <a:pt x="3964" y="14488"/>
                  </a:lnTo>
                  <a:lnTo>
                    <a:pt x="3985" y="14501"/>
                  </a:lnTo>
                  <a:lnTo>
                    <a:pt x="4005" y="14514"/>
                  </a:lnTo>
                  <a:lnTo>
                    <a:pt x="4025" y="14528"/>
                  </a:lnTo>
                  <a:lnTo>
                    <a:pt x="4043" y="14543"/>
                  </a:lnTo>
                  <a:lnTo>
                    <a:pt x="4062" y="14558"/>
                  </a:lnTo>
                  <a:lnTo>
                    <a:pt x="4080" y="14575"/>
                  </a:lnTo>
                  <a:lnTo>
                    <a:pt x="4096" y="14593"/>
                  </a:lnTo>
                  <a:lnTo>
                    <a:pt x="4112" y="14611"/>
                  </a:lnTo>
                  <a:lnTo>
                    <a:pt x="4127" y="14630"/>
                  </a:lnTo>
                  <a:lnTo>
                    <a:pt x="4141" y="14649"/>
                  </a:lnTo>
                  <a:lnTo>
                    <a:pt x="4154" y="14670"/>
                  </a:lnTo>
                  <a:lnTo>
                    <a:pt x="4166" y="14691"/>
                  </a:lnTo>
                  <a:lnTo>
                    <a:pt x="4177" y="14713"/>
                  </a:lnTo>
                  <a:lnTo>
                    <a:pt x="4188" y="14735"/>
                  </a:lnTo>
                  <a:lnTo>
                    <a:pt x="4196" y="14758"/>
                  </a:lnTo>
                  <a:lnTo>
                    <a:pt x="4204" y="14781"/>
                  </a:lnTo>
                  <a:lnTo>
                    <a:pt x="4212" y="14805"/>
                  </a:lnTo>
                  <a:lnTo>
                    <a:pt x="4217" y="14829"/>
                  </a:lnTo>
                  <a:lnTo>
                    <a:pt x="4221" y="14854"/>
                  </a:lnTo>
                  <a:lnTo>
                    <a:pt x="4224" y="14879"/>
                  </a:lnTo>
                  <a:lnTo>
                    <a:pt x="4226" y="14904"/>
                  </a:lnTo>
                  <a:lnTo>
                    <a:pt x="4227" y="14930"/>
                  </a:lnTo>
                  <a:lnTo>
                    <a:pt x="4226" y="14956"/>
                  </a:lnTo>
                  <a:lnTo>
                    <a:pt x="4224" y="14981"/>
                  </a:lnTo>
                  <a:lnTo>
                    <a:pt x="4221" y="15006"/>
                  </a:lnTo>
                  <a:lnTo>
                    <a:pt x="4217" y="15031"/>
                  </a:lnTo>
                  <a:lnTo>
                    <a:pt x="4212" y="15055"/>
                  </a:lnTo>
                  <a:lnTo>
                    <a:pt x="4204" y="15079"/>
                  </a:lnTo>
                  <a:lnTo>
                    <a:pt x="4196" y="15102"/>
                  </a:lnTo>
                  <a:lnTo>
                    <a:pt x="4188" y="15125"/>
                  </a:lnTo>
                  <a:lnTo>
                    <a:pt x="4177" y="15147"/>
                  </a:lnTo>
                  <a:lnTo>
                    <a:pt x="4166" y="15169"/>
                  </a:lnTo>
                  <a:lnTo>
                    <a:pt x="4154" y="15190"/>
                  </a:lnTo>
                  <a:lnTo>
                    <a:pt x="4141" y="15211"/>
                  </a:lnTo>
                  <a:lnTo>
                    <a:pt x="4127" y="15231"/>
                  </a:lnTo>
                  <a:lnTo>
                    <a:pt x="4112" y="15250"/>
                  </a:lnTo>
                  <a:lnTo>
                    <a:pt x="4096" y="15267"/>
                  </a:lnTo>
                  <a:lnTo>
                    <a:pt x="4080" y="15285"/>
                  </a:lnTo>
                  <a:lnTo>
                    <a:pt x="4062" y="15302"/>
                  </a:lnTo>
                  <a:lnTo>
                    <a:pt x="4043" y="15317"/>
                  </a:lnTo>
                  <a:lnTo>
                    <a:pt x="4025" y="15333"/>
                  </a:lnTo>
                  <a:lnTo>
                    <a:pt x="4005" y="15347"/>
                  </a:lnTo>
                  <a:lnTo>
                    <a:pt x="3985" y="15360"/>
                  </a:lnTo>
                  <a:lnTo>
                    <a:pt x="3964" y="15372"/>
                  </a:lnTo>
                  <a:lnTo>
                    <a:pt x="3942" y="15383"/>
                  </a:lnTo>
                  <a:lnTo>
                    <a:pt x="3919" y="15393"/>
                  </a:lnTo>
                  <a:lnTo>
                    <a:pt x="3897" y="15402"/>
                  </a:lnTo>
                  <a:lnTo>
                    <a:pt x="3873" y="15410"/>
                  </a:lnTo>
                  <a:lnTo>
                    <a:pt x="3849" y="15417"/>
                  </a:lnTo>
                  <a:lnTo>
                    <a:pt x="3825" y="15423"/>
                  </a:lnTo>
                  <a:lnTo>
                    <a:pt x="3801" y="15427"/>
                  </a:lnTo>
                  <a:lnTo>
                    <a:pt x="3776" y="15430"/>
                  </a:lnTo>
                  <a:lnTo>
                    <a:pt x="3750" y="15432"/>
                  </a:lnTo>
                  <a:lnTo>
                    <a:pt x="3725" y="15432"/>
                  </a:lnTo>
                  <a:lnTo>
                    <a:pt x="3699" y="15432"/>
                  </a:lnTo>
                  <a:lnTo>
                    <a:pt x="3673" y="15430"/>
                  </a:lnTo>
                  <a:lnTo>
                    <a:pt x="3648" y="15427"/>
                  </a:lnTo>
                  <a:lnTo>
                    <a:pt x="3624" y="15423"/>
                  </a:lnTo>
                  <a:lnTo>
                    <a:pt x="3599" y="15417"/>
                  </a:lnTo>
                  <a:lnTo>
                    <a:pt x="3576" y="15410"/>
                  </a:lnTo>
                  <a:lnTo>
                    <a:pt x="3552" y="15402"/>
                  </a:lnTo>
                  <a:lnTo>
                    <a:pt x="3529" y="15393"/>
                  </a:lnTo>
                  <a:lnTo>
                    <a:pt x="3507" y="15383"/>
                  </a:lnTo>
                  <a:lnTo>
                    <a:pt x="3485" y="15372"/>
                  </a:lnTo>
                  <a:lnTo>
                    <a:pt x="3464" y="15360"/>
                  </a:lnTo>
                  <a:lnTo>
                    <a:pt x="3444" y="15347"/>
                  </a:lnTo>
                  <a:lnTo>
                    <a:pt x="3424" y="15333"/>
                  </a:lnTo>
                  <a:lnTo>
                    <a:pt x="3406" y="15317"/>
                  </a:lnTo>
                  <a:lnTo>
                    <a:pt x="3387" y="15302"/>
                  </a:lnTo>
                  <a:lnTo>
                    <a:pt x="3369" y="15285"/>
                  </a:lnTo>
                  <a:lnTo>
                    <a:pt x="3352" y="15267"/>
                  </a:lnTo>
                  <a:lnTo>
                    <a:pt x="3337" y="15250"/>
                  </a:lnTo>
                  <a:lnTo>
                    <a:pt x="3322" y="15231"/>
                  </a:lnTo>
                  <a:lnTo>
                    <a:pt x="3308" y="15211"/>
                  </a:lnTo>
                  <a:lnTo>
                    <a:pt x="3295" y="15190"/>
                  </a:lnTo>
                  <a:lnTo>
                    <a:pt x="3282" y="15169"/>
                  </a:lnTo>
                  <a:lnTo>
                    <a:pt x="3272" y="15147"/>
                  </a:lnTo>
                  <a:lnTo>
                    <a:pt x="3261" y="15125"/>
                  </a:lnTo>
                  <a:lnTo>
                    <a:pt x="3252" y="15102"/>
                  </a:lnTo>
                  <a:lnTo>
                    <a:pt x="3245" y="15079"/>
                  </a:lnTo>
                  <a:lnTo>
                    <a:pt x="3237" y="15055"/>
                  </a:lnTo>
                  <a:lnTo>
                    <a:pt x="3232" y="15031"/>
                  </a:lnTo>
                  <a:lnTo>
                    <a:pt x="3228" y="15006"/>
                  </a:lnTo>
                  <a:lnTo>
                    <a:pt x="3225" y="14981"/>
                  </a:lnTo>
                  <a:lnTo>
                    <a:pt x="3223" y="14956"/>
                  </a:lnTo>
                  <a:lnTo>
                    <a:pt x="3222" y="14930"/>
                  </a:lnTo>
                  <a:lnTo>
                    <a:pt x="3223" y="14904"/>
                  </a:lnTo>
                  <a:lnTo>
                    <a:pt x="3225" y="14879"/>
                  </a:lnTo>
                  <a:lnTo>
                    <a:pt x="3228" y="14854"/>
                  </a:lnTo>
                  <a:lnTo>
                    <a:pt x="3232" y="14829"/>
                  </a:lnTo>
                  <a:lnTo>
                    <a:pt x="3237" y="14805"/>
                  </a:lnTo>
                  <a:lnTo>
                    <a:pt x="3245" y="14781"/>
                  </a:lnTo>
                  <a:lnTo>
                    <a:pt x="3252" y="14758"/>
                  </a:lnTo>
                  <a:lnTo>
                    <a:pt x="3261" y="14735"/>
                  </a:lnTo>
                  <a:lnTo>
                    <a:pt x="3272" y="14713"/>
                  </a:lnTo>
                  <a:lnTo>
                    <a:pt x="3282" y="14691"/>
                  </a:lnTo>
                  <a:lnTo>
                    <a:pt x="3295" y="14670"/>
                  </a:lnTo>
                  <a:lnTo>
                    <a:pt x="3308" y="14649"/>
                  </a:lnTo>
                  <a:lnTo>
                    <a:pt x="3322" y="14630"/>
                  </a:lnTo>
                  <a:lnTo>
                    <a:pt x="3337" y="14611"/>
                  </a:lnTo>
                  <a:lnTo>
                    <a:pt x="3352" y="14593"/>
                  </a:lnTo>
                  <a:lnTo>
                    <a:pt x="3369" y="14575"/>
                  </a:lnTo>
                  <a:lnTo>
                    <a:pt x="3387" y="14558"/>
                  </a:lnTo>
                  <a:lnTo>
                    <a:pt x="3406" y="14543"/>
                  </a:lnTo>
                  <a:lnTo>
                    <a:pt x="3424" y="14528"/>
                  </a:lnTo>
                  <a:lnTo>
                    <a:pt x="3444" y="14514"/>
                  </a:lnTo>
                  <a:lnTo>
                    <a:pt x="3464" y="14501"/>
                  </a:lnTo>
                  <a:lnTo>
                    <a:pt x="3485" y="14488"/>
                  </a:lnTo>
                  <a:lnTo>
                    <a:pt x="3507" y="14477"/>
                  </a:lnTo>
                  <a:lnTo>
                    <a:pt x="3529" y="14468"/>
                  </a:lnTo>
                  <a:lnTo>
                    <a:pt x="3552" y="14458"/>
                  </a:lnTo>
                  <a:lnTo>
                    <a:pt x="3576" y="14451"/>
                  </a:lnTo>
                  <a:lnTo>
                    <a:pt x="3599" y="14444"/>
                  </a:lnTo>
                  <a:lnTo>
                    <a:pt x="3624" y="14438"/>
                  </a:lnTo>
                  <a:lnTo>
                    <a:pt x="3648" y="14433"/>
                  </a:lnTo>
                  <a:lnTo>
                    <a:pt x="3673" y="14430"/>
                  </a:lnTo>
                  <a:lnTo>
                    <a:pt x="3699" y="14428"/>
                  </a:lnTo>
                  <a:lnTo>
                    <a:pt x="3725" y="14428"/>
                  </a:lnTo>
                  <a:close/>
                  <a:moveTo>
                    <a:pt x="1277" y="12777"/>
                  </a:moveTo>
                  <a:lnTo>
                    <a:pt x="6172" y="12777"/>
                  </a:lnTo>
                  <a:lnTo>
                    <a:pt x="6186" y="12777"/>
                  </a:lnTo>
                  <a:lnTo>
                    <a:pt x="6198" y="12779"/>
                  </a:lnTo>
                  <a:lnTo>
                    <a:pt x="6211" y="12782"/>
                  </a:lnTo>
                  <a:lnTo>
                    <a:pt x="6222" y="12787"/>
                  </a:lnTo>
                  <a:lnTo>
                    <a:pt x="6234" y="12793"/>
                  </a:lnTo>
                  <a:lnTo>
                    <a:pt x="6244" y="12799"/>
                  </a:lnTo>
                  <a:lnTo>
                    <a:pt x="6255" y="12806"/>
                  </a:lnTo>
                  <a:lnTo>
                    <a:pt x="6263" y="12815"/>
                  </a:lnTo>
                  <a:lnTo>
                    <a:pt x="6271" y="12824"/>
                  </a:lnTo>
                  <a:lnTo>
                    <a:pt x="6279" y="12834"/>
                  </a:lnTo>
                  <a:lnTo>
                    <a:pt x="6286" y="12845"/>
                  </a:lnTo>
                  <a:lnTo>
                    <a:pt x="6291" y="12856"/>
                  </a:lnTo>
                  <a:lnTo>
                    <a:pt x="6295" y="12868"/>
                  </a:lnTo>
                  <a:lnTo>
                    <a:pt x="6299" y="12881"/>
                  </a:lnTo>
                  <a:lnTo>
                    <a:pt x="6301" y="12893"/>
                  </a:lnTo>
                  <a:lnTo>
                    <a:pt x="6302" y="12906"/>
                  </a:lnTo>
                  <a:lnTo>
                    <a:pt x="6302" y="13021"/>
                  </a:lnTo>
                  <a:lnTo>
                    <a:pt x="6301" y="13034"/>
                  </a:lnTo>
                  <a:lnTo>
                    <a:pt x="6299" y="13047"/>
                  </a:lnTo>
                  <a:lnTo>
                    <a:pt x="6295" y="13059"/>
                  </a:lnTo>
                  <a:lnTo>
                    <a:pt x="6291" y="13071"/>
                  </a:lnTo>
                  <a:lnTo>
                    <a:pt x="6286" y="13082"/>
                  </a:lnTo>
                  <a:lnTo>
                    <a:pt x="6279" y="13093"/>
                  </a:lnTo>
                  <a:lnTo>
                    <a:pt x="6271" y="13103"/>
                  </a:lnTo>
                  <a:lnTo>
                    <a:pt x="6263" y="13112"/>
                  </a:lnTo>
                  <a:lnTo>
                    <a:pt x="6255" y="13121"/>
                  </a:lnTo>
                  <a:lnTo>
                    <a:pt x="6244" y="13128"/>
                  </a:lnTo>
                  <a:lnTo>
                    <a:pt x="6234" y="13134"/>
                  </a:lnTo>
                  <a:lnTo>
                    <a:pt x="6222" y="13140"/>
                  </a:lnTo>
                  <a:lnTo>
                    <a:pt x="6211" y="13145"/>
                  </a:lnTo>
                  <a:lnTo>
                    <a:pt x="6198" y="13148"/>
                  </a:lnTo>
                  <a:lnTo>
                    <a:pt x="6186" y="13149"/>
                  </a:lnTo>
                  <a:lnTo>
                    <a:pt x="6172" y="13150"/>
                  </a:lnTo>
                  <a:lnTo>
                    <a:pt x="1277" y="13150"/>
                  </a:lnTo>
                  <a:lnTo>
                    <a:pt x="1263" y="13149"/>
                  </a:lnTo>
                  <a:lnTo>
                    <a:pt x="1251" y="13148"/>
                  </a:lnTo>
                  <a:lnTo>
                    <a:pt x="1238" y="13145"/>
                  </a:lnTo>
                  <a:lnTo>
                    <a:pt x="1227" y="13140"/>
                  </a:lnTo>
                  <a:lnTo>
                    <a:pt x="1215" y="13134"/>
                  </a:lnTo>
                  <a:lnTo>
                    <a:pt x="1205" y="13128"/>
                  </a:lnTo>
                  <a:lnTo>
                    <a:pt x="1194" y="13121"/>
                  </a:lnTo>
                  <a:lnTo>
                    <a:pt x="1186" y="13112"/>
                  </a:lnTo>
                  <a:lnTo>
                    <a:pt x="1178" y="13103"/>
                  </a:lnTo>
                  <a:lnTo>
                    <a:pt x="1169" y="13093"/>
                  </a:lnTo>
                  <a:lnTo>
                    <a:pt x="1163" y="13082"/>
                  </a:lnTo>
                  <a:lnTo>
                    <a:pt x="1158" y="13071"/>
                  </a:lnTo>
                  <a:lnTo>
                    <a:pt x="1154" y="13059"/>
                  </a:lnTo>
                  <a:lnTo>
                    <a:pt x="1150" y="13047"/>
                  </a:lnTo>
                  <a:lnTo>
                    <a:pt x="1148" y="13034"/>
                  </a:lnTo>
                  <a:lnTo>
                    <a:pt x="1147" y="13021"/>
                  </a:lnTo>
                  <a:lnTo>
                    <a:pt x="1147" y="12906"/>
                  </a:lnTo>
                  <a:lnTo>
                    <a:pt x="1148" y="12893"/>
                  </a:lnTo>
                  <a:lnTo>
                    <a:pt x="1150" y="12881"/>
                  </a:lnTo>
                  <a:lnTo>
                    <a:pt x="1154" y="12868"/>
                  </a:lnTo>
                  <a:lnTo>
                    <a:pt x="1158" y="12856"/>
                  </a:lnTo>
                  <a:lnTo>
                    <a:pt x="1163" y="12845"/>
                  </a:lnTo>
                  <a:lnTo>
                    <a:pt x="1169" y="12834"/>
                  </a:lnTo>
                  <a:lnTo>
                    <a:pt x="1178" y="12824"/>
                  </a:lnTo>
                  <a:lnTo>
                    <a:pt x="1186" y="12815"/>
                  </a:lnTo>
                  <a:lnTo>
                    <a:pt x="1194" y="12806"/>
                  </a:lnTo>
                  <a:lnTo>
                    <a:pt x="1205" y="12799"/>
                  </a:lnTo>
                  <a:lnTo>
                    <a:pt x="1215" y="12793"/>
                  </a:lnTo>
                  <a:lnTo>
                    <a:pt x="1227" y="12787"/>
                  </a:lnTo>
                  <a:lnTo>
                    <a:pt x="1238" y="12782"/>
                  </a:lnTo>
                  <a:lnTo>
                    <a:pt x="1251" y="12779"/>
                  </a:lnTo>
                  <a:lnTo>
                    <a:pt x="1263" y="12777"/>
                  </a:lnTo>
                  <a:lnTo>
                    <a:pt x="1277" y="12777"/>
                  </a:lnTo>
                  <a:close/>
                  <a:moveTo>
                    <a:pt x="1277" y="12217"/>
                  </a:moveTo>
                  <a:lnTo>
                    <a:pt x="6172" y="12217"/>
                  </a:lnTo>
                  <a:lnTo>
                    <a:pt x="6186" y="12218"/>
                  </a:lnTo>
                  <a:lnTo>
                    <a:pt x="6198" y="12220"/>
                  </a:lnTo>
                  <a:lnTo>
                    <a:pt x="6211" y="12223"/>
                  </a:lnTo>
                  <a:lnTo>
                    <a:pt x="6222" y="12227"/>
                  </a:lnTo>
                  <a:lnTo>
                    <a:pt x="6234" y="12232"/>
                  </a:lnTo>
                  <a:lnTo>
                    <a:pt x="6244" y="12240"/>
                  </a:lnTo>
                  <a:lnTo>
                    <a:pt x="6255" y="12247"/>
                  </a:lnTo>
                  <a:lnTo>
                    <a:pt x="6263" y="12255"/>
                  </a:lnTo>
                  <a:lnTo>
                    <a:pt x="6271" y="12265"/>
                  </a:lnTo>
                  <a:lnTo>
                    <a:pt x="6279" y="12274"/>
                  </a:lnTo>
                  <a:lnTo>
                    <a:pt x="6286" y="12284"/>
                  </a:lnTo>
                  <a:lnTo>
                    <a:pt x="6291" y="12296"/>
                  </a:lnTo>
                  <a:lnTo>
                    <a:pt x="6295" y="12307"/>
                  </a:lnTo>
                  <a:lnTo>
                    <a:pt x="6299" y="12320"/>
                  </a:lnTo>
                  <a:lnTo>
                    <a:pt x="6301" y="12334"/>
                  </a:lnTo>
                  <a:lnTo>
                    <a:pt x="6302" y="12346"/>
                  </a:lnTo>
                  <a:lnTo>
                    <a:pt x="6302" y="12461"/>
                  </a:lnTo>
                  <a:lnTo>
                    <a:pt x="6301" y="12474"/>
                  </a:lnTo>
                  <a:lnTo>
                    <a:pt x="6299" y="12487"/>
                  </a:lnTo>
                  <a:lnTo>
                    <a:pt x="6295" y="12500"/>
                  </a:lnTo>
                  <a:lnTo>
                    <a:pt x="6291" y="12511"/>
                  </a:lnTo>
                  <a:lnTo>
                    <a:pt x="6286" y="12522"/>
                  </a:lnTo>
                  <a:lnTo>
                    <a:pt x="6279" y="12533"/>
                  </a:lnTo>
                  <a:lnTo>
                    <a:pt x="6271" y="12543"/>
                  </a:lnTo>
                  <a:lnTo>
                    <a:pt x="6263" y="12552"/>
                  </a:lnTo>
                  <a:lnTo>
                    <a:pt x="6255" y="12561"/>
                  </a:lnTo>
                  <a:lnTo>
                    <a:pt x="6244" y="12568"/>
                  </a:lnTo>
                  <a:lnTo>
                    <a:pt x="6234" y="12575"/>
                  </a:lnTo>
                  <a:lnTo>
                    <a:pt x="6222" y="12580"/>
                  </a:lnTo>
                  <a:lnTo>
                    <a:pt x="6211" y="12584"/>
                  </a:lnTo>
                  <a:lnTo>
                    <a:pt x="6198" y="12587"/>
                  </a:lnTo>
                  <a:lnTo>
                    <a:pt x="6186" y="12589"/>
                  </a:lnTo>
                  <a:lnTo>
                    <a:pt x="6172" y="12590"/>
                  </a:lnTo>
                  <a:lnTo>
                    <a:pt x="1277" y="12590"/>
                  </a:lnTo>
                  <a:lnTo>
                    <a:pt x="1263" y="12589"/>
                  </a:lnTo>
                  <a:lnTo>
                    <a:pt x="1251" y="12587"/>
                  </a:lnTo>
                  <a:lnTo>
                    <a:pt x="1238" y="12584"/>
                  </a:lnTo>
                  <a:lnTo>
                    <a:pt x="1227" y="12580"/>
                  </a:lnTo>
                  <a:lnTo>
                    <a:pt x="1215" y="12575"/>
                  </a:lnTo>
                  <a:lnTo>
                    <a:pt x="1205" y="12568"/>
                  </a:lnTo>
                  <a:lnTo>
                    <a:pt x="1194" y="12561"/>
                  </a:lnTo>
                  <a:lnTo>
                    <a:pt x="1186" y="12552"/>
                  </a:lnTo>
                  <a:lnTo>
                    <a:pt x="1178" y="12543"/>
                  </a:lnTo>
                  <a:lnTo>
                    <a:pt x="1169" y="12533"/>
                  </a:lnTo>
                  <a:lnTo>
                    <a:pt x="1163" y="12522"/>
                  </a:lnTo>
                  <a:lnTo>
                    <a:pt x="1158" y="12511"/>
                  </a:lnTo>
                  <a:lnTo>
                    <a:pt x="1154" y="12500"/>
                  </a:lnTo>
                  <a:lnTo>
                    <a:pt x="1150" y="12487"/>
                  </a:lnTo>
                  <a:lnTo>
                    <a:pt x="1148" y="12474"/>
                  </a:lnTo>
                  <a:lnTo>
                    <a:pt x="1147" y="12461"/>
                  </a:lnTo>
                  <a:lnTo>
                    <a:pt x="1147" y="12346"/>
                  </a:lnTo>
                  <a:lnTo>
                    <a:pt x="1148" y="12334"/>
                  </a:lnTo>
                  <a:lnTo>
                    <a:pt x="1150" y="12320"/>
                  </a:lnTo>
                  <a:lnTo>
                    <a:pt x="1154" y="12307"/>
                  </a:lnTo>
                  <a:lnTo>
                    <a:pt x="1158" y="12296"/>
                  </a:lnTo>
                  <a:lnTo>
                    <a:pt x="1163" y="12284"/>
                  </a:lnTo>
                  <a:lnTo>
                    <a:pt x="1169" y="12274"/>
                  </a:lnTo>
                  <a:lnTo>
                    <a:pt x="1178" y="12265"/>
                  </a:lnTo>
                  <a:lnTo>
                    <a:pt x="1186" y="12255"/>
                  </a:lnTo>
                  <a:lnTo>
                    <a:pt x="1194" y="12247"/>
                  </a:lnTo>
                  <a:lnTo>
                    <a:pt x="1205" y="12240"/>
                  </a:lnTo>
                  <a:lnTo>
                    <a:pt x="1215" y="12232"/>
                  </a:lnTo>
                  <a:lnTo>
                    <a:pt x="1227" y="12227"/>
                  </a:lnTo>
                  <a:lnTo>
                    <a:pt x="1238" y="12223"/>
                  </a:lnTo>
                  <a:lnTo>
                    <a:pt x="1251" y="12220"/>
                  </a:lnTo>
                  <a:lnTo>
                    <a:pt x="1263" y="12218"/>
                  </a:lnTo>
                  <a:lnTo>
                    <a:pt x="1277" y="122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01" tIns="45650" rIns="91301" bIns="4565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09" eaLnBrk="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100" b="1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/>
              </a:endParaRPr>
            </a:p>
          </p:txBody>
        </p:sp>
      </p:grpSp>
      <p:sp>
        <p:nvSpPr>
          <p:cNvPr id="30" name="Freeform 8"/>
          <p:cNvSpPr>
            <a:spLocks/>
          </p:cNvSpPr>
          <p:nvPr/>
        </p:nvSpPr>
        <p:spPr bwMode="auto">
          <a:xfrm>
            <a:off x="4102064" y="3817631"/>
            <a:ext cx="804347" cy="424211"/>
          </a:xfrm>
          <a:custGeom>
            <a:avLst/>
            <a:gdLst>
              <a:gd name="T0" fmla="*/ 341 w 727"/>
              <a:gd name="T1" fmla="*/ 0 h 482"/>
              <a:gd name="T2" fmla="*/ 374 w 727"/>
              <a:gd name="T3" fmla="*/ 3 h 482"/>
              <a:gd name="T4" fmla="*/ 407 w 727"/>
              <a:gd name="T5" fmla="*/ 11 h 482"/>
              <a:gd name="T6" fmla="*/ 438 w 727"/>
              <a:gd name="T7" fmla="*/ 23 h 482"/>
              <a:gd name="T8" fmla="*/ 465 w 727"/>
              <a:gd name="T9" fmla="*/ 38 h 482"/>
              <a:gd name="T10" fmla="*/ 491 w 727"/>
              <a:gd name="T11" fmla="*/ 58 h 482"/>
              <a:gd name="T12" fmla="*/ 513 w 727"/>
              <a:gd name="T13" fmla="*/ 82 h 482"/>
              <a:gd name="T14" fmla="*/ 531 w 727"/>
              <a:gd name="T15" fmla="*/ 109 h 482"/>
              <a:gd name="T16" fmla="*/ 546 w 727"/>
              <a:gd name="T17" fmla="*/ 139 h 482"/>
              <a:gd name="T18" fmla="*/ 553 w 727"/>
              <a:gd name="T19" fmla="*/ 139 h 482"/>
              <a:gd name="T20" fmla="*/ 571 w 727"/>
              <a:gd name="T21" fmla="*/ 139 h 482"/>
              <a:gd name="T22" fmla="*/ 604 w 727"/>
              <a:gd name="T23" fmla="*/ 146 h 482"/>
              <a:gd name="T24" fmla="*/ 635 w 727"/>
              <a:gd name="T25" fmla="*/ 159 h 482"/>
              <a:gd name="T26" fmla="*/ 663 w 727"/>
              <a:gd name="T27" fmla="*/ 177 h 482"/>
              <a:gd name="T28" fmla="*/ 686 w 727"/>
              <a:gd name="T29" fmla="*/ 201 h 482"/>
              <a:gd name="T30" fmla="*/ 705 w 727"/>
              <a:gd name="T31" fmla="*/ 228 h 482"/>
              <a:gd name="T32" fmla="*/ 719 w 727"/>
              <a:gd name="T33" fmla="*/ 259 h 482"/>
              <a:gd name="T34" fmla="*/ 725 w 727"/>
              <a:gd name="T35" fmla="*/ 292 h 482"/>
              <a:gd name="T36" fmla="*/ 727 w 727"/>
              <a:gd name="T37" fmla="*/ 310 h 482"/>
              <a:gd name="T38" fmla="*/ 723 w 727"/>
              <a:gd name="T39" fmla="*/ 345 h 482"/>
              <a:gd name="T40" fmla="*/ 712 w 727"/>
              <a:gd name="T41" fmla="*/ 378 h 482"/>
              <a:gd name="T42" fmla="*/ 697 w 727"/>
              <a:gd name="T43" fmla="*/ 407 h 482"/>
              <a:gd name="T44" fmla="*/ 675 w 727"/>
              <a:gd name="T45" fmla="*/ 433 h 482"/>
              <a:gd name="T46" fmla="*/ 650 w 727"/>
              <a:gd name="T47" fmla="*/ 453 h 482"/>
              <a:gd name="T48" fmla="*/ 621 w 727"/>
              <a:gd name="T49" fmla="*/ 470 h 482"/>
              <a:gd name="T50" fmla="*/ 588 w 727"/>
              <a:gd name="T51" fmla="*/ 480 h 482"/>
              <a:gd name="T52" fmla="*/ 553 w 727"/>
              <a:gd name="T53" fmla="*/ 482 h 482"/>
              <a:gd name="T54" fmla="*/ 143 w 727"/>
              <a:gd name="T55" fmla="*/ 482 h 482"/>
              <a:gd name="T56" fmla="*/ 114 w 727"/>
              <a:gd name="T57" fmla="*/ 480 h 482"/>
              <a:gd name="T58" fmla="*/ 88 w 727"/>
              <a:gd name="T59" fmla="*/ 471 h 482"/>
              <a:gd name="T60" fmla="*/ 63 w 727"/>
              <a:gd name="T61" fmla="*/ 459 h 482"/>
              <a:gd name="T62" fmla="*/ 43 w 727"/>
              <a:gd name="T63" fmla="*/ 440 h 482"/>
              <a:gd name="T64" fmla="*/ 24 w 727"/>
              <a:gd name="T65" fmla="*/ 420 h 482"/>
              <a:gd name="T66" fmla="*/ 11 w 727"/>
              <a:gd name="T67" fmla="*/ 395 h 482"/>
              <a:gd name="T68" fmla="*/ 2 w 727"/>
              <a:gd name="T69" fmla="*/ 369 h 482"/>
              <a:gd name="T70" fmla="*/ 0 w 727"/>
              <a:gd name="T71" fmla="*/ 340 h 482"/>
              <a:gd name="T72" fmla="*/ 0 w 727"/>
              <a:gd name="T73" fmla="*/ 327 h 482"/>
              <a:gd name="T74" fmla="*/ 4 w 727"/>
              <a:gd name="T75" fmla="*/ 301 h 482"/>
              <a:gd name="T76" fmla="*/ 13 w 727"/>
              <a:gd name="T77" fmla="*/ 278 h 482"/>
              <a:gd name="T78" fmla="*/ 33 w 727"/>
              <a:gd name="T79" fmla="*/ 246 h 482"/>
              <a:gd name="T80" fmla="*/ 72 w 727"/>
              <a:gd name="T81" fmla="*/ 215 h 482"/>
              <a:gd name="T82" fmla="*/ 96 w 727"/>
              <a:gd name="T83" fmla="*/ 204 h 482"/>
              <a:gd name="T84" fmla="*/ 119 w 727"/>
              <a:gd name="T85" fmla="*/ 197 h 482"/>
              <a:gd name="T86" fmla="*/ 123 w 727"/>
              <a:gd name="T87" fmla="*/ 177 h 482"/>
              <a:gd name="T88" fmla="*/ 136 w 727"/>
              <a:gd name="T89" fmla="*/ 139 h 482"/>
              <a:gd name="T90" fmla="*/ 154 w 727"/>
              <a:gd name="T91" fmla="*/ 102 h 482"/>
              <a:gd name="T92" fmla="*/ 178 w 727"/>
              <a:gd name="T93" fmla="*/ 71 h 482"/>
              <a:gd name="T94" fmla="*/ 207 w 727"/>
              <a:gd name="T95" fmla="*/ 45 h 482"/>
              <a:gd name="T96" fmla="*/ 240 w 727"/>
              <a:gd name="T97" fmla="*/ 23 h 482"/>
              <a:gd name="T98" fmla="*/ 279 w 727"/>
              <a:gd name="T99" fmla="*/ 9 h 482"/>
              <a:gd name="T100" fmla="*/ 319 w 727"/>
              <a:gd name="T101" fmla="*/ 1 h 482"/>
              <a:gd name="T102" fmla="*/ 341 w 727"/>
              <a:gd name="T103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27" h="482">
                <a:moveTo>
                  <a:pt x="341" y="0"/>
                </a:moveTo>
                <a:lnTo>
                  <a:pt x="341" y="0"/>
                </a:lnTo>
                <a:lnTo>
                  <a:pt x="357" y="1"/>
                </a:lnTo>
                <a:lnTo>
                  <a:pt x="374" y="3"/>
                </a:lnTo>
                <a:lnTo>
                  <a:pt x="390" y="5"/>
                </a:lnTo>
                <a:lnTo>
                  <a:pt x="407" y="11"/>
                </a:lnTo>
                <a:lnTo>
                  <a:pt x="421" y="16"/>
                </a:lnTo>
                <a:lnTo>
                  <a:pt x="438" y="23"/>
                </a:lnTo>
                <a:lnTo>
                  <a:pt x="450" y="31"/>
                </a:lnTo>
                <a:lnTo>
                  <a:pt x="465" y="38"/>
                </a:lnTo>
                <a:lnTo>
                  <a:pt x="478" y="49"/>
                </a:lnTo>
                <a:lnTo>
                  <a:pt x="491" y="58"/>
                </a:lnTo>
                <a:lnTo>
                  <a:pt x="502" y="71"/>
                </a:lnTo>
                <a:lnTo>
                  <a:pt x="513" y="82"/>
                </a:lnTo>
                <a:lnTo>
                  <a:pt x="522" y="95"/>
                </a:lnTo>
                <a:lnTo>
                  <a:pt x="531" y="109"/>
                </a:lnTo>
                <a:lnTo>
                  <a:pt x="538" y="124"/>
                </a:lnTo>
                <a:lnTo>
                  <a:pt x="546" y="139"/>
                </a:lnTo>
                <a:lnTo>
                  <a:pt x="546" y="139"/>
                </a:lnTo>
                <a:lnTo>
                  <a:pt x="553" y="139"/>
                </a:lnTo>
                <a:lnTo>
                  <a:pt x="553" y="139"/>
                </a:lnTo>
                <a:lnTo>
                  <a:pt x="571" y="139"/>
                </a:lnTo>
                <a:lnTo>
                  <a:pt x="588" y="142"/>
                </a:lnTo>
                <a:lnTo>
                  <a:pt x="604" y="146"/>
                </a:lnTo>
                <a:lnTo>
                  <a:pt x="621" y="151"/>
                </a:lnTo>
                <a:lnTo>
                  <a:pt x="635" y="159"/>
                </a:lnTo>
                <a:lnTo>
                  <a:pt x="650" y="168"/>
                </a:lnTo>
                <a:lnTo>
                  <a:pt x="663" y="177"/>
                </a:lnTo>
                <a:lnTo>
                  <a:pt x="675" y="188"/>
                </a:lnTo>
                <a:lnTo>
                  <a:pt x="686" y="201"/>
                </a:lnTo>
                <a:lnTo>
                  <a:pt x="697" y="213"/>
                </a:lnTo>
                <a:lnTo>
                  <a:pt x="705" y="228"/>
                </a:lnTo>
                <a:lnTo>
                  <a:pt x="712" y="243"/>
                </a:lnTo>
                <a:lnTo>
                  <a:pt x="719" y="259"/>
                </a:lnTo>
                <a:lnTo>
                  <a:pt x="723" y="276"/>
                </a:lnTo>
                <a:lnTo>
                  <a:pt x="725" y="292"/>
                </a:lnTo>
                <a:lnTo>
                  <a:pt x="727" y="310"/>
                </a:lnTo>
                <a:lnTo>
                  <a:pt x="727" y="310"/>
                </a:lnTo>
                <a:lnTo>
                  <a:pt x="725" y="329"/>
                </a:lnTo>
                <a:lnTo>
                  <a:pt x="723" y="345"/>
                </a:lnTo>
                <a:lnTo>
                  <a:pt x="719" y="362"/>
                </a:lnTo>
                <a:lnTo>
                  <a:pt x="712" y="378"/>
                </a:lnTo>
                <a:lnTo>
                  <a:pt x="705" y="393"/>
                </a:lnTo>
                <a:lnTo>
                  <a:pt x="697" y="407"/>
                </a:lnTo>
                <a:lnTo>
                  <a:pt x="686" y="420"/>
                </a:lnTo>
                <a:lnTo>
                  <a:pt x="675" y="433"/>
                </a:lnTo>
                <a:lnTo>
                  <a:pt x="663" y="444"/>
                </a:lnTo>
                <a:lnTo>
                  <a:pt x="650" y="453"/>
                </a:lnTo>
                <a:lnTo>
                  <a:pt x="635" y="462"/>
                </a:lnTo>
                <a:lnTo>
                  <a:pt x="621" y="470"/>
                </a:lnTo>
                <a:lnTo>
                  <a:pt x="604" y="475"/>
                </a:lnTo>
                <a:lnTo>
                  <a:pt x="588" y="480"/>
                </a:lnTo>
                <a:lnTo>
                  <a:pt x="571" y="482"/>
                </a:lnTo>
                <a:lnTo>
                  <a:pt x="553" y="482"/>
                </a:lnTo>
                <a:lnTo>
                  <a:pt x="143" y="482"/>
                </a:lnTo>
                <a:lnTo>
                  <a:pt x="143" y="482"/>
                </a:lnTo>
                <a:lnTo>
                  <a:pt x="129" y="482"/>
                </a:lnTo>
                <a:lnTo>
                  <a:pt x="114" y="480"/>
                </a:lnTo>
                <a:lnTo>
                  <a:pt x="101" y="477"/>
                </a:lnTo>
                <a:lnTo>
                  <a:pt x="88" y="471"/>
                </a:lnTo>
                <a:lnTo>
                  <a:pt x="75" y="466"/>
                </a:lnTo>
                <a:lnTo>
                  <a:pt x="63" y="459"/>
                </a:lnTo>
                <a:lnTo>
                  <a:pt x="52" y="449"/>
                </a:lnTo>
                <a:lnTo>
                  <a:pt x="43" y="440"/>
                </a:lnTo>
                <a:lnTo>
                  <a:pt x="33" y="431"/>
                </a:lnTo>
                <a:lnTo>
                  <a:pt x="24" y="420"/>
                </a:lnTo>
                <a:lnTo>
                  <a:pt x="17" y="407"/>
                </a:lnTo>
                <a:lnTo>
                  <a:pt x="11" y="395"/>
                </a:lnTo>
                <a:lnTo>
                  <a:pt x="6" y="382"/>
                </a:lnTo>
                <a:lnTo>
                  <a:pt x="2" y="369"/>
                </a:lnTo>
                <a:lnTo>
                  <a:pt x="0" y="354"/>
                </a:lnTo>
                <a:lnTo>
                  <a:pt x="0" y="340"/>
                </a:lnTo>
                <a:lnTo>
                  <a:pt x="0" y="340"/>
                </a:lnTo>
                <a:lnTo>
                  <a:pt x="0" y="327"/>
                </a:lnTo>
                <a:lnTo>
                  <a:pt x="2" y="314"/>
                </a:lnTo>
                <a:lnTo>
                  <a:pt x="4" y="301"/>
                </a:lnTo>
                <a:lnTo>
                  <a:pt x="10" y="288"/>
                </a:lnTo>
                <a:lnTo>
                  <a:pt x="13" y="278"/>
                </a:lnTo>
                <a:lnTo>
                  <a:pt x="21" y="267"/>
                </a:lnTo>
                <a:lnTo>
                  <a:pt x="33" y="246"/>
                </a:lnTo>
                <a:lnTo>
                  <a:pt x="52" y="228"/>
                </a:lnTo>
                <a:lnTo>
                  <a:pt x="72" y="215"/>
                </a:lnTo>
                <a:lnTo>
                  <a:pt x="83" y="208"/>
                </a:lnTo>
                <a:lnTo>
                  <a:pt x="96" y="204"/>
                </a:lnTo>
                <a:lnTo>
                  <a:pt x="108" y="201"/>
                </a:lnTo>
                <a:lnTo>
                  <a:pt x="119" y="197"/>
                </a:lnTo>
                <a:lnTo>
                  <a:pt x="119" y="197"/>
                </a:lnTo>
                <a:lnTo>
                  <a:pt x="123" y="177"/>
                </a:lnTo>
                <a:lnTo>
                  <a:pt x="129" y="157"/>
                </a:lnTo>
                <a:lnTo>
                  <a:pt x="136" y="139"/>
                </a:lnTo>
                <a:lnTo>
                  <a:pt x="143" y="120"/>
                </a:lnTo>
                <a:lnTo>
                  <a:pt x="154" y="102"/>
                </a:lnTo>
                <a:lnTo>
                  <a:pt x="165" y="85"/>
                </a:lnTo>
                <a:lnTo>
                  <a:pt x="178" y="71"/>
                </a:lnTo>
                <a:lnTo>
                  <a:pt x="193" y="58"/>
                </a:lnTo>
                <a:lnTo>
                  <a:pt x="207" y="45"/>
                </a:lnTo>
                <a:lnTo>
                  <a:pt x="224" y="32"/>
                </a:lnTo>
                <a:lnTo>
                  <a:pt x="240" y="23"/>
                </a:lnTo>
                <a:lnTo>
                  <a:pt x="258" y="16"/>
                </a:lnTo>
                <a:lnTo>
                  <a:pt x="279" y="9"/>
                </a:lnTo>
                <a:lnTo>
                  <a:pt x="299" y="3"/>
                </a:lnTo>
                <a:lnTo>
                  <a:pt x="319" y="1"/>
                </a:lnTo>
                <a:lnTo>
                  <a:pt x="341" y="0"/>
                </a:lnTo>
                <a:lnTo>
                  <a:pt x="341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13016"/>
            <a:endParaRPr lang="en-US" altLang="zh-CN" sz="1598" b="1" kern="0" spc="50" dirty="0">
              <a:solidFill>
                <a:srgbClr val="C00000"/>
              </a:solidFill>
              <a:ea typeface="等线" panose="02010600030101010101" pitchFamily="2" charset="-122"/>
              <a:cs typeface="Arial" pitchFamily="34" charset="0"/>
            </a:endParaRPr>
          </a:p>
        </p:txBody>
      </p:sp>
      <p:cxnSp>
        <p:nvCxnSpPr>
          <p:cNvPr id="31" name="直接连接符 30"/>
          <p:cNvCxnSpPr>
            <a:endCxn id="30" idx="50"/>
          </p:cNvCxnSpPr>
          <p:nvPr/>
        </p:nvCxnSpPr>
        <p:spPr bwMode="auto">
          <a:xfrm>
            <a:off x="4074631" y="3549123"/>
            <a:ext cx="380372" cy="269387"/>
          </a:xfrm>
          <a:prstGeom prst="line">
            <a:avLst/>
          </a:prstGeom>
          <a:noFill/>
          <a:ln w="6350">
            <a:solidFill>
              <a:srgbClr val="C7000B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5"/>
          <p:cNvSpPr txBox="1"/>
          <p:nvPr/>
        </p:nvSpPr>
        <p:spPr>
          <a:xfrm>
            <a:off x="4087153" y="3984672"/>
            <a:ext cx="839890" cy="206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7809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SAN/NAS</a:t>
            </a:r>
          </a:p>
        </p:txBody>
      </p:sp>
      <p:cxnSp>
        <p:nvCxnSpPr>
          <p:cNvPr id="33" name="直接连接符 32"/>
          <p:cNvCxnSpPr>
            <a:endCxn id="30" idx="50"/>
          </p:cNvCxnSpPr>
          <p:nvPr/>
        </p:nvCxnSpPr>
        <p:spPr bwMode="auto">
          <a:xfrm flipH="1">
            <a:off x="4455003" y="3557962"/>
            <a:ext cx="393934" cy="260548"/>
          </a:xfrm>
          <a:prstGeom prst="line">
            <a:avLst/>
          </a:prstGeom>
          <a:noFill/>
          <a:ln w="6350">
            <a:solidFill>
              <a:srgbClr val="C7000B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直接连接符 33"/>
          <p:cNvCxnSpPr/>
          <p:nvPr/>
        </p:nvCxnSpPr>
        <p:spPr>
          <a:xfrm flipH="1">
            <a:off x="1994505" y="4957297"/>
            <a:ext cx="1513000" cy="10302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miter lim="800000"/>
            <a:headEnd type="none"/>
            <a:tailEnd type="triangle"/>
          </a:ln>
          <a:effectLst/>
        </p:spPr>
      </p:cxnSp>
      <p:sp>
        <p:nvSpPr>
          <p:cNvPr id="35" name="TextBox 11"/>
          <p:cNvSpPr txBox="1">
            <a:spLocks noChangeArrowheads="1"/>
          </p:cNvSpPr>
          <p:nvPr/>
        </p:nvSpPr>
        <p:spPr bwMode="auto">
          <a:xfrm flipH="1">
            <a:off x="3430185" y="5117001"/>
            <a:ext cx="1008942" cy="3834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 err="1">
                <a:solidFill>
                  <a:srgbClr val="C7000B"/>
                </a:solidFill>
                <a:latin typeface="Arial" panose="020B0604020202020204" pitchFamily="34" charset="0"/>
                <a:ea typeface="微软雅黑" pitchFamily="34" charset="-122"/>
              </a:rPr>
              <a:t>OceanStor</a:t>
            </a:r>
            <a:r>
              <a:rPr lang="en-US" sz="1000" b="1" dirty="0">
                <a:solidFill>
                  <a:srgbClr val="C7000B"/>
                </a:solidFill>
                <a:latin typeface="Arial" panose="020B0604020202020204" pitchFamily="34" charset="0"/>
                <a:ea typeface="微软雅黑" pitchFamily="34" charset="-122"/>
              </a:rPr>
              <a:t> Dorado</a:t>
            </a:r>
          </a:p>
        </p:txBody>
      </p:sp>
      <p:cxnSp>
        <p:nvCxnSpPr>
          <p:cNvPr id="36" name="直接连接符 35"/>
          <p:cNvCxnSpPr/>
          <p:nvPr/>
        </p:nvCxnSpPr>
        <p:spPr bwMode="auto">
          <a:xfrm flipV="1">
            <a:off x="3949779" y="4241842"/>
            <a:ext cx="554458" cy="499842"/>
          </a:xfrm>
          <a:prstGeom prst="line">
            <a:avLst/>
          </a:prstGeom>
          <a:noFill/>
          <a:ln w="6350">
            <a:solidFill>
              <a:srgbClr val="C7000B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直接连接符 36"/>
          <p:cNvCxnSpPr/>
          <p:nvPr/>
        </p:nvCxnSpPr>
        <p:spPr bwMode="auto">
          <a:xfrm flipH="1" flipV="1">
            <a:off x="4504237" y="4249473"/>
            <a:ext cx="402175" cy="584728"/>
          </a:xfrm>
          <a:prstGeom prst="line">
            <a:avLst/>
          </a:prstGeom>
          <a:noFill/>
          <a:ln w="6350">
            <a:solidFill>
              <a:srgbClr val="C7000B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8" name="组合 22049"/>
          <p:cNvGrpSpPr>
            <a:grpSpLocks/>
          </p:cNvGrpSpPr>
          <p:nvPr/>
        </p:nvGrpSpPr>
        <p:grpSpPr bwMode="auto">
          <a:xfrm>
            <a:off x="1696730" y="3524199"/>
            <a:ext cx="355824" cy="572415"/>
            <a:chOff x="2527520" y="2339976"/>
            <a:chExt cx="612772" cy="631824"/>
          </a:xfrm>
          <a:solidFill>
            <a:schemeClr val="tx2">
              <a:lumMod val="50000"/>
            </a:schemeClr>
          </a:solidFill>
        </p:grpSpPr>
        <p:sp>
          <p:nvSpPr>
            <p:cNvPr id="39" name="Oval 529"/>
            <p:cNvSpPr>
              <a:spLocks noChangeArrowheads="1"/>
            </p:cNvSpPr>
            <p:nvPr/>
          </p:nvSpPr>
          <p:spPr bwMode="auto">
            <a:xfrm>
              <a:off x="2919413" y="2906713"/>
              <a:ext cx="63500" cy="65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Oval 530"/>
            <p:cNvSpPr>
              <a:spLocks noChangeArrowheads="1"/>
            </p:cNvSpPr>
            <p:nvPr/>
          </p:nvSpPr>
          <p:spPr bwMode="auto">
            <a:xfrm>
              <a:off x="3019426" y="2906713"/>
              <a:ext cx="65088" cy="65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reeform 531"/>
            <p:cNvSpPr>
              <a:spLocks/>
            </p:cNvSpPr>
            <p:nvPr/>
          </p:nvSpPr>
          <p:spPr bwMode="auto">
            <a:xfrm>
              <a:off x="2527520" y="2339976"/>
              <a:ext cx="612772" cy="614362"/>
            </a:xfrm>
            <a:custGeom>
              <a:avLst/>
              <a:gdLst>
                <a:gd name="T0" fmla="*/ 2147483646 w 393"/>
                <a:gd name="T1" fmla="*/ 2147483646 h 393"/>
                <a:gd name="T2" fmla="*/ 2147483646 w 393"/>
                <a:gd name="T3" fmla="*/ 2147483646 h 393"/>
                <a:gd name="T4" fmla="*/ 2147483646 w 393"/>
                <a:gd name="T5" fmla="*/ 2147483646 h 393"/>
                <a:gd name="T6" fmla="*/ 2147483646 w 393"/>
                <a:gd name="T7" fmla="*/ 2147483646 h 393"/>
                <a:gd name="T8" fmla="*/ 2147483646 w 393"/>
                <a:gd name="T9" fmla="*/ 2147483646 h 393"/>
                <a:gd name="T10" fmla="*/ 2147483646 w 393"/>
                <a:gd name="T11" fmla="*/ 2147483646 h 393"/>
                <a:gd name="T12" fmla="*/ 2147483646 w 393"/>
                <a:gd name="T13" fmla="*/ 2147483646 h 393"/>
                <a:gd name="T14" fmla="*/ 2147483646 w 393"/>
                <a:gd name="T15" fmla="*/ 2147483646 h 393"/>
                <a:gd name="T16" fmla="*/ 2147483646 w 393"/>
                <a:gd name="T17" fmla="*/ 2147483646 h 393"/>
                <a:gd name="T18" fmla="*/ 2147483646 w 393"/>
                <a:gd name="T19" fmla="*/ 2147483646 h 393"/>
                <a:gd name="T20" fmla="*/ 2147483646 w 393"/>
                <a:gd name="T21" fmla="*/ 2147483646 h 393"/>
                <a:gd name="T22" fmla="*/ 2147483646 w 393"/>
                <a:gd name="T23" fmla="*/ 2147483646 h 393"/>
                <a:gd name="T24" fmla="*/ 2147483646 w 393"/>
                <a:gd name="T25" fmla="*/ 2147483646 h 393"/>
                <a:gd name="T26" fmla="*/ 2147483646 w 393"/>
                <a:gd name="T27" fmla="*/ 2147483646 h 393"/>
                <a:gd name="T28" fmla="*/ 0 w 393"/>
                <a:gd name="T29" fmla="*/ 2147483646 h 393"/>
                <a:gd name="T30" fmla="*/ 0 w 393"/>
                <a:gd name="T31" fmla="*/ 2147483646 h 393"/>
                <a:gd name="T32" fmla="*/ 2147483646 w 393"/>
                <a:gd name="T33" fmla="*/ 0 h 393"/>
                <a:gd name="T34" fmla="*/ 2147483646 w 393"/>
                <a:gd name="T35" fmla="*/ 0 h 393"/>
                <a:gd name="T36" fmla="*/ 2147483646 w 393"/>
                <a:gd name="T37" fmla="*/ 2147483646 h 393"/>
                <a:gd name="T38" fmla="*/ 2147483646 w 393"/>
                <a:gd name="T39" fmla="*/ 2147483646 h 393"/>
                <a:gd name="T40" fmla="*/ 2147483646 w 393"/>
                <a:gd name="T41" fmla="*/ 2147483646 h 3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3" h="393">
                  <a:moveTo>
                    <a:pt x="373" y="393"/>
                  </a:moveTo>
                  <a:cubicBezTo>
                    <a:pt x="321" y="393"/>
                    <a:pt x="321" y="393"/>
                    <a:pt x="321" y="393"/>
                  </a:cubicBezTo>
                  <a:cubicBezTo>
                    <a:pt x="321" y="373"/>
                    <a:pt x="321" y="373"/>
                    <a:pt x="321" y="373"/>
                  </a:cubicBezTo>
                  <a:cubicBezTo>
                    <a:pt x="372" y="373"/>
                    <a:pt x="372" y="373"/>
                    <a:pt x="372" y="373"/>
                  </a:cubicBezTo>
                  <a:cubicBezTo>
                    <a:pt x="372" y="372"/>
                    <a:pt x="373" y="371"/>
                    <a:pt x="373" y="368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73" y="22"/>
                    <a:pt x="372" y="21"/>
                    <a:pt x="37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1"/>
                    <a:pt x="20" y="22"/>
                    <a:pt x="20" y="25"/>
                  </a:cubicBezTo>
                  <a:cubicBezTo>
                    <a:pt x="20" y="368"/>
                    <a:pt x="20" y="368"/>
                    <a:pt x="20" y="368"/>
                  </a:cubicBezTo>
                  <a:cubicBezTo>
                    <a:pt x="20" y="371"/>
                    <a:pt x="21" y="372"/>
                    <a:pt x="22" y="373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67" y="393"/>
                    <a:pt x="267" y="393"/>
                    <a:pt x="267" y="393"/>
                  </a:cubicBezTo>
                  <a:cubicBezTo>
                    <a:pt x="20" y="393"/>
                    <a:pt x="20" y="393"/>
                    <a:pt x="20" y="393"/>
                  </a:cubicBezTo>
                  <a:cubicBezTo>
                    <a:pt x="9" y="393"/>
                    <a:pt x="0" y="382"/>
                    <a:pt x="0" y="36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9" y="0"/>
                    <a:pt x="20" y="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84" y="0"/>
                    <a:pt x="393" y="11"/>
                    <a:pt x="393" y="25"/>
                  </a:cubicBezTo>
                  <a:cubicBezTo>
                    <a:pt x="393" y="368"/>
                    <a:pt x="393" y="368"/>
                    <a:pt x="393" y="368"/>
                  </a:cubicBezTo>
                  <a:cubicBezTo>
                    <a:pt x="393" y="382"/>
                    <a:pt x="384" y="393"/>
                    <a:pt x="373" y="3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Freeform 532"/>
            <p:cNvSpPr>
              <a:spLocks noEditPoints="1"/>
            </p:cNvSpPr>
            <p:nvPr/>
          </p:nvSpPr>
          <p:spPr bwMode="auto">
            <a:xfrm>
              <a:off x="2738438" y="2581276"/>
              <a:ext cx="214313" cy="184150"/>
            </a:xfrm>
            <a:custGeom>
              <a:avLst/>
              <a:gdLst>
                <a:gd name="T0" fmla="*/ 2147483646 w 138"/>
                <a:gd name="T1" fmla="*/ 2147483646 h 118"/>
                <a:gd name="T2" fmla="*/ 0 w 138"/>
                <a:gd name="T3" fmla="*/ 2147483646 h 118"/>
                <a:gd name="T4" fmla="*/ 2147483646 w 138"/>
                <a:gd name="T5" fmla="*/ 2147483646 h 118"/>
                <a:gd name="T6" fmla="*/ 2147483646 w 138"/>
                <a:gd name="T7" fmla="*/ 0 h 118"/>
                <a:gd name="T8" fmla="*/ 2147483646 w 138"/>
                <a:gd name="T9" fmla="*/ 0 h 118"/>
                <a:gd name="T10" fmla="*/ 2147483646 w 138"/>
                <a:gd name="T11" fmla="*/ 2147483646 h 118"/>
                <a:gd name="T12" fmla="*/ 2147483646 w 138"/>
                <a:gd name="T13" fmla="*/ 2147483646 h 118"/>
                <a:gd name="T14" fmla="*/ 2147483646 w 138"/>
                <a:gd name="T15" fmla="*/ 2147483646 h 118"/>
                <a:gd name="T16" fmla="*/ 2147483646 w 138"/>
                <a:gd name="T17" fmla="*/ 2147483646 h 118"/>
                <a:gd name="T18" fmla="*/ 2147483646 w 138"/>
                <a:gd name="T19" fmla="*/ 2147483646 h 118"/>
                <a:gd name="T20" fmla="*/ 2147483646 w 138"/>
                <a:gd name="T21" fmla="*/ 2147483646 h 118"/>
                <a:gd name="T22" fmla="*/ 2147483646 w 138"/>
                <a:gd name="T23" fmla="*/ 2147483646 h 118"/>
                <a:gd name="T24" fmla="*/ 2147483646 w 138"/>
                <a:gd name="T25" fmla="*/ 2147483646 h 118"/>
                <a:gd name="T26" fmla="*/ 2147483646 w 138"/>
                <a:gd name="T27" fmla="*/ 2147483646 h 1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8" h="118">
                  <a:moveTo>
                    <a:pt x="69" y="118"/>
                  </a:moveTo>
                  <a:cubicBezTo>
                    <a:pt x="31" y="118"/>
                    <a:pt x="0" y="87"/>
                    <a:pt x="0" y="49"/>
                  </a:cubicBezTo>
                  <a:cubicBezTo>
                    <a:pt x="0" y="31"/>
                    <a:pt x="6" y="15"/>
                    <a:pt x="18" y="2"/>
                  </a:cubicBezTo>
                  <a:cubicBezTo>
                    <a:pt x="20" y="1"/>
                    <a:pt x="21" y="0"/>
                    <a:pt x="23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6" y="0"/>
                    <a:pt x="118" y="1"/>
                    <a:pt x="119" y="2"/>
                  </a:cubicBezTo>
                  <a:cubicBezTo>
                    <a:pt x="131" y="15"/>
                    <a:pt x="138" y="31"/>
                    <a:pt x="138" y="49"/>
                  </a:cubicBezTo>
                  <a:cubicBezTo>
                    <a:pt x="138" y="87"/>
                    <a:pt x="107" y="118"/>
                    <a:pt x="69" y="118"/>
                  </a:cubicBezTo>
                  <a:close/>
                  <a:moveTo>
                    <a:pt x="25" y="12"/>
                  </a:moveTo>
                  <a:cubicBezTo>
                    <a:pt x="16" y="22"/>
                    <a:pt x="12" y="35"/>
                    <a:pt x="12" y="49"/>
                  </a:cubicBezTo>
                  <a:cubicBezTo>
                    <a:pt x="12" y="81"/>
                    <a:pt x="37" y="106"/>
                    <a:pt x="69" y="106"/>
                  </a:cubicBezTo>
                  <a:cubicBezTo>
                    <a:pt x="100" y="106"/>
                    <a:pt x="126" y="81"/>
                    <a:pt x="126" y="49"/>
                  </a:cubicBezTo>
                  <a:cubicBezTo>
                    <a:pt x="126" y="35"/>
                    <a:pt x="121" y="22"/>
                    <a:pt x="112" y="12"/>
                  </a:cubicBez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Freeform 533"/>
            <p:cNvSpPr>
              <a:spLocks noEditPoints="1"/>
            </p:cNvSpPr>
            <p:nvPr/>
          </p:nvSpPr>
          <p:spPr bwMode="auto">
            <a:xfrm>
              <a:off x="2762251" y="2514601"/>
              <a:ext cx="165100" cy="49212"/>
            </a:xfrm>
            <a:custGeom>
              <a:avLst/>
              <a:gdLst>
                <a:gd name="T0" fmla="*/ 2147483646 w 105"/>
                <a:gd name="T1" fmla="*/ 2147483646 h 31"/>
                <a:gd name="T2" fmla="*/ 2147483646 w 105"/>
                <a:gd name="T3" fmla="*/ 2147483646 h 31"/>
                <a:gd name="T4" fmla="*/ 2147483646 w 105"/>
                <a:gd name="T5" fmla="*/ 2147483646 h 31"/>
                <a:gd name="T6" fmla="*/ 2147483646 w 105"/>
                <a:gd name="T7" fmla="*/ 2147483646 h 31"/>
                <a:gd name="T8" fmla="*/ 2147483646 w 105"/>
                <a:gd name="T9" fmla="*/ 0 h 31"/>
                <a:gd name="T10" fmla="*/ 2147483646 w 105"/>
                <a:gd name="T11" fmla="*/ 2147483646 h 31"/>
                <a:gd name="T12" fmla="*/ 2147483646 w 105"/>
                <a:gd name="T13" fmla="*/ 2147483646 h 31"/>
                <a:gd name="T14" fmla="*/ 2147483646 w 105"/>
                <a:gd name="T15" fmla="*/ 2147483646 h 31"/>
                <a:gd name="T16" fmla="*/ 2147483646 w 105"/>
                <a:gd name="T17" fmla="*/ 2147483646 h 31"/>
                <a:gd name="T18" fmla="*/ 2147483646 w 105"/>
                <a:gd name="T19" fmla="*/ 2147483646 h 31"/>
                <a:gd name="T20" fmla="*/ 2147483646 w 105"/>
                <a:gd name="T21" fmla="*/ 2147483646 h 31"/>
                <a:gd name="T22" fmla="*/ 2147483646 w 105"/>
                <a:gd name="T23" fmla="*/ 2147483646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5" h="31">
                  <a:moveTo>
                    <a:pt x="98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30"/>
                    <a:pt x="1" y="28"/>
                  </a:cubicBezTo>
                  <a:cubicBezTo>
                    <a:pt x="0" y="26"/>
                    <a:pt x="1" y="23"/>
                    <a:pt x="2" y="21"/>
                  </a:cubicBezTo>
                  <a:cubicBezTo>
                    <a:pt x="16" y="7"/>
                    <a:pt x="33" y="0"/>
                    <a:pt x="53" y="0"/>
                  </a:cubicBezTo>
                  <a:cubicBezTo>
                    <a:pt x="72" y="0"/>
                    <a:pt x="90" y="7"/>
                    <a:pt x="103" y="21"/>
                  </a:cubicBezTo>
                  <a:cubicBezTo>
                    <a:pt x="104" y="23"/>
                    <a:pt x="105" y="26"/>
                    <a:pt x="104" y="28"/>
                  </a:cubicBezTo>
                  <a:cubicBezTo>
                    <a:pt x="103" y="30"/>
                    <a:pt x="101" y="31"/>
                    <a:pt x="98" y="31"/>
                  </a:cubicBezTo>
                  <a:close/>
                  <a:moveTo>
                    <a:pt x="24" y="19"/>
                  </a:moveTo>
                  <a:cubicBezTo>
                    <a:pt x="81" y="19"/>
                    <a:pt x="81" y="19"/>
                    <a:pt x="81" y="19"/>
                  </a:cubicBezTo>
                  <a:cubicBezTo>
                    <a:pt x="73" y="14"/>
                    <a:pt x="63" y="12"/>
                    <a:pt x="53" y="12"/>
                  </a:cubicBezTo>
                  <a:cubicBezTo>
                    <a:pt x="42" y="12"/>
                    <a:pt x="32" y="1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Freeform 534"/>
            <p:cNvSpPr>
              <a:spLocks/>
            </p:cNvSpPr>
            <p:nvPr/>
          </p:nvSpPr>
          <p:spPr bwMode="auto">
            <a:xfrm>
              <a:off x="2838451" y="2636838"/>
              <a:ext cx="11113" cy="100012"/>
            </a:xfrm>
            <a:custGeom>
              <a:avLst/>
              <a:gdLst>
                <a:gd name="T0" fmla="*/ 2147483646 w 8"/>
                <a:gd name="T1" fmla="*/ 2147483646 h 64"/>
                <a:gd name="T2" fmla="*/ 0 w 8"/>
                <a:gd name="T3" fmla="*/ 2147483646 h 64"/>
                <a:gd name="T4" fmla="*/ 0 w 8"/>
                <a:gd name="T5" fmla="*/ 2147483646 h 64"/>
                <a:gd name="T6" fmla="*/ 2147483646 w 8"/>
                <a:gd name="T7" fmla="*/ 0 h 64"/>
                <a:gd name="T8" fmla="*/ 2147483646 w 8"/>
                <a:gd name="T9" fmla="*/ 2147483646 h 64"/>
                <a:gd name="T10" fmla="*/ 2147483646 w 8"/>
                <a:gd name="T11" fmla="*/ 2147483646 h 64"/>
                <a:gd name="T12" fmla="*/ 2147483646 w 8"/>
                <a:gd name="T13" fmla="*/ 2147483646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64">
                  <a:moveTo>
                    <a:pt x="4" y="64"/>
                  </a:moveTo>
                  <a:cubicBezTo>
                    <a:pt x="2" y="64"/>
                    <a:pt x="0" y="63"/>
                    <a:pt x="0" y="6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3"/>
                    <a:pt x="7" y="64"/>
                    <a:pt x="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Freeform 535"/>
            <p:cNvSpPr>
              <a:spLocks/>
            </p:cNvSpPr>
            <p:nvPr/>
          </p:nvSpPr>
          <p:spPr bwMode="auto">
            <a:xfrm>
              <a:off x="2713038" y="2560638"/>
              <a:ext cx="66675" cy="42862"/>
            </a:xfrm>
            <a:custGeom>
              <a:avLst/>
              <a:gdLst>
                <a:gd name="T0" fmla="*/ 2147483646 w 43"/>
                <a:gd name="T1" fmla="*/ 2147483646 h 27"/>
                <a:gd name="T2" fmla="*/ 2147483646 w 43"/>
                <a:gd name="T3" fmla="*/ 2147483646 h 27"/>
                <a:gd name="T4" fmla="*/ 2147483646 w 43"/>
                <a:gd name="T5" fmla="*/ 2147483646 h 27"/>
                <a:gd name="T6" fmla="*/ 2147483646 w 43"/>
                <a:gd name="T7" fmla="*/ 2147483646 h 27"/>
                <a:gd name="T8" fmla="*/ 2147483646 w 43"/>
                <a:gd name="T9" fmla="*/ 2147483646 h 27"/>
                <a:gd name="T10" fmla="*/ 2147483646 w 43"/>
                <a:gd name="T11" fmla="*/ 2147483646 h 27"/>
                <a:gd name="T12" fmla="*/ 2147483646 w 43"/>
                <a:gd name="T13" fmla="*/ 2147483646 h 27"/>
                <a:gd name="T14" fmla="*/ 2147483646 w 43"/>
                <a:gd name="T15" fmla="*/ 2147483646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" h="27">
                  <a:moveTo>
                    <a:pt x="36" y="27"/>
                  </a:moveTo>
                  <a:cubicBezTo>
                    <a:pt x="36" y="27"/>
                    <a:pt x="35" y="27"/>
                    <a:pt x="34" y="26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0"/>
                    <a:pt x="0" y="7"/>
                    <a:pt x="2" y="4"/>
                  </a:cubicBezTo>
                  <a:cubicBezTo>
                    <a:pt x="3" y="1"/>
                    <a:pt x="7" y="0"/>
                    <a:pt x="10" y="1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2" y="17"/>
                    <a:pt x="43" y="21"/>
                    <a:pt x="42" y="24"/>
                  </a:cubicBezTo>
                  <a:cubicBezTo>
                    <a:pt x="41" y="26"/>
                    <a:pt x="39" y="27"/>
                    <a:pt x="36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Freeform 536"/>
            <p:cNvSpPr>
              <a:spLocks/>
            </p:cNvSpPr>
            <p:nvPr/>
          </p:nvSpPr>
          <p:spPr bwMode="auto">
            <a:xfrm>
              <a:off x="2687638" y="2638426"/>
              <a:ext cx="66675" cy="19050"/>
            </a:xfrm>
            <a:custGeom>
              <a:avLst/>
              <a:gdLst>
                <a:gd name="T0" fmla="*/ 2147483646 w 43"/>
                <a:gd name="T1" fmla="*/ 2147483646 h 12"/>
                <a:gd name="T2" fmla="*/ 2147483646 w 43"/>
                <a:gd name="T3" fmla="*/ 2147483646 h 12"/>
                <a:gd name="T4" fmla="*/ 0 w 43"/>
                <a:gd name="T5" fmla="*/ 2147483646 h 12"/>
                <a:gd name="T6" fmla="*/ 2147483646 w 43"/>
                <a:gd name="T7" fmla="*/ 0 h 12"/>
                <a:gd name="T8" fmla="*/ 2147483646 w 43"/>
                <a:gd name="T9" fmla="*/ 0 h 12"/>
                <a:gd name="T10" fmla="*/ 2147483646 w 43"/>
                <a:gd name="T11" fmla="*/ 2147483646 h 12"/>
                <a:gd name="T12" fmla="*/ 2147483646 w 43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" h="12">
                  <a:moveTo>
                    <a:pt x="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1" y="0"/>
                    <a:pt x="43" y="2"/>
                    <a:pt x="43" y="6"/>
                  </a:cubicBezTo>
                  <a:cubicBezTo>
                    <a:pt x="43" y="9"/>
                    <a:pt x="41" y="12"/>
                    <a:pt x="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Freeform 537"/>
            <p:cNvSpPr>
              <a:spLocks/>
            </p:cNvSpPr>
            <p:nvPr/>
          </p:nvSpPr>
          <p:spPr bwMode="auto">
            <a:xfrm>
              <a:off x="2711451" y="2706688"/>
              <a:ext cx="63500" cy="39687"/>
            </a:xfrm>
            <a:custGeom>
              <a:avLst/>
              <a:gdLst>
                <a:gd name="T0" fmla="*/ 2147483646 w 41"/>
                <a:gd name="T1" fmla="*/ 2147483646 h 26"/>
                <a:gd name="T2" fmla="*/ 2147483646 w 41"/>
                <a:gd name="T3" fmla="*/ 2147483646 h 26"/>
                <a:gd name="T4" fmla="*/ 2147483646 w 41"/>
                <a:gd name="T5" fmla="*/ 2147483646 h 26"/>
                <a:gd name="T6" fmla="*/ 2147483646 w 41"/>
                <a:gd name="T7" fmla="*/ 2147483646 h 26"/>
                <a:gd name="T8" fmla="*/ 2147483646 w 41"/>
                <a:gd name="T9" fmla="*/ 2147483646 h 26"/>
                <a:gd name="T10" fmla="*/ 2147483646 w 41"/>
                <a:gd name="T11" fmla="*/ 2147483646 h 26"/>
                <a:gd name="T12" fmla="*/ 2147483646 w 41"/>
                <a:gd name="T13" fmla="*/ 2147483646 h 26"/>
                <a:gd name="T14" fmla="*/ 2147483646 w 41"/>
                <a:gd name="T15" fmla="*/ 214748364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6">
                  <a:moveTo>
                    <a:pt x="7" y="26"/>
                  </a:moveTo>
                  <a:cubicBezTo>
                    <a:pt x="5" y="26"/>
                    <a:pt x="3" y="25"/>
                    <a:pt x="2" y="23"/>
                  </a:cubicBezTo>
                  <a:cubicBezTo>
                    <a:pt x="0" y="20"/>
                    <a:pt x="1" y="16"/>
                    <a:pt x="4" y="1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5" y="0"/>
                    <a:pt x="38" y="1"/>
                    <a:pt x="40" y="4"/>
                  </a:cubicBezTo>
                  <a:cubicBezTo>
                    <a:pt x="41" y="7"/>
                    <a:pt x="40" y="10"/>
                    <a:pt x="37" y="12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8" y="26"/>
                    <a:pt x="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Freeform 538"/>
            <p:cNvSpPr>
              <a:spLocks/>
            </p:cNvSpPr>
            <p:nvPr/>
          </p:nvSpPr>
          <p:spPr bwMode="auto">
            <a:xfrm>
              <a:off x="2909888" y="2560638"/>
              <a:ext cx="66675" cy="42862"/>
            </a:xfrm>
            <a:custGeom>
              <a:avLst/>
              <a:gdLst>
                <a:gd name="T0" fmla="*/ 2147483646 w 43"/>
                <a:gd name="T1" fmla="*/ 2147483646 h 27"/>
                <a:gd name="T2" fmla="*/ 2147483646 w 43"/>
                <a:gd name="T3" fmla="*/ 2147483646 h 27"/>
                <a:gd name="T4" fmla="*/ 2147483646 w 43"/>
                <a:gd name="T5" fmla="*/ 2147483646 h 27"/>
                <a:gd name="T6" fmla="*/ 2147483646 w 43"/>
                <a:gd name="T7" fmla="*/ 2147483646 h 27"/>
                <a:gd name="T8" fmla="*/ 2147483646 w 43"/>
                <a:gd name="T9" fmla="*/ 2147483646 h 27"/>
                <a:gd name="T10" fmla="*/ 2147483646 w 43"/>
                <a:gd name="T11" fmla="*/ 2147483646 h 27"/>
                <a:gd name="T12" fmla="*/ 2147483646 w 43"/>
                <a:gd name="T13" fmla="*/ 2147483646 h 27"/>
                <a:gd name="T14" fmla="*/ 2147483646 w 43"/>
                <a:gd name="T15" fmla="*/ 2147483646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" h="27">
                  <a:moveTo>
                    <a:pt x="7" y="27"/>
                  </a:moveTo>
                  <a:cubicBezTo>
                    <a:pt x="5" y="27"/>
                    <a:pt x="2" y="26"/>
                    <a:pt x="1" y="24"/>
                  </a:cubicBezTo>
                  <a:cubicBezTo>
                    <a:pt x="0" y="21"/>
                    <a:pt x="1" y="17"/>
                    <a:pt x="4" y="1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0"/>
                    <a:pt x="40" y="1"/>
                    <a:pt x="41" y="4"/>
                  </a:cubicBezTo>
                  <a:cubicBezTo>
                    <a:pt x="43" y="7"/>
                    <a:pt x="42" y="10"/>
                    <a:pt x="39" y="12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8" y="27"/>
                    <a:pt x="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Freeform 539"/>
            <p:cNvSpPr>
              <a:spLocks/>
            </p:cNvSpPr>
            <p:nvPr/>
          </p:nvSpPr>
          <p:spPr bwMode="auto">
            <a:xfrm>
              <a:off x="2935288" y="2638426"/>
              <a:ext cx="66675" cy="19050"/>
            </a:xfrm>
            <a:custGeom>
              <a:avLst/>
              <a:gdLst>
                <a:gd name="T0" fmla="*/ 2147483646 w 43"/>
                <a:gd name="T1" fmla="*/ 2147483646 h 12"/>
                <a:gd name="T2" fmla="*/ 2147483646 w 43"/>
                <a:gd name="T3" fmla="*/ 2147483646 h 12"/>
                <a:gd name="T4" fmla="*/ 0 w 43"/>
                <a:gd name="T5" fmla="*/ 2147483646 h 12"/>
                <a:gd name="T6" fmla="*/ 2147483646 w 43"/>
                <a:gd name="T7" fmla="*/ 0 h 12"/>
                <a:gd name="T8" fmla="*/ 2147483646 w 43"/>
                <a:gd name="T9" fmla="*/ 0 h 12"/>
                <a:gd name="T10" fmla="*/ 2147483646 w 43"/>
                <a:gd name="T11" fmla="*/ 2147483646 h 12"/>
                <a:gd name="T12" fmla="*/ 2147483646 w 43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" h="12">
                  <a:moveTo>
                    <a:pt x="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3" y="2"/>
                    <a:pt x="43" y="6"/>
                  </a:cubicBezTo>
                  <a:cubicBezTo>
                    <a:pt x="43" y="9"/>
                    <a:pt x="40" y="12"/>
                    <a:pt x="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Freeform 540"/>
            <p:cNvSpPr>
              <a:spLocks/>
            </p:cNvSpPr>
            <p:nvPr/>
          </p:nvSpPr>
          <p:spPr bwMode="auto">
            <a:xfrm>
              <a:off x="2914651" y="2706688"/>
              <a:ext cx="63500" cy="39687"/>
            </a:xfrm>
            <a:custGeom>
              <a:avLst/>
              <a:gdLst>
                <a:gd name="T0" fmla="*/ 2147483646 w 41"/>
                <a:gd name="T1" fmla="*/ 2147483646 h 26"/>
                <a:gd name="T2" fmla="*/ 2147483646 w 41"/>
                <a:gd name="T3" fmla="*/ 2147483646 h 26"/>
                <a:gd name="T4" fmla="*/ 2147483646 w 41"/>
                <a:gd name="T5" fmla="*/ 2147483646 h 26"/>
                <a:gd name="T6" fmla="*/ 2147483646 w 41"/>
                <a:gd name="T7" fmla="*/ 2147483646 h 26"/>
                <a:gd name="T8" fmla="*/ 2147483646 w 41"/>
                <a:gd name="T9" fmla="*/ 2147483646 h 26"/>
                <a:gd name="T10" fmla="*/ 2147483646 w 41"/>
                <a:gd name="T11" fmla="*/ 2147483646 h 26"/>
                <a:gd name="T12" fmla="*/ 2147483646 w 41"/>
                <a:gd name="T13" fmla="*/ 2147483646 h 26"/>
                <a:gd name="T14" fmla="*/ 2147483646 w 41"/>
                <a:gd name="T15" fmla="*/ 214748364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6">
                  <a:moveTo>
                    <a:pt x="34" y="26"/>
                  </a:moveTo>
                  <a:cubicBezTo>
                    <a:pt x="33" y="26"/>
                    <a:pt x="33" y="26"/>
                    <a:pt x="32" y="2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40" y="16"/>
                    <a:pt x="41" y="20"/>
                    <a:pt x="40" y="23"/>
                  </a:cubicBezTo>
                  <a:cubicBezTo>
                    <a:pt x="39" y="25"/>
                    <a:pt x="37" y="26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Freeform 541"/>
            <p:cNvSpPr>
              <a:spLocks/>
            </p:cNvSpPr>
            <p:nvPr/>
          </p:nvSpPr>
          <p:spPr bwMode="auto">
            <a:xfrm>
              <a:off x="2943226" y="2447926"/>
              <a:ext cx="103188" cy="103187"/>
            </a:xfrm>
            <a:custGeom>
              <a:avLst/>
              <a:gdLst>
                <a:gd name="T0" fmla="*/ 2147483646 w 65"/>
                <a:gd name="T1" fmla="*/ 2147483646 h 65"/>
                <a:gd name="T2" fmla="*/ 2147483646 w 65"/>
                <a:gd name="T3" fmla="*/ 2147483646 h 65"/>
                <a:gd name="T4" fmla="*/ 2147483646 w 65"/>
                <a:gd name="T5" fmla="*/ 2147483646 h 65"/>
                <a:gd name="T6" fmla="*/ 0 w 65"/>
                <a:gd name="T7" fmla="*/ 2147483646 h 65"/>
                <a:gd name="T8" fmla="*/ 0 w 65"/>
                <a:gd name="T9" fmla="*/ 0 h 65"/>
                <a:gd name="T10" fmla="*/ 2147483646 w 65"/>
                <a:gd name="T11" fmla="*/ 0 h 65"/>
                <a:gd name="T12" fmla="*/ 2147483646 w 65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50" y="65"/>
                  </a:lnTo>
                  <a:lnTo>
                    <a:pt x="5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Freeform 542"/>
            <p:cNvSpPr>
              <a:spLocks/>
            </p:cNvSpPr>
            <p:nvPr/>
          </p:nvSpPr>
          <p:spPr bwMode="auto">
            <a:xfrm>
              <a:off x="2646363" y="2447926"/>
              <a:ext cx="101600" cy="103187"/>
            </a:xfrm>
            <a:custGeom>
              <a:avLst/>
              <a:gdLst>
                <a:gd name="T0" fmla="*/ 2147483646 w 64"/>
                <a:gd name="T1" fmla="*/ 2147483646 h 65"/>
                <a:gd name="T2" fmla="*/ 0 w 64"/>
                <a:gd name="T3" fmla="*/ 2147483646 h 65"/>
                <a:gd name="T4" fmla="*/ 0 w 64"/>
                <a:gd name="T5" fmla="*/ 0 h 65"/>
                <a:gd name="T6" fmla="*/ 2147483646 w 64"/>
                <a:gd name="T7" fmla="*/ 0 h 65"/>
                <a:gd name="T8" fmla="*/ 2147483646 w 64"/>
                <a:gd name="T9" fmla="*/ 2147483646 h 65"/>
                <a:gd name="T10" fmla="*/ 2147483646 w 64"/>
                <a:gd name="T11" fmla="*/ 2147483646 h 65"/>
                <a:gd name="T12" fmla="*/ 2147483646 w 64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65">
                  <a:moveTo>
                    <a:pt x="16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"/>
                  </a:lnTo>
                  <a:lnTo>
                    <a:pt x="16" y="16"/>
                  </a:lnTo>
                  <a:lnTo>
                    <a:pt x="1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Freeform 543"/>
            <p:cNvSpPr>
              <a:spLocks/>
            </p:cNvSpPr>
            <p:nvPr/>
          </p:nvSpPr>
          <p:spPr bwMode="auto">
            <a:xfrm>
              <a:off x="2943226" y="2744788"/>
              <a:ext cx="103188" cy="103187"/>
            </a:xfrm>
            <a:custGeom>
              <a:avLst/>
              <a:gdLst>
                <a:gd name="T0" fmla="*/ 2147483646 w 65"/>
                <a:gd name="T1" fmla="*/ 2147483646 h 65"/>
                <a:gd name="T2" fmla="*/ 0 w 65"/>
                <a:gd name="T3" fmla="*/ 2147483646 h 65"/>
                <a:gd name="T4" fmla="*/ 0 w 65"/>
                <a:gd name="T5" fmla="*/ 2147483646 h 65"/>
                <a:gd name="T6" fmla="*/ 2147483646 w 65"/>
                <a:gd name="T7" fmla="*/ 2147483646 h 65"/>
                <a:gd name="T8" fmla="*/ 2147483646 w 65"/>
                <a:gd name="T9" fmla="*/ 0 h 65"/>
                <a:gd name="T10" fmla="*/ 2147483646 w 65"/>
                <a:gd name="T11" fmla="*/ 0 h 65"/>
                <a:gd name="T12" fmla="*/ 2147483646 w 65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49"/>
                  </a:lnTo>
                  <a:lnTo>
                    <a:pt x="50" y="49"/>
                  </a:lnTo>
                  <a:lnTo>
                    <a:pt x="50" y="0"/>
                  </a:lnTo>
                  <a:lnTo>
                    <a:pt x="65" y="0"/>
                  </a:lnTo>
                  <a:lnTo>
                    <a:pt x="6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Freeform 544"/>
            <p:cNvSpPr>
              <a:spLocks/>
            </p:cNvSpPr>
            <p:nvPr/>
          </p:nvSpPr>
          <p:spPr bwMode="auto">
            <a:xfrm>
              <a:off x="2646363" y="2744788"/>
              <a:ext cx="101600" cy="103187"/>
            </a:xfrm>
            <a:custGeom>
              <a:avLst/>
              <a:gdLst>
                <a:gd name="T0" fmla="*/ 2147483646 w 64"/>
                <a:gd name="T1" fmla="*/ 2147483646 h 65"/>
                <a:gd name="T2" fmla="*/ 0 w 64"/>
                <a:gd name="T3" fmla="*/ 2147483646 h 65"/>
                <a:gd name="T4" fmla="*/ 0 w 64"/>
                <a:gd name="T5" fmla="*/ 0 h 65"/>
                <a:gd name="T6" fmla="*/ 2147483646 w 64"/>
                <a:gd name="T7" fmla="*/ 0 h 65"/>
                <a:gd name="T8" fmla="*/ 2147483646 w 64"/>
                <a:gd name="T9" fmla="*/ 2147483646 h 65"/>
                <a:gd name="T10" fmla="*/ 2147483646 w 64"/>
                <a:gd name="T11" fmla="*/ 2147483646 h 65"/>
                <a:gd name="T12" fmla="*/ 2147483646 w 64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65">
                  <a:moveTo>
                    <a:pt x="64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9"/>
                  </a:lnTo>
                  <a:lnTo>
                    <a:pt x="64" y="49"/>
                  </a:lnTo>
                  <a:lnTo>
                    <a:pt x="6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Rectangle 545"/>
            <p:cNvSpPr>
              <a:spLocks noChangeArrowheads="1"/>
            </p:cNvSpPr>
            <p:nvPr/>
          </p:nvSpPr>
          <p:spPr bwMode="auto">
            <a:xfrm>
              <a:off x="2644776" y="2611438"/>
              <a:ext cx="403225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56" name="直接连接符 55"/>
          <p:cNvCxnSpPr/>
          <p:nvPr/>
        </p:nvCxnSpPr>
        <p:spPr>
          <a:xfrm flipH="1">
            <a:off x="1530849" y="4067130"/>
            <a:ext cx="233970" cy="652089"/>
          </a:xfrm>
          <a:prstGeom prst="line">
            <a:avLst/>
          </a:prstGeom>
          <a:ln w="3175">
            <a:solidFill>
              <a:srgbClr val="B5B5B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11"/>
          <p:cNvSpPr txBox="1">
            <a:spLocks noChangeArrowheads="1"/>
          </p:cNvSpPr>
          <p:nvPr/>
        </p:nvSpPr>
        <p:spPr bwMode="auto">
          <a:xfrm flipH="1">
            <a:off x="834541" y="3431086"/>
            <a:ext cx="1008114" cy="2507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</a:rPr>
              <a:t>Detection</a:t>
            </a: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 flipH="1">
            <a:off x="6319295" y="2141657"/>
            <a:ext cx="2068009" cy="579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11736" tIns="55869" rIns="111736" bIns="55869">
            <a:noAutofit/>
          </a:bodyPr>
          <a:lstStyle>
            <a:defPPr>
              <a:defRPr lang="zh-CN"/>
            </a:defPPr>
            <a:lvl1pPr algn="ctr" defTabSz="1119076">
              <a:spcBef>
                <a:spcPct val="50000"/>
              </a:spcBef>
              <a:defRPr sz="1598" b="1" u="sng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Backup Air-Gap Zone</a:t>
            </a:r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 flipH="1">
            <a:off x="2379553" y="4570135"/>
            <a:ext cx="689417" cy="2359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</a:rPr>
              <a:t>Air gap</a:t>
            </a:r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 flipH="1">
            <a:off x="1121508" y="5117001"/>
            <a:ext cx="1008942" cy="3477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b="1" dirty="0" err="1">
                <a:solidFill>
                  <a:srgbClr val="C7000B"/>
                </a:solidFill>
                <a:latin typeface="Arial" panose="020B0604020202020204" pitchFamily="34" charset="0"/>
                <a:ea typeface="微软雅黑" pitchFamily="34" charset="-122"/>
              </a:rPr>
              <a:t>OceanStor</a:t>
            </a:r>
            <a:r>
              <a:rPr lang="en-US" altLang="zh-CN" sz="1000" b="1" dirty="0">
                <a:solidFill>
                  <a:srgbClr val="C7000B"/>
                </a:solidFill>
                <a:latin typeface="Arial" panose="020B0604020202020204" pitchFamily="34" charset="0"/>
                <a:ea typeface="微软雅黑" pitchFamily="34" charset="-122"/>
              </a:rPr>
              <a:t> Dorado</a:t>
            </a:r>
          </a:p>
        </p:txBody>
      </p:sp>
      <p:sp>
        <p:nvSpPr>
          <p:cNvPr id="63" name="TextBox 11"/>
          <p:cNvSpPr txBox="1">
            <a:spLocks noChangeArrowheads="1"/>
          </p:cNvSpPr>
          <p:nvPr/>
        </p:nvSpPr>
        <p:spPr bwMode="auto">
          <a:xfrm flipH="1">
            <a:off x="2913419" y="4066272"/>
            <a:ext cx="933627" cy="2507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defPPr>
              <a:defRPr lang="en-US"/>
            </a:defPPr>
            <a:lvl1pPr algn="ctr" defTabSz="1218296" fontAlgn="ctr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</a:rPr>
              <a:t>Anti-tampering</a:t>
            </a:r>
          </a:p>
        </p:txBody>
      </p:sp>
      <p:sp>
        <p:nvSpPr>
          <p:cNvPr id="64" name="TextBox 11"/>
          <p:cNvSpPr txBox="1">
            <a:spLocks noChangeArrowheads="1"/>
          </p:cNvSpPr>
          <p:nvPr/>
        </p:nvSpPr>
        <p:spPr bwMode="auto">
          <a:xfrm flipH="1">
            <a:off x="4945944" y="4066272"/>
            <a:ext cx="925872" cy="2507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</a:rPr>
              <a:t>Anti-tampering</a:t>
            </a:r>
          </a:p>
        </p:txBody>
      </p:sp>
      <p:sp>
        <p:nvSpPr>
          <p:cNvPr id="65" name="流程图: 汇总连接 64"/>
          <p:cNvSpPr/>
          <p:nvPr/>
        </p:nvSpPr>
        <p:spPr>
          <a:xfrm>
            <a:off x="2595780" y="4834200"/>
            <a:ext cx="241106" cy="240990"/>
          </a:xfrm>
          <a:prstGeom prst="flowChartSummingJunction">
            <a:avLst/>
          </a:prstGeom>
          <a:solidFill>
            <a:schemeClr val="accent5">
              <a:lumMod val="25000"/>
              <a:lumOff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7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967247" y="4420648"/>
            <a:ext cx="241106" cy="242376"/>
            <a:chOff x="274219" y="3552479"/>
            <a:chExt cx="300924" cy="313837"/>
          </a:xfrm>
        </p:grpSpPr>
        <p:sp>
          <p:nvSpPr>
            <p:cNvPr id="67" name="Freeform 314"/>
            <p:cNvSpPr/>
            <p:nvPr/>
          </p:nvSpPr>
          <p:spPr bwMode="auto">
            <a:xfrm>
              <a:off x="396180" y="3605016"/>
              <a:ext cx="129915" cy="135489"/>
            </a:xfrm>
            <a:custGeom>
              <a:avLst/>
              <a:gdLst>
                <a:gd name="T0" fmla="*/ 262 w 360"/>
                <a:gd name="T1" fmla="*/ 203 h 358"/>
                <a:gd name="T2" fmla="*/ 262 w 360"/>
                <a:gd name="T3" fmla="*/ 203 h 358"/>
                <a:gd name="T4" fmla="*/ 262 w 360"/>
                <a:gd name="T5" fmla="*/ 247 h 358"/>
                <a:gd name="T6" fmla="*/ 115 w 360"/>
                <a:gd name="T7" fmla="*/ 247 h 358"/>
                <a:gd name="T8" fmla="*/ 115 w 360"/>
                <a:gd name="T9" fmla="*/ 99 h 358"/>
                <a:gd name="T10" fmla="*/ 155 w 360"/>
                <a:gd name="T11" fmla="*/ 99 h 358"/>
                <a:gd name="T12" fmla="*/ 78 w 360"/>
                <a:gd name="T13" fmla="*/ 0 h 358"/>
                <a:gd name="T14" fmla="*/ 0 w 360"/>
                <a:gd name="T15" fmla="*/ 99 h 358"/>
                <a:gd name="T16" fmla="*/ 49 w 360"/>
                <a:gd name="T17" fmla="*/ 99 h 358"/>
                <a:gd name="T18" fmla="*/ 49 w 360"/>
                <a:gd name="T19" fmla="*/ 247 h 358"/>
                <a:gd name="T20" fmla="*/ 4 w 360"/>
                <a:gd name="T21" fmla="*/ 247 h 358"/>
                <a:gd name="T22" fmla="*/ 4 w 360"/>
                <a:gd name="T23" fmla="*/ 313 h 358"/>
                <a:gd name="T24" fmla="*/ 49 w 360"/>
                <a:gd name="T25" fmla="*/ 313 h 358"/>
                <a:gd name="T26" fmla="*/ 49 w 360"/>
                <a:gd name="T27" fmla="*/ 344 h 358"/>
                <a:gd name="T28" fmla="*/ 115 w 360"/>
                <a:gd name="T29" fmla="*/ 344 h 358"/>
                <a:gd name="T30" fmla="*/ 115 w 360"/>
                <a:gd name="T31" fmla="*/ 313 h 358"/>
                <a:gd name="T32" fmla="*/ 262 w 360"/>
                <a:gd name="T33" fmla="*/ 313 h 358"/>
                <a:gd name="T34" fmla="*/ 262 w 360"/>
                <a:gd name="T35" fmla="*/ 358 h 358"/>
                <a:gd name="T36" fmla="*/ 360 w 360"/>
                <a:gd name="T37" fmla="*/ 280 h 358"/>
                <a:gd name="T38" fmla="*/ 262 w 360"/>
                <a:gd name="T39" fmla="*/ 203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" h="358">
                  <a:moveTo>
                    <a:pt x="262" y="203"/>
                  </a:moveTo>
                  <a:lnTo>
                    <a:pt x="262" y="203"/>
                  </a:lnTo>
                  <a:lnTo>
                    <a:pt x="262" y="247"/>
                  </a:lnTo>
                  <a:lnTo>
                    <a:pt x="115" y="247"/>
                  </a:lnTo>
                  <a:lnTo>
                    <a:pt x="115" y="99"/>
                  </a:lnTo>
                  <a:lnTo>
                    <a:pt x="155" y="99"/>
                  </a:lnTo>
                  <a:lnTo>
                    <a:pt x="78" y="0"/>
                  </a:lnTo>
                  <a:lnTo>
                    <a:pt x="0" y="99"/>
                  </a:lnTo>
                  <a:lnTo>
                    <a:pt x="49" y="99"/>
                  </a:lnTo>
                  <a:lnTo>
                    <a:pt x="49" y="247"/>
                  </a:lnTo>
                  <a:lnTo>
                    <a:pt x="4" y="247"/>
                  </a:lnTo>
                  <a:lnTo>
                    <a:pt x="4" y="313"/>
                  </a:lnTo>
                  <a:lnTo>
                    <a:pt x="49" y="313"/>
                  </a:lnTo>
                  <a:lnTo>
                    <a:pt x="49" y="344"/>
                  </a:lnTo>
                  <a:lnTo>
                    <a:pt x="115" y="344"/>
                  </a:lnTo>
                  <a:lnTo>
                    <a:pt x="115" y="313"/>
                  </a:lnTo>
                  <a:lnTo>
                    <a:pt x="262" y="313"/>
                  </a:lnTo>
                  <a:lnTo>
                    <a:pt x="262" y="358"/>
                  </a:lnTo>
                  <a:lnTo>
                    <a:pt x="360" y="280"/>
                  </a:lnTo>
                  <a:lnTo>
                    <a:pt x="262" y="20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wrap="square">
              <a:noAutofit/>
            </a:bodyPr>
            <a:lstStyle/>
            <a:p>
              <a:pPr defTabSz="511195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8" name="Freeform 315"/>
            <p:cNvSpPr>
              <a:spLocks noEditPoints="1"/>
            </p:cNvSpPr>
            <p:nvPr/>
          </p:nvSpPr>
          <p:spPr bwMode="auto">
            <a:xfrm>
              <a:off x="274219" y="3552479"/>
              <a:ext cx="300924" cy="313837"/>
            </a:xfrm>
            <a:custGeom>
              <a:avLst/>
              <a:gdLst>
                <a:gd name="T0" fmla="*/ 415 w 830"/>
                <a:gd name="T1" fmla="*/ 763 h 830"/>
                <a:gd name="T2" fmla="*/ 415 w 830"/>
                <a:gd name="T3" fmla="*/ 763 h 830"/>
                <a:gd name="T4" fmla="*/ 66 w 830"/>
                <a:gd name="T5" fmla="*/ 415 h 830"/>
                <a:gd name="T6" fmla="*/ 415 w 830"/>
                <a:gd name="T7" fmla="*/ 66 h 830"/>
                <a:gd name="T8" fmla="*/ 763 w 830"/>
                <a:gd name="T9" fmla="*/ 415 h 830"/>
                <a:gd name="T10" fmla="*/ 415 w 830"/>
                <a:gd name="T11" fmla="*/ 763 h 830"/>
                <a:gd name="T12" fmla="*/ 415 w 830"/>
                <a:gd name="T13" fmla="*/ 0 h 830"/>
                <a:gd name="T14" fmla="*/ 415 w 830"/>
                <a:gd name="T15" fmla="*/ 0 h 830"/>
                <a:gd name="T16" fmla="*/ 0 w 830"/>
                <a:gd name="T17" fmla="*/ 415 h 830"/>
                <a:gd name="T18" fmla="*/ 415 w 830"/>
                <a:gd name="T19" fmla="*/ 830 h 830"/>
                <a:gd name="T20" fmla="*/ 415 w 830"/>
                <a:gd name="T21" fmla="*/ 830 h 830"/>
                <a:gd name="T22" fmla="*/ 830 w 830"/>
                <a:gd name="T23" fmla="*/ 415 h 830"/>
                <a:gd name="T24" fmla="*/ 415 w 830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0" h="830">
                  <a:moveTo>
                    <a:pt x="415" y="763"/>
                  </a:moveTo>
                  <a:lnTo>
                    <a:pt x="415" y="763"/>
                  </a:lnTo>
                  <a:cubicBezTo>
                    <a:pt x="223" y="763"/>
                    <a:pt x="66" y="607"/>
                    <a:pt x="66" y="415"/>
                  </a:cubicBezTo>
                  <a:cubicBezTo>
                    <a:pt x="66" y="223"/>
                    <a:pt x="223" y="66"/>
                    <a:pt x="415" y="66"/>
                  </a:cubicBezTo>
                  <a:cubicBezTo>
                    <a:pt x="607" y="66"/>
                    <a:pt x="763" y="223"/>
                    <a:pt x="763" y="415"/>
                  </a:cubicBezTo>
                  <a:cubicBezTo>
                    <a:pt x="763" y="607"/>
                    <a:pt x="607" y="763"/>
                    <a:pt x="415" y="763"/>
                  </a:cubicBezTo>
                  <a:close/>
                  <a:moveTo>
                    <a:pt x="415" y="0"/>
                  </a:moveTo>
                  <a:lnTo>
                    <a:pt x="415" y="0"/>
                  </a:lnTo>
                  <a:cubicBezTo>
                    <a:pt x="186" y="0"/>
                    <a:pt x="0" y="186"/>
                    <a:pt x="0" y="415"/>
                  </a:cubicBezTo>
                  <a:cubicBezTo>
                    <a:pt x="0" y="644"/>
                    <a:pt x="186" y="830"/>
                    <a:pt x="415" y="830"/>
                  </a:cubicBezTo>
                  <a:lnTo>
                    <a:pt x="415" y="830"/>
                  </a:lnTo>
                  <a:cubicBezTo>
                    <a:pt x="644" y="830"/>
                    <a:pt x="830" y="644"/>
                    <a:pt x="830" y="415"/>
                  </a:cubicBezTo>
                  <a:cubicBezTo>
                    <a:pt x="830" y="186"/>
                    <a:pt x="644" y="0"/>
                    <a:pt x="415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wrap="square">
              <a:noAutofit/>
            </a:bodyPr>
            <a:lstStyle/>
            <a:p>
              <a:pPr defTabSz="511195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9" name="TextBox 11"/>
          <p:cNvSpPr txBox="1">
            <a:spLocks noChangeArrowheads="1"/>
          </p:cNvSpPr>
          <p:nvPr/>
        </p:nvSpPr>
        <p:spPr bwMode="auto">
          <a:xfrm flipH="1">
            <a:off x="628781" y="4066272"/>
            <a:ext cx="973053" cy="2507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</a:rPr>
              <a:t>Anti-tampering</a:t>
            </a:r>
          </a:p>
        </p:txBody>
      </p:sp>
      <p:grpSp>
        <p:nvGrpSpPr>
          <p:cNvPr id="70" name="组合 22049"/>
          <p:cNvGrpSpPr>
            <a:grpSpLocks/>
          </p:cNvGrpSpPr>
          <p:nvPr/>
        </p:nvGrpSpPr>
        <p:grpSpPr bwMode="auto">
          <a:xfrm>
            <a:off x="7264461" y="3524199"/>
            <a:ext cx="355824" cy="572415"/>
            <a:chOff x="2527520" y="2339976"/>
            <a:chExt cx="612772" cy="631824"/>
          </a:xfrm>
          <a:solidFill>
            <a:schemeClr val="tx2">
              <a:lumMod val="50000"/>
            </a:schemeClr>
          </a:solidFill>
        </p:grpSpPr>
        <p:sp>
          <p:nvSpPr>
            <p:cNvPr id="71" name="Oval 529"/>
            <p:cNvSpPr>
              <a:spLocks noChangeArrowheads="1"/>
            </p:cNvSpPr>
            <p:nvPr/>
          </p:nvSpPr>
          <p:spPr bwMode="auto">
            <a:xfrm>
              <a:off x="2919413" y="2906713"/>
              <a:ext cx="63500" cy="65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Oval 530"/>
            <p:cNvSpPr>
              <a:spLocks noChangeArrowheads="1"/>
            </p:cNvSpPr>
            <p:nvPr/>
          </p:nvSpPr>
          <p:spPr bwMode="auto">
            <a:xfrm>
              <a:off x="3019426" y="2906713"/>
              <a:ext cx="65088" cy="65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531"/>
            <p:cNvSpPr>
              <a:spLocks/>
            </p:cNvSpPr>
            <p:nvPr/>
          </p:nvSpPr>
          <p:spPr bwMode="auto">
            <a:xfrm>
              <a:off x="2527520" y="2339976"/>
              <a:ext cx="612772" cy="614362"/>
            </a:xfrm>
            <a:custGeom>
              <a:avLst/>
              <a:gdLst>
                <a:gd name="T0" fmla="*/ 2147483646 w 393"/>
                <a:gd name="T1" fmla="*/ 2147483646 h 393"/>
                <a:gd name="T2" fmla="*/ 2147483646 w 393"/>
                <a:gd name="T3" fmla="*/ 2147483646 h 393"/>
                <a:gd name="T4" fmla="*/ 2147483646 w 393"/>
                <a:gd name="T5" fmla="*/ 2147483646 h 393"/>
                <a:gd name="T6" fmla="*/ 2147483646 w 393"/>
                <a:gd name="T7" fmla="*/ 2147483646 h 393"/>
                <a:gd name="T8" fmla="*/ 2147483646 w 393"/>
                <a:gd name="T9" fmla="*/ 2147483646 h 393"/>
                <a:gd name="T10" fmla="*/ 2147483646 w 393"/>
                <a:gd name="T11" fmla="*/ 2147483646 h 393"/>
                <a:gd name="T12" fmla="*/ 2147483646 w 393"/>
                <a:gd name="T13" fmla="*/ 2147483646 h 393"/>
                <a:gd name="T14" fmla="*/ 2147483646 w 393"/>
                <a:gd name="T15" fmla="*/ 2147483646 h 393"/>
                <a:gd name="T16" fmla="*/ 2147483646 w 393"/>
                <a:gd name="T17" fmla="*/ 2147483646 h 393"/>
                <a:gd name="T18" fmla="*/ 2147483646 w 393"/>
                <a:gd name="T19" fmla="*/ 2147483646 h 393"/>
                <a:gd name="T20" fmla="*/ 2147483646 w 393"/>
                <a:gd name="T21" fmla="*/ 2147483646 h 393"/>
                <a:gd name="T22" fmla="*/ 2147483646 w 393"/>
                <a:gd name="T23" fmla="*/ 2147483646 h 393"/>
                <a:gd name="T24" fmla="*/ 2147483646 w 393"/>
                <a:gd name="T25" fmla="*/ 2147483646 h 393"/>
                <a:gd name="T26" fmla="*/ 2147483646 w 393"/>
                <a:gd name="T27" fmla="*/ 2147483646 h 393"/>
                <a:gd name="T28" fmla="*/ 0 w 393"/>
                <a:gd name="T29" fmla="*/ 2147483646 h 393"/>
                <a:gd name="T30" fmla="*/ 0 w 393"/>
                <a:gd name="T31" fmla="*/ 2147483646 h 393"/>
                <a:gd name="T32" fmla="*/ 2147483646 w 393"/>
                <a:gd name="T33" fmla="*/ 0 h 393"/>
                <a:gd name="T34" fmla="*/ 2147483646 w 393"/>
                <a:gd name="T35" fmla="*/ 0 h 393"/>
                <a:gd name="T36" fmla="*/ 2147483646 w 393"/>
                <a:gd name="T37" fmla="*/ 2147483646 h 393"/>
                <a:gd name="T38" fmla="*/ 2147483646 w 393"/>
                <a:gd name="T39" fmla="*/ 2147483646 h 393"/>
                <a:gd name="T40" fmla="*/ 2147483646 w 393"/>
                <a:gd name="T41" fmla="*/ 2147483646 h 3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3" h="393">
                  <a:moveTo>
                    <a:pt x="373" y="393"/>
                  </a:moveTo>
                  <a:cubicBezTo>
                    <a:pt x="321" y="393"/>
                    <a:pt x="321" y="393"/>
                    <a:pt x="321" y="393"/>
                  </a:cubicBezTo>
                  <a:cubicBezTo>
                    <a:pt x="321" y="373"/>
                    <a:pt x="321" y="373"/>
                    <a:pt x="321" y="373"/>
                  </a:cubicBezTo>
                  <a:cubicBezTo>
                    <a:pt x="372" y="373"/>
                    <a:pt x="372" y="373"/>
                    <a:pt x="372" y="373"/>
                  </a:cubicBezTo>
                  <a:cubicBezTo>
                    <a:pt x="372" y="372"/>
                    <a:pt x="373" y="371"/>
                    <a:pt x="373" y="368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73" y="22"/>
                    <a:pt x="372" y="21"/>
                    <a:pt x="37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1"/>
                    <a:pt x="20" y="22"/>
                    <a:pt x="20" y="25"/>
                  </a:cubicBezTo>
                  <a:cubicBezTo>
                    <a:pt x="20" y="368"/>
                    <a:pt x="20" y="368"/>
                    <a:pt x="20" y="368"/>
                  </a:cubicBezTo>
                  <a:cubicBezTo>
                    <a:pt x="20" y="371"/>
                    <a:pt x="21" y="372"/>
                    <a:pt x="22" y="373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67" y="393"/>
                    <a:pt x="267" y="393"/>
                    <a:pt x="267" y="393"/>
                  </a:cubicBezTo>
                  <a:cubicBezTo>
                    <a:pt x="20" y="393"/>
                    <a:pt x="20" y="393"/>
                    <a:pt x="20" y="393"/>
                  </a:cubicBezTo>
                  <a:cubicBezTo>
                    <a:pt x="9" y="393"/>
                    <a:pt x="0" y="382"/>
                    <a:pt x="0" y="36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9" y="0"/>
                    <a:pt x="20" y="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84" y="0"/>
                    <a:pt x="393" y="11"/>
                    <a:pt x="393" y="25"/>
                  </a:cubicBezTo>
                  <a:cubicBezTo>
                    <a:pt x="393" y="368"/>
                    <a:pt x="393" y="368"/>
                    <a:pt x="393" y="368"/>
                  </a:cubicBezTo>
                  <a:cubicBezTo>
                    <a:pt x="393" y="382"/>
                    <a:pt x="384" y="393"/>
                    <a:pt x="373" y="3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Freeform 532"/>
            <p:cNvSpPr>
              <a:spLocks noEditPoints="1"/>
            </p:cNvSpPr>
            <p:nvPr/>
          </p:nvSpPr>
          <p:spPr bwMode="auto">
            <a:xfrm>
              <a:off x="2738438" y="2581276"/>
              <a:ext cx="214313" cy="184150"/>
            </a:xfrm>
            <a:custGeom>
              <a:avLst/>
              <a:gdLst>
                <a:gd name="T0" fmla="*/ 2147483646 w 138"/>
                <a:gd name="T1" fmla="*/ 2147483646 h 118"/>
                <a:gd name="T2" fmla="*/ 0 w 138"/>
                <a:gd name="T3" fmla="*/ 2147483646 h 118"/>
                <a:gd name="T4" fmla="*/ 2147483646 w 138"/>
                <a:gd name="T5" fmla="*/ 2147483646 h 118"/>
                <a:gd name="T6" fmla="*/ 2147483646 w 138"/>
                <a:gd name="T7" fmla="*/ 0 h 118"/>
                <a:gd name="T8" fmla="*/ 2147483646 w 138"/>
                <a:gd name="T9" fmla="*/ 0 h 118"/>
                <a:gd name="T10" fmla="*/ 2147483646 w 138"/>
                <a:gd name="T11" fmla="*/ 2147483646 h 118"/>
                <a:gd name="T12" fmla="*/ 2147483646 w 138"/>
                <a:gd name="T13" fmla="*/ 2147483646 h 118"/>
                <a:gd name="T14" fmla="*/ 2147483646 w 138"/>
                <a:gd name="T15" fmla="*/ 2147483646 h 118"/>
                <a:gd name="T16" fmla="*/ 2147483646 w 138"/>
                <a:gd name="T17" fmla="*/ 2147483646 h 118"/>
                <a:gd name="T18" fmla="*/ 2147483646 w 138"/>
                <a:gd name="T19" fmla="*/ 2147483646 h 118"/>
                <a:gd name="T20" fmla="*/ 2147483646 w 138"/>
                <a:gd name="T21" fmla="*/ 2147483646 h 118"/>
                <a:gd name="T22" fmla="*/ 2147483646 w 138"/>
                <a:gd name="T23" fmla="*/ 2147483646 h 118"/>
                <a:gd name="T24" fmla="*/ 2147483646 w 138"/>
                <a:gd name="T25" fmla="*/ 2147483646 h 118"/>
                <a:gd name="T26" fmla="*/ 2147483646 w 138"/>
                <a:gd name="T27" fmla="*/ 2147483646 h 1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8" h="118">
                  <a:moveTo>
                    <a:pt x="69" y="118"/>
                  </a:moveTo>
                  <a:cubicBezTo>
                    <a:pt x="31" y="118"/>
                    <a:pt x="0" y="87"/>
                    <a:pt x="0" y="49"/>
                  </a:cubicBezTo>
                  <a:cubicBezTo>
                    <a:pt x="0" y="31"/>
                    <a:pt x="6" y="15"/>
                    <a:pt x="18" y="2"/>
                  </a:cubicBezTo>
                  <a:cubicBezTo>
                    <a:pt x="20" y="1"/>
                    <a:pt x="21" y="0"/>
                    <a:pt x="23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6" y="0"/>
                    <a:pt x="118" y="1"/>
                    <a:pt x="119" y="2"/>
                  </a:cubicBezTo>
                  <a:cubicBezTo>
                    <a:pt x="131" y="15"/>
                    <a:pt x="138" y="31"/>
                    <a:pt x="138" y="49"/>
                  </a:cubicBezTo>
                  <a:cubicBezTo>
                    <a:pt x="138" y="87"/>
                    <a:pt x="107" y="118"/>
                    <a:pt x="69" y="118"/>
                  </a:cubicBezTo>
                  <a:close/>
                  <a:moveTo>
                    <a:pt x="25" y="12"/>
                  </a:moveTo>
                  <a:cubicBezTo>
                    <a:pt x="16" y="22"/>
                    <a:pt x="12" y="35"/>
                    <a:pt x="12" y="49"/>
                  </a:cubicBezTo>
                  <a:cubicBezTo>
                    <a:pt x="12" y="81"/>
                    <a:pt x="37" y="106"/>
                    <a:pt x="69" y="106"/>
                  </a:cubicBezTo>
                  <a:cubicBezTo>
                    <a:pt x="100" y="106"/>
                    <a:pt x="126" y="81"/>
                    <a:pt x="126" y="49"/>
                  </a:cubicBezTo>
                  <a:cubicBezTo>
                    <a:pt x="126" y="35"/>
                    <a:pt x="121" y="22"/>
                    <a:pt x="112" y="12"/>
                  </a:cubicBez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533"/>
            <p:cNvSpPr>
              <a:spLocks noEditPoints="1"/>
            </p:cNvSpPr>
            <p:nvPr/>
          </p:nvSpPr>
          <p:spPr bwMode="auto">
            <a:xfrm>
              <a:off x="2762251" y="2514601"/>
              <a:ext cx="165100" cy="49212"/>
            </a:xfrm>
            <a:custGeom>
              <a:avLst/>
              <a:gdLst>
                <a:gd name="T0" fmla="*/ 2147483646 w 105"/>
                <a:gd name="T1" fmla="*/ 2147483646 h 31"/>
                <a:gd name="T2" fmla="*/ 2147483646 w 105"/>
                <a:gd name="T3" fmla="*/ 2147483646 h 31"/>
                <a:gd name="T4" fmla="*/ 2147483646 w 105"/>
                <a:gd name="T5" fmla="*/ 2147483646 h 31"/>
                <a:gd name="T6" fmla="*/ 2147483646 w 105"/>
                <a:gd name="T7" fmla="*/ 2147483646 h 31"/>
                <a:gd name="T8" fmla="*/ 2147483646 w 105"/>
                <a:gd name="T9" fmla="*/ 0 h 31"/>
                <a:gd name="T10" fmla="*/ 2147483646 w 105"/>
                <a:gd name="T11" fmla="*/ 2147483646 h 31"/>
                <a:gd name="T12" fmla="*/ 2147483646 w 105"/>
                <a:gd name="T13" fmla="*/ 2147483646 h 31"/>
                <a:gd name="T14" fmla="*/ 2147483646 w 105"/>
                <a:gd name="T15" fmla="*/ 2147483646 h 31"/>
                <a:gd name="T16" fmla="*/ 2147483646 w 105"/>
                <a:gd name="T17" fmla="*/ 2147483646 h 31"/>
                <a:gd name="T18" fmla="*/ 2147483646 w 105"/>
                <a:gd name="T19" fmla="*/ 2147483646 h 31"/>
                <a:gd name="T20" fmla="*/ 2147483646 w 105"/>
                <a:gd name="T21" fmla="*/ 2147483646 h 31"/>
                <a:gd name="T22" fmla="*/ 2147483646 w 105"/>
                <a:gd name="T23" fmla="*/ 2147483646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5" h="31">
                  <a:moveTo>
                    <a:pt x="98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30"/>
                    <a:pt x="1" y="28"/>
                  </a:cubicBezTo>
                  <a:cubicBezTo>
                    <a:pt x="0" y="26"/>
                    <a:pt x="1" y="23"/>
                    <a:pt x="2" y="21"/>
                  </a:cubicBezTo>
                  <a:cubicBezTo>
                    <a:pt x="16" y="7"/>
                    <a:pt x="33" y="0"/>
                    <a:pt x="53" y="0"/>
                  </a:cubicBezTo>
                  <a:cubicBezTo>
                    <a:pt x="72" y="0"/>
                    <a:pt x="90" y="7"/>
                    <a:pt x="103" y="21"/>
                  </a:cubicBezTo>
                  <a:cubicBezTo>
                    <a:pt x="104" y="23"/>
                    <a:pt x="105" y="26"/>
                    <a:pt x="104" y="28"/>
                  </a:cubicBezTo>
                  <a:cubicBezTo>
                    <a:pt x="103" y="30"/>
                    <a:pt x="101" y="31"/>
                    <a:pt x="98" y="31"/>
                  </a:cubicBezTo>
                  <a:close/>
                  <a:moveTo>
                    <a:pt x="24" y="19"/>
                  </a:moveTo>
                  <a:cubicBezTo>
                    <a:pt x="81" y="19"/>
                    <a:pt x="81" y="19"/>
                    <a:pt x="81" y="19"/>
                  </a:cubicBezTo>
                  <a:cubicBezTo>
                    <a:pt x="73" y="14"/>
                    <a:pt x="63" y="12"/>
                    <a:pt x="53" y="12"/>
                  </a:cubicBezTo>
                  <a:cubicBezTo>
                    <a:pt x="42" y="12"/>
                    <a:pt x="32" y="1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534"/>
            <p:cNvSpPr>
              <a:spLocks/>
            </p:cNvSpPr>
            <p:nvPr/>
          </p:nvSpPr>
          <p:spPr bwMode="auto">
            <a:xfrm>
              <a:off x="2838451" y="2636838"/>
              <a:ext cx="11113" cy="100012"/>
            </a:xfrm>
            <a:custGeom>
              <a:avLst/>
              <a:gdLst>
                <a:gd name="T0" fmla="*/ 2147483646 w 8"/>
                <a:gd name="T1" fmla="*/ 2147483646 h 64"/>
                <a:gd name="T2" fmla="*/ 0 w 8"/>
                <a:gd name="T3" fmla="*/ 2147483646 h 64"/>
                <a:gd name="T4" fmla="*/ 0 w 8"/>
                <a:gd name="T5" fmla="*/ 2147483646 h 64"/>
                <a:gd name="T6" fmla="*/ 2147483646 w 8"/>
                <a:gd name="T7" fmla="*/ 0 h 64"/>
                <a:gd name="T8" fmla="*/ 2147483646 w 8"/>
                <a:gd name="T9" fmla="*/ 2147483646 h 64"/>
                <a:gd name="T10" fmla="*/ 2147483646 w 8"/>
                <a:gd name="T11" fmla="*/ 2147483646 h 64"/>
                <a:gd name="T12" fmla="*/ 2147483646 w 8"/>
                <a:gd name="T13" fmla="*/ 2147483646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64">
                  <a:moveTo>
                    <a:pt x="4" y="64"/>
                  </a:moveTo>
                  <a:cubicBezTo>
                    <a:pt x="2" y="64"/>
                    <a:pt x="0" y="63"/>
                    <a:pt x="0" y="6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3"/>
                    <a:pt x="7" y="64"/>
                    <a:pt x="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535"/>
            <p:cNvSpPr>
              <a:spLocks/>
            </p:cNvSpPr>
            <p:nvPr/>
          </p:nvSpPr>
          <p:spPr bwMode="auto">
            <a:xfrm>
              <a:off x="2713038" y="2560638"/>
              <a:ext cx="66675" cy="42862"/>
            </a:xfrm>
            <a:custGeom>
              <a:avLst/>
              <a:gdLst>
                <a:gd name="T0" fmla="*/ 2147483646 w 43"/>
                <a:gd name="T1" fmla="*/ 2147483646 h 27"/>
                <a:gd name="T2" fmla="*/ 2147483646 w 43"/>
                <a:gd name="T3" fmla="*/ 2147483646 h 27"/>
                <a:gd name="T4" fmla="*/ 2147483646 w 43"/>
                <a:gd name="T5" fmla="*/ 2147483646 h 27"/>
                <a:gd name="T6" fmla="*/ 2147483646 w 43"/>
                <a:gd name="T7" fmla="*/ 2147483646 h 27"/>
                <a:gd name="T8" fmla="*/ 2147483646 w 43"/>
                <a:gd name="T9" fmla="*/ 2147483646 h 27"/>
                <a:gd name="T10" fmla="*/ 2147483646 w 43"/>
                <a:gd name="T11" fmla="*/ 2147483646 h 27"/>
                <a:gd name="T12" fmla="*/ 2147483646 w 43"/>
                <a:gd name="T13" fmla="*/ 2147483646 h 27"/>
                <a:gd name="T14" fmla="*/ 2147483646 w 43"/>
                <a:gd name="T15" fmla="*/ 2147483646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" h="27">
                  <a:moveTo>
                    <a:pt x="36" y="27"/>
                  </a:moveTo>
                  <a:cubicBezTo>
                    <a:pt x="36" y="27"/>
                    <a:pt x="35" y="27"/>
                    <a:pt x="34" y="26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0"/>
                    <a:pt x="0" y="7"/>
                    <a:pt x="2" y="4"/>
                  </a:cubicBezTo>
                  <a:cubicBezTo>
                    <a:pt x="3" y="1"/>
                    <a:pt x="7" y="0"/>
                    <a:pt x="10" y="1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2" y="17"/>
                    <a:pt x="43" y="21"/>
                    <a:pt x="42" y="24"/>
                  </a:cubicBezTo>
                  <a:cubicBezTo>
                    <a:pt x="41" y="26"/>
                    <a:pt x="39" y="27"/>
                    <a:pt x="36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536"/>
            <p:cNvSpPr>
              <a:spLocks/>
            </p:cNvSpPr>
            <p:nvPr/>
          </p:nvSpPr>
          <p:spPr bwMode="auto">
            <a:xfrm>
              <a:off x="2687638" y="2638426"/>
              <a:ext cx="66675" cy="19050"/>
            </a:xfrm>
            <a:custGeom>
              <a:avLst/>
              <a:gdLst>
                <a:gd name="T0" fmla="*/ 2147483646 w 43"/>
                <a:gd name="T1" fmla="*/ 2147483646 h 12"/>
                <a:gd name="T2" fmla="*/ 2147483646 w 43"/>
                <a:gd name="T3" fmla="*/ 2147483646 h 12"/>
                <a:gd name="T4" fmla="*/ 0 w 43"/>
                <a:gd name="T5" fmla="*/ 2147483646 h 12"/>
                <a:gd name="T6" fmla="*/ 2147483646 w 43"/>
                <a:gd name="T7" fmla="*/ 0 h 12"/>
                <a:gd name="T8" fmla="*/ 2147483646 w 43"/>
                <a:gd name="T9" fmla="*/ 0 h 12"/>
                <a:gd name="T10" fmla="*/ 2147483646 w 43"/>
                <a:gd name="T11" fmla="*/ 2147483646 h 12"/>
                <a:gd name="T12" fmla="*/ 2147483646 w 43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" h="12">
                  <a:moveTo>
                    <a:pt x="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1" y="0"/>
                    <a:pt x="43" y="2"/>
                    <a:pt x="43" y="6"/>
                  </a:cubicBezTo>
                  <a:cubicBezTo>
                    <a:pt x="43" y="9"/>
                    <a:pt x="41" y="12"/>
                    <a:pt x="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Freeform 537"/>
            <p:cNvSpPr>
              <a:spLocks/>
            </p:cNvSpPr>
            <p:nvPr/>
          </p:nvSpPr>
          <p:spPr bwMode="auto">
            <a:xfrm>
              <a:off x="2711451" y="2706688"/>
              <a:ext cx="63500" cy="39687"/>
            </a:xfrm>
            <a:custGeom>
              <a:avLst/>
              <a:gdLst>
                <a:gd name="T0" fmla="*/ 2147483646 w 41"/>
                <a:gd name="T1" fmla="*/ 2147483646 h 26"/>
                <a:gd name="T2" fmla="*/ 2147483646 w 41"/>
                <a:gd name="T3" fmla="*/ 2147483646 h 26"/>
                <a:gd name="T4" fmla="*/ 2147483646 w 41"/>
                <a:gd name="T5" fmla="*/ 2147483646 h 26"/>
                <a:gd name="T6" fmla="*/ 2147483646 w 41"/>
                <a:gd name="T7" fmla="*/ 2147483646 h 26"/>
                <a:gd name="T8" fmla="*/ 2147483646 w 41"/>
                <a:gd name="T9" fmla="*/ 2147483646 h 26"/>
                <a:gd name="T10" fmla="*/ 2147483646 w 41"/>
                <a:gd name="T11" fmla="*/ 2147483646 h 26"/>
                <a:gd name="T12" fmla="*/ 2147483646 w 41"/>
                <a:gd name="T13" fmla="*/ 2147483646 h 26"/>
                <a:gd name="T14" fmla="*/ 2147483646 w 41"/>
                <a:gd name="T15" fmla="*/ 214748364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6">
                  <a:moveTo>
                    <a:pt x="7" y="26"/>
                  </a:moveTo>
                  <a:cubicBezTo>
                    <a:pt x="5" y="26"/>
                    <a:pt x="3" y="25"/>
                    <a:pt x="2" y="23"/>
                  </a:cubicBezTo>
                  <a:cubicBezTo>
                    <a:pt x="0" y="20"/>
                    <a:pt x="1" y="16"/>
                    <a:pt x="4" y="1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5" y="0"/>
                    <a:pt x="38" y="1"/>
                    <a:pt x="40" y="4"/>
                  </a:cubicBezTo>
                  <a:cubicBezTo>
                    <a:pt x="41" y="7"/>
                    <a:pt x="40" y="10"/>
                    <a:pt x="37" y="12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8" y="26"/>
                    <a:pt x="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538"/>
            <p:cNvSpPr>
              <a:spLocks/>
            </p:cNvSpPr>
            <p:nvPr/>
          </p:nvSpPr>
          <p:spPr bwMode="auto">
            <a:xfrm>
              <a:off x="2909888" y="2560638"/>
              <a:ext cx="66675" cy="42862"/>
            </a:xfrm>
            <a:custGeom>
              <a:avLst/>
              <a:gdLst>
                <a:gd name="T0" fmla="*/ 2147483646 w 43"/>
                <a:gd name="T1" fmla="*/ 2147483646 h 27"/>
                <a:gd name="T2" fmla="*/ 2147483646 w 43"/>
                <a:gd name="T3" fmla="*/ 2147483646 h 27"/>
                <a:gd name="T4" fmla="*/ 2147483646 w 43"/>
                <a:gd name="T5" fmla="*/ 2147483646 h 27"/>
                <a:gd name="T6" fmla="*/ 2147483646 w 43"/>
                <a:gd name="T7" fmla="*/ 2147483646 h 27"/>
                <a:gd name="T8" fmla="*/ 2147483646 w 43"/>
                <a:gd name="T9" fmla="*/ 2147483646 h 27"/>
                <a:gd name="T10" fmla="*/ 2147483646 w 43"/>
                <a:gd name="T11" fmla="*/ 2147483646 h 27"/>
                <a:gd name="T12" fmla="*/ 2147483646 w 43"/>
                <a:gd name="T13" fmla="*/ 2147483646 h 27"/>
                <a:gd name="T14" fmla="*/ 2147483646 w 43"/>
                <a:gd name="T15" fmla="*/ 2147483646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" h="27">
                  <a:moveTo>
                    <a:pt x="7" y="27"/>
                  </a:moveTo>
                  <a:cubicBezTo>
                    <a:pt x="5" y="27"/>
                    <a:pt x="2" y="26"/>
                    <a:pt x="1" y="24"/>
                  </a:cubicBezTo>
                  <a:cubicBezTo>
                    <a:pt x="0" y="21"/>
                    <a:pt x="1" y="17"/>
                    <a:pt x="4" y="1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0"/>
                    <a:pt x="40" y="1"/>
                    <a:pt x="41" y="4"/>
                  </a:cubicBezTo>
                  <a:cubicBezTo>
                    <a:pt x="43" y="7"/>
                    <a:pt x="42" y="10"/>
                    <a:pt x="39" y="12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8" y="27"/>
                    <a:pt x="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Freeform 539"/>
            <p:cNvSpPr>
              <a:spLocks/>
            </p:cNvSpPr>
            <p:nvPr/>
          </p:nvSpPr>
          <p:spPr bwMode="auto">
            <a:xfrm>
              <a:off x="2935288" y="2638426"/>
              <a:ext cx="66675" cy="19050"/>
            </a:xfrm>
            <a:custGeom>
              <a:avLst/>
              <a:gdLst>
                <a:gd name="T0" fmla="*/ 2147483646 w 43"/>
                <a:gd name="T1" fmla="*/ 2147483646 h 12"/>
                <a:gd name="T2" fmla="*/ 2147483646 w 43"/>
                <a:gd name="T3" fmla="*/ 2147483646 h 12"/>
                <a:gd name="T4" fmla="*/ 0 w 43"/>
                <a:gd name="T5" fmla="*/ 2147483646 h 12"/>
                <a:gd name="T6" fmla="*/ 2147483646 w 43"/>
                <a:gd name="T7" fmla="*/ 0 h 12"/>
                <a:gd name="T8" fmla="*/ 2147483646 w 43"/>
                <a:gd name="T9" fmla="*/ 0 h 12"/>
                <a:gd name="T10" fmla="*/ 2147483646 w 43"/>
                <a:gd name="T11" fmla="*/ 2147483646 h 12"/>
                <a:gd name="T12" fmla="*/ 2147483646 w 43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" h="12">
                  <a:moveTo>
                    <a:pt x="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3" y="2"/>
                    <a:pt x="43" y="6"/>
                  </a:cubicBezTo>
                  <a:cubicBezTo>
                    <a:pt x="43" y="9"/>
                    <a:pt x="40" y="12"/>
                    <a:pt x="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Freeform 540"/>
            <p:cNvSpPr>
              <a:spLocks/>
            </p:cNvSpPr>
            <p:nvPr/>
          </p:nvSpPr>
          <p:spPr bwMode="auto">
            <a:xfrm>
              <a:off x="2914651" y="2706688"/>
              <a:ext cx="63500" cy="39687"/>
            </a:xfrm>
            <a:custGeom>
              <a:avLst/>
              <a:gdLst>
                <a:gd name="T0" fmla="*/ 2147483646 w 41"/>
                <a:gd name="T1" fmla="*/ 2147483646 h 26"/>
                <a:gd name="T2" fmla="*/ 2147483646 w 41"/>
                <a:gd name="T3" fmla="*/ 2147483646 h 26"/>
                <a:gd name="T4" fmla="*/ 2147483646 w 41"/>
                <a:gd name="T5" fmla="*/ 2147483646 h 26"/>
                <a:gd name="T6" fmla="*/ 2147483646 w 41"/>
                <a:gd name="T7" fmla="*/ 2147483646 h 26"/>
                <a:gd name="T8" fmla="*/ 2147483646 w 41"/>
                <a:gd name="T9" fmla="*/ 2147483646 h 26"/>
                <a:gd name="T10" fmla="*/ 2147483646 w 41"/>
                <a:gd name="T11" fmla="*/ 2147483646 h 26"/>
                <a:gd name="T12" fmla="*/ 2147483646 w 41"/>
                <a:gd name="T13" fmla="*/ 2147483646 h 26"/>
                <a:gd name="T14" fmla="*/ 2147483646 w 41"/>
                <a:gd name="T15" fmla="*/ 214748364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6">
                  <a:moveTo>
                    <a:pt x="34" y="26"/>
                  </a:moveTo>
                  <a:cubicBezTo>
                    <a:pt x="33" y="26"/>
                    <a:pt x="33" y="26"/>
                    <a:pt x="32" y="2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40" y="16"/>
                    <a:pt x="41" y="20"/>
                    <a:pt x="40" y="23"/>
                  </a:cubicBezTo>
                  <a:cubicBezTo>
                    <a:pt x="39" y="25"/>
                    <a:pt x="37" y="26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3" name="Freeform 541"/>
            <p:cNvSpPr>
              <a:spLocks/>
            </p:cNvSpPr>
            <p:nvPr/>
          </p:nvSpPr>
          <p:spPr bwMode="auto">
            <a:xfrm>
              <a:off x="2943226" y="2447926"/>
              <a:ext cx="103188" cy="103187"/>
            </a:xfrm>
            <a:custGeom>
              <a:avLst/>
              <a:gdLst>
                <a:gd name="T0" fmla="*/ 2147483646 w 65"/>
                <a:gd name="T1" fmla="*/ 2147483646 h 65"/>
                <a:gd name="T2" fmla="*/ 2147483646 w 65"/>
                <a:gd name="T3" fmla="*/ 2147483646 h 65"/>
                <a:gd name="T4" fmla="*/ 2147483646 w 65"/>
                <a:gd name="T5" fmla="*/ 2147483646 h 65"/>
                <a:gd name="T6" fmla="*/ 0 w 65"/>
                <a:gd name="T7" fmla="*/ 2147483646 h 65"/>
                <a:gd name="T8" fmla="*/ 0 w 65"/>
                <a:gd name="T9" fmla="*/ 0 h 65"/>
                <a:gd name="T10" fmla="*/ 2147483646 w 65"/>
                <a:gd name="T11" fmla="*/ 0 h 65"/>
                <a:gd name="T12" fmla="*/ 2147483646 w 65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50" y="65"/>
                  </a:lnTo>
                  <a:lnTo>
                    <a:pt x="5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Freeform 542"/>
            <p:cNvSpPr>
              <a:spLocks/>
            </p:cNvSpPr>
            <p:nvPr/>
          </p:nvSpPr>
          <p:spPr bwMode="auto">
            <a:xfrm>
              <a:off x="2646363" y="2447926"/>
              <a:ext cx="101600" cy="103187"/>
            </a:xfrm>
            <a:custGeom>
              <a:avLst/>
              <a:gdLst>
                <a:gd name="T0" fmla="*/ 2147483646 w 64"/>
                <a:gd name="T1" fmla="*/ 2147483646 h 65"/>
                <a:gd name="T2" fmla="*/ 0 w 64"/>
                <a:gd name="T3" fmla="*/ 2147483646 h 65"/>
                <a:gd name="T4" fmla="*/ 0 w 64"/>
                <a:gd name="T5" fmla="*/ 0 h 65"/>
                <a:gd name="T6" fmla="*/ 2147483646 w 64"/>
                <a:gd name="T7" fmla="*/ 0 h 65"/>
                <a:gd name="T8" fmla="*/ 2147483646 w 64"/>
                <a:gd name="T9" fmla="*/ 2147483646 h 65"/>
                <a:gd name="T10" fmla="*/ 2147483646 w 64"/>
                <a:gd name="T11" fmla="*/ 2147483646 h 65"/>
                <a:gd name="T12" fmla="*/ 2147483646 w 64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65">
                  <a:moveTo>
                    <a:pt x="16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"/>
                  </a:lnTo>
                  <a:lnTo>
                    <a:pt x="16" y="16"/>
                  </a:lnTo>
                  <a:lnTo>
                    <a:pt x="1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" name="Freeform 543"/>
            <p:cNvSpPr>
              <a:spLocks/>
            </p:cNvSpPr>
            <p:nvPr/>
          </p:nvSpPr>
          <p:spPr bwMode="auto">
            <a:xfrm>
              <a:off x="2943226" y="2744788"/>
              <a:ext cx="103188" cy="103187"/>
            </a:xfrm>
            <a:custGeom>
              <a:avLst/>
              <a:gdLst>
                <a:gd name="T0" fmla="*/ 2147483646 w 65"/>
                <a:gd name="T1" fmla="*/ 2147483646 h 65"/>
                <a:gd name="T2" fmla="*/ 0 w 65"/>
                <a:gd name="T3" fmla="*/ 2147483646 h 65"/>
                <a:gd name="T4" fmla="*/ 0 w 65"/>
                <a:gd name="T5" fmla="*/ 2147483646 h 65"/>
                <a:gd name="T6" fmla="*/ 2147483646 w 65"/>
                <a:gd name="T7" fmla="*/ 2147483646 h 65"/>
                <a:gd name="T8" fmla="*/ 2147483646 w 65"/>
                <a:gd name="T9" fmla="*/ 0 h 65"/>
                <a:gd name="T10" fmla="*/ 2147483646 w 65"/>
                <a:gd name="T11" fmla="*/ 0 h 65"/>
                <a:gd name="T12" fmla="*/ 2147483646 w 65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49"/>
                  </a:lnTo>
                  <a:lnTo>
                    <a:pt x="50" y="49"/>
                  </a:lnTo>
                  <a:lnTo>
                    <a:pt x="50" y="0"/>
                  </a:lnTo>
                  <a:lnTo>
                    <a:pt x="65" y="0"/>
                  </a:lnTo>
                  <a:lnTo>
                    <a:pt x="6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" name="Freeform 544"/>
            <p:cNvSpPr>
              <a:spLocks/>
            </p:cNvSpPr>
            <p:nvPr/>
          </p:nvSpPr>
          <p:spPr bwMode="auto">
            <a:xfrm>
              <a:off x="2646363" y="2744788"/>
              <a:ext cx="101600" cy="103187"/>
            </a:xfrm>
            <a:custGeom>
              <a:avLst/>
              <a:gdLst>
                <a:gd name="T0" fmla="*/ 2147483646 w 64"/>
                <a:gd name="T1" fmla="*/ 2147483646 h 65"/>
                <a:gd name="T2" fmla="*/ 0 w 64"/>
                <a:gd name="T3" fmla="*/ 2147483646 h 65"/>
                <a:gd name="T4" fmla="*/ 0 w 64"/>
                <a:gd name="T5" fmla="*/ 0 h 65"/>
                <a:gd name="T6" fmla="*/ 2147483646 w 64"/>
                <a:gd name="T7" fmla="*/ 0 h 65"/>
                <a:gd name="T8" fmla="*/ 2147483646 w 64"/>
                <a:gd name="T9" fmla="*/ 2147483646 h 65"/>
                <a:gd name="T10" fmla="*/ 2147483646 w 64"/>
                <a:gd name="T11" fmla="*/ 2147483646 h 65"/>
                <a:gd name="T12" fmla="*/ 2147483646 w 64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65">
                  <a:moveTo>
                    <a:pt x="64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9"/>
                  </a:lnTo>
                  <a:lnTo>
                    <a:pt x="64" y="49"/>
                  </a:lnTo>
                  <a:lnTo>
                    <a:pt x="6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" name="Rectangle 545"/>
            <p:cNvSpPr>
              <a:spLocks noChangeArrowheads="1"/>
            </p:cNvSpPr>
            <p:nvPr/>
          </p:nvSpPr>
          <p:spPr bwMode="auto">
            <a:xfrm>
              <a:off x="2644776" y="2611438"/>
              <a:ext cx="403225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88" name="直接连接符 87"/>
          <p:cNvCxnSpPr/>
          <p:nvPr/>
        </p:nvCxnSpPr>
        <p:spPr>
          <a:xfrm flipH="1">
            <a:off x="7339069" y="4046970"/>
            <a:ext cx="23902" cy="787231"/>
          </a:xfrm>
          <a:prstGeom prst="line">
            <a:avLst/>
          </a:prstGeom>
          <a:ln w="3175">
            <a:solidFill>
              <a:srgbClr val="B5B5B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692968" y="2141657"/>
            <a:ext cx="1877684" cy="446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11736" tIns="55869" rIns="111736" bIns="55869">
            <a:noAutofit/>
          </a:bodyPr>
          <a:lstStyle>
            <a:defPPr>
              <a:defRPr lang="zh-CN"/>
            </a:defPPr>
            <a:lvl1pPr algn="ctr" defTabSz="1119076">
              <a:spcBef>
                <a:spcPct val="50000"/>
              </a:spcBef>
              <a:defRPr sz="1598" b="1" u="sng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Storage Air-Gap Zone</a:t>
            </a:r>
          </a:p>
        </p:txBody>
      </p:sp>
      <p:sp>
        <p:nvSpPr>
          <p:cNvPr id="94" name="圆角矩形 93"/>
          <p:cNvSpPr/>
          <p:nvPr/>
        </p:nvSpPr>
        <p:spPr bwMode="auto">
          <a:xfrm>
            <a:off x="8651116" y="2157436"/>
            <a:ext cx="2488968" cy="287888"/>
          </a:xfrm>
          <a:prstGeom prst="roundRect">
            <a:avLst>
              <a:gd name="adj" fmla="val 0"/>
            </a:avLst>
          </a:pr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lIns="0" tIns="0" rIns="0" bIns="0" rtlCol="0" anchor="ctr">
            <a:noAutofit/>
          </a:bodyPr>
          <a:lstStyle/>
          <a:p>
            <a:pPr algn="ctr" defTabSz="457017">
              <a:lnSpc>
                <a:spcPct val="80000"/>
              </a:lnSpc>
            </a:pPr>
            <a:r>
              <a:rPr lang="en-US" sz="1599" b="1" dirty="0">
                <a:solidFill>
                  <a:srgbClr val="C7000B"/>
                </a:solidFill>
              </a:rPr>
              <a:t>L</a:t>
            </a:r>
            <a:r>
              <a:rPr lang="en-US" altLang="zh-CN" sz="1599" b="1" dirty="0">
                <a:solidFill>
                  <a:srgbClr val="C7000B"/>
                </a:solidFill>
              </a:rPr>
              <a:t>ayer 1</a:t>
            </a:r>
            <a:endParaRPr lang="en-US" sz="1599" b="1" dirty="0">
              <a:solidFill>
                <a:srgbClr val="C7000B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8393679" y="2487674"/>
            <a:ext cx="2969821" cy="6194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The production storage detects and intercepts ransomware in a timely manner to </a:t>
            </a: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assist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prompt handling.</a:t>
            </a:r>
          </a:p>
        </p:txBody>
      </p:sp>
      <p:sp>
        <p:nvSpPr>
          <p:cNvPr id="96" name="矩形 95"/>
          <p:cNvSpPr/>
          <p:nvPr/>
        </p:nvSpPr>
        <p:spPr bwMode="auto">
          <a:xfrm>
            <a:off x="8214698" y="4152988"/>
            <a:ext cx="3277487" cy="643635"/>
          </a:xfrm>
          <a:prstGeom prst="rect">
            <a:avLst/>
          </a:prstGeom>
          <a:gradFill>
            <a:gsLst>
              <a:gs pos="100000">
                <a:schemeClr val="bg1">
                  <a:lumMod val="60000"/>
                  <a:lumOff val="40000"/>
                  <a:alpha val="0"/>
                </a:schemeClr>
              </a:gs>
              <a:gs pos="33000">
                <a:schemeClr val="bg1">
                  <a:lumMod val="60000"/>
                  <a:lumOff val="40000"/>
                  <a:alpha val="15000"/>
                </a:schemeClr>
              </a:gs>
            </a:gsLst>
            <a:lin ang="5400000" scaled="0"/>
          </a:gradFill>
          <a:ln w="317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</a:pPr>
            <a:endParaRPr kumimoji="1" lang="en-US" altLang="zh-CN" sz="1200" dirty="0">
              <a:solidFill>
                <a:schemeClr val="tx2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7" name="圆角矩形 96"/>
          <p:cNvSpPr/>
          <p:nvPr/>
        </p:nvSpPr>
        <p:spPr bwMode="auto">
          <a:xfrm>
            <a:off x="8642774" y="4048370"/>
            <a:ext cx="2496276" cy="287888"/>
          </a:xfrm>
          <a:prstGeom prst="roundRect">
            <a:avLst>
              <a:gd name="adj" fmla="val 0"/>
            </a:avLst>
          </a:pr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lIns="0" tIns="0" rIns="0" bIns="0" rtlCol="0" anchor="ctr">
            <a:noAutofit/>
          </a:bodyPr>
          <a:lstStyle/>
          <a:p>
            <a:pPr algn="ctr" defTabSz="457017">
              <a:lnSpc>
                <a:spcPct val="80000"/>
              </a:lnSpc>
            </a:pPr>
            <a:r>
              <a:rPr lang="en-US" sz="1599" b="1" dirty="0">
                <a:solidFill>
                  <a:srgbClr val="C7000B"/>
                </a:solidFill>
              </a:rPr>
              <a:t>L</a:t>
            </a:r>
            <a:r>
              <a:rPr lang="en-US" altLang="zh-CN" sz="1599" b="1" dirty="0">
                <a:solidFill>
                  <a:srgbClr val="C7000B"/>
                </a:solidFill>
              </a:rPr>
              <a:t>ayer 3</a:t>
            </a:r>
            <a:endParaRPr lang="en-US" sz="1599" b="1" dirty="0">
              <a:solidFill>
                <a:srgbClr val="C7000B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8393679" y="4354184"/>
            <a:ext cx="2978542" cy="4424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fontAlgn="ctr">
              <a:defRPr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Local backup is used to recover services in hours.</a:t>
            </a:r>
          </a:p>
        </p:txBody>
      </p:sp>
      <p:sp>
        <p:nvSpPr>
          <p:cNvPr id="99" name="矩形 98"/>
          <p:cNvSpPr/>
          <p:nvPr/>
        </p:nvSpPr>
        <p:spPr bwMode="auto">
          <a:xfrm>
            <a:off x="8216049" y="3296751"/>
            <a:ext cx="3271793" cy="610938"/>
          </a:xfrm>
          <a:prstGeom prst="rect">
            <a:avLst/>
          </a:prstGeom>
          <a:gradFill>
            <a:gsLst>
              <a:gs pos="100000">
                <a:schemeClr val="bg1">
                  <a:lumMod val="60000"/>
                  <a:lumOff val="40000"/>
                  <a:alpha val="0"/>
                </a:schemeClr>
              </a:gs>
              <a:gs pos="33000">
                <a:schemeClr val="bg1">
                  <a:lumMod val="60000"/>
                  <a:lumOff val="40000"/>
                  <a:alpha val="15000"/>
                </a:schemeClr>
              </a:gs>
            </a:gsLst>
            <a:lin ang="5400000" scaled="0"/>
          </a:gradFill>
          <a:ln w="3175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</a:pPr>
            <a:endParaRPr kumimoji="1" lang="en-US" altLang="zh-CN" sz="1200" dirty="0">
              <a:solidFill>
                <a:schemeClr val="tx2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0" name="圆角矩形 99"/>
          <p:cNvSpPr/>
          <p:nvPr/>
        </p:nvSpPr>
        <p:spPr bwMode="auto">
          <a:xfrm>
            <a:off x="8643479" y="3192130"/>
            <a:ext cx="2491940" cy="287888"/>
          </a:xfrm>
          <a:prstGeom prst="roundRect">
            <a:avLst>
              <a:gd name="adj" fmla="val 0"/>
            </a:avLst>
          </a:pr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lIns="0" tIns="0" rIns="0" bIns="0" rtlCol="0" anchor="ctr">
            <a:noAutofit/>
          </a:bodyPr>
          <a:lstStyle/>
          <a:p>
            <a:pPr algn="ctr" defTabSz="457017">
              <a:lnSpc>
                <a:spcPct val="80000"/>
              </a:lnSpc>
            </a:pPr>
            <a:r>
              <a:rPr lang="en-US" sz="1599" b="1" dirty="0">
                <a:solidFill>
                  <a:srgbClr val="C7000B"/>
                </a:solidFill>
              </a:rPr>
              <a:t>L</a:t>
            </a:r>
            <a:r>
              <a:rPr lang="en-US" altLang="zh-CN" sz="1599" b="1" dirty="0">
                <a:solidFill>
                  <a:srgbClr val="C7000B"/>
                </a:solidFill>
              </a:rPr>
              <a:t>ayer 2</a:t>
            </a:r>
            <a:endParaRPr lang="en-US" sz="1599" b="1" dirty="0">
              <a:solidFill>
                <a:srgbClr val="C7000B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8393679" y="3488580"/>
            <a:ext cx="2973368" cy="4424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Secure snapshots on production storage are used to recover services in seconds.</a:t>
            </a:r>
          </a:p>
        </p:txBody>
      </p:sp>
      <p:sp>
        <p:nvSpPr>
          <p:cNvPr id="102" name="圆角矩形 101"/>
          <p:cNvSpPr/>
          <p:nvPr/>
        </p:nvSpPr>
        <p:spPr bwMode="auto">
          <a:xfrm>
            <a:off x="8634858" y="4943049"/>
            <a:ext cx="2496275" cy="287888"/>
          </a:xfrm>
          <a:prstGeom prst="roundRect">
            <a:avLst>
              <a:gd name="adj" fmla="val 0"/>
            </a:avLst>
          </a:prstGeom>
          <a:solidFill>
            <a:schemeClr val="tx2">
              <a:lumMod val="85000"/>
            </a:schemeClr>
          </a:solidFill>
          <a:ln w="6350">
            <a:noFill/>
          </a:ln>
        </p:spPr>
        <p:txBody>
          <a:bodyPr lIns="0" tIns="0" rIns="0" bIns="0" rtlCol="0" anchor="ctr">
            <a:noAutofit/>
          </a:bodyPr>
          <a:lstStyle/>
          <a:p>
            <a:pPr algn="ctr" defTabSz="457017">
              <a:lnSpc>
                <a:spcPct val="80000"/>
              </a:lnSpc>
            </a:pPr>
            <a:r>
              <a:rPr lang="en-US" sz="1599" b="1" dirty="0">
                <a:solidFill>
                  <a:srgbClr val="C7000B"/>
                </a:solidFill>
              </a:rPr>
              <a:t>L</a:t>
            </a:r>
            <a:r>
              <a:rPr lang="en-US" altLang="zh-CN" sz="1599" b="1" dirty="0">
                <a:solidFill>
                  <a:srgbClr val="C7000B"/>
                </a:solidFill>
              </a:rPr>
              <a:t>ayer 4</a:t>
            </a:r>
            <a:endParaRPr lang="en-US" sz="1599" b="1" dirty="0">
              <a:solidFill>
                <a:srgbClr val="C7000B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393679" y="5247107"/>
            <a:ext cx="2978540" cy="4424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fontAlgn="ctr">
              <a:defRPr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Secure data in the Air-Gap zone is used for fast service recovery.</a:t>
            </a:r>
          </a:p>
        </p:txBody>
      </p:sp>
      <p:grpSp>
        <p:nvGrpSpPr>
          <p:cNvPr id="104" name="组合 22049"/>
          <p:cNvGrpSpPr>
            <a:grpSpLocks/>
          </p:cNvGrpSpPr>
          <p:nvPr/>
        </p:nvGrpSpPr>
        <p:grpSpPr bwMode="auto">
          <a:xfrm>
            <a:off x="3487696" y="3524199"/>
            <a:ext cx="355824" cy="572415"/>
            <a:chOff x="2527520" y="2339976"/>
            <a:chExt cx="612772" cy="631824"/>
          </a:xfrm>
          <a:solidFill>
            <a:schemeClr val="tx2">
              <a:lumMod val="50000"/>
            </a:schemeClr>
          </a:solidFill>
        </p:grpSpPr>
        <p:sp>
          <p:nvSpPr>
            <p:cNvPr id="105" name="Oval 529"/>
            <p:cNvSpPr>
              <a:spLocks noChangeArrowheads="1"/>
            </p:cNvSpPr>
            <p:nvPr/>
          </p:nvSpPr>
          <p:spPr bwMode="auto">
            <a:xfrm>
              <a:off x="2919413" y="2906713"/>
              <a:ext cx="63500" cy="65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" name="Oval 530"/>
            <p:cNvSpPr>
              <a:spLocks noChangeArrowheads="1"/>
            </p:cNvSpPr>
            <p:nvPr/>
          </p:nvSpPr>
          <p:spPr bwMode="auto">
            <a:xfrm>
              <a:off x="3019426" y="2906713"/>
              <a:ext cx="65088" cy="65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" name="Freeform 531"/>
            <p:cNvSpPr>
              <a:spLocks/>
            </p:cNvSpPr>
            <p:nvPr/>
          </p:nvSpPr>
          <p:spPr bwMode="auto">
            <a:xfrm>
              <a:off x="2527520" y="2339976"/>
              <a:ext cx="612772" cy="614362"/>
            </a:xfrm>
            <a:custGeom>
              <a:avLst/>
              <a:gdLst>
                <a:gd name="T0" fmla="*/ 2147483646 w 393"/>
                <a:gd name="T1" fmla="*/ 2147483646 h 393"/>
                <a:gd name="T2" fmla="*/ 2147483646 w 393"/>
                <a:gd name="T3" fmla="*/ 2147483646 h 393"/>
                <a:gd name="T4" fmla="*/ 2147483646 w 393"/>
                <a:gd name="T5" fmla="*/ 2147483646 h 393"/>
                <a:gd name="T6" fmla="*/ 2147483646 w 393"/>
                <a:gd name="T7" fmla="*/ 2147483646 h 393"/>
                <a:gd name="T8" fmla="*/ 2147483646 w 393"/>
                <a:gd name="T9" fmla="*/ 2147483646 h 393"/>
                <a:gd name="T10" fmla="*/ 2147483646 w 393"/>
                <a:gd name="T11" fmla="*/ 2147483646 h 393"/>
                <a:gd name="T12" fmla="*/ 2147483646 w 393"/>
                <a:gd name="T13" fmla="*/ 2147483646 h 393"/>
                <a:gd name="T14" fmla="*/ 2147483646 w 393"/>
                <a:gd name="T15" fmla="*/ 2147483646 h 393"/>
                <a:gd name="T16" fmla="*/ 2147483646 w 393"/>
                <a:gd name="T17" fmla="*/ 2147483646 h 393"/>
                <a:gd name="T18" fmla="*/ 2147483646 w 393"/>
                <a:gd name="T19" fmla="*/ 2147483646 h 393"/>
                <a:gd name="T20" fmla="*/ 2147483646 w 393"/>
                <a:gd name="T21" fmla="*/ 2147483646 h 393"/>
                <a:gd name="T22" fmla="*/ 2147483646 w 393"/>
                <a:gd name="T23" fmla="*/ 2147483646 h 393"/>
                <a:gd name="T24" fmla="*/ 2147483646 w 393"/>
                <a:gd name="T25" fmla="*/ 2147483646 h 393"/>
                <a:gd name="T26" fmla="*/ 2147483646 w 393"/>
                <a:gd name="T27" fmla="*/ 2147483646 h 393"/>
                <a:gd name="T28" fmla="*/ 0 w 393"/>
                <a:gd name="T29" fmla="*/ 2147483646 h 393"/>
                <a:gd name="T30" fmla="*/ 0 w 393"/>
                <a:gd name="T31" fmla="*/ 2147483646 h 393"/>
                <a:gd name="T32" fmla="*/ 2147483646 w 393"/>
                <a:gd name="T33" fmla="*/ 0 h 393"/>
                <a:gd name="T34" fmla="*/ 2147483646 w 393"/>
                <a:gd name="T35" fmla="*/ 0 h 393"/>
                <a:gd name="T36" fmla="*/ 2147483646 w 393"/>
                <a:gd name="T37" fmla="*/ 2147483646 h 393"/>
                <a:gd name="T38" fmla="*/ 2147483646 w 393"/>
                <a:gd name="T39" fmla="*/ 2147483646 h 393"/>
                <a:gd name="T40" fmla="*/ 2147483646 w 393"/>
                <a:gd name="T41" fmla="*/ 2147483646 h 3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3" h="393">
                  <a:moveTo>
                    <a:pt x="373" y="393"/>
                  </a:moveTo>
                  <a:cubicBezTo>
                    <a:pt x="321" y="393"/>
                    <a:pt x="321" y="393"/>
                    <a:pt x="321" y="393"/>
                  </a:cubicBezTo>
                  <a:cubicBezTo>
                    <a:pt x="321" y="373"/>
                    <a:pt x="321" y="373"/>
                    <a:pt x="321" y="373"/>
                  </a:cubicBezTo>
                  <a:cubicBezTo>
                    <a:pt x="372" y="373"/>
                    <a:pt x="372" y="373"/>
                    <a:pt x="372" y="373"/>
                  </a:cubicBezTo>
                  <a:cubicBezTo>
                    <a:pt x="372" y="372"/>
                    <a:pt x="373" y="371"/>
                    <a:pt x="373" y="368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73" y="22"/>
                    <a:pt x="372" y="21"/>
                    <a:pt x="37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1"/>
                    <a:pt x="20" y="22"/>
                    <a:pt x="20" y="25"/>
                  </a:cubicBezTo>
                  <a:cubicBezTo>
                    <a:pt x="20" y="368"/>
                    <a:pt x="20" y="368"/>
                    <a:pt x="20" y="368"/>
                  </a:cubicBezTo>
                  <a:cubicBezTo>
                    <a:pt x="20" y="371"/>
                    <a:pt x="21" y="372"/>
                    <a:pt x="22" y="373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67" y="393"/>
                    <a:pt x="267" y="393"/>
                    <a:pt x="267" y="393"/>
                  </a:cubicBezTo>
                  <a:cubicBezTo>
                    <a:pt x="20" y="393"/>
                    <a:pt x="20" y="393"/>
                    <a:pt x="20" y="393"/>
                  </a:cubicBezTo>
                  <a:cubicBezTo>
                    <a:pt x="9" y="393"/>
                    <a:pt x="0" y="382"/>
                    <a:pt x="0" y="36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9" y="0"/>
                    <a:pt x="20" y="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84" y="0"/>
                    <a:pt x="393" y="11"/>
                    <a:pt x="393" y="25"/>
                  </a:cubicBezTo>
                  <a:cubicBezTo>
                    <a:pt x="393" y="368"/>
                    <a:pt x="393" y="368"/>
                    <a:pt x="393" y="368"/>
                  </a:cubicBezTo>
                  <a:cubicBezTo>
                    <a:pt x="393" y="382"/>
                    <a:pt x="384" y="393"/>
                    <a:pt x="373" y="3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" name="Freeform 532"/>
            <p:cNvSpPr>
              <a:spLocks noEditPoints="1"/>
            </p:cNvSpPr>
            <p:nvPr/>
          </p:nvSpPr>
          <p:spPr bwMode="auto">
            <a:xfrm>
              <a:off x="2738438" y="2581276"/>
              <a:ext cx="214313" cy="184150"/>
            </a:xfrm>
            <a:custGeom>
              <a:avLst/>
              <a:gdLst>
                <a:gd name="T0" fmla="*/ 2147483646 w 138"/>
                <a:gd name="T1" fmla="*/ 2147483646 h 118"/>
                <a:gd name="T2" fmla="*/ 0 w 138"/>
                <a:gd name="T3" fmla="*/ 2147483646 h 118"/>
                <a:gd name="T4" fmla="*/ 2147483646 w 138"/>
                <a:gd name="T5" fmla="*/ 2147483646 h 118"/>
                <a:gd name="T6" fmla="*/ 2147483646 w 138"/>
                <a:gd name="T7" fmla="*/ 0 h 118"/>
                <a:gd name="T8" fmla="*/ 2147483646 w 138"/>
                <a:gd name="T9" fmla="*/ 0 h 118"/>
                <a:gd name="T10" fmla="*/ 2147483646 w 138"/>
                <a:gd name="T11" fmla="*/ 2147483646 h 118"/>
                <a:gd name="T12" fmla="*/ 2147483646 w 138"/>
                <a:gd name="T13" fmla="*/ 2147483646 h 118"/>
                <a:gd name="T14" fmla="*/ 2147483646 w 138"/>
                <a:gd name="T15" fmla="*/ 2147483646 h 118"/>
                <a:gd name="T16" fmla="*/ 2147483646 w 138"/>
                <a:gd name="T17" fmla="*/ 2147483646 h 118"/>
                <a:gd name="T18" fmla="*/ 2147483646 w 138"/>
                <a:gd name="T19" fmla="*/ 2147483646 h 118"/>
                <a:gd name="T20" fmla="*/ 2147483646 w 138"/>
                <a:gd name="T21" fmla="*/ 2147483646 h 118"/>
                <a:gd name="T22" fmla="*/ 2147483646 w 138"/>
                <a:gd name="T23" fmla="*/ 2147483646 h 118"/>
                <a:gd name="T24" fmla="*/ 2147483646 w 138"/>
                <a:gd name="T25" fmla="*/ 2147483646 h 118"/>
                <a:gd name="T26" fmla="*/ 2147483646 w 138"/>
                <a:gd name="T27" fmla="*/ 2147483646 h 1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8" h="118">
                  <a:moveTo>
                    <a:pt x="69" y="118"/>
                  </a:moveTo>
                  <a:cubicBezTo>
                    <a:pt x="31" y="118"/>
                    <a:pt x="0" y="87"/>
                    <a:pt x="0" y="49"/>
                  </a:cubicBezTo>
                  <a:cubicBezTo>
                    <a:pt x="0" y="31"/>
                    <a:pt x="6" y="15"/>
                    <a:pt x="18" y="2"/>
                  </a:cubicBezTo>
                  <a:cubicBezTo>
                    <a:pt x="20" y="1"/>
                    <a:pt x="21" y="0"/>
                    <a:pt x="23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6" y="0"/>
                    <a:pt x="118" y="1"/>
                    <a:pt x="119" y="2"/>
                  </a:cubicBezTo>
                  <a:cubicBezTo>
                    <a:pt x="131" y="15"/>
                    <a:pt x="138" y="31"/>
                    <a:pt x="138" y="49"/>
                  </a:cubicBezTo>
                  <a:cubicBezTo>
                    <a:pt x="138" y="87"/>
                    <a:pt x="107" y="118"/>
                    <a:pt x="69" y="118"/>
                  </a:cubicBezTo>
                  <a:close/>
                  <a:moveTo>
                    <a:pt x="25" y="12"/>
                  </a:moveTo>
                  <a:cubicBezTo>
                    <a:pt x="16" y="22"/>
                    <a:pt x="12" y="35"/>
                    <a:pt x="12" y="49"/>
                  </a:cubicBezTo>
                  <a:cubicBezTo>
                    <a:pt x="12" y="81"/>
                    <a:pt x="37" y="106"/>
                    <a:pt x="69" y="106"/>
                  </a:cubicBezTo>
                  <a:cubicBezTo>
                    <a:pt x="100" y="106"/>
                    <a:pt x="126" y="81"/>
                    <a:pt x="126" y="49"/>
                  </a:cubicBezTo>
                  <a:cubicBezTo>
                    <a:pt x="126" y="35"/>
                    <a:pt x="121" y="22"/>
                    <a:pt x="112" y="12"/>
                  </a:cubicBez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9" name="Freeform 533"/>
            <p:cNvSpPr>
              <a:spLocks noEditPoints="1"/>
            </p:cNvSpPr>
            <p:nvPr/>
          </p:nvSpPr>
          <p:spPr bwMode="auto">
            <a:xfrm>
              <a:off x="2762251" y="2514601"/>
              <a:ext cx="165100" cy="49212"/>
            </a:xfrm>
            <a:custGeom>
              <a:avLst/>
              <a:gdLst>
                <a:gd name="T0" fmla="*/ 2147483646 w 105"/>
                <a:gd name="T1" fmla="*/ 2147483646 h 31"/>
                <a:gd name="T2" fmla="*/ 2147483646 w 105"/>
                <a:gd name="T3" fmla="*/ 2147483646 h 31"/>
                <a:gd name="T4" fmla="*/ 2147483646 w 105"/>
                <a:gd name="T5" fmla="*/ 2147483646 h 31"/>
                <a:gd name="T6" fmla="*/ 2147483646 w 105"/>
                <a:gd name="T7" fmla="*/ 2147483646 h 31"/>
                <a:gd name="T8" fmla="*/ 2147483646 w 105"/>
                <a:gd name="T9" fmla="*/ 0 h 31"/>
                <a:gd name="T10" fmla="*/ 2147483646 w 105"/>
                <a:gd name="T11" fmla="*/ 2147483646 h 31"/>
                <a:gd name="T12" fmla="*/ 2147483646 w 105"/>
                <a:gd name="T13" fmla="*/ 2147483646 h 31"/>
                <a:gd name="T14" fmla="*/ 2147483646 w 105"/>
                <a:gd name="T15" fmla="*/ 2147483646 h 31"/>
                <a:gd name="T16" fmla="*/ 2147483646 w 105"/>
                <a:gd name="T17" fmla="*/ 2147483646 h 31"/>
                <a:gd name="T18" fmla="*/ 2147483646 w 105"/>
                <a:gd name="T19" fmla="*/ 2147483646 h 31"/>
                <a:gd name="T20" fmla="*/ 2147483646 w 105"/>
                <a:gd name="T21" fmla="*/ 2147483646 h 31"/>
                <a:gd name="T22" fmla="*/ 2147483646 w 105"/>
                <a:gd name="T23" fmla="*/ 2147483646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5" h="31">
                  <a:moveTo>
                    <a:pt x="98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30"/>
                    <a:pt x="1" y="28"/>
                  </a:cubicBezTo>
                  <a:cubicBezTo>
                    <a:pt x="0" y="26"/>
                    <a:pt x="1" y="23"/>
                    <a:pt x="2" y="21"/>
                  </a:cubicBezTo>
                  <a:cubicBezTo>
                    <a:pt x="16" y="7"/>
                    <a:pt x="33" y="0"/>
                    <a:pt x="53" y="0"/>
                  </a:cubicBezTo>
                  <a:cubicBezTo>
                    <a:pt x="72" y="0"/>
                    <a:pt x="90" y="7"/>
                    <a:pt x="103" y="21"/>
                  </a:cubicBezTo>
                  <a:cubicBezTo>
                    <a:pt x="104" y="23"/>
                    <a:pt x="105" y="26"/>
                    <a:pt x="104" y="28"/>
                  </a:cubicBezTo>
                  <a:cubicBezTo>
                    <a:pt x="103" y="30"/>
                    <a:pt x="101" y="31"/>
                    <a:pt x="98" y="31"/>
                  </a:cubicBezTo>
                  <a:close/>
                  <a:moveTo>
                    <a:pt x="24" y="19"/>
                  </a:moveTo>
                  <a:cubicBezTo>
                    <a:pt x="81" y="19"/>
                    <a:pt x="81" y="19"/>
                    <a:pt x="81" y="19"/>
                  </a:cubicBezTo>
                  <a:cubicBezTo>
                    <a:pt x="73" y="14"/>
                    <a:pt x="63" y="12"/>
                    <a:pt x="53" y="12"/>
                  </a:cubicBezTo>
                  <a:cubicBezTo>
                    <a:pt x="42" y="12"/>
                    <a:pt x="32" y="1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" name="Freeform 534"/>
            <p:cNvSpPr>
              <a:spLocks/>
            </p:cNvSpPr>
            <p:nvPr/>
          </p:nvSpPr>
          <p:spPr bwMode="auto">
            <a:xfrm>
              <a:off x="2838451" y="2636838"/>
              <a:ext cx="11113" cy="100012"/>
            </a:xfrm>
            <a:custGeom>
              <a:avLst/>
              <a:gdLst>
                <a:gd name="T0" fmla="*/ 2147483646 w 8"/>
                <a:gd name="T1" fmla="*/ 2147483646 h 64"/>
                <a:gd name="T2" fmla="*/ 0 w 8"/>
                <a:gd name="T3" fmla="*/ 2147483646 h 64"/>
                <a:gd name="T4" fmla="*/ 0 w 8"/>
                <a:gd name="T5" fmla="*/ 2147483646 h 64"/>
                <a:gd name="T6" fmla="*/ 2147483646 w 8"/>
                <a:gd name="T7" fmla="*/ 0 h 64"/>
                <a:gd name="T8" fmla="*/ 2147483646 w 8"/>
                <a:gd name="T9" fmla="*/ 2147483646 h 64"/>
                <a:gd name="T10" fmla="*/ 2147483646 w 8"/>
                <a:gd name="T11" fmla="*/ 2147483646 h 64"/>
                <a:gd name="T12" fmla="*/ 2147483646 w 8"/>
                <a:gd name="T13" fmla="*/ 2147483646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64">
                  <a:moveTo>
                    <a:pt x="4" y="64"/>
                  </a:moveTo>
                  <a:cubicBezTo>
                    <a:pt x="2" y="64"/>
                    <a:pt x="0" y="63"/>
                    <a:pt x="0" y="6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3"/>
                    <a:pt x="7" y="64"/>
                    <a:pt x="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" name="Freeform 535"/>
            <p:cNvSpPr>
              <a:spLocks/>
            </p:cNvSpPr>
            <p:nvPr/>
          </p:nvSpPr>
          <p:spPr bwMode="auto">
            <a:xfrm>
              <a:off x="2713038" y="2560638"/>
              <a:ext cx="66675" cy="42862"/>
            </a:xfrm>
            <a:custGeom>
              <a:avLst/>
              <a:gdLst>
                <a:gd name="T0" fmla="*/ 2147483646 w 43"/>
                <a:gd name="T1" fmla="*/ 2147483646 h 27"/>
                <a:gd name="T2" fmla="*/ 2147483646 w 43"/>
                <a:gd name="T3" fmla="*/ 2147483646 h 27"/>
                <a:gd name="T4" fmla="*/ 2147483646 w 43"/>
                <a:gd name="T5" fmla="*/ 2147483646 h 27"/>
                <a:gd name="T6" fmla="*/ 2147483646 w 43"/>
                <a:gd name="T7" fmla="*/ 2147483646 h 27"/>
                <a:gd name="T8" fmla="*/ 2147483646 w 43"/>
                <a:gd name="T9" fmla="*/ 2147483646 h 27"/>
                <a:gd name="T10" fmla="*/ 2147483646 w 43"/>
                <a:gd name="T11" fmla="*/ 2147483646 h 27"/>
                <a:gd name="T12" fmla="*/ 2147483646 w 43"/>
                <a:gd name="T13" fmla="*/ 2147483646 h 27"/>
                <a:gd name="T14" fmla="*/ 2147483646 w 43"/>
                <a:gd name="T15" fmla="*/ 2147483646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" h="27">
                  <a:moveTo>
                    <a:pt x="36" y="27"/>
                  </a:moveTo>
                  <a:cubicBezTo>
                    <a:pt x="36" y="27"/>
                    <a:pt x="35" y="27"/>
                    <a:pt x="34" y="26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0"/>
                    <a:pt x="0" y="7"/>
                    <a:pt x="2" y="4"/>
                  </a:cubicBezTo>
                  <a:cubicBezTo>
                    <a:pt x="3" y="1"/>
                    <a:pt x="7" y="0"/>
                    <a:pt x="10" y="1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2" y="17"/>
                    <a:pt x="43" y="21"/>
                    <a:pt x="42" y="24"/>
                  </a:cubicBezTo>
                  <a:cubicBezTo>
                    <a:pt x="41" y="26"/>
                    <a:pt x="39" y="27"/>
                    <a:pt x="36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" name="Freeform 536"/>
            <p:cNvSpPr>
              <a:spLocks/>
            </p:cNvSpPr>
            <p:nvPr/>
          </p:nvSpPr>
          <p:spPr bwMode="auto">
            <a:xfrm>
              <a:off x="2687638" y="2638426"/>
              <a:ext cx="66675" cy="19050"/>
            </a:xfrm>
            <a:custGeom>
              <a:avLst/>
              <a:gdLst>
                <a:gd name="T0" fmla="*/ 2147483646 w 43"/>
                <a:gd name="T1" fmla="*/ 2147483646 h 12"/>
                <a:gd name="T2" fmla="*/ 2147483646 w 43"/>
                <a:gd name="T3" fmla="*/ 2147483646 h 12"/>
                <a:gd name="T4" fmla="*/ 0 w 43"/>
                <a:gd name="T5" fmla="*/ 2147483646 h 12"/>
                <a:gd name="T6" fmla="*/ 2147483646 w 43"/>
                <a:gd name="T7" fmla="*/ 0 h 12"/>
                <a:gd name="T8" fmla="*/ 2147483646 w 43"/>
                <a:gd name="T9" fmla="*/ 0 h 12"/>
                <a:gd name="T10" fmla="*/ 2147483646 w 43"/>
                <a:gd name="T11" fmla="*/ 2147483646 h 12"/>
                <a:gd name="T12" fmla="*/ 2147483646 w 43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" h="12">
                  <a:moveTo>
                    <a:pt x="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1" y="0"/>
                    <a:pt x="43" y="2"/>
                    <a:pt x="43" y="6"/>
                  </a:cubicBezTo>
                  <a:cubicBezTo>
                    <a:pt x="43" y="9"/>
                    <a:pt x="41" y="12"/>
                    <a:pt x="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" name="Freeform 537"/>
            <p:cNvSpPr>
              <a:spLocks/>
            </p:cNvSpPr>
            <p:nvPr/>
          </p:nvSpPr>
          <p:spPr bwMode="auto">
            <a:xfrm>
              <a:off x="2711451" y="2706688"/>
              <a:ext cx="63500" cy="39687"/>
            </a:xfrm>
            <a:custGeom>
              <a:avLst/>
              <a:gdLst>
                <a:gd name="T0" fmla="*/ 2147483646 w 41"/>
                <a:gd name="T1" fmla="*/ 2147483646 h 26"/>
                <a:gd name="T2" fmla="*/ 2147483646 w 41"/>
                <a:gd name="T3" fmla="*/ 2147483646 h 26"/>
                <a:gd name="T4" fmla="*/ 2147483646 w 41"/>
                <a:gd name="T5" fmla="*/ 2147483646 h 26"/>
                <a:gd name="T6" fmla="*/ 2147483646 w 41"/>
                <a:gd name="T7" fmla="*/ 2147483646 h 26"/>
                <a:gd name="T8" fmla="*/ 2147483646 w 41"/>
                <a:gd name="T9" fmla="*/ 2147483646 h 26"/>
                <a:gd name="T10" fmla="*/ 2147483646 w 41"/>
                <a:gd name="T11" fmla="*/ 2147483646 h 26"/>
                <a:gd name="T12" fmla="*/ 2147483646 w 41"/>
                <a:gd name="T13" fmla="*/ 2147483646 h 26"/>
                <a:gd name="T14" fmla="*/ 2147483646 w 41"/>
                <a:gd name="T15" fmla="*/ 214748364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6">
                  <a:moveTo>
                    <a:pt x="7" y="26"/>
                  </a:moveTo>
                  <a:cubicBezTo>
                    <a:pt x="5" y="26"/>
                    <a:pt x="3" y="25"/>
                    <a:pt x="2" y="23"/>
                  </a:cubicBezTo>
                  <a:cubicBezTo>
                    <a:pt x="0" y="20"/>
                    <a:pt x="1" y="16"/>
                    <a:pt x="4" y="1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5" y="0"/>
                    <a:pt x="38" y="1"/>
                    <a:pt x="40" y="4"/>
                  </a:cubicBezTo>
                  <a:cubicBezTo>
                    <a:pt x="41" y="7"/>
                    <a:pt x="40" y="10"/>
                    <a:pt x="37" y="12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8" y="26"/>
                    <a:pt x="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" name="Freeform 538"/>
            <p:cNvSpPr>
              <a:spLocks/>
            </p:cNvSpPr>
            <p:nvPr/>
          </p:nvSpPr>
          <p:spPr bwMode="auto">
            <a:xfrm>
              <a:off x="2909888" y="2560638"/>
              <a:ext cx="66675" cy="42862"/>
            </a:xfrm>
            <a:custGeom>
              <a:avLst/>
              <a:gdLst>
                <a:gd name="T0" fmla="*/ 2147483646 w 43"/>
                <a:gd name="T1" fmla="*/ 2147483646 h 27"/>
                <a:gd name="T2" fmla="*/ 2147483646 w 43"/>
                <a:gd name="T3" fmla="*/ 2147483646 h 27"/>
                <a:gd name="T4" fmla="*/ 2147483646 w 43"/>
                <a:gd name="T5" fmla="*/ 2147483646 h 27"/>
                <a:gd name="T6" fmla="*/ 2147483646 w 43"/>
                <a:gd name="T7" fmla="*/ 2147483646 h 27"/>
                <a:gd name="T8" fmla="*/ 2147483646 w 43"/>
                <a:gd name="T9" fmla="*/ 2147483646 h 27"/>
                <a:gd name="T10" fmla="*/ 2147483646 w 43"/>
                <a:gd name="T11" fmla="*/ 2147483646 h 27"/>
                <a:gd name="T12" fmla="*/ 2147483646 w 43"/>
                <a:gd name="T13" fmla="*/ 2147483646 h 27"/>
                <a:gd name="T14" fmla="*/ 2147483646 w 43"/>
                <a:gd name="T15" fmla="*/ 2147483646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" h="27">
                  <a:moveTo>
                    <a:pt x="7" y="27"/>
                  </a:moveTo>
                  <a:cubicBezTo>
                    <a:pt x="5" y="27"/>
                    <a:pt x="2" y="26"/>
                    <a:pt x="1" y="24"/>
                  </a:cubicBezTo>
                  <a:cubicBezTo>
                    <a:pt x="0" y="21"/>
                    <a:pt x="1" y="17"/>
                    <a:pt x="4" y="1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0"/>
                    <a:pt x="40" y="1"/>
                    <a:pt x="41" y="4"/>
                  </a:cubicBezTo>
                  <a:cubicBezTo>
                    <a:pt x="43" y="7"/>
                    <a:pt x="42" y="10"/>
                    <a:pt x="39" y="12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8" y="27"/>
                    <a:pt x="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5" name="Freeform 539"/>
            <p:cNvSpPr>
              <a:spLocks/>
            </p:cNvSpPr>
            <p:nvPr/>
          </p:nvSpPr>
          <p:spPr bwMode="auto">
            <a:xfrm>
              <a:off x="2935288" y="2638426"/>
              <a:ext cx="66675" cy="19050"/>
            </a:xfrm>
            <a:custGeom>
              <a:avLst/>
              <a:gdLst>
                <a:gd name="T0" fmla="*/ 2147483646 w 43"/>
                <a:gd name="T1" fmla="*/ 2147483646 h 12"/>
                <a:gd name="T2" fmla="*/ 2147483646 w 43"/>
                <a:gd name="T3" fmla="*/ 2147483646 h 12"/>
                <a:gd name="T4" fmla="*/ 0 w 43"/>
                <a:gd name="T5" fmla="*/ 2147483646 h 12"/>
                <a:gd name="T6" fmla="*/ 2147483646 w 43"/>
                <a:gd name="T7" fmla="*/ 0 h 12"/>
                <a:gd name="T8" fmla="*/ 2147483646 w 43"/>
                <a:gd name="T9" fmla="*/ 0 h 12"/>
                <a:gd name="T10" fmla="*/ 2147483646 w 43"/>
                <a:gd name="T11" fmla="*/ 2147483646 h 12"/>
                <a:gd name="T12" fmla="*/ 2147483646 w 43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" h="12">
                  <a:moveTo>
                    <a:pt x="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3" y="2"/>
                    <a:pt x="43" y="6"/>
                  </a:cubicBezTo>
                  <a:cubicBezTo>
                    <a:pt x="43" y="9"/>
                    <a:pt x="40" y="12"/>
                    <a:pt x="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" name="Freeform 540"/>
            <p:cNvSpPr>
              <a:spLocks/>
            </p:cNvSpPr>
            <p:nvPr/>
          </p:nvSpPr>
          <p:spPr bwMode="auto">
            <a:xfrm>
              <a:off x="2914651" y="2706688"/>
              <a:ext cx="63500" cy="39687"/>
            </a:xfrm>
            <a:custGeom>
              <a:avLst/>
              <a:gdLst>
                <a:gd name="T0" fmla="*/ 2147483646 w 41"/>
                <a:gd name="T1" fmla="*/ 2147483646 h 26"/>
                <a:gd name="T2" fmla="*/ 2147483646 w 41"/>
                <a:gd name="T3" fmla="*/ 2147483646 h 26"/>
                <a:gd name="T4" fmla="*/ 2147483646 w 41"/>
                <a:gd name="T5" fmla="*/ 2147483646 h 26"/>
                <a:gd name="T6" fmla="*/ 2147483646 w 41"/>
                <a:gd name="T7" fmla="*/ 2147483646 h 26"/>
                <a:gd name="T8" fmla="*/ 2147483646 w 41"/>
                <a:gd name="T9" fmla="*/ 2147483646 h 26"/>
                <a:gd name="T10" fmla="*/ 2147483646 w 41"/>
                <a:gd name="T11" fmla="*/ 2147483646 h 26"/>
                <a:gd name="T12" fmla="*/ 2147483646 w 41"/>
                <a:gd name="T13" fmla="*/ 2147483646 h 26"/>
                <a:gd name="T14" fmla="*/ 2147483646 w 41"/>
                <a:gd name="T15" fmla="*/ 214748364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6">
                  <a:moveTo>
                    <a:pt x="34" y="26"/>
                  </a:moveTo>
                  <a:cubicBezTo>
                    <a:pt x="33" y="26"/>
                    <a:pt x="33" y="26"/>
                    <a:pt x="32" y="2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40" y="16"/>
                    <a:pt x="41" y="20"/>
                    <a:pt x="40" y="23"/>
                  </a:cubicBezTo>
                  <a:cubicBezTo>
                    <a:pt x="39" y="25"/>
                    <a:pt x="37" y="26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7" name="Freeform 541"/>
            <p:cNvSpPr>
              <a:spLocks/>
            </p:cNvSpPr>
            <p:nvPr/>
          </p:nvSpPr>
          <p:spPr bwMode="auto">
            <a:xfrm>
              <a:off x="2943226" y="2447926"/>
              <a:ext cx="103188" cy="103187"/>
            </a:xfrm>
            <a:custGeom>
              <a:avLst/>
              <a:gdLst>
                <a:gd name="T0" fmla="*/ 2147483646 w 65"/>
                <a:gd name="T1" fmla="*/ 2147483646 h 65"/>
                <a:gd name="T2" fmla="*/ 2147483646 w 65"/>
                <a:gd name="T3" fmla="*/ 2147483646 h 65"/>
                <a:gd name="T4" fmla="*/ 2147483646 w 65"/>
                <a:gd name="T5" fmla="*/ 2147483646 h 65"/>
                <a:gd name="T6" fmla="*/ 0 w 65"/>
                <a:gd name="T7" fmla="*/ 2147483646 h 65"/>
                <a:gd name="T8" fmla="*/ 0 w 65"/>
                <a:gd name="T9" fmla="*/ 0 h 65"/>
                <a:gd name="T10" fmla="*/ 2147483646 w 65"/>
                <a:gd name="T11" fmla="*/ 0 h 65"/>
                <a:gd name="T12" fmla="*/ 2147483646 w 65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50" y="65"/>
                  </a:lnTo>
                  <a:lnTo>
                    <a:pt x="5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Freeform 542"/>
            <p:cNvSpPr>
              <a:spLocks/>
            </p:cNvSpPr>
            <p:nvPr/>
          </p:nvSpPr>
          <p:spPr bwMode="auto">
            <a:xfrm>
              <a:off x="2646363" y="2447926"/>
              <a:ext cx="101600" cy="103187"/>
            </a:xfrm>
            <a:custGeom>
              <a:avLst/>
              <a:gdLst>
                <a:gd name="T0" fmla="*/ 2147483646 w 64"/>
                <a:gd name="T1" fmla="*/ 2147483646 h 65"/>
                <a:gd name="T2" fmla="*/ 0 w 64"/>
                <a:gd name="T3" fmla="*/ 2147483646 h 65"/>
                <a:gd name="T4" fmla="*/ 0 w 64"/>
                <a:gd name="T5" fmla="*/ 0 h 65"/>
                <a:gd name="T6" fmla="*/ 2147483646 w 64"/>
                <a:gd name="T7" fmla="*/ 0 h 65"/>
                <a:gd name="T8" fmla="*/ 2147483646 w 64"/>
                <a:gd name="T9" fmla="*/ 2147483646 h 65"/>
                <a:gd name="T10" fmla="*/ 2147483646 w 64"/>
                <a:gd name="T11" fmla="*/ 2147483646 h 65"/>
                <a:gd name="T12" fmla="*/ 2147483646 w 64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65">
                  <a:moveTo>
                    <a:pt x="16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"/>
                  </a:lnTo>
                  <a:lnTo>
                    <a:pt x="16" y="16"/>
                  </a:lnTo>
                  <a:lnTo>
                    <a:pt x="1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" name="Freeform 543"/>
            <p:cNvSpPr>
              <a:spLocks/>
            </p:cNvSpPr>
            <p:nvPr/>
          </p:nvSpPr>
          <p:spPr bwMode="auto">
            <a:xfrm>
              <a:off x="2943226" y="2744788"/>
              <a:ext cx="103188" cy="103187"/>
            </a:xfrm>
            <a:custGeom>
              <a:avLst/>
              <a:gdLst>
                <a:gd name="T0" fmla="*/ 2147483646 w 65"/>
                <a:gd name="T1" fmla="*/ 2147483646 h 65"/>
                <a:gd name="T2" fmla="*/ 0 w 65"/>
                <a:gd name="T3" fmla="*/ 2147483646 h 65"/>
                <a:gd name="T4" fmla="*/ 0 w 65"/>
                <a:gd name="T5" fmla="*/ 2147483646 h 65"/>
                <a:gd name="T6" fmla="*/ 2147483646 w 65"/>
                <a:gd name="T7" fmla="*/ 2147483646 h 65"/>
                <a:gd name="T8" fmla="*/ 2147483646 w 65"/>
                <a:gd name="T9" fmla="*/ 0 h 65"/>
                <a:gd name="T10" fmla="*/ 2147483646 w 65"/>
                <a:gd name="T11" fmla="*/ 0 h 65"/>
                <a:gd name="T12" fmla="*/ 2147483646 w 65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49"/>
                  </a:lnTo>
                  <a:lnTo>
                    <a:pt x="50" y="49"/>
                  </a:lnTo>
                  <a:lnTo>
                    <a:pt x="50" y="0"/>
                  </a:lnTo>
                  <a:lnTo>
                    <a:pt x="65" y="0"/>
                  </a:lnTo>
                  <a:lnTo>
                    <a:pt x="6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0" name="Freeform 544"/>
            <p:cNvSpPr>
              <a:spLocks/>
            </p:cNvSpPr>
            <p:nvPr/>
          </p:nvSpPr>
          <p:spPr bwMode="auto">
            <a:xfrm>
              <a:off x="2646363" y="2744788"/>
              <a:ext cx="101600" cy="103187"/>
            </a:xfrm>
            <a:custGeom>
              <a:avLst/>
              <a:gdLst>
                <a:gd name="T0" fmla="*/ 2147483646 w 64"/>
                <a:gd name="T1" fmla="*/ 2147483646 h 65"/>
                <a:gd name="T2" fmla="*/ 0 w 64"/>
                <a:gd name="T3" fmla="*/ 2147483646 h 65"/>
                <a:gd name="T4" fmla="*/ 0 w 64"/>
                <a:gd name="T5" fmla="*/ 0 h 65"/>
                <a:gd name="T6" fmla="*/ 2147483646 w 64"/>
                <a:gd name="T7" fmla="*/ 0 h 65"/>
                <a:gd name="T8" fmla="*/ 2147483646 w 64"/>
                <a:gd name="T9" fmla="*/ 2147483646 h 65"/>
                <a:gd name="T10" fmla="*/ 2147483646 w 64"/>
                <a:gd name="T11" fmla="*/ 2147483646 h 65"/>
                <a:gd name="T12" fmla="*/ 2147483646 w 64"/>
                <a:gd name="T13" fmla="*/ 2147483646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65">
                  <a:moveTo>
                    <a:pt x="64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9"/>
                  </a:lnTo>
                  <a:lnTo>
                    <a:pt x="64" y="49"/>
                  </a:lnTo>
                  <a:lnTo>
                    <a:pt x="6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fontAlgn="ctr"/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" name="Rectangle 545"/>
            <p:cNvSpPr>
              <a:spLocks noChangeArrowheads="1"/>
            </p:cNvSpPr>
            <p:nvPr/>
          </p:nvSpPr>
          <p:spPr bwMode="auto">
            <a:xfrm>
              <a:off x="2644776" y="2611438"/>
              <a:ext cx="403225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eaLnBrk="1" fontAlgn="ctr" hangingPunct="1">
                <a:buFont typeface="Arial" panose="020B0604020202020204" pitchFamily="34" charset="0"/>
                <a:buNone/>
              </a:pPr>
              <a:endParaRPr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22" name="直接连接符 121"/>
          <p:cNvCxnSpPr>
            <a:stCxn id="105" idx="3"/>
          </p:cNvCxnSpPr>
          <p:nvPr/>
        </p:nvCxnSpPr>
        <p:spPr>
          <a:xfrm>
            <a:off x="3720660" y="4087978"/>
            <a:ext cx="229119" cy="631241"/>
          </a:xfrm>
          <a:prstGeom prst="line">
            <a:avLst/>
          </a:prstGeom>
          <a:ln w="3175">
            <a:solidFill>
              <a:srgbClr val="B5B5B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1"/>
          <p:cNvSpPr txBox="1">
            <a:spLocks noChangeArrowheads="1"/>
          </p:cNvSpPr>
          <p:nvPr/>
        </p:nvSpPr>
        <p:spPr bwMode="auto">
          <a:xfrm flipH="1">
            <a:off x="3032156" y="3165913"/>
            <a:ext cx="912266" cy="2507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7809" eaLnBrk="1" fontAlgn="ctr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</a:rPr>
              <a:t>Detection</a:t>
            </a:r>
          </a:p>
        </p:txBody>
      </p:sp>
      <p:sp>
        <p:nvSpPr>
          <p:cNvPr id="124" name="TextBox 131"/>
          <p:cNvSpPr txBox="1"/>
          <p:nvPr/>
        </p:nvSpPr>
        <p:spPr>
          <a:xfrm>
            <a:off x="2204614" y="5117000"/>
            <a:ext cx="1157454" cy="412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Encrypted 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Tunnel*</a:t>
            </a:r>
          </a:p>
        </p:txBody>
      </p:sp>
      <p:sp>
        <p:nvSpPr>
          <p:cNvPr id="125" name="TextBox 131"/>
          <p:cNvSpPr txBox="1"/>
          <p:nvPr/>
        </p:nvSpPr>
        <p:spPr>
          <a:xfrm>
            <a:off x="5568232" y="5117000"/>
            <a:ext cx="1157454" cy="412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Encrypted 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Tunnel*</a:t>
            </a:r>
          </a:p>
        </p:txBody>
      </p:sp>
      <p:grpSp>
        <p:nvGrpSpPr>
          <p:cNvPr id="126" name="组合 125"/>
          <p:cNvGrpSpPr/>
          <p:nvPr/>
        </p:nvGrpSpPr>
        <p:grpSpPr>
          <a:xfrm>
            <a:off x="1180179" y="4744539"/>
            <a:ext cx="935308" cy="370614"/>
            <a:chOff x="4712798" y="5080570"/>
            <a:chExt cx="1009240" cy="386719"/>
          </a:xfrm>
          <a:solidFill>
            <a:schemeClr val="tx2">
              <a:lumMod val="65000"/>
            </a:schemeClr>
          </a:solidFill>
        </p:grpSpPr>
        <p:sp>
          <p:nvSpPr>
            <p:cNvPr id="127" name="任意多边形 3587"/>
            <p:cNvSpPr/>
            <p:nvPr/>
          </p:nvSpPr>
          <p:spPr>
            <a:xfrm>
              <a:off x="4712798" y="5080570"/>
              <a:ext cx="1009240" cy="386719"/>
            </a:xfrm>
            <a:custGeom>
              <a:avLst/>
              <a:gdLst/>
              <a:ahLst/>
              <a:cxnLst>
                <a:cxn ang="0">
                  <a:pos x="847153" y="70716"/>
                </a:cxn>
                <a:cxn ang="0">
                  <a:pos x="846793" y="69994"/>
                </a:cxn>
                <a:cxn ang="0">
                  <a:pos x="848952" y="70716"/>
                </a:cxn>
                <a:cxn ang="0">
                  <a:pos x="745307" y="44378"/>
                </a:cxn>
                <a:cxn ang="0">
                  <a:pos x="222405" y="0"/>
                </a:cxn>
                <a:cxn ang="0">
                  <a:pos x="35268" y="44378"/>
                </a:cxn>
                <a:cxn ang="0">
                  <a:pos x="0" y="69634"/>
                </a:cxn>
                <a:cxn ang="0">
                  <a:pos x="505269" y="299100"/>
                </a:cxn>
                <a:cxn ang="0">
                  <a:pos x="576884" y="287554"/>
                </a:cxn>
                <a:cxn ang="0">
                  <a:pos x="504549" y="277452"/>
                </a:cxn>
                <a:cxn ang="0">
                  <a:pos x="80613" y="241373"/>
                </a:cxn>
                <a:cxn ang="0">
                  <a:pos x="766180" y="241733"/>
                </a:cxn>
                <a:cxn ang="0">
                  <a:pos x="687727" y="277813"/>
                </a:cxn>
                <a:cxn ang="0">
                  <a:pos x="615391" y="287915"/>
                </a:cxn>
                <a:cxn ang="0">
                  <a:pos x="687007" y="299821"/>
                </a:cxn>
                <a:cxn ang="0">
                  <a:pos x="846793" y="70355"/>
                </a:cxn>
                <a:cxn ang="0">
                  <a:pos x="781655" y="96333"/>
                </a:cxn>
                <a:cxn ang="0">
                  <a:pos x="827719" y="166688"/>
                </a:cxn>
                <a:cxn ang="0">
                  <a:pos x="781655" y="96333"/>
                </a:cxn>
                <a:cxn ang="0">
                  <a:pos x="646341" y="15153"/>
                </a:cxn>
                <a:cxn ang="0">
                  <a:pos x="166264" y="44739"/>
                </a:cxn>
                <a:cxn ang="0">
                  <a:pos x="40666" y="58449"/>
                </a:cxn>
                <a:cxn ang="0">
                  <a:pos x="126317" y="58810"/>
                </a:cxn>
                <a:cxn ang="0">
                  <a:pos x="743148" y="58449"/>
                </a:cxn>
                <a:cxn ang="0">
                  <a:pos x="744947" y="58449"/>
                </a:cxn>
                <a:cxn ang="0">
                  <a:pos x="824840" y="69994"/>
                </a:cxn>
                <a:cxn ang="0">
                  <a:pos x="40666" y="58449"/>
                </a:cxn>
                <a:cxn ang="0">
                  <a:pos x="68737" y="120506"/>
                </a:cxn>
                <a:cxn ang="0">
                  <a:pos x="22672" y="193026"/>
                </a:cxn>
                <a:cxn ang="0">
                  <a:pos x="22672" y="198077"/>
                </a:cxn>
                <a:cxn ang="0">
                  <a:pos x="68737" y="239569"/>
                </a:cxn>
                <a:cxn ang="0">
                  <a:pos x="22672" y="198077"/>
                </a:cxn>
                <a:cxn ang="0">
                  <a:pos x="22672" y="115094"/>
                </a:cxn>
                <a:cxn ang="0">
                  <a:pos x="68737" y="90921"/>
                </a:cxn>
                <a:cxn ang="0">
                  <a:pos x="22672" y="277813"/>
                </a:cxn>
                <a:cxn ang="0">
                  <a:pos x="68737" y="244620"/>
                </a:cxn>
                <a:cxn ang="0">
                  <a:pos x="22672" y="277813"/>
                </a:cxn>
                <a:cxn ang="0">
                  <a:pos x="82772" y="220446"/>
                </a:cxn>
                <a:cxn ang="0">
                  <a:pos x="767620" y="91281"/>
                </a:cxn>
                <a:cxn ang="0">
                  <a:pos x="434013" y="190861"/>
                </a:cxn>
                <a:cxn ang="0">
                  <a:pos x="781655" y="173904"/>
                </a:cxn>
                <a:cxn ang="0">
                  <a:pos x="827719" y="277813"/>
                </a:cxn>
              </a:cxnLst>
              <a:rect l="0" t="0" r="0" b="0"/>
              <a:pathLst>
                <a:path w="2360" h="902">
                  <a:moveTo>
                    <a:pt x="2359" y="196"/>
                  </a:moveTo>
                  <a:lnTo>
                    <a:pt x="2354" y="196"/>
                  </a:lnTo>
                  <a:lnTo>
                    <a:pt x="2353" y="195"/>
                  </a:lnTo>
                  <a:lnTo>
                    <a:pt x="2353" y="194"/>
                  </a:lnTo>
                  <a:lnTo>
                    <a:pt x="2359" y="194"/>
                  </a:lnTo>
                  <a:lnTo>
                    <a:pt x="2359" y="196"/>
                  </a:lnTo>
                  <a:close/>
                  <a:moveTo>
                    <a:pt x="2258" y="123"/>
                  </a:moveTo>
                  <a:lnTo>
                    <a:pt x="2071" y="123"/>
                  </a:lnTo>
                  <a:lnTo>
                    <a:pt x="1822" y="1"/>
                  </a:lnTo>
                  <a:lnTo>
                    <a:pt x="618" y="0"/>
                  </a:lnTo>
                  <a:lnTo>
                    <a:pt x="345" y="123"/>
                  </a:lnTo>
                  <a:lnTo>
                    <a:pt x="98" y="123"/>
                  </a:lnTo>
                  <a:lnTo>
                    <a:pt x="1" y="193"/>
                  </a:lnTo>
                  <a:lnTo>
                    <a:pt x="0" y="193"/>
                  </a:lnTo>
                  <a:lnTo>
                    <a:pt x="0" y="829"/>
                  </a:lnTo>
                  <a:lnTo>
                    <a:pt x="1404" y="829"/>
                  </a:lnTo>
                  <a:cubicBezTo>
                    <a:pt x="1418" y="870"/>
                    <a:pt x="1455" y="899"/>
                    <a:pt x="1500" y="899"/>
                  </a:cubicBezTo>
                  <a:cubicBezTo>
                    <a:pt x="1558" y="899"/>
                    <a:pt x="1603" y="854"/>
                    <a:pt x="1603" y="797"/>
                  </a:cubicBezTo>
                  <a:cubicBezTo>
                    <a:pt x="1603" y="739"/>
                    <a:pt x="1558" y="694"/>
                    <a:pt x="1500" y="694"/>
                  </a:cubicBezTo>
                  <a:cubicBezTo>
                    <a:pt x="1453" y="694"/>
                    <a:pt x="1414" y="725"/>
                    <a:pt x="1402" y="769"/>
                  </a:cubicBezTo>
                  <a:lnTo>
                    <a:pt x="224" y="769"/>
                  </a:lnTo>
                  <a:lnTo>
                    <a:pt x="224" y="669"/>
                  </a:lnTo>
                  <a:cubicBezTo>
                    <a:pt x="347" y="647"/>
                    <a:pt x="571" y="586"/>
                    <a:pt x="1200" y="586"/>
                  </a:cubicBezTo>
                  <a:cubicBezTo>
                    <a:pt x="1846" y="586"/>
                    <a:pt x="2032" y="647"/>
                    <a:pt x="2129" y="670"/>
                  </a:cubicBezTo>
                  <a:lnTo>
                    <a:pt x="2129" y="770"/>
                  </a:lnTo>
                  <a:lnTo>
                    <a:pt x="1911" y="770"/>
                  </a:lnTo>
                  <a:cubicBezTo>
                    <a:pt x="1898" y="726"/>
                    <a:pt x="1860" y="695"/>
                    <a:pt x="1813" y="695"/>
                  </a:cubicBezTo>
                  <a:cubicBezTo>
                    <a:pt x="1755" y="695"/>
                    <a:pt x="1710" y="740"/>
                    <a:pt x="1710" y="798"/>
                  </a:cubicBezTo>
                  <a:cubicBezTo>
                    <a:pt x="1710" y="856"/>
                    <a:pt x="1755" y="901"/>
                    <a:pt x="1813" y="901"/>
                  </a:cubicBezTo>
                  <a:cubicBezTo>
                    <a:pt x="1858" y="901"/>
                    <a:pt x="1897" y="871"/>
                    <a:pt x="1909" y="831"/>
                  </a:cubicBezTo>
                  <a:lnTo>
                    <a:pt x="2353" y="831"/>
                  </a:lnTo>
                  <a:lnTo>
                    <a:pt x="2353" y="195"/>
                  </a:lnTo>
                  <a:lnTo>
                    <a:pt x="2258" y="123"/>
                  </a:lnTo>
                  <a:close/>
                  <a:moveTo>
                    <a:pt x="2172" y="267"/>
                  </a:moveTo>
                  <a:lnTo>
                    <a:pt x="2300" y="267"/>
                  </a:lnTo>
                  <a:lnTo>
                    <a:pt x="2300" y="462"/>
                  </a:lnTo>
                  <a:lnTo>
                    <a:pt x="2172" y="462"/>
                  </a:lnTo>
                  <a:lnTo>
                    <a:pt x="2172" y="267"/>
                  </a:lnTo>
                  <a:close/>
                  <a:moveTo>
                    <a:pt x="647" y="40"/>
                  </a:moveTo>
                  <a:lnTo>
                    <a:pt x="1796" y="42"/>
                  </a:lnTo>
                  <a:lnTo>
                    <a:pt x="1964" y="124"/>
                  </a:lnTo>
                  <a:lnTo>
                    <a:pt x="462" y="124"/>
                  </a:lnTo>
                  <a:lnTo>
                    <a:pt x="647" y="40"/>
                  </a:lnTo>
                  <a:close/>
                  <a:moveTo>
                    <a:pt x="113" y="162"/>
                  </a:moveTo>
                  <a:lnTo>
                    <a:pt x="351" y="162"/>
                  </a:lnTo>
                  <a:lnTo>
                    <a:pt x="351" y="163"/>
                  </a:lnTo>
                  <a:lnTo>
                    <a:pt x="356" y="162"/>
                  </a:lnTo>
                  <a:lnTo>
                    <a:pt x="2065" y="162"/>
                  </a:lnTo>
                  <a:lnTo>
                    <a:pt x="2070" y="163"/>
                  </a:lnTo>
                  <a:lnTo>
                    <a:pt x="2070" y="162"/>
                  </a:lnTo>
                  <a:lnTo>
                    <a:pt x="2249" y="162"/>
                  </a:lnTo>
                  <a:lnTo>
                    <a:pt x="2292" y="194"/>
                  </a:lnTo>
                  <a:lnTo>
                    <a:pt x="71" y="194"/>
                  </a:lnTo>
                  <a:lnTo>
                    <a:pt x="113" y="162"/>
                  </a:lnTo>
                  <a:close/>
                  <a:moveTo>
                    <a:pt x="63" y="334"/>
                  </a:moveTo>
                  <a:lnTo>
                    <a:pt x="191" y="334"/>
                  </a:lnTo>
                  <a:lnTo>
                    <a:pt x="191" y="535"/>
                  </a:lnTo>
                  <a:lnTo>
                    <a:pt x="63" y="535"/>
                  </a:lnTo>
                  <a:lnTo>
                    <a:pt x="63" y="334"/>
                  </a:lnTo>
                  <a:close/>
                  <a:moveTo>
                    <a:pt x="63" y="549"/>
                  </a:moveTo>
                  <a:lnTo>
                    <a:pt x="191" y="549"/>
                  </a:lnTo>
                  <a:lnTo>
                    <a:pt x="191" y="664"/>
                  </a:lnTo>
                  <a:lnTo>
                    <a:pt x="63" y="664"/>
                  </a:lnTo>
                  <a:lnTo>
                    <a:pt x="63" y="549"/>
                  </a:lnTo>
                  <a:close/>
                  <a:moveTo>
                    <a:pt x="191" y="319"/>
                  </a:moveTo>
                  <a:lnTo>
                    <a:pt x="63" y="319"/>
                  </a:lnTo>
                  <a:lnTo>
                    <a:pt x="63" y="252"/>
                  </a:lnTo>
                  <a:lnTo>
                    <a:pt x="191" y="252"/>
                  </a:lnTo>
                  <a:lnTo>
                    <a:pt x="191" y="319"/>
                  </a:lnTo>
                  <a:close/>
                  <a:moveTo>
                    <a:pt x="63" y="770"/>
                  </a:moveTo>
                  <a:lnTo>
                    <a:pt x="63" y="678"/>
                  </a:lnTo>
                  <a:lnTo>
                    <a:pt x="191" y="678"/>
                  </a:lnTo>
                  <a:lnTo>
                    <a:pt x="191" y="770"/>
                  </a:lnTo>
                  <a:lnTo>
                    <a:pt x="63" y="770"/>
                  </a:lnTo>
                  <a:close/>
                  <a:moveTo>
                    <a:pt x="1206" y="529"/>
                  </a:moveTo>
                  <a:cubicBezTo>
                    <a:pt x="588" y="530"/>
                    <a:pt x="368" y="582"/>
                    <a:pt x="230" y="611"/>
                  </a:cubicBezTo>
                  <a:lnTo>
                    <a:pt x="230" y="253"/>
                  </a:lnTo>
                  <a:lnTo>
                    <a:pt x="2133" y="253"/>
                  </a:lnTo>
                  <a:lnTo>
                    <a:pt x="2133" y="611"/>
                  </a:lnTo>
                  <a:cubicBezTo>
                    <a:pt x="2035" y="574"/>
                    <a:pt x="1850" y="527"/>
                    <a:pt x="1206" y="529"/>
                  </a:cubicBezTo>
                  <a:close/>
                  <a:moveTo>
                    <a:pt x="2172" y="770"/>
                  </a:moveTo>
                  <a:lnTo>
                    <a:pt x="2172" y="482"/>
                  </a:lnTo>
                  <a:lnTo>
                    <a:pt x="2300" y="482"/>
                  </a:lnTo>
                  <a:lnTo>
                    <a:pt x="2300" y="770"/>
                  </a:lnTo>
                  <a:lnTo>
                    <a:pt x="2172" y="77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8" name="任意多边形 3595"/>
            <p:cNvSpPr/>
            <p:nvPr/>
          </p:nvSpPr>
          <p:spPr>
            <a:xfrm>
              <a:off x="5654128" y="5220166"/>
              <a:ext cx="33956" cy="33956"/>
            </a:xfrm>
            <a:custGeom>
              <a:avLst/>
              <a:gdLst/>
              <a:ahLst/>
              <a:cxnLst>
                <a:cxn ang="0">
                  <a:pos x="28202" y="13935"/>
                </a:cxn>
                <a:cxn ang="0">
                  <a:pos x="26395" y="21269"/>
                </a:cxn>
                <a:cxn ang="0">
                  <a:pos x="20971" y="26403"/>
                </a:cxn>
                <a:cxn ang="0">
                  <a:pos x="14101" y="28236"/>
                </a:cxn>
                <a:cxn ang="0">
                  <a:pos x="6870" y="26403"/>
                </a:cxn>
                <a:cxn ang="0">
                  <a:pos x="1808" y="21269"/>
                </a:cxn>
                <a:cxn ang="0">
                  <a:pos x="0" y="13935"/>
                </a:cxn>
                <a:cxn ang="0">
                  <a:pos x="1808" y="6967"/>
                </a:cxn>
                <a:cxn ang="0">
                  <a:pos x="6870" y="1834"/>
                </a:cxn>
                <a:cxn ang="0">
                  <a:pos x="14101" y="0"/>
                </a:cxn>
                <a:cxn ang="0">
                  <a:pos x="20971" y="1834"/>
                </a:cxn>
                <a:cxn ang="0">
                  <a:pos x="26395" y="6967"/>
                </a:cxn>
                <a:cxn ang="0">
                  <a:pos x="28202" y="13935"/>
                </a:cxn>
              </a:cxnLst>
              <a:rect l="0" t="0" r="0" b="0"/>
              <a:pathLst>
                <a:path w="79" h="78">
                  <a:moveTo>
                    <a:pt x="78" y="38"/>
                  </a:moveTo>
                  <a:cubicBezTo>
                    <a:pt x="78" y="46"/>
                    <a:pt x="76" y="52"/>
                    <a:pt x="73" y="58"/>
                  </a:cubicBezTo>
                  <a:cubicBezTo>
                    <a:pt x="69" y="64"/>
                    <a:pt x="64" y="68"/>
                    <a:pt x="58" y="72"/>
                  </a:cubicBezTo>
                  <a:cubicBezTo>
                    <a:pt x="51" y="75"/>
                    <a:pt x="46" y="77"/>
                    <a:pt x="39" y="77"/>
                  </a:cubicBezTo>
                  <a:cubicBezTo>
                    <a:pt x="32" y="77"/>
                    <a:pt x="25" y="75"/>
                    <a:pt x="19" y="72"/>
                  </a:cubicBezTo>
                  <a:cubicBezTo>
                    <a:pt x="12" y="68"/>
                    <a:pt x="8" y="64"/>
                    <a:pt x="5" y="58"/>
                  </a:cubicBezTo>
                  <a:cubicBezTo>
                    <a:pt x="1" y="52"/>
                    <a:pt x="0" y="45"/>
                    <a:pt x="0" y="38"/>
                  </a:cubicBezTo>
                  <a:cubicBezTo>
                    <a:pt x="0" y="30"/>
                    <a:pt x="1" y="25"/>
                    <a:pt x="5" y="19"/>
                  </a:cubicBezTo>
                  <a:cubicBezTo>
                    <a:pt x="8" y="13"/>
                    <a:pt x="12" y="8"/>
                    <a:pt x="19" y="5"/>
                  </a:cubicBezTo>
                  <a:cubicBezTo>
                    <a:pt x="25" y="1"/>
                    <a:pt x="32" y="0"/>
                    <a:pt x="39" y="0"/>
                  </a:cubicBezTo>
                  <a:cubicBezTo>
                    <a:pt x="46" y="0"/>
                    <a:pt x="51" y="1"/>
                    <a:pt x="58" y="5"/>
                  </a:cubicBezTo>
                  <a:cubicBezTo>
                    <a:pt x="64" y="8"/>
                    <a:pt x="69" y="13"/>
                    <a:pt x="73" y="19"/>
                  </a:cubicBezTo>
                  <a:cubicBezTo>
                    <a:pt x="76" y="25"/>
                    <a:pt x="78" y="31"/>
                    <a:pt x="78" y="38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9" name="任意多边形 3792"/>
            <p:cNvSpPr/>
            <p:nvPr/>
          </p:nvSpPr>
          <p:spPr>
            <a:xfrm>
              <a:off x="5165543" y="5282419"/>
              <a:ext cx="16977" cy="18864"/>
            </a:xfrm>
            <a:custGeom>
              <a:avLst/>
              <a:gdLst/>
              <a:ahLst/>
              <a:cxnLst>
                <a:cxn ang="0">
                  <a:pos x="10108" y="6282"/>
                </a:cxn>
                <a:cxn ang="0">
                  <a:pos x="2995" y="6282"/>
                </a:cxn>
                <a:cxn ang="0">
                  <a:pos x="2995" y="0"/>
                </a:cxn>
                <a:cxn ang="0">
                  <a:pos x="0" y="0"/>
                </a:cxn>
                <a:cxn ang="0">
                  <a:pos x="0" y="15521"/>
                </a:cxn>
                <a:cxn ang="0">
                  <a:pos x="2995" y="15521"/>
                </a:cxn>
                <a:cxn ang="0">
                  <a:pos x="2995" y="9239"/>
                </a:cxn>
                <a:cxn ang="0">
                  <a:pos x="10108" y="9239"/>
                </a:cxn>
                <a:cxn ang="0">
                  <a:pos x="10108" y="15521"/>
                </a:cxn>
                <a:cxn ang="0">
                  <a:pos x="14226" y="15521"/>
                </a:cxn>
                <a:cxn ang="0">
                  <a:pos x="14226" y="0"/>
                </a:cxn>
                <a:cxn ang="0">
                  <a:pos x="10108" y="0"/>
                </a:cxn>
                <a:cxn ang="0">
                  <a:pos x="10108" y="6282"/>
                </a:cxn>
              </a:cxnLst>
              <a:rect l="0" t="0" r="0" b="0"/>
              <a:pathLst>
                <a:path w="39" h="43">
                  <a:moveTo>
                    <a:pt x="27" y="17"/>
                  </a:moveTo>
                  <a:lnTo>
                    <a:pt x="8" y="17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8" y="42"/>
                  </a:lnTo>
                  <a:lnTo>
                    <a:pt x="8" y="25"/>
                  </a:lnTo>
                  <a:lnTo>
                    <a:pt x="27" y="25"/>
                  </a:lnTo>
                  <a:lnTo>
                    <a:pt x="27" y="42"/>
                  </a:lnTo>
                  <a:lnTo>
                    <a:pt x="38" y="42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27" y="1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0" name="任意多边形 3793"/>
            <p:cNvSpPr/>
            <p:nvPr/>
          </p:nvSpPr>
          <p:spPr>
            <a:xfrm>
              <a:off x="5186292" y="5282419"/>
              <a:ext cx="15092" cy="18864"/>
            </a:xfrm>
            <a:custGeom>
              <a:avLst/>
              <a:gdLst/>
              <a:ahLst/>
              <a:cxnLst>
                <a:cxn ang="0">
                  <a:pos x="9793" y="8828"/>
                </a:cxn>
                <a:cxn ang="0">
                  <a:pos x="6166" y="12007"/>
                </a:cxn>
                <a:cxn ang="0">
                  <a:pos x="2902" y="7769"/>
                </a:cxn>
                <a:cxn ang="0">
                  <a:pos x="2902" y="0"/>
                </a:cxn>
                <a:cxn ang="0">
                  <a:pos x="0" y="0"/>
                </a:cxn>
                <a:cxn ang="0">
                  <a:pos x="0" y="8475"/>
                </a:cxn>
                <a:cxn ang="0">
                  <a:pos x="6166" y="15538"/>
                </a:cxn>
                <a:cxn ang="0">
                  <a:pos x="12332" y="8475"/>
                </a:cxn>
                <a:cxn ang="0">
                  <a:pos x="12332" y="0"/>
                </a:cxn>
                <a:cxn ang="0">
                  <a:pos x="9793" y="0"/>
                </a:cxn>
                <a:cxn ang="0">
                  <a:pos x="9793" y="8828"/>
                </a:cxn>
              </a:cxnLst>
              <a:rect l="0" t="0" r="0" b="0"/>
              <a:pathLst>
                <a:path w="35" h="45">
                  <a:moveTo>
                    <a:pt x="27" y="25"/>
                  </a:moveTo>
                  <a:cubicBezTo>
                    <a:pt x="27" y="33"/>
                    <a:pt x="21" y="34"/>
                    <a:pt x="17" y="34"/>
                  </a:cubicBezTo>
                  <a:cubicBezTo>
                    <a:pt x="12" y="34"/>
                    <a:pt x="8" y="30"/>
                    <a:pt x="8" y="22"/>
                  </a:cubicBez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cubicBezTo>
                    <a:pt x="0" y="36"/>
                    <a:pt x="6" y="44"/>
                    <a:pt x="17" y="44"/>
                  </a:cubicBezTo>
                  <a:cubicBezTo>
                    <a:pt x="30" y="44"/>
                    <a:pt x="34" y="36"/>
                    <a:pt x="34" y="24"/>
                  </a:cubicBezTo>
                  <a:lnTo>
                    <a:pt x="34" y="0"/>
                  </a:lnTo>
                  <a:lnTo>
                    <a:pt x="27" y="0"/>
                  </a:lnTo>
                  <a:lnTo>
                    <a:pt x="27" y="25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1" name="任意多边形 3794"/>
            <p:cNvSpPr/>
            <p:nvPr/>
          </p:nvSpPr>
          <p:spPr>
            <a:xfrm>
              <a:off x="5220250" y="5282419"/>
              <a:ext cx="28297" cy="18864"/>
            </a:xfrm>
            <a:custGeom>
              <a:avLst/>
              <a:gdLst/>
              <a:ahLst/>
              <a:cxnLst>
                <a:cxn ang="0">
                  <a:pos x="16260" y="10348"/>
                </a:cxn>
                <a:cxn ang="0">
                  <a:pos x="13008" y="0"/>
                </a:cxn>
                <a:cxn ang="0">
                  <a:pos x="10117" y="0"/>
                </a:cxn>
                <a:cxn ang="0">
                  <a:pos x="6865" y="10348"/>
                </a:cxn>
                <a:cxn ang="0">
                  <a:pos x="2891" y="0"/>
                </a:cxn>
                <a:cxn ang="0">
                  <a:pos x="0" y="0"/>
                </a:cxn>
                <a:cxn ang="0">
                  <a:pos x="5059" y="15521"/>
                </a:cxn>
                <a:cxn ang="0">
                  <a:pos x="7949" y="15521"/>
                </a:cxn>
                <a:cxn ang="0">
                  <a:pos x="11201" y="5174"/>
                </a:cxn>
                <a:cxn ang="0">
                  <a:pos x="15176" y="15521"/>
                </a:cxn>
                <a:cxn ang="0">
                  <a:pos x="16982" y="15521"/>
                </a:cxn>
                <a:cxn ang="0">
                  <a:pos x="23125" y="0"/>
                </a:cxn>
                <a:cxn ang="0">
                  <a:pos x="19150" y="0"/>
                </a:cxn>
                <a:cxn ang="0">
                  <a:pos x="16260" y="10348"/>
                </a:cxn>
              </a:cxnLst>
              <a:rect l="0" t="0" r="0" b="0"/>
              <a:pathLst>
                <a:path w="65" h="43">
                  <a:moveTo>
                    <a:pt x="45" y="28"/>
                  </a:moveTo>
                  <a:lnTo>
                    <a:pt x="36" y="0"/>
                  </a:lnTo>
                  <a:lnTo>
                    <a:pt x="28" y="0"/>
                  </a:lnTo>
                  <a:lnTo>
                    <a:pt x="19" y="28"/>
                  </a:lnTo>
                  <a:lnTo>
                    <a:pt x="8" y="0"/>
                  </a:lnTo>
                  <a:lnTo>
                    <a:pt x="0" y="0"/>
                  </a:lnTo>
                  <a:lnTo>
                    <a:pt x="14" y="42"/>
                  </a:lnTo>
                  <a:lnTo>
                    <a:pt x="22" y="42"/>
                  </a:lnTo>
                  <a:lnTo>
                    <a:pt x="31" y="14"/>
                  </a:lnTo>
                  <a:lnTo>
                    <a:pt x="42" y="42"/>
                  </a:lnTo>
                  <a:lnTo>
                    <a:pt x="47" y="42"/>
                  </a:lnTo>
                  <a:lnTo>
                    <a:pt x="64" y="0"/>
                  </a:lnTo>
                  <a:lnTo>
                    <a:pt x="53" y="0"/>
                  </a:lnTo>
                  <a:lnTo>
                    <a:pt x="45" y="28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2" name="任意多边形 3795"/>
            <p:cNvSpPr/>
            <p:nvPr/>
          </p:nvSpPr>
          <p:spPr>
            <a:xfrm>
              <a:off x="5250431" y="5282419"/>
              <a:ext cx="15092" cy="18864"/>
            </a:xfrm>
            <a:custGeom>
              <a:avLst/>
              <a:gdLst/>
              <a:ahLst/>
              <a:cxnLst>
                <a:cxn ang="0">
                  <a:pos x="3990" y="9239"/>
                </a:cxn>
                <a:cxn ang="0">
                  <a:pos x="9431" y="9239"/>
                </a:cxn>
                <a:cxn ang="0">
                  <a:pos x="9431" y="6282"/>
                </a:cxn>
                <a:cxn ang="0">
                  <a:pos x="3990" y="6282"/>
                </a:cxn>
                <a:cxn ang="0">
                  <a:pos x="3990" y="2956"/>
                </a:cxn>
                <a:cxn ang="0">
                  <a:pos x="11244" y="2956"/>
                </a:cxn>
                <a:cxn ang="0">
                  <a:pos x="11244" y="0"/>
                </a:cxn>
                <a:cxn ang="0">
                  <a:pos x="0" y="0"/>
                </a:cxn>
                <a:cxn ang="0">
                  <a:pos x="0" y="15521"/>
                </a:cxn>
                <a:cxn ang="0">
                  <a:pos x="12332" y="15521"/>
                </a:cxn>
                <a:cxn ang="0">
                  <a:pos x="12332" y="12565"/>
                </a:cxn>
                <a:cxn ang="0">
                  <a:pos x="3990" y="12565"/>
                </a:cxn>
                <a:cxn ang="0">
                  <a:pos x="3990" y="9239"/>
                </a:cxn>
              </a:cxnLst>
              <a:rect l="0" t="0" r="0" b="0"/>
              <a:pathLst>
                <a:path w="35" h="43">
                  <a:moveTo>
                    <a:pt x="11" y="25"/>
                  </a:moveTo>
                  <a:lnTo>
                    <a:pt x="26" y="25"/>
                  </a:lnTo>
                  <a:lnTo>
                    <a:pt x="26" y="17"/>
                  </a:lnTo>
                  <a:lnTo>
                    <a:pt x="11" y="17"/>
                  </a:lnTo>
                  <a:lnTo>
                    <a:pt x="11" y="8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34" y="42"/>
                  </a:lnTo>
                  <a:lnTo>
                    <a:pt x="34" y="34"/>
                  </a:lnTo>
                  <a:lnTo>
                    <a:pt x="11" y="34"/>
                  </a:lnTo>
                  <a:lnTo>
                    <a:pt x="11" y="25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3" name="任意多边形 3796"/>
            <p:cNvSpPr/>
            <p:nvPr/>
          </p:nvSpPr>
          <p:spPr>
            <a:xfrm>
              <a:off x="5269296" y="5282419"/>
              <a:ext cx="3773" cy="18864"/>
            </a:xfrm>
            <a:custGeom>
              <a:avLst/>
              <a:gdLst/>
              <a:ahLst/>
              <a:cxnLst>
                <a:cxn ang="0">
                  <a:pos x="1411" y="15538"/>
                </a:cxn>
                <a:cxn ang="0">
                  <a:pos x="0" y="15538"/>
                </a:cxn>
                <a:cxn ang="0">
                  <a:pos x="0" y="0"/>
                </a:cxn>
                <a:cxn ang="0">
                  <a:pos x="2821" y="0"/>
                </a:cxn>
                <a:cxn ang="0">
                  <a:pos x="2821" y="15538"/>
                </a:cxn>
                <a:cxn ang="0">
                  <a:pos x="1411" y="15538"/>
                </a:cxn>
              </a:cxnLst>
              <a:rect l="0" t="0" r="0" b="0"/>
              <a:pathLst>
                <a:path w="9" h="45">
                  <a:moveTo>
                    <a:pt x="4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44"/>
                  </a:lnTo>
                  <a:lnTo>
                    <a:pt x="4" y="44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4" name="任意多边形 3797"/>
            <p:cNvSpPr/>
            <p:nvPr/>
          </p:nvSpPr>
          <p:spPr>
            <a:xfrm>
              <a:off x="5203272" y="5282419"/>
              <a:ext cx="18864" cy="18864"/>
            </a:xfrm>
            <a:custGeom>
              <a:avLst/>
              <a:gdLst/>
              <a:ahLst/>
              <a:cxnLst>
                <a:cxn ang="0">
                  <a:pos x="12074" y="14446"/>
                </a:cxn>
                <a:cxn ang="0">
                  <a:pos x="15524" y="14446"/>
                </a:cxn>
                <a:cxn ang="0">
                  <a:pos x="9659" y="0"/>
                </a:cxn>
                <a:cxn ang="0">
                  <a:pos x="6900" y="0"/>
                </a:cxn>
                <a:cxn ang="0">
                  <a:pos x="0" y="15530"/>
                </a:cxn>
                <a:cxn ang="0">
                  <a:pos x="2415" y="15530"/>
                </a:cxn>
                <a:cxn ang="0">
                  <a:pos x="4140" y="13002"/>
                </a:cxn>
                <a:cxn ang="0">
                  <a:pos x="11039" y="13002"/>
                </a:cxn>
                <a:cxn ang="0">
                  <a:pos x="11039" y="12641"/>
                </a:cxn>
                <a:cxn ang="0">
                  <a:pos x="12074" y="14446"/>
                </a:cxn>
                <a:cxn ang="0">
                  <a:pos x="7245" y="3250"/>
                </a:cxn>
                <a:cxn ang="0">
                  <a:pos x="9659" y="8307"/>
                </a:cxn>
                <a:cxn ang="0">
                  <a:pos x="9659" y="9029"/>
                </a:cxn>
                <a:cxn ang="0">
                  <a:pos x="4830" y="9029"/>
                </a:cxn>
                <a:cxn ang="0">
                  <a:pos x="4830" y="8307"/>
                </a:cxn>
                <a:cxn ang="0">
                  <a:pos x="7245" y="3250"/>
                </a:cxn>
              </a:cxnLst>
              <a:rect l="0" t="0" r="0" b="0"/>
              <a:pathLst>
                <a:path w="46" h="44">
                  <a:moveTo>
                    <a:pt x="35" y="40"/>
                  </a:moveTo>
                  <a:lnTo>
                    <a:pt x="45" y="4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2" y="36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5" y="40"/>
                  </a:lnTo>
                  <a:close/>
                  <a:moveTo>
                    <a:pt x="21" y="9"/>
                  </a:moveTo>
                  <a:lnTo>
                    <a:pt x="28" y="23"/>
                  </a:lnTo>
                  <a:lnTo>
                    <a:pt x="28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21" y="9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5" name="任意多边形 3798"/>
            <p:cNvSpPr/>
            <p:nvPr/>
          </p:nvSpPr>
          <p:spPr>
            <a:xfrm>
              <a:off x="5171201" y="5206962"/>
              <a:ext cx="39616" cy="49047"/>
            </a:xfrm>
            <a:custGeom>
              <a:avLst/>
              <a:gdLst/>
              <a:ahLst/>
              <a:cxnLst>
                <a:cxn ang="0">
                  <a:pos x="5618" y="23151"/>
                </a:cxn>
                <a:cxn ang="0">
                  <a:pos x="32306" y="40959"/>
                </a:cxn>
                <a:cxn ang="0">
                  <a:pos x="32657" y="40959"/>
                </a:cxn>
                <a:cxn ang="0">
                  <a:pos x="8076" y="0"/>
                </a:cxn>
                <a:cxn ang="0">
                  <a:pos x="702" y="14247"/>
                </a:cxn>
                <a:cxn ang="0">
                  <a:pos x="5618" y="23151"/>
                </a:cxn>
              </a:cxnLst>
              <a:rect l="0" t="0" r="0" b="0"/>
              <a:pathLst>
                <a:path w="94" h="116">
                  <a:moveTo>
                    <a:pt x="16" y="65"/>
                  </a:moveTo>
                  <a:cubicBezTo>
                    <a:pt x="36" y="85"/>
                    <a:pt x="82" y="109"/>
                    <a:pt x="92" y="115"/>
                  </a:cubicBezTo>
                  <a:lnTo>
                    <a:pt x="93" y="115"/>
                  </a:lnTo>
                  <a:cubicBezTo>
                    <a:pt x="64" y="50"/>
                    <a:pt x="23" y="0"/>
                    <a:pt x="23" y="0"/>
                  </a:cubicBezTo>
                  <a:cubicBezTo>
                    <a:pt x="23" y="0"/>
                    <a:pt x="0" y="19"/>
                    <a:pt x="2" y="40"/>
                  </a:cubicBezTo>
                  <a:cubicBezTo>
                    <a:pt x="2" y="56"/>
                    <a:pt x="16" y="65"/>
                    <a:pt x="16" y="65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6" name="任意多边形 3800"/>
            <p:cNvSpPr/>
            <p:nvPr/>
          </p:nvSpPr>
          <p:spPr>
            <a:xfrm>
              <a:off x="5174975" y="5263555"/>
              <a:ext cx="33956" cy="13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40" y="9074"/>
                </a:cxn>
                <a:cxn ang="0">
                  <a:pos x="28202" y="0"/>
                </a:cxn>
                <a:cxn ang="0">
                  <a:pos x="28202" y="0"/>
                </a:cxn>
                <a:cxn ang="0">
                  <a:pos x="28202" y="0"/>
                </a:cxn>
                <a:cxn ang="0">
                  <a:pos x="27479" y="0"/>
                </a:cxn>
                <a:cxn ang="0">
                  <a:pos x="27479" y="0"/>
                </a:cxn>
                <a:cxn ang="0">
                  <a:pos x="0" y="0"/>
                </a:cxn>
              </a:cxnLst>
              <a:rect l="0" t="0" r="0" b="0"/>
              <a:pathLst>
                <a:path w="79" h="29">
                  <a:moveTo>
                    <a:pt x="0" y="0"/>
                  </a:moveTo>
                  <a:cubicBezTo>
                    <a:pt x="8" y="16"/>
                    <a:pt x="24" y="28"/>
                    <a:pt x="38" y="23"/>
                  </a:cubicBezTo>
                  <a:cubicBezTo>
                    <a:pt x="47" y="22"/>
                    <a:pt x="70" y="3"/>
                    <a:pt x="78" y="0"/>
                  </a:cubicBezTo>
                  <a:lnTo>
                    <a:pt x="76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7" name="任意多边形 3802"/>
            <p:cNvSpPr/>
            <p:nvPr/>
          </p:nvSpPr>
          <p:spPr>
            <a:xfrm>
              <a:off x="5161770" y="5231484"/>
              <a:ext cx="47160" cy="26411"/>
            </a:xfrm>
            <a:custGeom>
              <a:avLst/>
              <a:gdLst/>
              <a:ahLst/>
              <a:cxnLst>
                <a:cxn ang="0">
                  <a:pos x="12361" y="20094"/>
                </a:cxn>
                <a:cxn ang="0">
                  <a:pos x="18177" y="21888"/>
                </a:cxn>
                <a:cxn ang="0">
                  <a:pos x="39626" y="21888"/>
                </a:cxn>
                <a:cxn ang="0">
                  <a:pos x="39626" y="21171"/>
                </a:cxn>
                <a:cxn ang="0">
                  <a:pos x="3635" y="0"/>
                </a:cxn>
                <a:cxn ang="0">
                  <a:pos x="3635" y="11841"/>
                </a:cxn>
                <a:cxn ang="0">
                  <a:pos x="12361" y="20094"/>
                </a:cxn>
              </a:cxnLst>
              <a:rect l="0" t="0" r="0" b="0"/>
              <a:pathLst>
                <a:path w="110" h="62">
                  <a:moveTo>
                    <a:pt x="34" y="56"/>
                  </a:moveTo>
                  <a:cubicBezTo>
                    <a:pt x="42" y="61"/>
                    <a:pt x="50" y="61"/>
                    <a:pt x="50" y="61"/>
                  </a:cubicBezTo>
                  <a:lnTo>
                    <a:pt x="109" y="61"/>
                  </a:lnTo>
                  <a:lnTo>
                    <a:pt x="109" y="59"/>
                  </a:lnTo>
                  <a:cubicBezTo>
                    <a:pt x="73" y="36"/>
                    <a:pt x="10" y="0"/>
                    <a:pt x="10" y="0"/>
                  </a:cubicBezTo>
                  <a:cubicBezTo>
                    <a:pt x="0" y="17"/>
                    <a:pt x="10" y="33"/>
                    <a:pt x="10" y="33"/>
                  </a:cubicBezTo>
                  <a:cubicBezTo>
                    <a:pt x="17" y="50"/>
                    <a:pt x="34" y="56"/>
                    <a:pt x="34" y="5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8" name="任意多边形 3804"/>
            <p:cNvSpPr/>
            <p:nvPr/>
          </p:nvSpPr>
          <p:spPr>
            <a:xfrm>
              <a:off x="5191952" y="5191870"/>
              <a:ext cx="28296" cy="62252"/>
            </a:xfrm>
            <a:custGeom>
              <a:avLst/>
              <a:gdLst/>
              <a:ahLst/>
              <a:cxnLst>
                <a:cxn ang="0">
                  <a:pos x="1774" y="9526"/>
                </a:cxn>
                <a:cxn ang="0">
                  <a:pos x="1774" y="18685"/>
                </a:cxn>
                <a:cxn ang="0">
                  <a:pos x="19510" y="52391"/>
                </a:cxn>
                <a:cxn ang="0">
                  <a:pos x="14898" y="0"/>
                </a:cxn>
                <a:cxn ang="0">
                  <a:pos x="10642" y="1099"/>
                </a:cxn>
                <a:cxn ang="0">
                  <a:pos x="1774" y="9526"/>
                </a:cxn>
              </a:cxnLst>
              <a:rect l="0" t="0" r="0" b="0"/>
              <a:pathLst>
                <a:path w="68" h="144">
                  <a:moveTo>
                    <a:pt x="5" y="26"/>
                  </a:moveTo>
                  <a:cubicBezTo>
                    <a:pt x="0" y="38"/>
                    <a:pt x="5" y="51"/>
                    <a:pt x="5" y="51"/>
                  </a:cubicBezTo>
                  <a:cubicBezTo>
                    <a:pt x="13" y="82"/>
                    <a:pt x="45" y="132"/>
                    <a:pt x="55" y="143"/>
                  </a:cubicBezTo>
                  <a:cubicBezTo>
                    <a:pt x="67" y="31"/>
                    <a:pt x="42" y="0"/>
                    <a:pt x="42" y="0"/>
                  </a:cubicBezTo>
                  <a:cubicBezTo>
                    <a:pt x="41" y="0"/>
                    <a:pt x="30" y="3"/>
                    <a:pt x="30" y="3"/>
                  </a:cubicBezTo>
                  <a:cubicBezTo>
                    <a:pt x="8" y="9"/>
                    <a:pt x="5" y="26"/>
                    <a:pt x="5" y="2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9" name="任意多边形 3806"/>
            <p:cNvSpPr/>
            <p:nvPr/>
          </p:nvSpPr>
          <p:spPr>
            <a:xfrm>
              <a:off x="5216477" y="5191870"/>
              <a:ext cx="28297" cy="62252"/>
            </a:xfrm>
            <a:custGeom>
              <a:avLst/>
              <a:gdLst/>
              <a:ahLst/>
              <a:cxnLst>
                <a:cxn ang="0">
                  <a:pos x="21707" y="19418"/>
                </a:cxn>
                <a:cxn ang="0">
                  <a:pos x="21707" y="10258"/>
                </a:cxn>
                <a:cxn ang="0">
                  <a:pos x="12811" y="1832"/>
                </a:cxn>
                <a:cxn ang="0">
                  <a:pos x="8185" y="1099"/>
                </a:cxn>
                <a:cxn ang="0">
                  <a:pos x="3914" y="52391"/>
                </a:cxn>
                <a:cxn ang="0">
                  <a:pos x="21707" y="19418"/>
                </a:cxn>
              </a:cxnLst>
              <a:rect l="0" t="0" r="0" b="0"/>
              <a:pathLst>
                <a:path w="66" h="144">
                  <a:moveTo>
                    <a:pt x="61" y="53"/>
                  </a:moveTo>
                  <a:cubicBezTo>
                    <a:pt x="61" y="53"/>
                    <a:pt x="65" y="37"/>
                    <a:pt x="61" y="28"/>
                  </a:cubicBezTo>
                  <a:cubicBezTo>
                    <a:pt x="61" y="28"/>
                    <a:pt x="54" y="8"/>
                    <a:pt x="36" y="5"/>
                  </a:cubicBezTo>
                  <a:cubicBezTo>
                    <a:pt x="36" y="5"/>
                    <a:pt x="29" y="3"/>
                    <a:pt x="23" y="3"/>
                  </a:cubicBezTo>
                  <a:cubicBezTo>
                    <a:pt x="23" y="0"/>
                    <a:pt x="0" y="31"/>
                    <a:pt x="11" y="143"/>
                  </a:cubicBezTo>
                  <a:cubicBezTo>
                    <a:pt x="20" y="134"/>
                    <a:pt x="54" y="83"/>
                    <a:pt x="61" y="53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40" name="任意多边形 3808"/>
            <p:cNvSpPr/>
            <p:nvPr/>
          </p:nvSpPr>
          <p:spPr>
            <a:xfrm>
              <a:off x="5229682" y="5263555"/>
              <a:ext cx="33956" cy="13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824" y="8321"/>
                </a:cxn>
                <a:cxn ang="0">
                  <a:pos x="28202" y="347"/>
                </a:cxn>
                <a:cxn ang="0">
                  <a:pos x="0" y="0"/>
                </a:cxn>
              </a:cxnLst>
              <a:rect l="0" t="0" r="0" b="0"/>
              <a:pathLst>
                <a:path w="79" h="33">
                  <a:moveTo>
                    <a:pt x="0" y="0"/>
                  </a:moveTo>
                  <a:lnTo>
                    <a:pt x="0" y="0"/>
                  </a:lnTo>
                  <a:cubicBezTo>
                    <a:pt x="8" y="7"/>
                    <a:pt x="30" y="23"/>
                    <a:pt x="41" y="24"/>
                  </a:cubicBezTo>
                  <a:cubicBezTo>
                    <a:pt x="41" y="24"/>
                    <a:pt x="61" y="32"/>
                    <a:pt x="78" y="1"/>
                  </a:cubicBezTo>
                  <a:lnTo>
                    <a:pt x="0" y="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41" name="任意多边形 3810"/>
            <p:cNvSpPr/>
            <p:nvPr/>
          </p:nvSpPr>
          <p:spPr>
            <a:xfrm>
              <a:off x="5229681" y="5233371"/>
              <a:ext cx="45275" cy="26411"/>
            </a:xfrm>
            <a:custGeom>
              <a:avLst/>
              <a:gdLst/>
              <a:ahLst/>
              <a:cxnLst>
                <a:cxn ang="0">
                  <a:pos x="21512" y="21882"/>
                </a:cxn>
                <a:cxn ang="0">
                  <a:pos x="26449" y="20423"/>
                </a:cxn>
                <a:cxn ang="0">
                  <a:pos x="34912" y="11671"/>
                </a:cxn>
                <a:cxn ang="0">
                  <a:pos x="35617" y="0"/>
                </a:cxn>
                <a:cxn ang="0">
                  <a:pos x="0" y="21518"/>
                </a:cxn>
                <a:cxn ang="0">
                  <a:pos x="21512" y="21882"/>
                </a:cxn>
              </a:cxnLst>
              <a:rect l="0" t="0" r="0" b="0"/>
              <a:pathLst>
                <a:path w="108" h="61">
                  <a:moveTo>
                    <a:pt x="61" y="60"/>
                  </a:moveTo>
                  <a:cubicBezTo>
                    <a:pt x="61" y="60"/>
                    <a:pt x="67" y="60"/>
                    <a:pt x="75" y="56"/>
                  </a:cubicBezTo>
                  <a:cubicBezTo>
                    <a:pt x="75" y="56"/>
                    <a:pt x="90" y="49"/>
                    <a:pt x="99" y="32"/>
                  </a:cubicBezTo>
                  <a:cubicBezTo>
                    <a:pt x="99" y="32"/>
                    <a:pt x="107" y="17"/>
                    <a:pt x="101" y="0"/>
                  </a:cubicBezTo>
                  <a:cubicBezTo>
                    <a:pt x="101" y="0"/>
                    <a:pt x="34" y="35"/>
                    <a:pt x="0" y="59"/>
                  </a:cubicBezTo>
                  <a:cubicBezTo>
                    <a:pt x="12" y="60"/>
                    <a:pt x="59" y="60"/>
                    <a:pt x="61" y="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42" name="任意多边形 3812"/>
            <p:cNvSpPr/>
            <p:nvPr/>
          </p:nvSpPr>
          <p:spPr>
            <a:xfrm>
              <a:off x="5225908" y="5206962"/>
              <a:ext cx="39615" cy="49047"/>
            </a:xfrm>
            <a:custGeom>
              <a:avLst/>
              <a:gdLst/>
              <a:ahLst/>
              <a:cxnLst>
                <a:cxn ang="0">
                  <a:pos x="27558" y="24131"/>
                </a:cxn>
                <a:cxn ang="0">
                  <a:pos x="32568" y="14990"/>
                </a:cxn>
                <a:cxn ang="0">
                  <a:pos x="25053" y="0"/>
                </a:cxn>
                <a:cxn ang="0">
                  <a:pos x="0" y="40949"/>
                </a:cxn>
                <a:cxn ang="0">
                  <a:pos x="27558" y="24131"/>
                </a:cxn>
              </a:cxnLst>
              <a:rect l="0" t="0" r="0" b="0"/>
              <a:pathLst>
                <a:path w="94" h="113">
                  <a:moveTo>
                    <a:pt x="77" y="66"/>
                  </a:moveTo>
                  <a:cubicBezTo>
                    <a:pt x="77" y="66"/>
                    <a:pt x="90" y="56"/>
                    <a:pt x="91" y="41"/>
                  </a:cubicBezTo>
                  <a:cubicBezTo>
                    <a:pt x="93" y="19"/>
                    <a:pt x="70" y="0"/>
                    <a:pt x="70" y="0"/>
                  </a:cubicBezTo>
                  <a:cubicBezTo>
                    <a:pt x="70" y="0"/>
                    <a:pt x="29" y="47"/>
                    <a:pt x="0" y="112"/>
                  </a:cubicBezTo>
                  <a:cubicBezTo>
                    <a:pt x="12" y="108"/>
                    <a:pt x="59" y="84"/>
                    <a:pt x="77" y="6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43" name="组合 11"/>
            <p:cNvGrpSpPr/>
            <p:nvPr/>
          </p:nvGrpSpPr>
          <p:grpSpPr>
            <a:xfrm>
              <a:off x="4839189" y="5197529"/>
              <a:ext cx="269760" cy="90548"/>
              <a:chOff x="7133" y="4645"/>
              <a:chExt cx="4701" cy="1573"/>
            </a:xfrm>
            <a:grpFill/>
          </p:grpSpPr>
          <p:sp>
            <p:nvSpPr>
              <p:cNvPr id="144" name="任意多边形 12"/>
              <p:cNvSpPr/>
              <p:nvPr/>
            </p:nvSpPr>
            <p:spPr>
              <a:xfrm>
                <a:off x="7178" y="5473"/>
                <a:ext cx="1620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2857" h="294">
                    <a:moveTo>
                      <a:pt x="0" y="16"/>
                    </a:moveTo>
                    <a:cubicBezTo>
                      <a:pt x="4" y="16"/>
                      <a:pt x="1169" y="0"/>
                      <a:pt x="1448" y="13"/>
                    </a:cubicBezTo>
                    <a:cubicBezTo>
                      <a:pt x="1675" y="22"/>
                      <a:pt x="2019" y="15"/>
                      <a:pt x="2243" y="41"/>
                    </a:cubicBezTo>
                    <a:cubicBezTo>
                      <a:pt x="2456" y="62"/>
                      <a:pt x="2800" y="113"/>
                      <a:pt x="2856" y="293"/>
                    </a:cubicBezTo>
                    <a:cubicBezTo>
                      <a:pt x="2643" y="226"/>
                      <a:pt x="2502" y="237"/>
                      <a:pt x="2208" y="200"/>
                    </a:cubicBezTo>
                    <a:cubicBezTo>
                      <a:pt x="2178" y="196"/>
                      <a:pt x="1999" y="186"/>
                      <a:pt x="1881" y="187"/>
                    </a:cubicBezTo>
                    <a:cubicBezTo>
                      <a:pt x="1881" y="187"/>
                      <a:pt x="1959" y="168"/>
                      <a:pt x="2111" y="161"/>
                    </a:cubicBezTo>
                    <a:cubicBezTo>
                      <a:pt x="2204" y="156"/>
                      <a:pt x="2384" y="147"/>
                      <a:pt x="2470" y="159"/>
                    </a:cubicBezTo>
                    <a:cubicBezTo>
                      <a:pt x="2405" y="126"/>
                      <a:pt x="2204" y="106"/>
                      <a:pt x="2079" y="90"/>
                    </a:cubicBezTo>
                    <a:cubicBezTo>
                      <a:pt x="1857" y="64"/>
                      <a:pt x="1657" y="66"/>
                      <a:pt x="1432" y="69"/>
                    </a:cubicBezTo>
                    <a:cubicBezTo>
                      <a:pt x="1155" y="71"/>
                      <a:pt x="11" y="67"/>
                      <a:pt x="7" y="67"/>
                    </a:cubicBezTo>
                    <a:lnTo>
                      <a:pt x="0" y="16"/>
                    </a:ln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5" name="任意多边形 13"/>
              <p:cNvSpPr/>
              <p:nvPr/>
            </p:nvSpPr>
            <p:spPr>
              <a:xfrm>
                <a:off x="7133" y="5125"/>
                <a:ext cx="3172" cy="390"/>
              </a:xfrm>
              <a:custGeom>
                <a:avLst/>
                <a:gdLst/>
                <a:ahLst/>
                <a:cxnLst/>
                <a:rect l="0" t="0" r="0" b="0"/>
                <a:pathLst>
                  <a:path w="5598" h="690">
                    <a:moveTo>
                      <a:pt x="5553" y="379"/>
                    </a:moveTo>
                    <a:cubicBezTo>
                      <a:pt x="5593" y="383"/>
                      <a:pt x="5597" y="421"/>
                      <a:pt x="5482" y="413"/>
                    </a:cubicBezTo>
                    <a:cubicBezTo>
                      <a:pt x="5098" y="383"/>
                      <a:pt x="4169" y="236"/>
                      <a:pt x="3785" y="187"/>
                    </a:cubicBezTo>
                    <a:cubicBezTo>
                      <a:pt x="3196" y="113"/>
                      <a:pt x="3120" y="187"/>
                      <a:pt x="2930" y="325"/>
                    </a:cubicBezTo>
                    <a:cubicBezTo>
                      <a:pt x="2597" y="564"/>
                      <a:pt x="2121" y="679"/>
                      <a:pt x="1721" y="681"/>
                    </a:cubicBezTo>
                    <a:lnTo>
                      <a:pt x="81" y="688"/>
                    </a:lnTo>
                    <a:cubicBezTo>
                      <a:pt x="0" y="689"/>
                      <a:pt x="2" y="630"/>
                      <a:pt x="81" y="631"/>
                    </a:cubicBezTo>
                    <a:cubicBezTo>
                      <a:pt x="197" y="628"/>
                      <a:pt x="1380" y="608"/>
                      <a:pt x="1659" y="608"/>
                    </a:cubicBezTo>
                    <a:cubicBezTo>
                      <a:pt x="1937" y="608"/>
                      <a:pt x="2205" y="557"/>
                      <a:pt x="2331" y="506"/>
                    </a:cubicBezTo>
                    <a:cubicBezTo>
                      <a:pt x="2456" y="455"/>
                      <a:pt x="2634" y="349"/>
                      <a:pt x="2821" y="196"/>
                    </a:cubicBezTo>
                    <a:cubicBezTo>
                      <a:pt x="3008" y="44"/>
                      <a:pt x="3177" y="0"/>
                      <a:pt x="3766" y="90"/>
                    </a:cubicBezTo>
                    <a:cubicBezTo>
                      <a:pt x="4353" y="178"/>
                      <a:pt x="5145" y="319"/>
                      <a:pt x="5553" y="379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6" name="任意多边形 14"/>
              <p:cNvSpPr/>
              <p:nvPr/>
            </p:nvSpPr>
            <p:spPr>
              <a:xfrm>
                <a:off x="8240" y="5565"/>
                <a:ext cx="3595" cy="315"/>
              </a:xfrm>
              <a:custGeom>
                <a:avLst/>
                <a:gdLst/>
                <a:ahLst/>
                <a:cxnLst/>
                <a:rect l="0" t="0" r="0" b="0"/>
                <a:pathLst>
                  <a:path w="6339" h="554">
                    <a:moveTo>
                      <a:pt x="2576" y="408"/>
                    </a:moveTo>
                    <a:cubicBezTo>
                      <a:pt x="1901" y="371"/>
                      <a:pt x="1294" y="339"/>
                      <a:pt x="970" y="234"/>
                    </a:cubicBezTo>
                    <a:cubicBezTo>
                      <a:pt x="672" y="138"/>
                      <a:pt x="586" y="101"/>
                      <a:pt x="423" y="51"/>
                    </a:cubicBezTo>
                    <a:cubicBezTo>
                      <a:pt x="261" y="0"/>
                      <a:pt x="16" y="28"/>
                      <a:pt x="7" y="30"/>
                    </a:cubicBezTo>
                    <a:cubicBezTo>
                      <a:pt x="0" y="30"/>
                      <a:pt x="182" y="34"/>
                      <a:pt x="388" y="136"/>
                    </a:cubicBezTo>
                    <a:cubicBezTo>
                      <a:pt x="594" y="237"/>
                      <a:pt x="728" y="318"/>
                      <a:pt x="982" y="392"/>
                    </a:cubicBezTo>
                    <a:cubicBezTo>
                      <a:pt x="1317" y="489"/>
                      <a:pt x="1846" y="553"/>
                      <a:pt x="2530" y="542"/>
                    </a:cubicBezTo>
                    <a:cubicBezTo>
                      <a:pt x="3473" y="526"/>
                      <a:pt x="5683" y="433"/>
                      <a:pt x="6239" y="459"/>
                    </a:cubicBezTo>
                    <a:cubicBezTo>
                      <a:pt x="6297" y="463"/>
                      <a:pt x="6338" y="436"/>
                      <a:pt x="6248" y="419"/>
                    </a:cubicBezTo>
                    <a:cubicBezTo>
                      <a:pt x="5870" y="350"/>
                      <a:pt x="3205" y="442"/>
                      <a:pt x="2576" y="408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7" name="任意多边形 15"/>
              <p:cNvSpPr/>
              <p:nvPr/>
            </p:nvSpPr>
            <p:spPr>
              <a:xfrm>
                <a:off x="8853" y="4645"/>
                <a:ext cx="327" cy="500"/>
              </a:xfrm>
              <a:custGeom>
                <a:avLst/>
                <a:gdLst/>
                <a:ahLst/>
                <a:cxnLst/>
                <a:rect l="0" t="0" r="0" b="0"/>
                <a:pathLst>
                  <a:path w="576" h="882">
                    <a:moveTo>
                      <a:pt x="194" y="848"/>
                    </a:moveTo>
                    <a:cubicBezTo>
                      <a:pt x="203" y="834"/>
                      <a:pt x="203" y="820"/>
                      <a:pt x="196" y="744"/>
                    </a:cubicBezTo>
                    <a:cubicBezTo>
                      <a:pt x="189" y="666"/>
                      <a:pt x="173" y="509"/>
                      <a:pt x="286" y="307"/>
                    </a:cubicBezTo>
                    <a:cubicBezTo>
                      <a:pt x="388" y="122"/>
                      <a:pt x="501" y="53"/>
                      <a:pt x="554" y="30"/>
                    </a:cubicBezTo>
                    <a:cubicBezTo>
                      <a:pt x="575" y="21"/>
                      <a:pt x="570" y="0"/>
                      <a:pt x="518" y="23"/>
                    </a:cubicBezTo>
                    <a:cubicBezTo>
                      <a:pt x="465" y="46"/>
                      <a:pt x="300" y="127"/>
                      <a:pt x="189" y="307"/>
                    </a:cubicBezTo>
                    <a:cubicBezTo>
                      <a:pt x="64" y="509"/>
                      <a:pt x="62" y="702"/>
                      <a:pt x="48" y="770"/>
                    </a:cubicBezTo>
                    <a:cubicBezTo>
                      <a:pt x="34" y="839"/>
                      <a:pt x="19" y="860"/>
                      <a:pt x="0" y="881"/>
                    </a:cubicBezTo>
                    <a:cubicBezTo>
                      <a:pt x="46" y="860"/>
                      <a:pt x="164" y="844"/>
                      <a:pt x="194" y="848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8" name="任意多边形 16"/>
              <p:cNvSpPr/>
              <p:nvPr/>
            </p:nvSpPr>
            <p:spPr>
              <a:xfrm>
                <a:off x="9070" y="4668"/>
                <a:ext cx="473" cy="537"/>
              </a:xfrm>
              <a:custGeom>
                <a:avLst/>
                <a:gdLst/>
                <a:ahLst/>
                <a:cxnLst/>
                <a:rect l="0" t="0" r="0" b="0"/>
                <a:pathLst>
                  <a:path w="834" h="946">
                    <a:moveTo>
                      <a:pt x="455" y="873"/>
                    </a:moveTo>
                    <a:cubicBezTo>
                      <a:pt x="311" y="825"/>
                      <a:pt x="224" y="767"/>
                      <a:pt x="140" y="658"/>
                    </a:cubicBezTo>
                    <a:cubicBezTo>
                      <a:pt x="57" y="548"/>
                      <a:pt x="0" y="307"/>
                      <a:pt x="85" y="143"/>
                    </a:cubicBezTo>
                    <a:cubicBezTo>
                      <a:pt x="131" y="53"/>
                      <a:pt x="216" y="0"/>
                      <a:pt x="226" y="16"/>
                    </a:cubicBezTo>
                    <a:cubicBezTo>
                      <a:pt x="231" y="25"/>
                      <a:pt x="200" y="26"/>
                      <a:pt x="156" y="107"/>
                    </a:cubicBezTo>
                    <a:cubicBezTo>
                      <a:pt x="52" y="300"/>
                      <a:pt x="154" y="511"/>
                      <a:pt x="279" y="628"/>
                    </a:cubicBezTo>
                    <a:cubicBezTo>
                      <a:pt x="402" y="744"/>
                      <a:pt x="637" y="869"/>
                      <a:pt x="833" y="945"/>
                    </a:cubicBezTo>
                    <a:cubicBezTo>
                      <a:pt x="711" y="925"/>
                      <a:pt x="455" y="873"/>
                      <a:pt x="455" y="873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9" name="任意多边形 17"/>
              <p:cNvSpPr/>
              <p:nvPr/>
            </p:nvSpPr>
            <p:spPr>
              <a:xfrm>
                <a:off x="9010" y="5860"/>
                <a:ext cx="468" cy="358"/>
              </a:xfrm>
              <a:custGeom>
                <a:avLst/>
                <a:gdLst/>
                <a:ahLst/>
                <a:cxnLst/>
                <a:rect l="0" t="0" r="0" b="0"/>
                <a:pathLst>
                  <a:path w="826" h="632">
                    <a:moveTo>
                      <a:pt x="553" y="72"/>
                    </a:moveTo>
                    <a:cubicBezTo>
                      <a:pt x="504" y="333"/>
                      <a:pt x="673" y="471"/>
                      <a:pt x="784" y="578"/>
                    </a:cubicBezTo>
                    <a:cubicBezTo>
                      <a:pt x="825" y="631"/>
                      <a:pt x="728" y="617"/>
                      <a:pt x="703" y="612"/>
                    </a:cubicBezTo>
                    <a:cubicBezTo>
                      <a:pt x="284" y="504"/>
                      <a:pt x="340" y="122"/>
                      <a:pt x="0" y="0"/>
                    </a:cubicBezTo>
                    <a:cubicBezTo>
                      <a:pt x="305" y="76"/>
                      <a:pt x="553" y="72"/>
                      <a:pt x="553" y="72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0" name="任意多边形 18"/>
              <p:cNvSpPr/>
              <p:nvPr/>
            </p:nvSpPr>
            <p:spPr>
              <a:xfrm>
                <a:off x="9248" y="5315"/>
                <a:ext cx="2515" cy="398"/>
              </a:xfrm>
              <a:custGeom>
                <a:avLst/>
                <a:gdLst/>
                <a:ahLst/>
                <a:cxnLst/>
                <a:rect l="0" t="0" r="0" b="0"/>
                <a:pathLst>
                  <a:path w="4435" h="702">
                    <a:moveTo>
                      <a:pt x="0" y="423"/>
                    </a:moveTo>
                    <a:cubicBezTo>
                      <a:pt x="0" y="384"/>
                      <a:pt x="6" y="342"/>
                      <a:pt x="18" y="298"/>
                    </a:cubicBezTo>
                    <a:cubicBezTo>
                      <a:pt x="34" y="238"/>
                      <a:pt x="57" y="187"/>
                      <a:pt x="90" y="143"/>
                    </a:cubicBezTo>
                    <a:cubicBezTo>
                      <a:pt x="122" y="99"/>
                      <a:pt x="163" y="65"/>
                      <a:pt x="212" y="39"/>
                    </a:cubicBezTo>
                    <a:cubicBezTo>
                      <a:pt x="261" y="14"/>
                      <a:pt x="316" y="2"/>
                      <a:pt x="380" y="2"/>
                    </a:cubicBezTo>
                    <a:cubicBezTo>
                      <a:pt x="462" y="2"/>
                      <a:pt x="531" y="28"/>
                      <a:pt x="582" y="79"/>
                    </a:cubicBezTo>
                    <a:cubicBezTo>
                      <a:pt x="633" y="130"/>
                      <a:pt x="660" y="199"/>
                      <a:pt x="660" y="285"/>
                    </a:cubicBezTo>
                    <a:cubicBezTo>
                      <a:pt x="660" y="356"/>
                      <a:pt x="644" y="425"/>
                      <a:pt x="611" y="492"/>
                    </a:cubicBezTo>
                    <a:cubicBezTo>
                      <a:pt x="577" y="559"/>
                      <a:pt x="531" y="609"/>
                      <a:pt x="475" y="644"/>
                    </a:cubicBezTo>
                    <a:cubicBezTo>
                      <a:pt x="417" y="679"/>
                      <a:pt x="351" y="697"/>
                      <a:pt x="279" y="697"/>
                    </a:cubicBezTo>
                    <a:cubicBezTo>
                      <a:pt x="216" y="697"/>
                      <a:pt x="162" y="684"/>
                      <a:pt x="120" y="655"/>
                    </a:cubicBezTo>
                    <a:cubicBezTo>
                      <a:pt x="77" y="627"/>
                      <a:pt x="48" y="592"/>
                      <a:pt x="30" y="550"/>
                    </a:cubicBezTo>
                    <a:cubicBezTo>
                      <a:pt x="11" y="509"/>
                      <a:pt x="0" y="467"/>
                      <a:pt x="0" y="423"/>
                    </a:cubicBezTo>
                    <a:close/>
                    <a:moveTo>
                      <a:pt x="138" y="421"/>
                    </a:moveTo>
                    <a:cubicBezTo>
                      <a:pt x="138" y="467"/>
                      <a:pt x="152" y="506"/>
                      <a:pt x="180" y="538"/>
                    </a:cubicBezTo>
                    <a:cubicBezTo>
                      <a:pt x="209" y="569"/>
                      <a:pt x="246" y="585"/>
                      <a:pt x="291" y="585"/>
                    </a:cubicBezTo>
                    <a:cubicBezTo>
                      <a:pt x="328" y="585"/>
                      <a:pt x="365" y="573"/>
                      <a:pt x="399" y="548"/>
                    </a:cubicBezTo>
                    <a:cubicBezTo>
                      <a:pt x="434" y="523"/>
                      <a:pt x="462" y="486"/>
                      <a:pt x="485" y="435"/>
                    </a:cubicBezTo>
                    <a:cubicBezTo>
                      <a:pt x="508" y="384"/>
                      <a:pt x="519" y="337"/>
                      <a:pt x="519" y="289"/>
                    </a:cubicBezTo>
                    <a:cubicBezTo>
                      <a:pt x="519" y="236"/>
                      <a:pt x="505" y="194"/>
                      <a:pt x="477" y="164"/>
                    </a:cubicBezTo>
                    <a:cubicBezTo>
                      <a:pt x="448" y="134"/>
                      <a:pt x="411" y="118"/>
                      <a:pt x="367" y="118"/>
                    </a:cubicBezTo>
                    <a:cubicBezTo>
                      <a:pt x="300" y="118"/>
                      <a:pt x="244" y="150"/>
                      <a:pt x="201" y="213"/>
                    </a:cubicBezTo>
                    <a:cubicBezTo>
                      <a:pt x="159" y="275"/>
                      <a:pt x="138" y="345"/>
                      <a:pt x="138" y="421"/>
                    </a:cubicBezTo>
                    <a:close/>
                    <a:moveTo>
                      <a:pt x="980" y="504"/>
                    </a:moveTo>
                    <a:lnTo>
                      <a:pt x="1108" y="525"/>
                    </a:lnTo>
                    <a:cubicBezTo>
                      <a:pt x="1087" y="583"/>
                      <a:pt x="1056" y="625"/>
                      <a:pt x="1015" y="655"/>
                    </a:cubicBezTo>
                    <a:cubicBezTo>
                      <a:pt x="974" y="685"/>
                      <a:pt x="925" y="699"/>
                      <a:pt x="870" y="699"/>
                    </a:cubicBezTo>
                    <a:cubicBezTo>
                      <a:pt x="810" y="699"/>
                      <a:pt x="760" y="681"/>
                      <a:pt x="723" y="642"/>
                    </a:cubicBezTo>
                    <a:cubicBezTo>
                      <a:pt x="686" y="605"/>
                      <a:pt x="669" y="555"/>
                      <a:pt x="669" y="490"/>
                    </a:cubicBezTo>
                    <a:cubicBezTo>
                      <a:pt x="669" y="437"/>
                      <a:pt x="679" y="386"/>
                      <a:pt x="702" y="340"/>
                    </a:cubicBezTo>
                    <a:cubicBezTo>
                      <a:pt x="723" y="293"/>
                      <a:pt x="757" y="256"/>
                      <a:pt x="803" y="229"/>
                    </a:cubicBezTo>
                    <a:cubicBezTo>
                      <a:pt x="846" y="203"/>
                      <a:pt x="895" y="189"/>
                      <a:pt x="948" y="189"/>
                    </a:cubicBezTo>
                    <a:cubicBezTo>
                      <a:pt x="1006" y="189"/>
                      <a:pt x="1052" y="204"/>
                      <a:pt x="1086" y="234"/>
                    </a:cubicBezTo>
                    <a:cubicBezTo>
                      <a:pt x="1121" y="264"/>
                      <a:pt x="1138" y="303"/>
                      <a:pt x="1144" y="352"/>
                    </a:cubicBezTo>
                    <a:lnTo>
                      <a:pt x="1019" y="367"/>
                    </a:lnTo>
                    <a:cubicBezTo>
                      <a:pt x="1015" y="338"/>
                      <a:pt x="1006" y="319"/>
                      <a:pt x="994" y="307"/>
                    </a:cubicBezTo>
                    <a:cubicBezTo>
                      <a:pt x="980" y="294"/>
                      <a:pt x="962" y="287"/>
                      <a:pt x="941" y="287"/>
                    </a:cubicBezTo>
                    <a:cubicBezTo>
                      <a:pt x="916" y="287"/>
                      <a:pt x="892" y="298"/>
                      <a:pt x="870" y="315"/>
                    </a:cubicBezTo>
                    <a:cubicBezTo>
                      <a:pt x="848" y="335"/>
                      <a:pt x="832" y="363"/>
                      <a:pt x="819" y="400"/>
                    </a:cubicBezTo>
                    <a:cubicBezTo>
                      <a:pt x="808" y="437"/>
                      <a:pt x="803" y="474"/>
                      <a:pt x="803" y="506"/>
                    </a:cubicBezTo>
                    <a:cubicBezTo>
                      <a:pt x="803" y="534"/>
                      <a:pt x="810" y="557"/>
                      <a:pt x="823" y="573"/>
                    </a:cubicBezTo>
                    <a:cubicBezTo>
                      <a:pt x="837" y="589"/>
                      <a:pt x="855" y="595"/>
                      <a:pt x="876" y="595"/>
                    </a:cubicBezTo>
                    <a:cubicBezTo>
                      <a:pt x="897" y="595"/>
                      <a:pt x="918" y="587"/>
                      <a:pt x="937" y="573"/>
                    </a:cubicBezTo>
                    <a:cubicBezTo>
                      <a:pt x="953" y="557"/>
                      <a:pt x="967" y="534"/>
                      <a:pt x="980" y="504"/>
                    </a:cubicBezTo>
                    <a:close/>
                    <a:moveTo>
                      <a:pt x="1606" y="485"/>
                    </a:moveTo>
                    <a:lnTo>
                      <a:pt x="1274" y="485"/>
                    </a:lnTo>
                    <a:cubicBezTo>
                      <a:pt x="1274" y="490"/>
                      <a:pt x="1274" y="494"/>
                      <a:pt x="1274" y="497"/>
                    </a:cubicBezTo>
                    <a:cubicBezTo>
                      <a:pt x="1274" y="529"/>
                      <a:pt x="1283" y="555"/>
                      <a:pt x="1302" y="575"/>
                    </a:cubicBezTo>
                    <a:cubicBezTo>
                      <a:pt x="1322" y="595"/>
                      <a:pt x="1343" y="604"/>
                      <a:pt x="1371" y="604"/>
                    </a:cubicBezTo>
                    <a:cubicBezTo>
                      <a:pt x="1415" y="604"/>
                      <a:pt x="1449" y="582"/>
                      <a:pt x="1473" y="536"/>
                    </a:cubicBezTo>
                    <a:lnTo>
                      <a:pt x="1592" y="555"/>
                    </a:lnTo>
                    <a:cubicBezTo>
                      <a:pt x="1569" y="602"/>
                      <a:pt x="1539" y="638"/>
                      <a:pt x="1500" y="662"/>
                    </a:cubicBezTo>
                    <a:cubicBezTo>
                      <a:pt x="1461" y="687"/>
                      <a:pt x="1419" y="697"/>
                      <a:pt x="1371" y="697"/>
                    </a:cubicBezTo>
                    <a:cubicBezTo>
                      <a:pt x="1306" y="697"/>
                      <a:pt x="1251" y="676"/>
                      <a:pt x="1211" y="635"/>
                    </a:cubicBezTo>
                    <a:cubicBezTo>
                      <a:pt x="1170" y="594"/>
                      <a:pt x="1149" y="539"/>
                      <a:pt x="1149" y="471"/>
                    </a:cubicBezTo>
                    <a:cubicBezTo>
                      <a:pt x="1149" y="404"/>
                      <a:pt x="1168" y="344"/>
                      <a:pt x="1205" y="291"/>
                    </a:cubicBezTo>
                    <a:cubicBezTo>
                      <a:pt x="1257" y="220"/>
                      <a:pt x="1329" y="185"/>
                      <a:pt x="1422" y="185"/>
                    </a:cubicBezTo>
                    <a:cubicBezTo>
                      <a:pt x="1482" y="185"/>
                      <a:pt x="1530" y="203"/>
                      <a:pt x="1565" y="240"/>
                    </a:cubicBezTo>
                    <a:cubicBezTo>
                      <a:pt x="1600" y="277"/>
                      <a:pt x="1618" y="330"/>
                      <a:pt x="1618" y="395"/>
                    </a:cubicBezTo>
                    <a:cubicBezTo>
                      <a:pt x="1616" y="430"/>
                      <a:pt x="1613" y="460"/>
                      <a:pt x="1606" y="485"/>
                    </a:cubicBezTo>
                    <a:close/>
                    <a:moveTo>
                      <a:pt x="1495" y="404"/>
                    </a:moveTo>
                    <a:cubicBezTo>
                      <a:pt x="1495" y="398"/>
                      <a:pt x="1495" y="393"/>
                      <a:pt x="1495" y="389"/>
                    </a:cubicBezTo>
                    <a:cubicBezTo>
                      <a:pt x="1495" y="354"/>
                      <a:pt x="1488" y="326"/>
                      <a:pt x="1470" y="308"/>
                    </a:cubicBezTo>
                    <a:cubicBezTo>
                      <a:pt x="1454" y="291"/>
                      <a:pt x="1431" y="280"/>
                      <a:pt x="1405" y="280"/>
                    </a:cubicBezTo>
                    <a:cubicBezTo>
                      <a:pt x="1376" y="280"/>
                      <a:pt x="1354" y="291"/>
                      <a:pt x="1331" y="310"/>
                    </a:cubicBezTo>
                    <a:cubicBezTo>
                      <a:pt x="1309" y="331"/>
                      <a:pt x="1295" y="361"/>
                      <a:pt x="1287" y="402"/>
                    </a:cubicBezTo>
                    <a:lnTo>
                      <a:pt x="1495" y="402"/>
                    </a:lnTo>
                    <a:lnTo>
                      <a:pt x="1495" y="404"/>
                    </a:lnTo>
                    <a:close/>
                    <a:moveTo>
                      <a:pt x="1800" y="338"/>
                    </a:moveTo>
                    <a:lnTo>
                      <a:pt x="1671" y="328"/>
                    </a:lnTo>
                    <a:cubicBezTo>
                      <a:pt x="1685" y="284"/>
                      <a:pt x="1711" y="250"/>
                      <a:pt x="1748" y="226"/>
                    </a:cubicBezTo>
                    <a:cubicBezTo>
                      <a:pt x="1785" y="201"/>
                      <a:pt x="1835" y="189"/>
                      <a:pt x="1895" y="189"/>
                    </a:cubicBezTo>
                    <a:cubicBezTo>
                      <a:pt x="1958" y="189"/>
                      <a:pt x="2004" y="201"/>
                      <a:pt x="2034" y="227"/>
                    </a:cubicBezTo>
                    <a:cubicBezTo>
                      <a:pt x="2064" y="252"/>
                      <a:pt x="2080" y="284"/>
                      <a:pt x="2080" y="321"/>
                    </a:cubicBezTo>
                    <a:cubicBezTo>
                      <a:pt x="2080" y="335"/>
                      <a:pt x="2078" y="351"/>
                      <a:pt x="2076" y="367"/>
                    </a:cubicBezTo>
                    <a:cubicBezTo>
                      <a:pt x="2075" y="382"/>
                      <a:pt x="2064" y="427"/>
                      <a:pt x="2048" y="497"/>
                    </a:cubicBezTo>
                    <a:cubicBezTo>
                      <a:pt x="2036" y="555"/>
                      <a:pt x="2029" y="595"/>
                      <a:pt x="2029" y="619"/>
                    </a:cubicBezTo>
                    <a:cubicBezTo>
                      <a:pt x="2029" y="641"/>
                      <a:pt x="2032" y="664"/>
                      <a:pt x="2039" y="690"/>
                    </a:cubicBezTo>
                    <a:lnTo>
                      <a:pt x="1911" y="690"/>
                    </a:lnTo>
                    <a:cubicBezTo>
                      <a:pt x="1905" y="672"/>
                      <a:pt x="1902" y="653"/>
                      <a:pt x="1900" y="634"/>
                    </a:cubicBezTo>
                    <a:cubicBezTo>
                      <a:pt x="1881" y="655"/>
                      <a:pt x="1858" y="672"/>
                      <a:pt x="1833" y="683"/>
                    </a:cubicBezTo>
                    <a:cubicBezTo>
                      <a:pt x="1808" y="695"/>
                      <a:pt x="1782" y="701"/>
                      <a:pt x="1757" y="701"/>
                    </a:cubicBezTo>
                    <a:cubicBezTo>
                      <a:pt x="1717" y="701"/>
                      <a:pt x="1684" y="689"/>
                      <a:pt x="1657" y="662"/>
                    </a:cubicBezTo>
                    <a:cubicBezTo>
                      <a:pt x="1631" y="636"/>
                      <a:pt x="1618" y="600"/>
                      <a:pt x="1618" y="561"/>
                    </a:cubicBezTo>
                    <a:cubicBezTo>
                      <a:pt x="1618" y="513"/>
                      <a:pt x="1632" y="476"/>
                      <a:pt x="1662" y="448"/>
                    </a:cubicBezTo>
                    <a:cubicBezTo>
                      <a:pt x="1692" y="419"/>
                      <a:pt x="1743" y="404"/>
                      <a:pt x="1817" y="397"/>
                    </a:cubicBezTo>
                    <a:cubicBezTo>
                      <a:pt x="1881" y="391"/>
                      <a:pt x="1923" y="386"/>
                      <a:pt x="1942" y="377"/>
                    </a:cubicBezTo>
                    <a:cubicBezTo>
                      <a:pt x="1948" y="360"/>
                      <a:pt x="1951" y="344"/>
                      <a:pt x="1951" y="333"/>
                    </a:cubicBezTo>
                    <a:cubicBezTo>
                      <a:pt x="1951" y="319"/>
                      <a:pt x="1946" y="307"/>
                      <a:pt x="1934" y="298"/>
                    </a:cubicBezTo>
                    <a:cubicBezTo>
                      <a:pt x="1923" y="289"/>
                      <a:pt x="1905" y="284"/>
                      <a:pt x="1882" y="284"/>
                    </a:cubicBezTo>
                    <a:cubicBezTo>
                      <a:pt x="1860" y="284"/>
                      <a:pt x="1840" y="289"/>
                      <a:pt x="1826" y="298"/>
                    </a:cubicBezTo>
                    <a:cubicBezTo>
                      <a:pt x="1814" y="307"/>
                      <a:pt x="1805" y="321"/>
                      <a:pt x="1800" y="338"/>
                    </a:cubicBezTo>
                    <a:close/>
                    <a:moveTo>
                      <a:pt x="1925" y="460"/>
                    </a:moveTo>
                    <a:cubicBezTo>
                      <a:pt x="1916" y="462"/>
                      <a:pt x="1905" y="464"/>
                      <a:pt x="1893" y="467"/>
                    </a:cubicBezTo>
                    <a:cubicBezTo>
                      <a:pt x="1826" y="474"/>
                      <a:pt x="1784" y="486"/>
                      <a:pt x="1763" y="502"/>
                    </a:cubicBezTo>
                    <a:cubicBezTo>
                      <a:pt x="1748" y="513"/>
                      <a:pt x="1741" y="529"/>
                      <a:pt x="1741" y="546"/>
                    </a:cubicBezTo>
                    <a:cubicBezTo>
                      <a:pt x="1741" y="562"/>
                      <a:pt x="1747" y="574"/>
                      <a:pt x="1757" y="585"/>
                    </a:cubicBezTo>
                    <a:cubicBezTo>
                      <a:pt x="1768" y="595"/>
                      <a:pt x="1784" y="600"/>
                      <a:pt x="1801" y="600"/>
                    </a:cubicBezTo>
                    <a:cubicBezTo>
                      <a:pt x="1821" y="600"/>
                      <a:pt x="1840" y="595"/>
                      <a:pt x="1858" y="587"/>
                    </a:cubicBezTo>
                    <a:cubicBezTo>
                      <a:pt x="1875" y="576"/>
                      <a:pt x="1890" y="564"/>
                      <a:pt x="1897" y="550"/>
                    </a:cubicBezTo>
                    <a:cubicBezTo>
                      <a:pt x="1905" y="534"/>
                      <a:pt x="1912" y="511"/>
                      <a:pt x="1919" y="479"/>
                    </a:cubicBezTo>
                    <a:lnTo>
                      <a:pt x="1925" y="460"/>
                    </a:lnTo>
                    <a:close/>
                    <a:moveTo>
                      <a:pt x="2200" y="199"/>
                    </a:moveTo>
                    <a:lnTo>
                      <a:pt x="2325" y="199"/>
                    </a:lnTo>
                    <a:lnTo>
                      <a:pt x="2311" y="263"/>
                    </a:lnTo>
                    <a:cubicBezTo>
                      <a:pt x="2343" y="236"/>
                      <a:pt x="2371" y="217"/>
                      <a:pt x="2399" y="204"/>
                    </a:cubicBezTo>
                    <a:cubicBezTo>
                      <a:pt x="2427" y="194"/>
                      <a:pt x="2455" y="187"/>
                      <a:pt x="2485" y="187"/>
                    </a:cubicBezTo>
                    <a:cubicBezTo>
                      <a:pt x="2526" y="187"/>
                      <a:pt x="2558" y="199"/>
                      <a:pt x="2581" y="222"/>
                    </a:cubicBezTo>
                    <a:cubicBezTo>
                      <a:pt x="2604" y="245"/>
                      <a:pt x="2616" y="275"/>
                      <a:pt x="2616" y="314"/>
                    </a:cubicBezTo>
                    <a:cubicBezTo>
                      <a:pt x="2616" y="331"/>
                      <a:pt x="2611" y="363"/>
                      <a:pt x="2600" y="411"/>
                    </a:cubicBezTo>
                    <a:lnTo>
                      <a:pt x="2542" y="686"/>
                    </a:lnTo>
                    <a:lnTo>
                      <a:pt x="2410" y="686"/>
                    </a:lnTo>
                    <a:lnTo>
                      <a:pt x="2468" y="409"/>
                    </a:lnTo>
                    <a:cubicBezTo>
                      <a:pt x="2477" y="367"/>
                      <a:pt x="2480" y="342"/>
                      <a:pt x="2480" y="335"/>
                    </a:cubicBezTo>
                    <a:cubicBezTo>
                      <a:pt x="2480" y="317"/>
                      <a:pt x="2475" y="305"/>
                      <a:pt x="2466" y="294"/>
                    </a:cubicBezTo>
                    <a:cubicBezTo>
                      <a:pt x="2455" y="285"/>
                      <a:pt x="2441" y="280"/>
                      <a:pt x="2424" y="280"/>
                    </a:cubicBezTo>
                    <a:cubicBezTo>
                      <a:pt x="2404" y="280"/>
                      <a:pt x="2383" y="289"/>
                      <a:pt x="2360" y="305"/>
                    </a:cubicBezTo>
                    <a:cubicBezTo>
                      <a:pt x="2336" y="321"/>
                      <a:pt x="2318" y="342"/>
                      <a:pt x="2304" y="370"/>
                    </a:cubicBezTo>
                    <a:cubicBezTo>
                      <a:pt x="2293" y="389"/>
                      <a:pt x="2283" y="428"/>
                      <a:pt x="2270" y="486"/>
                    </a:cubicBezTo>
                    <a:lnTo>
                      <a:pt x="2228" y="686"/>
                    </a:lnTo>
                    <a:lnTo>
                      <a:pt x="2096" y="686"/>
                    </a:lnTo>
                    <a:lnTo>
                      <a:pt x="2200" y="199"/>
                    </a:lnTo>
                    <a:close/>
                    <a:moveTo>
                      <a:pt x="2651" y="469"/>
                    </a:moveTo>
                    <a:lnTo>
                      <a:pt x="2783" y="462"/>
                    </a:lnTo>
                    <a:cubicBezTo>
                      <a:pt x="2785" y="504"/>
                      <a:pt x="2792" y="532"/>
                      <a:pt x="2805" y="546"/>
                    </a:cubicBezTo>
                    <a:cubicBezTo>
                      <a:pt x="2826" y="571"/>
                      <a:pt x="2863" y="583"/>
                      <a:pt x="2917" y="583"/>
                    </a:cubicBezTo>
                    <a:cubicBezTo>
                      <a:pt x="2963" y="583"/>
                      <a:pt x="2995" y="575"/>
                      <a:pt x="3016" y="559"/>
                    </a:cubicBezTo>
                    <a:cubicBezTo>
                      <a:pt x="3037" y="543"/>
                      <a:pt x="3046" y="522"/>
                      <a:pt x="3046" y="499"/>
                    </a:cubicBezTo>
                    <a:cubicBezTo>
                      <a:pt x="3046" y="479"/>
                      <a:pt x="3037" y="462"/>
                      <a:pt x="3021" y="448"/>
                    </a:cubicBezTo>
                    <a:cubicBezTo>
                      <a:pt x="3009" y="437"/>
                      <a:pt x="2977" y="421"/>
                      <a:pt x="2924" y="398"/>
                    </a:cubicBezTo>
                    <a:cubicBezTo>
                      <a:pt x="2872" y="375"/>
                      <a:pt x="2835" y="356"/>
                      <a:pt x="2810" y="342"/>
                    </a:cubicBezTo>
                    <a:cubicBezTo>
                      <a:pt x="2785" y="326"/>
                      <a:pt x="2766" y="307"/>
                      <a:pt x="2753" y="282"/>
                    </a:cubicBezTo>
                    <a:cubicBezTo>
                      <a:pt x="2739" y="257"/>
                      <a:pt x="2732" y="229"/>
                      <a:pt x="2732" y="197"/>
                    </a:cubicBezTo>
                    <a:cubicBezTo>
                      <a:pt x="2732" y="141"/>
                      <a:pt x="2753" y="93"/>
                      <a:pt x="2794" y="56"/>
                    </a:cubicBezTo>
                    <a:cubicBezTo>
                      <a:pt x="2835" y="19"/>
                      <a:pt x="2894" y="0"/>
                      <a:pt x="2972" y="0"/>
                    </a:cubicBezTo>
                    <a:cubicBezTo>
                      <a:pt x="3051" y="0"/>
                      <a:pt x="3113" y="19"/>
                      <a:pt x="3155" y="56"/>
                    </a:cubicBezTo>
                    <a:cubicBezTo>
                      <a:pt x="3199" y="93"/>
                      <a:pt x="3222" y="143"/>
                      <a:pt x="3228" y="204"/>
                    </a:cubicBezTo>
                    <a:lnTo>
                      <a:pt x="3094" y="210"/>
                    </a:lnTo>
                    <a:cubicBezTo>
                      <a:pt x="3090" y="178"/>
                      <a:pt x="3078" y="153"/>
                      <a:pt x="3058" y="136"/>
                    </a:cubicBezTo>
                    <a:cubicBezTo>
                      <a:pt x="3039" y="118"/>
                      <a:pt x="3009" y="109"/>
                      <a:pt x="2970" y="109"/>
                    </a:cubicBezTo>
                    <a:cubicBezTo>
                      <a:pt x="2931" y="109"/>
                      <a:pt x="2905" y="116"/>
                      <a:pt x="2887" y="129"/>
                    </a:cubicBezTo>
                    <a:cubicBezTo>
                      <a:pt x="2872" y="143"/>
                      <a:pt x="2863" y="159"/>
                      <a:pt x="2863" y="180"/>
                    </a:cubicBezTo>
                    <a:cubicBezTo>
                      <a:pt x="2863" y="199"/>
                      <a:pt x="2870" y="215"/>
                      <a:pt x="2886" y="227"/>
                    </a:cubicBezTo>
                    <a:cubicBezTo>
                      <a:pt x="2900" y="240"/>
                      <a:pt x="2933" y="257"/>
                      <a:pt x="2986" y="280"/>
                    </a:cubicBezTo>
                    <a:cubicBezTo>
                      <a:pt x="3064" y="314"/>
                      <a:pt x="3113" y="340"/>
                      <a:pt x="3134" y="361"/>
                    </a:cubicBezTo>
                    <a:cubicBezTo>
                      <a:pt x="3166" y="391"/>
                      <a:pt x="3182" y="432"/>
                      <a:pt x="3182" y="479"/>
                    </a:cubicBezTo>
                    <a:cubicBezTo>
                      <a:pt x="3182" y="539"/>
                      <a:pt x="3159" y="590"/>
                      <a:pt x="3111" y="632"/>
                    </a:cubicBezTo>
                    <a:cubicBezTo>
                      <a:pt x="3064" y="674"/>
                      <a:pt x="2998" y="695"/>
                      <a:pt x="2914" y="695"/>
                    </a:cubicBezTo>
                    <a:cubicBezTo>
                      <a:pt x="2856" y="695"/>
                      <a:pt x="2806" y="685"/>
                      <a:pt x="2762" y="667"/>
                    </a:cubicBezTo>
                    <a:cubicBezTo>
                      <a:pt x="2720" y="648"/>
                      <a:pt x="2690" y="619"/>
                      <a:pt x="2672" y="587"/>
                    </a:cubicBezTo>
                    <a:cubicBezTo>
                      <a:pt x="2658" y="555"/>
                      <a:pt x="2651" y="515"/>
                      <a:pt x="2651" y="469"/>
                    </a:cubicBezTo>
                    <a:close/>
                    <a:moveTo>
                      <a:pt x="3251" y="298"/>
                    </a:moveTo>
                    <a:lnTo>
                      <a:pt x="3270" y="199"/>
                    </a:lnTo>
                    <a:lnTo>
                      <a:pt x="3333" y="199"/>
                    </a:lnTo>
                    <a:lnTo>
                      <a:pt x="3349" y="122"/>
                    </a:lnTo>
                    <a:lnTo>
                      <a:pt x="3501" y="30"/>
                    </a:lnTo>
                    <a:lnTo>
                      <a:pt x="3466" y="199"/>
                    </a:lnTo>
                    <a:lnTo>
                      <a:pt x="3547" y="199"/>
                    </a:lnTo>
                    <a:lnTo>
                      <a:pt x="3526" y="298"/>
                    </a:lnTo>
                    <a:lnTo>
                      <a:pt x="3445" y="298"/>
                    </a:lnTo>
                    <a:lnTo>
                      <a:pt x="3402" y="502"/>
                    </a:lnTo>
                    <a:cubicBezTo>
                      <a:pt x="3395" y="539"/>
                      <a:pt x="3390" y="561"/>
                      <a:pt x="3390" y="566"/>
                    </a:cubicBezTo>
                    <a:cubicBezTo>
                      <a:pt x="3390" y="576"/>
                      <a:pt x="3393" y="583"/>
                      <a:pt x="3399" y="590"/>
                    </a:cubicBezTo>
                    <a:cubicBezTo>
                      <a:pt x="3406" y="595"/>
                      <a:pt x="3416" y="598"/>
                      <a:pt x="3434" y="598"/>
                    </a:cubicBezTo>
                    <a:cubicBezTo>
                      <a:pt x="3439" y="598"/>
                      <a:pt x="3455" y="597"/>
                      <a:pt x="3478" y="595"/>
                    </a:cubicBezTo>
                    <a:lnTo>
                      <a:pt x="3457" y="693"/>
                    </a:lnTo>
                    <a:cubicBezTo>
                      <a:pt x="3434" y="699"/>
                      <a:pt x="3411" y="701"/>
                      <a:pt x="3386" y="701"/>
                    </a:cubicBezTo>
                    <a:cubicBezTo>
                      <a:pt x="3341" y="701"/>
                      <a:pt x="3305" y="692"/>
                      <a:pt x="3284" y="674"/>
                    </a:cubicBezTo>
                    <a:cubicBezTo>
                      <a:pt x="3263" y="656"/>
                      <a:pt x="3252" y="632"/>
                      <a:pt x="3252" y="600"/>
                    </a:cubicBezTo>
                    <a:cubicBezTo>
                      <a:pt x="3252" y="587"/>
                      <a:pt x="3258" y="552"/>
                      <a:pt x="3270" y="497"/>
                    </a:cubicBezTo>
                    <a:lnTo>
                      <a:pt x="3311" y="300"/>
                    </a:lnTo>
                    <a:lnTo>
                      <a:pt x="3251" y="300"/>
                    </a:lnTo>
                    <a:lnTo>
                      <a:pt x="3251" y="298"/>
                    </a:lnTo>
                    <a:close/>
                    <a:moveTo>
                      <a:pt x="3508" y="485"/>
                    </a:moveTo>
                    <a:cubicBezTo>
                      <a:pt x="3508" y="523"/>
                      <a:pt x="3517" y="561"/>
                      <a:pt x="3534" y="592"/>
                    </a:cubicBezTo>
                    <a:cubicBezTo>
                      <a:pt x="3552" y="625"/>
                      <a:pt x="3579" y="652"/>
                      <a:pt x="3614" y="669"/>
                    </a:cubicBezTo>
                    <a:cubicBezTo>
                      <a:pt x="3649" y="687"/>
                      <a:pt x="3690" y="697"/>
                      <a:pt x="3737" y="697"/>
                    </a:cubicBezTo>
                    <a:cubicBezTo>
                      <a:pt x="3822" y="697"/>
                      <a:pt x="3891" y="669"/>
                      <a:pt x="3942" y="611"/>
                    </a:cubicBezTo>
                    <a:cubicBezTo>
                      <a:pt x="3993" y="553"/>
                      <a:pt x="4018" y="486"/>
                      <a:pt x="4018" y="407"/>
                    </a:cubicBezTo>
                    <a:cubicBezTo>
                      <a:pt x="4018" y="340"/>
                      <a:pt x="3996" y="285"/>
                      <a:pt x="3956" y="247"/>
                    </a:cubicBezTo>
                    <a:cubicBezTo>
                      <a:pt x="3915" y="206"/>
                      <a:pt x="3859" y="187"/>
                      <a:pt x="3787" y="187"/>
                    </a:cubicBezTo>
                    <a:cubicBezTo>
                      <a:pt x="3704" y="187"/>
                      <a:pt x="3637" y="213"/>
                      <a:pt x="3584" y="268"/>
                    </a:cubicBezTo>
                    <a:cubicBezTo>
                      <a:pt x="3534" y="322"/>
                      <a:pt x="3508" y="395"/>
                      <a:pt x="3508" y="485"/>
                    </a:cubicBezTo>
                    <a:close/>
                    <a:moveTo>
                      <a:pt x="3885" y="391"/>
                    </a:moveTo>
                    <a:cubicBezTo>
                      <a:pt x="3885" y="455"/>
                      <a:pt x="3868" y="508"/>
                      <a:pt x="3832" y="552"/>
                    </a:cubicBezTo>
                    <a:cubicBezTo>
                      <a:pt x="3808" y="583"/>
                      <a:pt x="3778" y="597"/>
                      <a:pt x="3741" y="597"/>
                    </a:cubicBezTo>
                    <a:cubicBezTo>
                      <a:pt x="3713" y="597"/>
                      <a:pt x="3688" y="587"/>
                      <a:pt x="3668" y="566"/>
                    </a:cubicBezTo>
                    <a:cubicBezTo>
                      <a:pt x="3649" y="546"/>
                      <a:pt x="3640" y="518"/>
                      <a:pt x="3640" y="483"/>
                    </a:cubicBezTo>
                    <a:cubicBezTo>
                      <a:pt x="3640" y="455"/>
                      <a:pt x="3647" y="425"/>
                      <a:pt x="3658" y="391"/>
                    </a:cubicBezTo>
                    <a:cubicBezTo>
                      <a:pt x="3670" y="358"/>
                      <a:pt x="3688" y="331"/>
                      <a:pt x="3709" y="314"/>
                    </a:cubicBezTo>
                    <a:cubicBezTo>
                      <a:pt x="3730" y="296"/>
                      <a:pt x="3757" y="287"/>
                      <a:pt x="3785" y="287"/>
                    </a:cubicBezTo>
                    <a:cubicBezTo>
                      <a:pt x="3813" y="287"/>
                      <a:pt x="3838" y="296"/>
                      <a:pt x="3855" y="315"/>
                    </a:cubicBezTo>
                    <a:cubicBezTo>
                      <a:pt x="3877" y="335"/>
                      <a:pt x="3885" y="360"/>
                      <a:pt x="3885" y="391"/>
                    </a:cubicBezTo>
                    <a:close/>
                    <a:moveTo>
                      <a:pt x="4118" y="199"/>
                    </a:moveTo>
                    <a:lnTo>
                      <a:pt x="4241" y="199"/>
                    </a:lnTo>
                    <a:lnTo>
                      <a:pt x="4222" y="294"/>
                    </a:lnTo>
                    <a:cubicBezTo>
                      <a:pt x="4268" y="224"/>
                      <a:pt x="4317" y="189"/>
                      <a:pt x="4372" y="189"/>
                    </a:cubicBezTo>
                    <a:cubicBezTo>
                      <a:pt x="4391" y="189"/>
                      <a:pt x="4411" y="194"/>
                      <a:pt x="4434" y="203"/>
                    </a:cubicBezTo>
                    <a:lnTo>
                      <a:pt x="4383" y="310"/>
                    </a:lnTo>
                    <a:cubicBezTo>
                      <a:pt x="4370" y="307"/>
                      <a:pt x="4358" y="303"/>
                      <a:pt x="4344" y="303"/>
                    </a:cubicBezTo>
                    <a:cubicBezTo>
                      <a:pt x="4321" y="303"/>
                      <a:pt x="4298" y="312"/>
                      <a:pt x="4275" y="330"/>
                    </a:cubicBezTo>
                    <a:cubicBezTo>
                      <a:pt x="4252" y="347"/>
                      <a:pt x="4233" y="370"/>
                      <a:pt x="4220" y="398"/>
                    </a:cubicBezTo>
                    <a:cubicBezTo>
                      <a:pt x="4206" y="427"/>
                      <a:pt x="4194" y="472"/>
                      <a:pt x="4182" y="534"/>
                    </a:cubicBezTo>
                    <a:lnTo>
                      <a:pt x="4150" y="686"/>
                    </a:lnTo>
                    <a:lnTo>
                      <a:pt x="4018" y="686"/>
                    </a:lnTo>
                    <a:lnTo>
                      <a:pt x="4118" y="199"/>
                    </a:ln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51" name="组合 150"/>
          <p:cNvGrpSpPr/>
          <p:nvPr/>
        </p:nvGrpSpPr>
        <p:grpSpPr>
          <a:xfrm>
            <a:off x="3486494" y="4741683"/>
            <a:ext cx="935308" cy="370614"/>
            <a:chOff x="4712798" y="5080570"/>
            <a:chExt cx="1009240" cy="386719"/>
          </a:xfrm>
          <a:solidFill>
            <a:schemeClr val="tx2">
              <a:lumMod val="65000"/>
            </a:schemeClr>
          </a:solidFill>
        </p:grpSpPr>
        <p:sp>
          <p:nvSpPr>
            <p:cNvPr id="152" name="任意多边形 3587"/>
            <p:cNvSpPr/>
            <p:nvPr/>
          </p:nvSpPr>
          <p:spPr>
            <a:xfrm>
              <a:off x="4712798" y="5080570"/>
              <a:ext cx="1009240" cy="386719"/>
            </a:xfrm>
            <a:custGeom>
              <a:avLst/>
              <a:gdLst/>
              <a:ahLst/>
              <a:cxnLst>
                <a:cxn ang="0">
                  <a:pos x="847153" y="70716"/>
                </a:cxn>
                <a:cxn ang="0">
                  <a:pos x="846793" y="69994"/>
                </a:cxn>
                <a:cxn ang="0">
                  <a:pos x="848952" y="70716"/>
                </a:cxn>
                <a:cxn ang="0">
                  <a:pos x="745307" y="44378"/>
                </a:cxn>
                <a:cxn ang="0">
                  <a:pos x="222405" y="0"/>
                </a:cxn>
                <a:cxn ang="0">
                  <a:pos x="35268" y="44378"/>
                </a:cxn>
                <a:cxn ang="0">
                  <a:pos x="0" y="69634"/>
                </a:cxn>
                <a:cxn ang="0">
                  <a:pos x="505269" y="299100"/>
                </a:cxn>
                <a:cxn ang="0">
                  <a:pos x="576884" y="287554"/>
                </a:cxn>
                <a:cxn ang="0">
                  <a:pos x="504549" y="277452"/>
                </a:cxn>
                <a:cxn ang="0">
                  <a:pos x="80613" y="241373"/>
                </a:cxn>
                <a:cxn ang="0">
                  <a:pos x="766180" y="241733"/>
                </a:cxn>
                <a:cxn ang="0">
                  <a:pos x="687727" y="277813"/>
                </a:cxn>
                <a:cxn ang="0">
                  <a:pos x="615391" y="287915"/>
                </a:cxn>
                <a:cxn ang="0">
                  <a:pos x="687007" y="299821"/>
                </a:cxn>
                <a:cxn ang="0">
                  <a:pos x="846793" y="70355"/>
                </a:cxn>
                <a:cxn ang="0">
                  <a:pos x="781655" y="96333"/>
                </a:cxn>
                <a:cxn ang="0">
                  <a:pos x="827719" y="166688"/>
                </a:cxn>
                <a:cxn ang="0">
                  <a:pos x="781655" y="96333"/>
                </a:cxn>
                <a:cxn ang="0">
                  <a:pos x="646341" y="15153"/>
                </a:cxn>
                <a:cxn ang="0">
                  <a:pos x="166264" y="44739"/>
                </a:cxn>
                <a:cxn ang="0">
                  <a:pos x="40666" y="58449"/>
                </a:cxn>
                <a:cxn ang="0">
                  <a:pos x="126317" y="58810"/>
                </a:cxn>
                <a:cxn ang="0">
                  <a:pos x="743148" y="58449"/>
                </a:cxn>
                <a:cxn ang="0">
                  <a:pos x="744947" y="58449"/>
                </a:cxn>
                <a:cxn ang="0">
                  <a:pos x="824840" y="69994"/>
                </a:cxn>
                <a:cxn ang="0">
                  <a:pos x="40666" y="58449"/>
                </a:cxn>
                <a:cxn ang="0">
                  <a:pos x="68737" y="120506"/>
                </a:cxn>
                <a:cxn ang="0">
                  <a:pos x="22672" y="193026"/>
                </a:cxn>
                <a:cxn ang="0">
                  <a:pos x="22672" y="198077"/>
                </a:cxn>
                <a:cxn ang="0">
                  <a:pos x="68737" y="239569"/>
                </a:cxn>
                <a:cxn ang="0">
                  <a:pos x="22672" y="198077"/>
                </a:cxn>
                <a:cxn ang="0">
                  <a:pos x="22672" y="115094"/>
                </a:cxn>
                <a:cxn ang="0">
                  <a:pos x="68737" y="90921"/>
                </a:cxn>
                <a:cxn ang="0">
                  <a:pos x="22672" y="277813"/>
                </a:cxn>
                <a:cxn ang="0">
                  <a:pos x="68737" y="244620"/>
                </a:cxn>
                <a:cxn ang="0">
                  <a:pos x="22672" y="277813"/>
                </a:cxn>
                <a:cxn ang="0">
                  <a:pos x="82772" y="220446"/>
                </a:cxn>
                <a:cxn ang="0">
                  <a:pos x="767620" y="91281"/>
                </a:cxn>
                <a:cxn ang="0">
                  <a:pos x="434013" y="190861"/>
                </a:cxn>
                <a:cxn ang="0">
                  <a:pos x="781655" y="173904"/>
                </a:cxn>
                <a:cxn ang="0">
                  <a:pos x="827719" y="277813"/>
                </a:cxn>
              </a:cxnLst>
              <a:rect l="0" t="0" r="0" b="0"/>
              <a:pathLst>
                <a:path w="2360" h="902">
                  <a:moveTo>
                    <a:pt x="2359" y="196"/>
                  </a:moveTo>
                  <a:lnTo>
                    <a:pt x="2354" y="196"/>
                  </a:lnTo>
                  <a:lnTo>
                    <a:pt x="2353" y="195"/>
                  </a:lnTo>
                  <a:lnTo>
                    <a:pt x="2353" y="194"/>
                  </a:lnTo>
                  <a:lnTo>
                    <a:pt x="2359" y="194"/>
                  </a:lnTo>
                  <a:lnTo>
                    <a:pt x="2359" y="196"/>
                  </a:lnTo>
                  <a:close/>
                  <a:moveTo>
                    <a:pt x="2258" y="123"/>
                  </a:moveTo>
                  <a:lnTo>
                    <a:pt x="2071" y="123"/>
                  </a:lnTo>
                  <a:lnTo>
                    <a:pt x="1822" y="1"/>
                  </a:lnTo>
                  <a:lnTo>
                    <a:pt x="618" y="0"/>
                  </a:lnTo>
                  <a:lnTo>
                    <a:pt x="345" y="123"/>
                  </a:lnTo>
                  <a:lnTo>
                    <a:pt x="98" y="123"/>
                  </a:lnTo>
                  <a:lnTo>
                    <a:pt x="1" y="193"/>
                  </a:lnTo>
                  <a:lnTo>
                    <a:pt x="0" y="193"/>
                  </a:lnTo>
                  <a:lnTo>
                    <a:pt x="0" y="829"/>
                  </a:lnTo>
                  <a:lnTo>
                    <a:pt x="1404" y="829"/>
                  </a:lnTo>
                  <a:cubicBezTo>
                    <a:pt x="1418" y="870"/>
                    <a:pt x="1455" y="899"/>
                    <a:pt x="1500" y="899"/>
                  </a:cubicBezTo>
                  <a:cubicBezTo>
                    <a:pt x="1558" y="899"/>
                    <a:pt x="1603" y="854"/>
                    <a:pt x="1603" y="797"/>
                  </a:cubicBezTo>
                  <a:cubicBezTo>
                    <a:pt x="1603" y="739"/>
                    <a:pt x="1558" y="694"/>
                    <a:pt x="1500" y="694"/>
                  </a:cubicBezTo>
                  <a:cubicBezTo>
                    <a:pt x="1453" y="694"/>
                    <a:pt x="1414" y="725"/>
                    <a:pt x="1402" y="769"/>
                  </a:cubicBezTo>
                  <a:lnTo>
                    <a:pt x="224" y="769"/>
                  </a:lnTo>
                  <a:lnTo>
                    <a:pt x="224" y="669"/>
                  </a:lnTo>
                  <a:cubicBezTo>
                    <a:pt x="347" y="647"/>
                    <a:pt x="571" y="586"/>
                    <a:pt x="1200" y="586"/>
                  </a:cubicBezTo>
                  <a:cubicBezTo>
                    <a:pt x="1846" y="586"/>
                    <a:pt x="2032" y="647"/>
                    <a:pt x="2129" y="670"/>
                  </a:cubicBezTo>
                  <a:lnTo>
                    <a:pt x="2129" y="770"/>
                  </a:lnTo>
                  <a:lnTo>
                    <a:pt x="1911" y="770"/>
                  </a:lnTo>
                  <a:cubicBezTo>
                    <a:pt x="1898" y="726"/>
                    <a:pt x="1860" y="695"/>
                    <a:pt x="1813" y="695"/>
                  </a:cubicBezTo>
                  <a:cubicBezTo>
                    <a:pt x="1755" y="695"/>
                    <a:pt x="1710" y="740"/>
                    <a:pt x="1710" y="798"/>
                  </a:cubicBezTo>
                  <a:cubicBezTo>
                    <a:pt x="1710" y="856"/>
                    <a:pt x="1755" y="901"/>
                    <a:pt x="1813" y="901"/>
                  </a:cubicBezTo>
                  <a:cubicBezTo>
                    <a:pt x="1858" y="901"/>
                    <a:pt x="1897" y="871"/>
                    <a:pt x="1909" y="831"/>
                  </a:cubicBezTo>
                  <a:lnTo>
                    <a:pt x="2353" y="831"/>
                  </a:lnTo>
                  <a:lnTo>
                    <a:pt x="2353" y="195"/>
                  </a:lnTo>
                  <a:lnTo>
                    <a:pt x="2258" y="123"/>
                  </a:lnTo>
                  <a:close/>
                  <a:moveTo>
                    <a:pt x="2172" y="267"/>
                  </a:moveTo>
                  <a:lnTo>
                    <a:pt x="2300" y="267"/>
                  </a:lnTo>
                  <a:lnTo>
                    <a:pt x="2300" y="462"/>
                  </a:lnTo>
                  <a:lnTo>
                    <a:pt x="2172" y="462"/>
                  </a:lnTo>
                  <a:lnTo>
                    <a:pt x="2172" y="267"/>
                  </a:lnTo>
                  <a:close/>
                  <a:moveTo>
                    <a:pt x="647" y="40"/>
                  </a:moveTo>
                  <a:lnTo>
                    <a:pt x="1796" y="42"/>
                  </a:lnTo>
                  <a:lnTo>
                    <a:pt x="1964" y="124"/>
                  </a:lnTo>
                  <a:lnTo>
                    <a:pt x="462" y="124"/>
                  </a:lnTo>
                  <a:lnTo>
                    <a:pt x="647" y="40"/>
                  </a:lnTo>
                  <a:close/>
                  <a:moveTo>
                    <a:pt x="113" y="162"/>
                  </a:moveTo>
                  <a:lnTo>
                    <a:pt x="351" y="162"/>
                  </a:lnTo>
                  <a:lnTo>
                    <a:pt x="351" y="163"/>
                  </a:lnTo>
                  <a:lnTo>
                    <a:pt x="356" y="162"/>
                  </a:lnTo>
                  <a:lnTo>
                    <a:pt x="2065" y="162"/>
                  </a:lnTo>
                  <a:lnTo>
                    <a:pt x="2070" y="163"/>
                  </a:lnTo>
                  <a:lnTo>
                    <a:pt x="2070" y="162"/>
                  </a:lnTo>
                  <a:lnTo>
                    <a:pt x="2249" y="162"/>
                  </a:lnTo>
                  <a:lnTo>
                    <a:pt x="2292" y="194"/>
                  </a:lnTo>
                  <a:lnTo>
                    <a:pt x="71" y="194"/>
                  </a:lnTo>
                  <a:lnTo>
                    <a:pt x="113" y="162"/>
                  </a:lnTo>
                  <a:close/>
                  <a:moveTo>
                    <a:pt x="63" y="334"/>
                  </a:moveTo>
                  <a:lnTo>
                    <a:pt x="191" y="334"/>
                  </a:lnTo>
                  <a:lnTo>
                    <a:pt x="191" y="535"/>
                  </a:lnTo>
                  <a:lnTo>
                    <a:pt x="63" y="535"/>
                  </a:lnTo>
                  <a:lnTo>
                    <a:pt x="63" y="334"/>
                  </a:lnTo>
                  <a:close/>
                  <a:moveTo>
                    <a:pt x="63" y="549"/>
                  </a:moveTo>
                  <a:lnTo>
                    <a:pt x="191" y="549"/>
                  </a:lnTo>
                  <a:lnTo>
                    <a:pt x="191" y="664"/>
                  </a:lnTo>
                  <a:lnTo>
                    <a:pt x="63" y="664"/>
                  </a:lnTo>
                  <a:lnTo>
                    <a:pt x="63" y="549"/>
                  </a:lnTo>
                  <a:close/>
                  <a:moveTo>
                    <a:pt x="191" y="319"/>
                  </a:moveTo>
                  <a:lnTo>
                    <a:pt x="63" y="319"/>
                  </a:lnTo>
                  <a:lnTo>
                    <a:pt x="63" y="252"/>
                  </a:lnTo>
                  <a:lnTo>
                    <a:pt x="191" y="252"/>
                  </a:lnTo>
                  <a:lnTo>
                    <a:pt x="191" y="319"/>
                  </a:lnTo>
                  <a:close/>
                  <a:moveTo>
                    <a:pt x="63" y="770"/>
                  </a:moveTo>
                  <a:lnTo>
                    <a:pt x="63" y="678"/>
                  </a:lnTo>
                  <a:lnTo>
                    <a:pt x="191" y="678"/>
                  </a:lnTo>
                  <a:lnTo>
                    <a:pt x="191" y="770"/>
                  </a:lnTo>
                  <a:lnTo>
                    <a:pt x="63" y="770"/>
                  </a:lnTo>
                  <a:close/>
                  <a:moveTo>
                    <a:pt x="1206" y="529"/>
                  </a:moveTo>
                  <a:cubicBezTo>
                    <a:pt x="588" y="530"/>
                    <a:pt x="368" y="582"/>
                    <a:pt x="230" y="611"/>
                  </a:cubicBezTo>
                  <a:lnTo>
                    <a:pt x="230" y="253"/>
                  </a:lnTo>
                  <a:lnTo>
                    <a:pt x="2133" y="253"/>
                  </a:lnTo>
                  <a:lnTo>
                    <a:pt x="2133" y="611"/>
                  </a:lnTo>
                  <a:cubicBezTo>
                    <a:pt x="2035" y="574"/>
                    <a:pt x="1850" y="527"/>
                    <a:pt x="1206" y="529"/>
                  </a:cubicBezTo>
                  <a:close/>
                  <a:moveTo>
                    <a:pt x="2172" y="770"/>
                  </a:moveTo>
                  <a:lnTo>
                    <a:pt x="2172" y="482"/>
                  </a:lnTo>
                  <a:lnTo>
                    <a:pt x="2300" y="482"/>
                  </a:lnTo>
                  <a:lnTo>
                    <a:pt x="2300" y="770"/>
                  </a:lnTo>
                  <a:lnTo>
                    <a:pt x="2172" y="77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3" name="任意多边形 3595"/>
            <p:cNvSpPr/>
            <p:nvPr/>
          </p:nvSpPr>
          <p:spPr>
            <a:xfrm>
              <a:off x="5654128" y="5220166"/>
              <a:ext cx="33956" cy="33956"/>
            </a:xfrm>
            <a:custGeom>
              <a:avLst/>
              <a:gdLst/>
              <a:ahLst/>
              <a:cxnLst>
                <a:cxn ang="0">
                  <a:pos x="28202" y="13935"/>
                </a:cxn>
                <a:cxn ang="0">
                  <a:pos x="26395" y="21269"/>
                </a:cxn>
                <a:cxn ang="0">
                  <a:pos x="20971" y="26403"/>
                </a:cxn>
                <a:cxn ang="0">
                  <a:pos x="14101" y="28236"/>
                </a:cxn>
                <a:cxn ang="0">
                  <a:pos x="6870" y="26403"/>
                </a:cxn>
                <a:cxn ang="0">
                  <a:pos x="1808" y="21269"/>
                </a:cxn>
                <a:cxn ang="0">
                  <a:pos x="0" y="13935"/>
                </a:cxn>
                <a:cxn ang="0">
                  <a:pos x="1808" y="6967"/>
                </a:cxn>
                <a:cxn ang="0">
                  <a:pos x="6870" y="1834"/>
                </a:cxn>
                <a:cxn ang="0">
                  <a:pos x="14101" y="0"/>
                </a:cxn>
                <a:cxn ang="0">
                  <a:pos x="20971" y="1834"/>
                </a:cxn>
                <a:cxn ang="0">
                  <a:pos x="26395" y="6967"/>
                </a:cxn>
                <a:cxn ang="0">
                  <a:pos x="28202" y="13935"/>
                </a:cxn>
              </a:cxnLst>
              <a:rect l="0" t="0" r="0" b="0"/>
              <a:pathLst>
                <a:path w="79" h="78">
                  <a:moveTo>
                    <a:pt x="78" y="38"/>
                  </a:moveTo>
                  <a:cubicBezTo>
                    <a:pt x="78" y="46"/>
                    <a:pt x="76" y="52"/>
                    <a:pt x="73" y="58"/>
                  </a:cubicBezTo>
                  <a:cubicBezTo>
                    <a:pt x="69" y="64"/>
                    <a:pt x="64" y="68"/>
                    <a:pt x="58" y="72"/>
                  </a:cubicBezTo>
                  <a:cubicBezTo>
                    <a:pt x="51" y="75"/>
                    <a:pt x="46" y="77"/>
                    <a:pt x="39" y="77"/>
                  </a:cubicBezTo>
                  <a:cubicBezTo>
                    <a:pt x="32" y="77"/>
                    <a:pt x="25" y="75"/>
                    <a:pt x="19" y="72"/>
                  </a:cubicBezTo>
                  <a:cubicBezTo>
                    <a:pt x="12" y="68"/>
                    <a:pt x="8" y="64"/>
                    <a:pt x="5" y="58"/>
                  </a:cubicBezTo>
                  <a:cubicBezTo>
                    <a:pt x="1" y="52"/>
                    <a:pt x="0" y="45"/>
                    <a:pt x="0" y="38"/>
                  </a:cubicBezTo>
                  <a:cubicBezTo>
                    <a:pt x="0" y="30"/>
                    <a:pt x="1" y="25"/>
                    <a:pt x="5" y="19"/>
                  </a:cubicBezTo>
                  <a:cubicBezTo>
                    <a:pt x="8" y="13"/>
                    <a:pt x="12" y="8"/>
                    <a:pt x="19" y="5"/>
                  </a:cubicBezTo>
                  <a:cubicBezTo>
                    <a:pt x="25" y="1"/>
                    <a:pt x="32" y="0"/>
                    <a:pt x="39" y="0"/>
                  </a:cubicBezTo>
                  <a:cubicBezTo>
                    <a:pt x="46" y="0"/>
                    <a:pt x="51" y="1"/>
                    <a:pt x="58" y="5"/>
                  </a:cubicBezTo>
                  <a:cubicBezTo>
                    <a:pt x="64" y="8"/>
                    <a:pt x="69" y="13"/>
                    <a:pt x="73" y="19"/>
                  </a:cubicBezTo>
                  <a:cubicBezTo>
                    <a:pt x="76" y="25"/>
                    <a:pt x="78" y="31"/>
                    <a:pt x="78" y="38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4" name="任意多边形 3792"/>
            <p:cNvSpPr/>
            <p:nvPr/>
          </p:nvSpPr>
          <p:spPr>
            <a:xfrm>
              <a:off x="5165543" y="5282419"/>
              <a:ext cx="16977" cy="18864"/>
            </a:xfrm>
            <a:custGeom>
              <a:avLst/>
              <a:gdLst/>
              <a:ahLst/>
              <a:cxnLst>
                <a:cxn ang="0">
                  <a:pos x="10108" y="6282"/>
                </a:cxn>
                <a:cxn ang="0">
                  <a:pos x="2995" y="6282"/>
                </a:cxn>
                <a:cxn ang="0">
                  <a:pos x="2995" y="0"/>
                </a:cxn>
                <a:cxn ang="0">
                  <a:pos x="0" y="0"/>
                </a:cxn>
                <a:cxn ang="0">
                  <a:pos x="0" y="15521"/>
                </a:cxn>
                <a:cxn ang="0">
                  <a:pos x="2995" y="15521"/>
                </a:cxn>
                <a:cxn ang="0">
                  <a:pos x="2995" y="9239"/>
                </a:cxn>
                <a:cxn ang="0">
                  <a:pos x="10108" y="9239"/>
                </a:cxn>
                <a:cxn ang="0">
                  <a:pos x="10108" y="15521"/>
                </a:cxn>
                <a:cxn ang="0">
                  <a:pos x="14226" y="15521"/>
                </a:cxn>
                <a:cxn ang="0">
                  <a:pos x="14226" y="0"/>
                </a:cxn>
                <a:cxn ang="0">
                  <a:pos x="10108" y="0"/>
                </a:cxn>
                <a:cxn ang="0">
                  <a:pos x="10108" y="6282"/>
                </a:cxn>
              </a:cxnLst>
              <a:rect l="0" t="0" r="0" b="0"/>
              <a:pathLst>
                <a:path w="39" h="43">
                  <a:moveTo>
                    <a:pt x="27" y="17"/>
                  </a:moveTo>
                  <a:lnTo>
                    <a:pt x="8" y="17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8" y="42"/>
                  </a:lnTo>
                  <a:lnTo>
                    <a:pt x="8" y="25"/>
                  </a:lnTo>
                  <a:lnTo>
                    <a:pt x="27" y="25"/>
                  </a:lnTo>
                  <a:lnTo>
                    <a:pt x="27" y="42"/>
                  </a:lnTo>
                  <a:lnTo>
                    <a:pt x="38" y="42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27" y="1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5" name="任意多边形 3793"/>
            <p:cNvSpPr/>
            <p:nvPr/>
          </p:nvSpPr>
          <p:spPr>
            <a:xfrm>
              <a:off x="5186292" y="5282419"/>
              <a:ext cx="15092" cy="18864"/>
            </a:xfrm>
            <a:custGeom>
              <a:avLst/>
              <a:gdLst/>
              <a:ahLst/>
              <a:cxnLst>
                <a:cxn ang="0">
                  <a:pos x="9793" y="8828"/>
                </a:cxn>
                <a:cxn ang="0">
                  <a:pos x="6166" y="12007"/>
                </a:cxn>
                <a:cxn ang="0">
                  <a:pos x="2902" y="7769"/>
                </a:cxn>
                <a:cxn ang="0">
                  <a:pos x="2902" y="0"/>
                </a:cxn>
                <a:cxn ang="0">
                  <a:pos x="0" y="0"/>
                </a:cxn>
                <a:cxn ang="0">
                  <a:pos x="0" y="8475"/>
                </a:cxn>
                <a:cxn ang="0">
                  <a:pos x="6166" y="15538"/>
                </a:cxn>
                <a:cxn ang="0">
                  <a:pos x="12332" y="8475"/>
                </a:cxn>
                <a:cxn ang="0">
                  <a:pos x="12332" y="0"/>
                </a:cxn>
                <a:cxn ang="0">
                  <a:pos x="9793" y="0"/>
                </a:cxn>
                <a:cxn ang="0">
                  <a:pos x="9793" y="8828"/>
                </a:cxn>
              </a:cxnLst>
              <a:rect l="0" t="0" r="0" b="0"/>
              <a:pathLst>
                <a:path w="35" h="45">
                  <a:moveTo>
                    <a:pt x="27" y="25"/>
                  </a:moveTo>
                  <a:cubicBezTo>
                    <a:pt x="27" y="33"/>
                    <a:pt x="21" y="34"/>
                    <a:pt x="17" y="34"/>
                  </a:cubicBezTo>
                  <a:cubicBezTo>
                    <a:pt x="12" y="34"/>
                    <a:pt x="8" y="30"/>
                    <a:pt x="8" y="22"/>
                  </a:cubicBez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cubicBezTo>
                    <a:pt x="0" y="36"/>
                    <a:pt x="6" y="44"/>
                    <a:pt x="17" y="44"/>
                  </a:cubicBezTo>
                  <a:cubicBezTo>
                    <a:pt x="30" y="44"/>
                    <a:pt x="34" y="36"/>
                    <a:pt x="34" y="24"/>
                  </a:cubicBezTo>
                  <a:lnTo>
                    <a:pt x="34" y="0"/>
                  </a:lnTo>
                  <a:lnTo>
                    <a:pt x="27" y="0"/>
                  </a:lnTo>
                  <a:lnTo>
                    <a:pt x="27" y="25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6" name="任意多边形 3794"/>
            <p:cNvSpPr/>
            <p:nvPr/>
          </p:nvSpPr>
          <p:spPr>
            <a:xfrm>
              <a:off x="5220250" y="5282419"/>
              <a:ext cx="28297" cy="18864"/>
            </a:xfrm>
            <a:custGeom>
              <a:avLst/>
              <a:gdLst/>
              <a:ahLst/>
              <a:cxnLst>
                <a:cxn ang="0">
                  <a:pos x="16260" y="10348"/>
                </a:cxn>
                <a:cxn ang="0">
                  <a:pos x="13008" y="0"/>
                </a:cxn>
                <a:cxn ang="0">
                  <a:pos x="10117" y="0"/>
                </a:cxn>
                <a:cxn ang="0">
                  <a:pos x="6865" y="10348"/>
                </a:cxn>
                <a:cxn ang="0">
                  <a:pos x="2891" y="0"/>
                </a:cxn>
                <a:cxn ang="0">
                  <a:pos x="0" y="0"/>
                </a:cxn>
                <a:cxn ang="0">
                  <a:pos x="5059" y="15521"/>
                </a:cxn>
                <a:cxn ang="0">
                  <a:pos x="7949" y="15521"/>
                </a:cxn>
                <a:cxn ang="0">
                  <a:pos x="11201" y="5174"/>
                </a:cxn>
                <a:cxn ang="0">
                  <a:pos x="15176" y="15521"/>
                </a:cxn>
                <a:cxn ang="0">
                  <a:pos x="16982" y="15521"/>
                </a:cxn>
                <a:cxn ang="0">
                  <a:pos x="23125" y="0"/>
                </a:cxn>
                <a:cxn ang="0">
                  <a:pos x="19150" y="0"/>
                </a:cxn>
                <a:cxn ang="0">
                  <a:pos x="16260" y="10348"/>
                </a:cxn>
              </a:cxnLst>
              <a:rect l="0" t="0" r="0" b="0"/>
              <a:pathLst>
                <a:path w="65" h="43">
                  <a:moveTo>
                    <a:pt x="45" y="28"/>
                  </a:moveTo>
                  <a:lnTo>
                    <a:pt x="36" y="0"/>
                  </a:lnTo>
                  <a:lnTo>
                    <a:pt x="28" y="0"/>
                  </a:lnTo>
                  <a:lnTo>
                    <a:pt x="19" y="28"/>
                  </a:lnTo>
                  <a:lnTo>
                    <a:pt x="8" y="0"/>
                  </a:lnTo>
                  <a:lnTo>
                    <a:pt x="0" y="0"/>
                  </a:lnTo>
                  <a:lnTo>
                    <a:pt x="14" y="42"/>
                  </a:lnTo>
                  <a:lnTo>
                    <a:pt x="22" y="42"/>
                  </a:lnTo>
                  <a:lnTo>
                    <a:pt x="31" y="14"/>
                  </a:lnTo>
                  <a:lnTo>
                    <a:pt x="42" y="42"/>
                  </a:lnTo>
                  <a:lnTo>
                    <a:pt x="47" y="42"/>
                  </a:lnTo>
                  <a:lnTo>
                    <a:pt x="64" y="0"/>
                  </a:lnTo>
                  <a:lnTo>
                    <a:pt x="53" y="0"/>
                  </a:lnTo>
                  <a:lnTo>
                    <a:pt x="45" y="28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7" name="任意多边形 3795"/>
            <p:cNvSpPr/>
            <p:nvPr/>
          </p:nvSpPr>
          <p:spPr>
            <a:xfrm>
              <a:off x="5250431" y="5282419"/>
              <a:ext cx="15092" cy="18864"/>
            </a:xfrm>
            <a:custGeom>
              <a:avLst/>
              <a:gdLst/>
              <a:ahLst/>
              <a:cxnLst>
                <a:cxn ang="0">
                  <a:pos x="3990" y="9239"/>
                </a:cxn>
                <a:cxn ang="0">
                  <a:pos x="9431" y="9239"/>
                </a:cxn>
                <a:cxn ang="0">
                  <a:pos x="9431" y="6282"/>
                </a:cxn>
                <a:cxn ang="0">
                  <a:pos x="3990" y="6282"/>
                </a:cxn>
                <a:cxn ang="0">
                  <a:pos x="3990" y="2956"/>
                </a:cxn>
                <a:cxn ang="0">
                  <a:pos x="11244" y="2956"/>
                </a:cxn>
                <a:cxn ang="0">
                  <a:pos x="11244" y="0"/>
                </a:cxn>
                <a:cxn ang="0">
                  <a:pos x="0" y="0"/>
                </a:cxn>
                <a:cxn ang="0">
                  <a:pos x="0" y="15521"/>
                </a:cxn>
                <a:cxn ang="0">
                  <a:pos x="12332" y="15521"/>
                </a:cxn>
                <a:cxn ang="0">
                  <a:pos x="12332" y="12565"/>
                </a:cxn>
                <a:cxn ang="0">
                  <a:pos x="3990" y="12565"/>
                </a:cxn>
                <a:cxn ang="0">
                  <a:pos x="3990" y="9239"/>
                </a:cxn>
              </a:cxnLst>
              <a:rect l="0" t="0" r="0" b="0"/>
              <a:pathLst>
                <a:path w="35" h="43">
                  <a:moveTo>
                    <a:pt x="11" y="25"/>
                  </a:moveTo>
                  <a:lnTo>
                    <a:pt x="26" y="25"/>
                  </a:lnTo>
                  <a:lnTo>
                    <a:pt x="26" y="17"/>
                  </a:lnTo>
                  <a:lnTo>
                    <a:pt x="11" y="17"/>
                  </a:lnTo>
                  <a:lnTo>
                    <a:pt x="11" y="8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34" y="42"/>
                  </a:lnTo>
                  <a:lnTo>
                    <a:pt x="34" y="34"/>
                  </a:lnTo>
                  <a:lnTo>
                    <a:pt x="11" y="34"/>
                  </a:lnTo>
                  <a:lnTo>
                    <a:pt x="11" y="25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8" name="任意多边形 3796"/>
            <p:cNvSpPr/>
            <p:nvPr/>
          </p:nvSpPr>
          <p:spPr>
            <a:xfrm>
              <a:off x="5269296" y="5282419"/>
              <a:ext cx="3773" cy="18864"/>
            </a:xfrm>
            <a:custGeom>
              <a:avLst/>
              <a:gdLst/>
              <a:ahLst/>
              <a:cxnLst>
                <a:cxn ang="0">
                  <a:pos x="1411" y="15538"/>
                </a:cxn>
                <a:cxn ang="0">
                  <a:pos x="0" y="15538"/>
                </a:cxn>
                <a:cxn ang="0">
                  <a:pos x="0" y="0"/>
                </a:cxn>
                <a:cxn ang="0">
                  <a:pos x="2821" y="0"/>
                </a:cxn>
                <a:cxn ang="0">
                  <a:pos x="2821" y="15538"/>
                </a:cxn>
                <a:cxn ang="0">
                  <a:pos x="1411" y="15538"/>
                </a:cxn>
              </a:cxnLst>
              <a:rect l="0" t="0" r="0" b="0"/>
              <a:pathLst>
                <a:path w="9" h="45">
                  <a:moveTo>
                    <a:pt x="4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44"/>
                  </a:lnTo>
                  <a:lnTo>
                    <a:pt x="4" y="44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9" name="任意多边形 3797"/>
            <p:cNvSpPr/>
            <p:nvPr/>
          </p:nvSpPr>
          <p:spPr>
            <a:xfrm>
              <a:off x="5203272" y="5282419"/>
              <a:ext cx="18864" cy="18864"/>
            </a:xfrm>
            <a:custGeom>
              <a:avLst/>
              <a:gdLst/>
              <a:ahLst/>
              <a:cxnLst>
                <a:cxn ang="0">
                  <a:pos x="12074" y="14446"/>
                </a:cxn>
                <a:cxn ang="0">
                  <a:pos x="15524" y="14446"/>
                </a:cxn>
                <a:cxn ang="0">
                  <a:pos x="9659" y="0"/>
                </a:cxn>
                <a:cxn ang="0">
                  <a:pos x="6900" y="0"/>
                </a:cxn>
                <a:cxn ang="0">
                  <a:pos x="0" y="15530"/>
                </a:cxn>
                <a:cxn ang="0">
                  <a:pos x="2415" y="15530"/>
                </a:cxn>
                <a:cxn ang="0">
                  <a:pos x="4140" y="13002"/>
                </a:cxn>
                <a:cxn ang="0">
                  <a:pos x="11039" y="13002"/>
                </a:cxn>
                <a:cxn ang="0">
                  <a:pos x="11039" y="12641"/>
                </a:cxn>
                <a:cxn ang="0">
                  <a:pos x="12074" y="14446"/>
                </a:cxn>
                <a:cxn ang="0">
                  <a:pos x="7245" y="3250"/>
                </a:cxn>
                <a:cxn ang="0">
                  <a:pos x="9659" y="8307"/>
                </a:cxn>
                <a:cxn ang="0">
                  <a:pos x="9659" y="9029"/>
                </a:cxn>
                <a:cxn ang="0">
                  <a:pos x="4830" y="9029"/>
                </a:cxn>
                <a:cxn ang="0">
                  <a:pos x="4830" y="8307"/>
                </a:cxn>
                <a:cxn ang="0">
                  <a:pos x="7245" y="3250"/>
                </a:cxn>
              </a:cxnLst>
              <a:rect l="0" t="0" r="0" b="0"/>
              <a:pathLst>
                <a:path w="46" h="44">
                  <a:moveTo>
                    <a:pt x="35" y="40"/>
                  </a:moveTo>
                  <a:lnTo>
                    <a:pt x="45" y="4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2" y="36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5" y="40"/>
                  </a:lnTo>
                  <a:close/>
                  <a:moveTo>
                    <a:pt x="21" y="9"/>
                  </a:moveTo>
                  <a:lnTo>
                    <a:pt x="28" y="23"/>
                  </a:lnTo>
                  <a:lnTo>
                    <a:pt x="28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21" y="9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0" name="任意多边形 3798"/>
            <p:cNvSpPr/>
            <p:nvPr/>
          </p:nvSpPr>
          <p:spPr>
            <a:xfrm>
              <a:off x="5171201" y="5206962"/>
              <a:ext cx="39616" cy="49047"/>
            </a:xfrm>
            <a:custGeom>
              <a:avLst/>
              <a:gdLst/>
              <a:ahLst/>
              <a:cxnLst>
                <a:cxn ang="0">
                  <a:pos x="5618" y="23151"/>
                </a:cxn>
                <a:cxn ang="0">
                  <a:pos x="32306" y="40959"/>
                </a:cxn>
                <a:cxn ang="0">
                  <a:pos x="32657" y="40959"/>
                </a:cxn>
                <a:cxn ang="0">
                  <a:pos x="8076" y="0"/>
                </a:cxn>
                <a:cxn ang="0">
                  <a:pos x="702" y="14247"/>
                </a:cxn>
                <a:cxn ang="0">
                  <a:pos x="5618" y="23151"/>
                </a:cxn>
              </a:cxnLst>
              <a:rect l="0" t="0" r="0" b="0"/>
              <a:pathLst>
                <a:path w="94" h="116">
                  <a:moveTo>
                    <a:pt x="16" y="65"/>
                  </a:moveTo>
                  <a:cubicBezTo>
                    <a:pt x="36" y="85"/>
                    <a:pt x="82" y="109"/>
                    <a:pt x="92" y="115"/>
                  </a:cubicBezTo>
                  <a:lnTo>
                    <a:pt x="93" y="115"/>
                  </a:lnTo>
                  <a:cubicBezTo>
                    <a:pt x="64" y="50"/>
                    <a:pt x="23" y="0"/>
                    <a:pt x="23" y="0"/>
                  </a:cubicBezTo>
                  <a:cubicBezTo>
                    <a:pt x="23" y="0"/>
                    <a:pt x="0" y="19"/>
                    <a:pt x="2" y="40"/>
                  </a:cubicBezTo>
                  <a:cubicBezTo>
                    <a:pt x="2" y="56"/>
                    <a:pt x="16" y="65"/>
                    <a:pt x="16" y="65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1" name="任意多边形 3800"/>
            <p:cNvSpPr/>
            <p:nvPr/>
          </p:nvSpPr>
          <p:spPr>
            <a:xfrm>
              <a:off x="5174975" y="5263555"/>
              <a:ext cx="33956" cy="13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40" y="9074"/>
                </a:cxn>
                <a:cxn ang="0">
                  <a:pos x="28202" y="0"/>
                </a:cxn>
                <a:cxn ang="0">
                  <a:pos x="28202" y="0"/>
                </a:cxn>
                <a:cxn ang="0">
                  <a:pos x="28202" y="0"/>
                </a:cxn>
                <a:cxn ang="0">
                  <a:pos x="27479" y="0"/>
                </a:cxn>
                <a:cxn ang="0">
                  <a:pos x="27479" y="0"/>
                </a:cxn>
                <a:cxn ang="0">
                  <a:pos x="0" y="0"/>
                </a:cxn>
              </a:cxnLst>
              <a:rect l="0" t="0" r="0" b="0"/>
              <a:pathLst>
                <a:path w="79" h="29">
                  <a:moveTo>
                    <a:pt x="0" y="0"/>
                  </a:moveTo>
                  <a:cubicBezTo>
                    <a:pt x="8" y="16"/>
                    <a:pt x="24" y="28"/>
                    <a:pt x="38" y="23"/>
                  </a:cubicBezTo>
                  <a:cubicBezTo>
                    <a:pt x="47" y="22"/>
                    <a:pt x="70" y="3"/>
                    <a:pt x="78" y="0"/>
                  </a:cubicBezTo>
                  <a:lnTo>
                    <a:pt x="76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2" name="任意多边形 3802"/>
            <p:cNvSpPr/>
            <p:nvPr/>
          </p:nvSpPr>
          <p:spPr>
            <a:xfrm>
              <a:off x="5161770" y="5231484"/>
              <a:ext cx="47160" cy="26411"/>
            </a:xfrm>
            <a:custGeom>
              <a:avLst/>
              <a:gdLst/>
              <a:ahLst/>
              <a:cxnLst>
                <a:cxn ang="0">
                  <a:pos x="12361" y="20094"/>
                </a:cxn>
                <a:cxn ang="0">
                  <a:pos x="18177" y="21888"/>
                </a:cxn>
                <a:cxn ang="0">
                  <a:pos x="39626" y="21888"/>
                </a:cxn>
                <a:cxn ang="0">
                  <a:pos x="39626" y="21171"/>
                </a:cxn>
                <a:cxn ang="0">
                  <a:pos x="3635" y="0"/>
                </a:cxn>
                <a:cxn ang="0">
                  <a:pos x="3635" y="11841"/>
                </a:cxn>
                <a:cxn ang="0">
                  <a:pos x="12361" y="20094"/>
                </a:cxn>
              </a:cxnLst>
              <a:rect l="0" t="0" r="0" b="0"/>
              <a:pathLst>
                <a:path w="110" h="62">
                  <a:moveTo>
                    <a:pt x="34" y="56"/>
                  </a:moveTo>
                  <a:cubicBezTo>
                    <a:pt x="42" y="61"/>
                    <a:pt x="50" y="61"/>
                    <a:pt x="50" y="61"/>
                  </a:cubicBezTo>
                  <a:lnTo>
                    <a:pt x="109" y="61"/>
                  </a:lnTo>
                  <a:lnTo>
                    <a:pt x="109" y="59"/>
                  </a:lnTo>
                  <a:cubicBezTo>
                    <a:pt x="73" y="36"/>
                    <a:pt x="10" y="0"/>
                    <a:pt x="10" y="0"/>
                  </a:cubicBezTo>
                  <a:cubicBezTo>
                    <a:pt x="0" y="17"/>
                    <a:pt x="10" y="33"/>
                    <a:pt x="10" y="33"/>
                  </a:cubicBezTo>
                  <a:cubicBezTo>
                    <a:pt x="17" y="50"/>
                    <a:pt x="34" y="56"/>
                    <a:pt x="34" y="5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3" name="任意多边形 3804"/>
            <p:cNvSpPr/>
            <p:nvPr/>
          </p:nvSpPr>
          <p:spPr>
            <a:xfrm>
              <a:off x="5191952" y="5191870"/>
              <a:ext cx="28296" cy="62252"/>
            </a:xfrm>
            <a:custGeom>
              <a:avLst/>
              <a:gdLst/>
              <a:ahLst/>
              <a:cxnLst>
                <a:cxn ang="0">
                  <a:pos x="1774" y="9526"/>
                </a:cxn>
                <a:cxn ang="0">
                  <a:pos x="1774" y="18685"/>
                </a:cxn>
                <a:cxn ang="0">
                  <a:pos x="19510" y="52391"/>
                </a:cxn>
                <a:cxn ang="0">
                  <a:pos x="14898" y="0"/>
                </a:cxn>
                <a:cxn ang="0">
                  <a:pos x="10642" y="1099"/>
                </a:cxn>
                <a:cxn ang="0">
                  <a:pos x="1774" y="9526"/>
                </a:cxn>
              </a:cxnLst>
              <a:rect l="0" t="0" r="0" b="0"/>
              <a:pathLst>
                <a:path w="68" h="144">
                  <a:moveTo>
                    <a:pt x="5" y="26"/>
                  </a:moveTo>
                  <a:cubicBezTo>
                    <a:pt x="0" y="38"/>
                    <a:pt x="5" y="51"/>
                    <a:pt x="5" y="51"/>
                  </a:cubicBezTo>
                  <a:cubicBezTo>
                    <a:pt x="13" y="82"/>
                    <a:pt x="45" y="132"/>
                    <a:pt x="55" y="143"/>
                  </a:cubicBezTo>
                  <a:cubicBezTo>
                    <a:pt x="67" y="31"/>
                    <a:pt x="42" y="0"/>
                    <a:pt x="42" y="0"/>
                  </a:cubicBezTo>
                  <a:cubicBezTo>
                    <a:pt x="41" y="0"/>
                    <a:pt x="30" y="3"/>
                    <a:pt x="30" y="3"/>
                  </a:cubicBezTo>
                  <a:cubicBezTo>
                    <a:pt x="8" y="9"/>
                    <a:pt x="5" y="26"/>
                    <a:pt x="5" y="2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4" name="任意多边形 3806"/>
            <p:cNvSpPr/>
            <p:nvPr/>
          </p:nvSpPr>
          <p:spPr>
            <a:xfrm>
              <a:off x="5216477" y="5191870"/>
              <a:ext cx="28297" cy="62252"/>
            </a:xfrm>
            <a:custGeom>
              <a:avLst/>
              <a:gdLst/>
              <a:ahLst/>
              <a:cxnLst>
                <a:cxn ang="0">
                  <a:pos x="21707" y="19418"/>
                </a:cxn>
                <a:cxn ang="0">
                  <a:pos x="21707" y="10258"/>
                </a:cxn>
                <a:cxn ang="0">
                  <a:pos x="12811" y="1832"/>
                </a:cxn>
                <a:cxn ang="0">
                  <a:pos x="8185" y="1099"/>
                </a:cxn>
                <a:cxn ang="0">
                  <a:pos x="3914" y="52391"/>
                </a:cxn>
                <a:cxn ang="0">
                  <a:pos x="21707" y="19418"/>
                </a:cxn>
              </a:cxnLst>
              <a:rect l="0" t="0" r="0" b="0"/>
              <a:pathLst>
                <a:path w="66" h="144">
                  <a:moveTo>
                    <a:pt x="61" y="53"/>
                  </a:moveTo>
                  <a:cubicBezTo>
                    <a:pt x="61" y="53"/>
                    <a:pt x="65" y="37"/>
                    <a:pt x="61" y="28"/>
                  </a:cubicBezTo>
                  <a:cubicBezTo>
                    <a:pt x="61" y="28"/>
                    <a:pt x="54" y="8"/>
                    <a:pt x="36" y="5"/>
                  </a:cubicBezTo>
                  <a:cubicBezTo>
                    <a:pt x="36" y="5"/>
                    <a:pt x="29" y="3"/>
                    <a:pt x="23" y="3"/>
                  </a:cubicBezTo>
                  <a:cubicBezTo>
                    <a:pt x="23" y="0"/>
                    <a:pt x="0" y="31"/>
                    <a:pt x="11" y="143"/>
                  </a:cubicBezTo>
                  <a:cubicBezTo>
                    <a:pt x="20" y="134"/>
                    <a:pt x="54" y="83"/>
                    <a:pt x="61" y="53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5" name="任意多边形 3808"/>
            <p:cNvSpPr/>
            <p:nvPr/>
          </p:nvSpPr>
          <p:spPr>
            <a:xfrm>
              <a:off x="5229682" y="5263555"/>
              <a:ext cx="33956" cy="13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824" y="8321"/>
                </a:cxn>
                <a:cxn ang="0">
                  <a:pos x="28202" y="347"/>
                </a:cxn>
                <a:cxn ang="0">
                  <a:pos x="0" y="0"/>
                </a:cxn>
              </a:cxnLst>
              <a:rect l="0" t="0" r="0" b="0"/>
              <a:pathLst>
                <a:path w="79" h="33">
                  <a:moveTo>
                    <a:pt x="0" y="0"/>
                  </a:moveTo>
                  <a:lnTo>
                    <a:pt x="0" y="0"/>
                  </a:lnTo>
                  <a:cubicBezTo>
                    <a:pt x="8" y="7"/>
                    <a:pt x="30" y="23"/>
                    <a:pt x="41" y="24"/>
                  </a:cubicBezTo>
                  <a:cubicBezTo>
                    <a:pt x="41" y="24"/>
                    <a:pt x="61" y="32"/>
                    <a:pt x="78" y="1"/>
                  </a:cubicBezTo>
                  <a:lnTo>
                    <a:pt x="0" y="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6" name="任意多边形 3810"/>
            <p:cNvSpPr/>
            <p:nvPr/>
          </p:nvSpPr>
          <p:spPr>
            <a:xfrm>
              <a:off x="5229681" y="5233371"/>
              <a:ext cx="45275" cy="26411"/>
            </a:xfrm>
            <a:custGeom>
              <a:avLst/>
              <a:gdLst/>
              <a:ahLst/>
              <a:cxnLst>
                <a:cxn ang="0">
                  <a:pos x="21512" y="21882"/>
                </a:cxn>
                <a:cxn ang="0">
                  <a:pos x="26449" y="20423"/>
                </a:cxn>
                <a:cxn ang="0">
                  <a:pos x="34912" y="11671"/>
                </a:cxn>
                <a:cxn ang="0">
                  <a:pos x="35617" y="0"/>
                </a:cxn>
                <a:cxn ang="0">
                  <a:pos x="0" y="21518"/>
                </a:cxn>
                <a:cxn ang="0">
                  <a:pos x="21512" y="21882"/>
                </a:cxn>
              </a:cxnLst>
              <a:rect l="0" t="0" r="0" b="0"/>
              <a:pathLst>
                <a:path w="108" h="61">
                  <a:moveTo>
                    <a:pt x="61" y="60"/>
                  </a:moveTo>
                  <a:cubicBezTo>
                    <a:pt x="61" y="60"/>
                    <a:pt x="67" y="60"/>
                    <a:pt x="75" y="56"/>
                  </a:cubicBezTo>
                  <a:cubicBezTo>
                    <a:pt x="75" y="56"/>
                    <a:pt x="90" y="49"/>
                    <a:pt x="99" y="32"/>
                  </a:cubicBezTo>
                  <a:cubicBezTo>
                    <a:pt x="99" y="32"/>
                    <a:pt x="107" y="17"/>
                    <a:pt x="101" y="0"/>
                  </a:cubicBezTo>
                  <a:cubicBezTo>
                    <a:pt x="101" y="0"/>
                    <a:pt x="34" y="35"/>
                    <a:pt x="0" y="59"/>
                  </a:cubicBezTo>
                  <a:cubicBezTo>
                    <a:pt x="12" y="60"/>
                    <a:pt x="59" y="60"/>
                    <a:pt x="61" y="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7" name="任意多边形 3812"/>
            <p:cNvSpPr/>
            <p:nvPr/>
          </p:nvSpPr>
          <p:spPr>
            <a:xfrm>
              <a:off x="5225908" y="5206962"/>
              <a:ext cx="39615" cy="49047"/>
            </a:xfrm>
            <a:custGeom>
              <a:avLst/>
              <a:gdLst/>
              <a:ahLst/>
              <a:cxnLst>
                <a:cxn ang="0">
                  <a:pos x="27558" y="24131"/>
                </a:cxn>
                <a:cxn ang="0">
                  <a:pos x="32568" y="14990"/>
                </a:cxn>
                <a:cxn ang="0">
                  <a:pos x="25053" y="0"/>
                </a:cxn>
                <a:cxn ang="0">
                  <a:pos x="0" y="40949"/>
                </a:cxn>
                <a:cxn ang="0">
                  <a:pos x="27558" y="24131"/>
                </a:cxn>
              </a:cxnLst>
              <a:rect l="0" t="0" r="0" b="0"/>
              <a:pathLst>
                <a:path w="94" h="113">
                  <a:moveTo>
                    <a:pt x="77" y="66"/>
                  </a:moveTo>
                  <a:cubicBezTo>
                    <a:pt x="77" y="66"/>
                    <a:pt x="90" y="56"/>
                    <a:pt x="91" y="41"/>
                  </a:cubicBezTo>
                  <a:cubicBezTo>
                    <a:pt x="93" y="19"/>
                    <a:pt x="70" y="0"/>
                    <a:pt x="70" y="0"/>
                  </a:cubicBezTo>
                  <a:cubicBezTo>
                    <a:pt x="70" y="0"/>
                    <a:pt x="29" y="47"/>
                    <a:pt x="0" y="112"/>
                  </a:cubicBezTo>
                  <a:cubicBezTo>
                    <a:pt x="12" y="108"/>
                    <a:pt x="59" y="84"/>
                    <a:pt x="77" y="6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68" name="组合 11"/>
            <p:cNvGrpSpPr/>
            <p:nvPr/>
          </p:nvGrpSpPr>
          <p:grpSpPr>
            <a:xfrm>
              <a:off x="4839189" y="5197529"/>
              <a:ext cx="269760" cy="90548"/>
              <a:chOff x="7133" y="4645"/>
              <a:chExt cx="4701" cy="1573"/>
            </a:xfrm>
            <a:grpFill/>
          </p:grpSpPr>
          <p:sp>
            <p:nvSpPr>
              <p:cNvPr id="169" name="任意多边形 12"/>
              <p:cNvSpPr/>
              <p:nvPr/>
            </p:nvSpPr>
            <p:spPr>
              <a:xfrm>
                <a:off x="7178" y="5473"/>
                <a:ext cx="1620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2857" h="294">
                    <a:moveTo>
                      <a:pt x="0" y="16"/>
                    </a:moveTo>
                    <a:cubicBezTo>
                      <a:pt x="4" y="16"/>
                      <a:pt x="1169" y="0"/>
                      <a:pt x="1448" y="13"/>
                    </a:cubicBezTo>
                    <a:cubicBezTo>
                      <a:pt x="1675" y="22"/>
                      <a:pt x="2019" y="15"/>
                      <a:pt x="2243" y="41"/>
                    </a:cubicBezTo>
                    <a:cubicBezTo>
                      <a:pt x="2456" y="62"/>
                      <a:pt x="2800" y="113"/>
                      <a:pt x="2856" y="293"/>
                    </a:cubicBezTo>
                    <a:cubicBezTo>
                      <a:pt x="2643" y="226"/>
                      <a:pt x="2502" y="237"/>
                      <a:pt x="2208" y="200"/>
                    </a:cubicBezTo>
                    <a:cubicBezTo>
                      <a:pt x="2178" y="196"/>
                      <a:pt x="1999" y="186"/>
                      <a:pt x="1881" y="187"/>
                    </a:cubicBezTo>
                    <a:cubicBezTo>
                      <a:pt x="1881" y="187"/>
                      <a:pt x="1959" y="168"/>
                      <a:pt x="2111" y="161"/>
                    </a:cubicBezTo>
                    <a:cubicBezTo>
                      <a:pt x="2204" y="156"/>
                      <a:pt x="2384" y="147"/>
                      <a:pt x="2470" y="159"/>
                    </a:cubicBezTo>
                    <a:cubicBezTo>
                      <a:pt x="2405" y="126"/>
                      <a:pt x="2204" y="106"/>
                      <a:pt x="2079" y="90"/>
                    </a:cubicBezTo>
                    <a:cubicBezTo>
                      <a:pt x="1857" y="64"/>
                      <a:pt x="1657" y="66"/>
                      <a:pt x="1432" y="69"/>
                    </a:cubicBezTo>
                    <a:cubicBezTo>
                      <a:pt x="1155" y="71"/>
                      <a:pt x="11" y="67"/>
                      <a:pt x="7" y="67"/>
                    </a:cubicBezTo>
                    <a:lnTo>
                      <a:pt x="0" y="16"/>
                    </a:ln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0" name="任意多边形 13"/>
              <p:cNvSpPr/>
              <p:nvPr/>
            </p:nvSpPr>
            <p:spPr>
              <a:xfrm>
                <a:off x="7133" y="5125"/>
                <a:ext cx="3172" cy="390"/>
              </a:xfrm>
              <a:custGeom>
                <a:avLst/>
                <a:gdLst/>
                <a:ahLst/>
                <a:cxnLst/>
                <a:rect l="0" t="0" r="0" b="0"/>
                <a:pathLst>
                  <a:path w="5598" h="690">
                    <a:moveTo>
                      <a:pt x="5553" y="379"/>
                    </a:moveTo>
                    <a:cubicBezTo>
                      <a:pt x="5593" y="383"/>
                      <a:pt x="5597" y="421"/>
                      <a:pt x="5482" y="413"/>
                    </a:cubicBezTo>
                    <a:cubicBezTo>
                      <a:pt x="5098" y="383"/>
                      <a:pt x="4169" y="236"/>
                      <a:pt x="3785" y="187"/>
                    </a:cubicBezTo>
                    <a:cubicBezTo>
                      <a:pt x="3196" y="113"/>
                      <a:pt x="3120" y="187"/>
                      <a:pt x="2930" y="325"/>
                    </a:cubicBezTo>
                    <a:cubicBezTo>
                      <a:pt x="2597" y="564"/>
                      <a:pt x="2121" y="679"/>
                      <a:pt x="1721" y="681"/>
                    </a:cubicBezTo>
                    <a:lnTo>
                      <a:pt x="81" y="688"/>
                    </a:lnTo>
                    <a:cubicBezTo>
                      <a:pt x="0" y="689"/>
                      <a:pt x="2" y="630"/>
                      <a:pt x="81" y="631"/>
                    </a:cubicBezTo>
                    <a:cubicBezTo>
                      <a:pt x="197" y="628"/>
                      <a:pt x="1380" y="608"/>
                      <a:pt x="1659" y="608"/>
                    </a:cubicBezTo>
                    <a:cubicBezTo>
                      <a:pt x="1937" y="608"/>
                      <a:pt x="2205" y="557"/>
                      <a:pt x="2331" y="506"/>
                    </a:cubicBezTo>
                    <a:cubicBezTo>
                      <a:pt x="2456" y="455"/>
                      <a:pt x="2634" y="349"/>
                      <a:pt x="2821" y="196"/>
                    </a:cubicBezTo>
                    <a:cubicBezTo>
                      <a:pt x="3008" y="44"/>
                      <a:pt x="3177" y="0"/>
                      <a:pt x="3766" y="90"/>
                    </a:cubicBezTo>
                    <a:cubicBezTo>
                      <a:pt x="4353" y="178"/>
                      <a:pt x="5145" y="319"/>
                      <a:pt x="5553" y="379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1" name="任意多边形 14"/>
              <p:cNvSpPr/>
              <p:nvPr/>
            </p:nvSpPr>
            <p:spPr>
              <a:xfrm>
                <a:off x="8240" y="5565"/>
                <a:ext cx="3595" cy="315"/>
              </a:xfrm>
              <a:custGeom>
                <a:avLst/>
                <a:gdLst/>
                <a:ahLst/>
                <a:cxnLst/>
                <a:rect l="0" t="0" r="0" b="0"/>
                <a:pathLst>
                  <a:path w="6339" h="554">
                    <a:moveTo>
                      <a:pt x="2576" y="408"/>
                    </a:moveTo>
                    <a:cubicBezTo>
                      <a:pt x="1901" y="371"/>
                      <a:pt x="1294" y="339"/>
                      <a:pt x="970" y="234"/>
                    </a:cubicBezTo>
                    <a:cubicBezTo>
                      <a:pt x="672" y="138"/>
                      <a:pt x="586" y="101"/>
                      <a:pt x="423" y="51"/>
                    </a:cubicBezTo>
                    <a:cubicBezTo>
                      <a:pt x="261" y="0"/>
                      <a:pt x="16" y="28"/>
                      <a:pt x="7" y="30"/>
                    </a:cubicBezTo>
                    <a:cubicBezTo>
                      <a:pt x="0" y="30"/>
                      <a:pt x="182" y="34"/>
                      <a:pt x="388" y="136"/>
                    </a:cubicBezTo>
                    <a:cubicBezTo>
                      <a:pt x="594" y="237"/>
                      <a:pt x="728" y="318"/>
                      <a:pt x="982" y="392"/>
                    </a:cubicBezTo>
                    <a:cubicBezTo>
                      <a:pt x="1317" y="489"/>
                      <a:pt x="1846" y="553"/>
                      <a:pt x="2530" y="542"/>
                    </a:cubicBezTo>
                    <a:cubicBezTo>
                      <a:pt x="3473" y="526"/>
                      <a:pt x="5683" y="433"/>
                      <a:pt x="6239" y="459"/>
                    </a:cubicBezTo>
                    <a:cubicBezTo>
                      <a:pt x="6297" y="463"/>
                      <a:pt x="6338" y="436"/>
                      <a:pt x="6248" y="419"/>
                    </a:cubicBezTo>
                    <a:cubicBezTo>
                      <a:pt x="5870" y="350"/>
                      <a:pt x="3205" y="442"/>
                      <a:pt x="2576" y="408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2" name="任意多边形 15"/>
              <p:cNvSpPr/>
              <p:nvPr/>
            </p:nvSpPr>
            <p:spPr>
              <a:xfrm>
                <a:off x="8853" y="4645"/>
                <a:ext cx="327" cy="500"/>
              </a:xfrm>
              <a:custGeom>
                <a:avLst/>
                <a:gdLst/>
                <a:ahLst/>
                <a:cxnLst/>
                <a:rect l="0" t="0" r="0" b="0"/>
                <a:pathLst>
                  <a:path w="576" h="882">
                    <a:moveTo>
                      <a:pt x="194" y="848"/>
                    </a:moveTo>
                    <a:cubicBezTo>
                      <a:pt x="203" y="834"/>
                      <a:pt x="203" y="820"/>
                      <a:pt x="196" y="744"/>
                    </a:cubicBezTo>
                    <a:cubicBezTo>
                      <a:pt x="189" y="666"/>
                      <a:pt x="173" y="509"/>
                      <a:pt x="286" y="307"/>
                    </a:cubicBezTo>
                    <a:cubicBezTo>
                      <a:pt x="388" y="122"/>
                      <a:pt x="501" y="53"/>
                      <a:pt x="554" y="30"/>
                    </a:cubicBezTo>
                    <a:cubicBezTo>
                      <a:pt x="575" y="21"/>
                      <a:pt x="570" y="0"/>
                      <a:pt x="518" y="23"/>
                    </a:cubicBezTo>
                    <a:cubicBezTo>
                      <a:pt x="465" y="46"/>
                      <a:pt x="300" y="127"/>
                      <a:pt x="189" y="307"/>
                    </a:cubicBezTo>
                    <a:cubicBezTo>
                      <a:pt x="64" y="509"/>
                      <a:pt x="62" y="702"/>
                      <a:pt x="48" y="770"/>
                    </a:cubicBezTo>
                    <a:cubicBezTo>
                      <a:pt x="34" y="839"/>
                      <a:pt x="19" y="860"/>
                      <a:pt x="0" y="881"/>
                    </a:cubicBezTo>
                    <a:cubicBezTo>
                      <a:pt x="46" y="860"/>
                      <a:pt x="164" y="844"/>
                      <a:pt x="194" y="848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3" name="任意多边形 16"/>
              <p:cNvSpPr/>
              <p:nvPr/>
            </p:nvSpPr>
            <p:spPr>
              <a:xfrm>
                <a:off x="9070" y="4668"/>
                <a:ext cx="473" cy="537"/>
              </a:xfrm>
              <a:custGeom>
                <a:avLst/>
                <a:gdLst/>
                <a:ahLst/>
                <a:cxnLst/>
                <a:rect l="0" t="0" r="0" b="0"/>
                <a:pathLst>
                  <a:path w="834" h="946">
                    <a:moveTo>
                      <a:pt x="455" y="873"/>
                    </a:moveTo>
                    <a:cubicBezTo>
                      <a:pt x="311" y="825"/>
                      <a:pt x="224" y="767"/>
                      <a:pt x="140" y="658"/>
                    </a:cubicBezTo>
                    <a:cubicBezTo>
                      <a:pt x="57" y="548"/>
                      <a:pt x="0" y="307"/>
                      <a:pt x="85" y="143"/>
                    </a:cubicBezTo>
                    <a:cubicBezTo>
                      <a:pt x="131" y="53"/>
                      <a:pt x="216" y="0"/>
                      <a:pt x="226" y="16"/>
                    </a:cubicBezTo>
                    <a:cubicBezTo>
                      <a:pt x="231" y="25"/>
                      <a:pt x="200" y="26"/>
                      <a:pt x="156" y="107"/>
                    </a:cubicBezTo>
                    <a:cubicBezTo>
                      <a:pt x="52" y="300"/>
                      <a:pt x="154" y="511"/>
                      <a:pt x="279" y="628"/>
                    </a:cubicBezTo>
                    <a:cubicBezTo>
                      <a:pt x="402" y="744"/>
                      <a:pt x="637" y="869"/>
                      <a:pt x="833" y="945"/>
                    </a:cubicBezTo>
                    <a:cubicBezTo>
                      <a:pt x="711" y="925"/>
                      <a:pt x="455" y="873"/>
                      <a:pt x="455" y="873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4" name="任意多边形 17"/>
              <p:cNvSpPr/>
              <p:nvPr/>
            </p:nvSpPr>
            <p:spPr>
              <a:xfrm>
                <a:off x="9010" y="5860"/>
                <a:ext cx="468" cy="358"/>
              </a:xfrm>
              <a:custGeom>
                <a:avLst/>
                <a:gdLst/>
                <a:ahLst/>
                <a:cxnLst/>
                <a:rect l="0" t="0" r="0" b="0"/>
                <a:pathLst>
                  <a:path w="826" h="632">
                    <a:moveTo>
                      <a:pt x="553" y="72"/>
                    </a:moveTo>
                    <a:cubicBezTo>
                      <a:pt x="504" y="333"/>
                      <a:pt x="673" y="471"/>
                      <a:pt x="784" y="578"/>
                    </a:cubicBezTo>
                    <a:cubicBezTo>
                      <a:pt x="825" y="631"/>
                      <a:pt x="728" y="617"/>
                      <a:pt x="703" y="612"/>
                    </a:cubicBezTo>
                    <a:cubicBezTo>
                      <a:pt x="284" y="504"/>
                      <a:pt x="340" y="122"/>
                      <a:pt x="0" y="0"/>
                    </a:cubicBezTo>
                    <a:cubicBezTo>
                      <a:pt x="305" y="76"/>
                      <a:pt x="553" y="72"/>
                      <a:pt x="553" y="72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5" name="任意多边形 18"/>
              <p:cNvSpPr/>
              <p:nvPr/>
            </p:nvSpPr>
            <p:spPr>
              <a:xfrm>
                <a:off x="9248" y="5315"/>
                <a:ext cx="2515" cy="398"/>
              </a:xfrm>
              <a:custGeom>
                <a:avLst/>
                <a:gdLst/>
                <a:ahLst/>
                <a:cxnLst/>
                <a:rect l="0" t="0" r="0" b="0"/>
                <a:pathLst>
                  <a:path w="4435" h="702">
                    <a:moveTo>
                      <a:pt x="0" y="423"/>
                    </a:moveTo>
                    <a:cubicBezTo>
                      <a:pt x="0" y="384"/>
                      <a:pt x="6" y="342"/>
                      <a:pt x="18" y="298"/>
                    </a:cubicBezTo>
                    <a:cubicBezTo>
                      <a:pt x="34" y="238"/>
                      <a:pt x="57" y="187"/>
                      <a:pt x="90" y="143"/>
                    </a:cubicBezTo>
                    <a:cubicBezTo>
                      <a:pt x="122" y="99"/>
                      <a:pt x="163" y="65"/>
                      <a:pt x="212" y="39"/>
                    </a:cubicBezTo>
                    <a:cubicBezTo>
                      <a:pt x="261" y="14"/>
                      <a:pt x="316" y="2"/>
                      <a:pt x="380" y="2"/>
                    </a:cubicBezTo>
                    <a:cubicBezTo>
                      <a:pt x="462" y="2"/>
                      <a:pt x="531" y="28"/>
                      <a:pt x="582" y="79"/>
                    </a:cubicBezTo>
                    <a:cubicBezTo>
                      <a:pt x="633" y="130"/>
                      <a:pt x="660" y="199"/>
                      <a:pt x="660" y="285"/>
                    </a:cubicBezTo>
                    <a:cubicBezTo>
                      <a:pt x="660" y="356"/>
                      <a:pt x="644" y="425"/>
                      <a:pt x="611" y="492"/>
                    </a:cubicBezTo>
                    <a:cubicBezTo>
                      <a:pt x="577" y="559"/>
                      <a:pt x="531" y="609"/>
                      <a:pt x="475" y="644"/>
                    </a:cubicBezTo>
                    <a:cubicBezTo>
                      <a:pt x="417" y="679"/>
                      <a:pt x="351" y="697"/>
                      <a:pt x="279" y="697"/>
                    </a:cubicBezTo>
                    <a:cubicBezTo>
                      <a:pt x="216" y="697"/>
                      <a:pt x="162" y="684"/>
                      <a:pt x="120" y="655"/>
                    </a:cubicBezTo>
                    <a:cubicBezTo>
                      <a:pt x="77" y="627"/>
                      <a:pt x="48" y="592"/>
                      <a:pt x="30" y="550"/>
                    </a:cubicBezTo>
                    <a:cubicBezTo>
                      <a:pt x="11" y="509"/>
                      <a:pt x="0" y="467"/>
                      <a:pt x="0" y="423"/>
                    </a:cubicBezTo>
                    <a:close/>
                    <a:moveTo>
                      <a:pt x="138" y="421"/>
                    </a:moveTo>
                    <a:cubicBezTo>
                      <a:pt x="138" y="467"/>
                      <a:pt x="152" y="506"/>
                      <a:pt x="180" y="538"/>
                    </a:cubicBezTo>
                    <a:cubicBezTo>
                      <a:pt x="209" y="569"/>
                      <a:pt x="246" y="585"/>
                      <a:pt x="291" y="585"/>
                    </a:cubicBezTo>
                    <a:cubicBezTo>
                      <a:pt x="328" y="585"/>
                      <a:pt x="365" y="573"/>
                      <a:pt x="399" y="548"/>
                    </a:cubicBezTo>
                    <a:cubicBezTo>
                      <a:pt x="434" y="523"/>
                      <a:pt x="462" y="486"/>
                      <a:pt x="485" y="435"/>
                    </a:cubicBezTo>
                    <a:cubicBezTo>
                      <a:pt x="508" y="384"/>
                      <a:pt x="519" y="337"/>
                      <a:pt x="519" y="289"/>
                    </a:cubicBezTo>
                    <a:cubicBezTo>
                      <a:pt x="519" y="236"/>
                      <a:pt x="505" y="194"/>
                      <a:pt x="477" y="164"/>
                    </a:cubicBezTo>
                    <a:cubicBezTo>
                      <a:pt x="448" y="134"/>
                      <a:pt x="411" y="118"/>
                      <a:pt x="367" y="118"/>
                    </a:cubicBezTo>
                    <a:cubicBezTo>
                      <a:pt x="300" y="118"/>
                      <a:pt x="244" y="150"/>
                      <a:pt x="201" y="213"/>
                    </a:cubicBezTo>
                    <a:cubicBezTo>
                      <a:pt x="159" y="275"/>
                      <a:pt x="138" y="345"/>
                      <a:pt x="138" y="421"/>
                    </a:cubicBezTo>
                    <a:close/>
                    <a:moveTo>
                      <a:pt x="980" y="504"/>
                    </a:moveTo>
                    <a:lnTo>
                      <a:pt x="1108" y="525"/>
                    </a:lnTo>
                    <a:cubicBezTo>
                      <a:pt x="1087" y="583"/>
                      <a:pt x="1056" y="625"/>
                      <a:pt x="1015" y="655"/>
                    </a:cubicBezTo>
                    <a:cubicBezTo>
                      <a:pt x="974" y="685"/>
                      <a:pt x="925" y="699"/>
                      <a:pt x="870" y="699"/>
                    </a:cubicBezTo>
                    <a:cubicBezTo>
                      <a:pt x="810" y="699"/>
                      <a:pt x="760" y="681"/>
                      <a:pt x="723" y="642"/>
                    </a:cubicBezTo>
                    <a:cubicBezTo>
                      <a:pt x="686" y="605"/>
                      <a:pt x="669" y="555"/>
                      <a:pt x="669" y="490"/>
                    </a:cubicBezTo>
                    <a:cubicBezTo>
                      <a:pt x="669" y="437"/>
                      <a:pt x="679" y="386"/>
                      <a:pt x="702" y="340"/>
                    </a:cubicBezTo>
                    <a:cubicBezTo>
                      <a:pt x="723" y="293"/>
                      <a:pt x="757" y="256"/>
                      <a:pt x="803" y="229"/>
                    </a:cubicBezTo>
                    <a:cubicBezTo>
                      <a:pt x="846" y="203"/>
                      <a:pt x="895" y="189"/>
                      <a:pt x="948" y="189"/>
                    </a:cubicBezTo>
                    <a:cubicBezTo>
                      <a:pt x="1006" y="189"/>
                      <a:pt x="1052" y="204"/>
                      <a:pt x="1086" y="234"/>
                    </a:cubicBezTo>
                    <a:cubicBezTo>
                      <a:pt x="1121" y="264"/>
                      <a:pt x="1138" y="303"/>
                      <a:pt x="1144" y="352"/>
                    </a:cubicBezTo>
                    <a:lnTo>
                      <a:pt x="1019" y="367"/>
                    </a:lnTo>
                    <a:cubicBezTo>
                      <a:pt x="1015" y="338"/>
                      <a:pt x="1006" y="319"/>
                      <a:pt x="994" y="307"/>
                    </a:cubicBezTo>
                    <a:cubicBezTo>
                      <a:pt x="980" y="294"/>
                      <a:pt x="962" y="287"/>
                      <a:pt x="941" y="287"/>
                    </a:cubicBezTo>
                    <a:cubicBezTo>
                      <a:pt x="916" y="287"/>
                      <a:pt x="892" y="298"/>
                      <a:pt x="870" y="315"/>
                    </a:cubicBezTo>
                    <a:cubicBezTo>
                      <a:pt x="848" y="335"/>
                      <a:pt x="832" y="363"/>
                      <a:pt x="819" y="400"/>
                    </a:cubicBezTo>
                    <a:cubicBezTo>
                      <a:pt x="808" y="437"/>
                      <a:pt x="803" y="474"/>
                      <a:pt x="803" y="506"/>
                    </a:cubicBezTo>
                    <a:cubicBezTo>
                      <a:pt x="803" y="534"/>
                      <a:pt x="810" y="557"/>
                      <a:pt x="823" y="573"/>
                    </a:cubicBezTo>
                    <a:cubicBezTo>
                      <a:pt x="837" y="589"/>
                      <a:pt x="855" y="595"/>
                      <a:pt x="876" y="595"/>
                    </a:cubicBezTo>
                    <a:cubicBezTo>
                      <a:pt x="897" y="595"/>
                      <a:pt x="918" y="587"/>
                      <a:pt x="937" y="573"/>
                    </a:cubicBezTo>
                    <a:cubicBezTo>
                      <a:pt x="953" y="557"/>
                      <a:pt x="967" y="534"/>
                      <a:pt x="980" y="504"/>
                    </a:cubicBezTo>
                    <a:close/>
                    <a:moveTo>
                      <a:pt x="1606" y="485"/>
                    </a:moveTo>
                    <a:lnTo>
                      <a:pt x="1274" y="485"/>
                    </a:lnTo>
                    <a:cubicBezTo>
                      <a:pt x="1274" y="490"/>
                      <a:pt x="1274" y="494"/>
                      <a:pt x="1274" y="497"/>
                    </a:cubicBezTo>
                    <a:cubicBezTo>
                      <a:pt x="1274" y="529"/>
                      <a:pt x="1283" y="555"/>
                      <a:pt x="1302" y="575"/>
                    </a:cubicBezTo>
                    <a:cubicBezTo>
                      <a:pt x="1322" y="595"/>
                      <a:pt x="1343" y="604"/>
                      <a:pt x="1371" y="604"/>
                    </a:cubicBezTo>
                    <a:cubicBezTo>
                      <a:pt x="1415" y="604"/>
                      <a:pt x="1449" y="582"/>
                      <a:pt x="1473" y="536"/>
                    </a:cubicBezTo>
                    <a:lnTo>
                      <a:pt x="1592" y="555"/>
                    </a:lnTo>
                    <a:cubicBezTo>
                      <a:pt x="1569" y="602"/>
                      <a:pt x="1539" y="638"/>
                      <a:pt x="1500" y="662"/>
                    </a:cubicBezTo>
                    <a:cubicBezTo>
                      <a:pt x="1461" y="687"/>
                      <a:pt x="1419" y="697"/>
                      <a:pt x="1371" y="697"/>
                    </a:cubicBezTo>
                    <a:cubicBezTo>
                      <a:pt x="1306" y="697"/>
                      <a:pt x="1251" y="676"/>
                      <a:pt x="1211" y="635"/>
                    </a:cubicBezTo>
                    <a:cubicBezTo>
                      <a:pt x="1170" y="594"/>
                      <a:pt x="1149" y="539"/>
                      <a:pt x="1149" y="471"/>
                    </a:cubicBezTo>
                    <a:cubicBezTo>
                      <a:pt x="1149" y="404"/>
                      <a:pt x="1168" y="344"/>
                      <a:pt x="1205" y="291"/>
                    </a:cubicBezTo>
                    <a:cubicBezTo>
                      <a:pt x="1257" y="220"/>
                      <a:pt x="1329" y="185"/>
                      <a:pt x="1422" y="185"/>
                    </a:cubicBezTo>
                    <a:cubicBezTo>
                      <a:pt x="1482" y="185"/>
                      <a:pt x="1530" y="203"/>
                      <a:pt x="1565" y="240"/>
                    </a:cubicBezTo>
                    <a:cubicBezTo>
                      <a:pt x="1600" y="277"/>
                      <a:pt x="1618" y="330"/>
                      <a:pt x="1618" y="395"/>
                    </a:cubicBezTo>
                    <a:cubicBezTo>
                      <a:pt x="1616" y="430"/>
                      <a:pt x="1613" y="460"/>
                      <a:pt x="1606" y="485"/>
                    </a:cubicBezTo>
                    <a:close/>
                    <a:moveTo>
                      <a:pt x="1495" y="404"/>
                    </a:moveTo>
                    <a:cubicBezTo>
                      <a:pt x="1495" y="398"/>
                      <a:pt x="1495" y="393"/>
                      <a:pt x="1495" y="389"/>
                    </a:cubicBezTo>
                    <a:cubicBezTo>
                      <a:pt x="1495" y="354"/>
                      <a:pt x="1488" y="326"/>
                      <a:pt x="1470" y="308"/>
                    </a:cubicBezTo>
                    <a:cubicBezTo>
                      <a:pt x="1454" y="291"/>
                      <a:pt x="1431" y="280"/>
                      <a:pt x="1405" y="280"/>
                    </a:cubicBezTo>
                    <a:cubicBezTo>
                      <a:pt x="1376" y="280"/>
                      <a:pt x="1354" y="291"/>
                      <a:pt x="1331" y="310"/>
                    </a:cubicBezTo>
                    <a:cubicBezTo>
                      <a:pt x="1309" y="331"/>
                      <a:pt x="1295" y="361"/>
                      <a:pt x="1287" y="402"/>
                    </a:cubicBezTo>
                    <a:lnTo>
                      <a:pt x="1495" y="402"/>
                    </a:lnTo>
                    <a:lnTo>
                      <a:pt x="1495" y="404"/>
                    </a:lnTo>
                    <a:close/>
                    <a:moveTo>
                      <a:pt x="1800" y="338"/>
                    </a:moveTo>
                    <a:lnTo>
                      <a:pt x="1671" y="328"/>
                    </a:lnTo>
                    <a:cubicBezTo>
                      <a:pt x="1685" y="284"/>
                      <a:pt x="1711" y="250"/>
                      <a:pt x="1748" y="226"/>
                    </a:cubicBezTo>
                    <a:cubicBezTo>
                      <a:pt x="1785" y="201"/>
                      <a:pt x="1835" y="189"/>
                      <a:pt x="1895" y="189"/>
                    </a:cubicBezTo>
                    <a:cubicBezTo>
                      <a:pt x="1958" y="189"/>
                      <a:pt x="2004" y="201"/>
                      <a:pt x="2034" y="227"/>
                    </a:cubicBezTo>
                    <a:cubicBezTo>
                      <a:pt x="2064" y="252"/>
                      <a:pt x="2080" y="284"/>
                      <a:pt x="2080" y="321"/>
                    </a:cubicBezTo>
                    <a:cubicBezTo>
                      <a:pt x="2080" y="335"/>
                      <a:pt x="2078" y="351"/>
                      <a:pt x="2076" y="367"/>
                    </a:cubicBezTo>
                    <a:cubicBezTo>
                      <a:pt x="2075" y="382"/>
                      <a:pt x="2064" y="427"/>
                      <a:pt x="2048" y="497"/>
                    </a:cubicBezTo>
                    <a:cubicBezTo>
                      <a:pt x="2036" y="555"/>
                      <a:pt x="2029" y="595"/>
                      <a:pt x="2029" y="619"/>
                    </a:cubicBezTo>
                    <a:cubicBezTo>
                      <a:pt x="2029" y="641"/>
                      <a:pt x="2032" y="664"/>
                      <a:pt x="2039" y="690"/>
                    </a:cubicBezTo>
                    <a:lnTo>
                      <a:pt x="1911" y="690"/>
                    </a:lnTo>
                    <a:cubicBezTo>
                      <a:pt x="1905" y="672"/>
                      <a:pt x="1902" y="653"/>
                      <a:pt x="1900" y="634"/>
                    </a:cubicBezTo>
                    <a:cubicBezTo>
                      <a:pt x="1881" y="655"/>
                      <a:pt x="1858" y="672"/>
                      <a:pt x="1833" y="683"/>
                    </a:cubicBezTo>
                    <a:cubicBezTo>
                      <a:pt x="1808" y="695"/>
                      <a:pt x="1782" y="701"/>
                      <a:pt x="1757" y="701"/>
                    </a:cubicBezTo>
                    <a:cubicBezTo>
                      <a:pt x="1717" y="701"/>
                      <a:pt x="1684" y="689"/>
                      <a:pt x="1657" y="662"/>
                    </a:cubicBezTo>
                    <a:cubicBezTo>
                      <a:pt x="1631" y="636"/>
                      <a:pt x="1618" y="600"/>
                      <a:pt x="1618" y="561"/>
                    </a:cubicBezTo>
                    <a:cubicBezTo>
                      <a:pt x="1618" y="513"/>
                      <a:pt x="1632" y="476"/>
                      <a:pt x="1662" y="448"/>
                    </a:cubicBezTo>
                    <a:cubicBezTo>
                      <a:pt x="1692" y="419"/>
                      <a:pt x="1743" y="404"/>
                      <a:pt x="1817" y="397"/>
                    </a:cubicBezTo>
                    <a:cubicBezTo>
                      <a:pt x="1881" y="391"/>
                      <a:pt x="1923" y="386"/>
                      <a:pt x="1942" y="377"/>
                    </a:cubicBezTo>
                    <a:cubicBezTo>
                      <a:pt x="1948" y="360"/>
                      <a:pt x="1951" y="344"/>
                      <a:pt x="1951" y="333"/>
                    </a:cubicBezTo>
                    <a:cubicBezTo>
                      <a:pt x="1951" y="319"/>
                      <a:pt x="1946" y="307"/>
                      <a:pt x="1934" y="298"/>
                    </a:cubicBezTo>
                    <a:cubicBezTo>
                      <a:pt x="1923" y="289"/>
                      <a:pt x="1905" y="284"/>
                      <a:pt x="1882" y="284"/>
                    </a:cubicBezTo>
                    <a:cubicBezTo>
                      <a:pt x="1860" y="284"/>
                      <a:pt x="1840" y="289"/>
                      <a:pt x="1826" y="298"/>
                    </a:cubicBezTo>
                    <a:cubicBezTo>
                      <a:pt x="1814" y="307"/>
                      <a:pt x="1805" y="321"/>
                      <a:pt x="1800" y="338"/>
                    </a:cubicBezTo>
                    <a:close/>
                    <a:moveTo>
                      <a:pt x="1925" y="460"/>
                    </a:moveTo>
                    <a:cubicBezTo>
                      <a:pt x="1916" y="462"/>
                      <a:pt x="1905" y="464"/>
                      <a:pt x="1893" y="467"/>
                    </a:cubicBezTo>
                    <a:cubicBezTo>
                      <a:pt x="1826" y="474"/>
                      <a:pt x="1784" y="486"/>
                      <a:pt x="1763" y="502"/>
                    </a:cubicBezTo>
                    <a:cubicBezTo>
                      <a:pt x="1748" y="513"/>
                      <a:pt x="1741" y="529"/>
                      <a:pt x="1741" y="546"/>
                    </a:cubicBezTo>
                    <a:cubicBezTo>
                      <a:pt x="1741" y="562"/>
                      <a:pt x="1747" y="574"/>
                      <a:pt x="1757" y="585"/>
                    </a:cubicBezTo>
                    <a:cubicBezTo>
                      <a:pt x="1768" y="595"/>
                      <a:pt x="1784" y="600"/>
                      <a:pt x="1801" y="600"/>
                    </a:cubicBezTo>
                    <a:cubicBezTo>
                      <a:pt x="1821" y="600"/>
                      <a:pt x="1840" y="595"/>
                      <a:pt x="1858" y="587"/>
                    </a:cubicBezTo>
                    <a:cubicBezTo>
                      <a:pt x="1875" y="576"/>
                      <a:pt x="1890" y="564"/>
                      <a:pt x="1897" y="550"/>
                    </a:cubicBezTo>
                    <a:cubicBezTo>
                      <a:pt x="1905" y="534"/>
                      <a:pt x="1912" y="511"/>
                      <a:pt x="1919" y="479"/>
                    </a:cubicBezTo>
                    <a:lnTo>
                      <a:pt x="1925" y="460"/>
                    </a:lnTo>
                    <a:close/>
                    <a:moveTo>
                      <a:pt x="2200" y="199"/>
                    </a:moveTo>
                    <a:lnTo>
                      <a:pt x="2325" y="199"/>
                    </a:lnTo>
                    <a:lnTo>
                      <a:pt x="2311" y="263"/>
                    </a:lnTo>
                    <a:cubicBezTo>
                      <a:pt x="2343" y="236"/>
                      <a:pt x="2371" y="217"/>
                      <a:pt x="2399" y="204"/>
                    </a:cubicBezTo>
                    <a:cubicBezTo>
                      <a:pt x="2427" y="194"/>
                      <a:pt x="2455" y="187"/>
                      <a:pt x="2485" y="187"/>
                    </a:cubicBezTo>
                    <a:cubicBezTo>
                      <a:pt x="2526" y="187"/>
                      <a:pt x="2558" y="199"/>
                      <a:pt x="2581" y="222"/>
                    </a:cubicBezTo>
                    <a:cubicBezTo>
                      <a:pt x="2604" y="245"/>
                      <a:pt x="2616" y="275"/>
                      <a:pt x="2616" y="314"/>
                    </a:cubicBezTo>
                    <a:cubicBezTo>
                      <a:pt x="2616" y="331"/>
                      <a:pt x="2611" y="363"/>
                      <a:pt x="2600" y="411"/>
                    </a:cubicBezTo>
                    <a:lnTo>
                      <a:pt x="2542" y="686"/>
                    </a:lnTo>
                    <a:lnTo>
                      <a:pt x="2410" y="686"/>
                    </a:lnTo>
                    <a:lnTo>
                      <a:pt x="2468" y="409"/>
                    </a:lnTo>
                    <a:cubicBezTo>
                      <a:pt x="2477" y="367"/>
                      <a:pt x="2480" y="342"/>
                      <a:pt x="2480" y="335"/>
                    </a:cubicBezTo>
                    <a:cubicBezTo>
                      <a:pt x="2480" y="317"/>
                      <a:pt x="2475" y="305"/>
                      <a:pt x="2466" y="294"/>
                    </a:cubicBezTo>
                    <a:cubicBezTo>
                      <a:pt x="2455" y="285"/>
                      <a:pt x="2441" y="280"/>
                      <a:pt x="2424" y="280"/>
                    </a:cubicBezTo>
                    <a:cubicBezTo>
                      <a:pt x="2404" y="280"/>
                      <a:pt x="2383" y="289"/>
                      <a:pt x="2360" y="305"/>
                    </a:cubicBezTo>
                    <a:cubicBezTo>
                      <a:pt x="2336" y="321"/>
                      <a:pt x="2318" y="342"/>
                      <a:pt x="2304" y="370"/>
                    </a:cubicBezTo>
                    <a:cubicBezTo>
                      <a:pt x="2293" y="389"/>
                      <a:pt x="2283" y="428"/>
                      <a:pt x="2270" y="486"/>
                    </a:cubicBezTo>
                    <a:lnTo>
                      <a:pt x="2228" y="686"/>
                    </a:lnTo>
                    <a:lnTo>
                      <a:pt x="2096" y="686"/>
                    </a:lnTo>
                    <a:lnTo>
                      <a:pt x="2200" y="199"/>
                    </a:lnTo>
                    <a:close/>
                    <a:moveTo>
                      <a:pt x="2651" y="469"/>
                    </a:moveTo>
                    <a:lnTo>
                      <a:pt x="2783" y="462"/>
                    </a:lnTo>
                    <a:cubicBezTo>
                      <a:pt x="2785" y="504"/>
                      <a:pt x="2792" y="532"/>
                      <a:pt x="2805" y="546"/>
                    </a:cubicBezTo>
                    <a:cubicBezTo>
                      <a:pt x="2826" y="571"/>
                      <a:pt x="2863" y="583"/>
                      <a:pt x="2917" y="583"/>
                    </a:cubicBezTo>
                    <a:cubicBezTo>
                      <a:pt x="2963" y="583"/>
                      <a:pt x="2995" y="575"/>
                      <a:pt x="3016" y="559"/>
                    </a:cubicBezTo>
                    <a:cubicBezTo>
                      <a:pt x="3037" y="543"/>
                      <a:pt x="3046" y="522"/>
                      <a:pt x="3046" y="499"/>
                    </a:cubicBezTo>
                    <a:cubicBezTo>
                      <a:pt x="3046" y="479"/>
                      <a:pt x="3037" y="462"/>
                      <a:pt x="3021" y="448"/>
                    </a:cubicBezTo>
                    <a:cubicBezTo>
                      <a:pt x="3009" y="437"/>
                      <a:pt x="2977" y="421"/>
                      <a:pt x="2924" y="398"/>
                    </a:cubicBezTo>
                    <a:cubicBezTo>
                      <a:pt x="2872" y="375"/>
                      <a:pt x="2835" y="356"/>
                      <a:pt x="2810" y="342"/>
                    </a:cubicBezTo>
                    <a:cubicBezTo>
                      <a:pt x="2785" y="326"/>
                      <a:pt x="2766" y="307"/>
                      <a:pt x="2753" y="282"/>
                    </a:cubicBezTo>
                    <a:cubicBezTo>
                      <a:pt x="2739" y="257"/>
                      <a:pt x="2732" y="229"/>
                      <a:pt x="2732" y="197"/>
                    </a:cubicBezTo>
                    <a:cubicBezTo>
                      <a:pt x="2732" y="141"/>
                      <a:pt x="2753" y="93"/>
                      <a:pt x="2794" y="56"/>
                    </a:cubicBezTo>
                    <a:cubicBezTo>
                      <a:pt x="2835" y="19"/>
                      <a:pt x="2894" y="0"/>
                      <a:pt x="2972" y="0"/>
                    </a:cubicBezTo>
                    <a:cubicBezTo>
                      <a:pt x="3051" y="0"/>
                      <a:pt x="3113" y="19"/>
                      <a:pt x="3155" y="56"/>
                    </a:cubicBezTo>
                    <a:cubicBezTo>
                      <a:pt x="3199" y="93"/>
                      <a:pt x="3222" y="143"/>
                      <a:pt x="3228" y="204"/>
                    </a:cubicBezTo>
                    <a:lnTo>
                      <a:pt x="3094" y="210"/>
                    </a:lnTo>
                    <a:cubicBezTo>
                      <a:pt x="3090" y="178"/>
                      <a:pt x="3078" y="153"/>
                      <a:pt x="3058" y="136"/>
                    </a:cubicBezTo>
                    <a:cubicBezTo>
                      <a:pt x="3039" y="118"/>
                      <a:pt x="3009" y="109"/>
                      <a:pt x="2970" y="109"/>
                    </a:cubicBezTo>
                    <a:cubicBezTo>
                      <a:pt x="2931" y="109"/>
                      <a:pt x="2905" y="116"/>
                      <a:pt x="2887" y="129"/>
                    </a:cubicBezTo>
                    <a:cubicBezTo>
                      <a:pt x="2872" y="143"/>
                      <a:pt x="2863" y="159"/>
                      <a:pt x="2863" y="180"/>
                    </a:cubicBezTo>
                    <a:cubicBezTo>
                      <a:pt x="2863" y="199"/>
                      <a:pt x="2870" y="215"/>
                      <a:pt x="2886" y="227"/>
                    </a:cubicBezTo>
                    <a:cubicBezTo>
                      <a:pt x="2900" y="240"/>
                      <a:pt x="2933" y="257"/>
                      <a:pt x="2986" y="280"/>
                    </a:cubicBezTo>
                    <a:cubicBezTo>
                      <a:pt x="3064" y="314"/>
                      <a:pt x="3113" y="340"/>
                      <a:pt x="3134" y="361"/>
                    </a:cubicBezTo>
                    <a:cubicBezTo>
                      <a:pt x="3166" y="391"/>
                      <a:pt x="3182" y="432"/>
                      <a:pt x="3182" y="479"/>
                    </a:cubicBezTo>
                    <a:cubicBezTo>
                      <a:pt x="3182" y="539"/>
                      <a:pt x="3159" y="590"/>
                      <a:pt x="3111" y="632"/>
                    </a:cubicBezTo>
                    <a:cubicBezTo>
                      <a:pt x="3064" y="674"/>
                      <a:pt x="2998" y="695"/>
                      <a:pt x="2914" y="695"/>
                    </a:cubicBezTo>
                    <a:cubicBezTo>
                      <a:pt x="2856" y="695"/>
                      <a:pt x="2806" y="685"/>
                      <a:pt x="2762" y="667"/>
                    </a:cubicBezTo>
                    <a:cubicBezTo>
                      <a:pt x="2720" y="648"/>
                      <a:pt x="2690" y="619"/>
                      <a:pt x="2672" y="587"/>
                    </a:cubicBezTo>
                    <a:cubicBezTo>
                      <a:pt x="2658" y="555"/>
                      <a:pt x="2651" y="515"/>
                      <a:pt x="2651" y="469"/>
                    </a:cubicBezTo>
                    <a:close/>
                    <a:moveTo>
                      <a:pt x="3251" y="298"/>
                    </a:moveTo>
                    <a:lnTo>
                      <a:pt x="3270" y="199"/>
                    </a:lnTo>
                    <a:lnTo>
                      <a:pt x="3333" y="199"/>
                    </a:lnTo>
                    <a:lnTo>
                      <a:pt x="3349" y="122"/>
                    </a:lnTo>
                    <a:lnTo>
                      <a:pt x="3501" y="30"/>
                    </a:lnTo>
                    <a:lnTo>
                      <a:pt x="3466" y="199"/>
                    </a:lnTo>
                    <a:lnTo>
                      <a:pt x="3547" y="199"/>
                    </a:lnTo>
                    <a:lnTo>
                      <a:pt x="3526" y="298"/>
                    </a:lnTo>
                    <a:lnTo>
                      <a:pt x="3445" y="298"/>
                    </a:lnTo>
                    <a:lnTo>
                      <a:pt x="3402" y="502"/>
                    </a:lnTo>
                    <a:cubicBezTo>
                      <a:pt x="3395" y="539"/>
                      <a:pt x="3390" y="561"/>
                      <a:pt x="3390" y="566"/>
                    </a:cubicBezTo>
                    <a:cubicBezTo>
                      <a:pt x="3390" y="576"/>
                      <a:pt x="3393" y="583"/>
                      <a:pt x="3399" y="590"/>
                    </a:cubicBezTo>
                    <a:cubicBezTo>
                      <a:pt x="3406" y="595"/>
                      <a:pt x="3416" y="598"/>
                      <a:pt x="3434" y="598"/>
                    </a:cubicBezTo>
                    <a:cubicBezTo>
                      <a:pt x="3439" y="598"/>
                      <a:pt x="3455" y="597"/>
                      <a:pt x="3478" y="595"/>
                    </a:cubicBezTo>
                    <a:lnTo>
                      <a:pt x="3457" y="693"/>
                    </a:lnTo>
                    <a:cubicBezTo>
                      <a:pt x="3434" y="699"/>
                      <a:pt x="3411" y="701"/>
                      <a:pt x="3386" y="701"/>
                    </a:cubicBezTo>
                    <a:cubicBezTo>
                      <a:pt x="3341" y="701"/>
                      <a:pt x="3305" y="692"/>
                      <a:pt x="3284" y="674"/>
                    </a:cubicBezTo>
                    <a:cubicBezTo>
                      <a:pt x="3263" y="656"/>
                      <a:pt x="3252" y="632"/>
                      <a:pt x="3252" y="600"/>
                    </a:cubicBezTo>
                    <a:cubicBezTo>
                      <a:pt x="3252" y="587"/>
                      <a:pt x="3258" y="552"/>
                      <a:pt x="3270" y="497"/>
                    </a:cubicBezTo>
                    <a:lnTo>
                      <a:pt x="3311" y="300"/>
                    </a:lnTo>
                    <a:lnTo>
                      <a:pt x="3251" y="300"/>
                    </a:lnTo>
                    <a:lnTo>
                      <a:pt x="3251" y="298"/>
                    </a:lnTo>
                    <a:close/>
                    <a:moveTo>
                      <a:pt x="3508" y="485"/>
                    </a:moveTo>
                    <a:cubicBezTo>
                      <a:pt x="3508" y="523"/>
                      <a:pt x="3517" y="561"/>
                      <a:pt x="3534" y="592"/>
                    </a:cubicBezTo>
                    <a:cubicBezTo>
                      <a:pt x="3552" y="625"/>
                      <a:pt x="3579" y="652"/>
                      <a:pt x="3614" y="669"/>
                    </a:cubicBezTo>
                    <a:cubicBezTo>
                      <a:pt x="3649" y="687"/>
                      <a:pt x="3690" y="697"/>
                      <a:pt x="3737" y="697"/>
                    </a:cubicBezTo>
                    <a:cubicBezTo>
                      <a:pt x="3822" y="697"/>
                      <a:pt x="3891" y="669"/>
                      <a:pt x="3942" y="611"/>
                    </a:cubicBezTo>
                    <a:cubicBezTo>
                      <a:pt x="3993" y="553"/>
                      <a:pt x="4018" y="486"/>
                      <a:pt x="4018" y="407"/>
                    </a:cubicBezTo>
                    <a:cubicBezTo>
                      <a:pt x="4018" y="340"/>
                      <a:pt x="3996" y="285"/>
                      <a:pt x="3956" y="247"/>
                    </a:cubicBezTo>
                    <a:cubicBezTo>
                      <a:pt x="3915" y="206"/>
                      <a:pt x="3859" y="187"/>
                      <a:pt x="3787" y="187"/>
                    </a:cubicBezTo>
                    <a:cubicBezTo>
                      <a:pt x="3704" y="187"/>
                      <a:pt x="3637" y="213"/>
                      <a:pt x="3584" y="268"/>
                    </a:cubicBezTo>
                    <a:cubicBezTo>
                      <a:pt x="3534" y="322"/>
                      <a:pt x="3508" y="395"/>
                      <a:pt x="3508" y="485"/>
                    </a:cubicBezTo>
                    <a:close/>
                    <a:moveTo>
                      <a:pt x="3885" y="391"/>
                    </a:moveTo>
                    <a:cubicBezTo>
                      <a:pt x="3885" y="455"/>
                      <a:pt x="3868" y="508"/>
                      <a:pt x="3832" y="552"/>
                    </a:cubicBezTo>
                    <a:cubicBezTo>
                      <a:pt x="3808" y="583"/>
                      <a:pt x="3778" y="597"/>
                      <a:pt x="3741" y="597"/>
                    </a:cubicBezTo>
                    <a:cubicBezTo>
                      <a:pt x="3713" y="597"/>
                      <a:pt x="3688" y="587"/>
                      <a:pt x="3668" y="566"/>
                    </a:cubicBezTo>
                    <a:cubicBezTo>
                      <a:pt x="3649" y="546"/>
                      <a:pt x="3640" y="518"/>
                      <a:pt x="3640" y="483"/>
                    </a:cubicBezTo>
                    <a:cubicBezTo>
                      <a:pt x="3640" y="455"/>
                      <a:pt x="3647" y="425"/>
                      <a:pt x="3658" y="391"/>
                    </a:cubicBezTo>
                    <a:cubicBezTo>
                      <a:pt x="3670" y="358"/>
                      <a:pt x="3688" y="331"/>
                      <a:pt x="3709" y="314"/>
                    </a:cubicBezTo>
                    <a:cubicBezTo>
                      <a:pt x="3730" y="296"/>
                      <a:pt x="3757" y="287"/>
                      <a:pt x="3785" y="287"/>
                    </a:cubicBezTo>
                    <a:cubicBezTo>
                      <a:pt x="3813" y="287"/>
                      <a:pt x="3838" y="296"/>
                      <a:pt x="3855" y="315"/>
                    </a:cubicBezTo>
                    <a:cubicBezTo>
                      <a:pt x="3877" y="335"/>
                      <a:pt x="3885" y="360"/>
                      <a:pt x="3885" y="391"/>
                    </a:cubicBezTo>
                    <a:close/>
                    <a:moveTo>
                      <a:pt x="4118" y="199"/>
                    </a:moveTo>
                    <a:lnTo>
                      <a:pt x="4241" y="199"/>
                    </a:lnTo>
                    <a:lnTo>
                      <a:pt x="4222" y="294"/>
                    </a:lnTo>
                    <a:cubicBezTo>
                      <a:pt x="4268" y="224"/>
                      <a:pt x="4317" y="189"/>
                      <a:pt x="4372" y="189"/>
                    </a:cubicBezTo>
                    <a:cubicBezTo>
                      <a:pt x="4391" y="189"/>
                      <a:pt x="4411" y="194"/>
                      <a:pt x="4434" y="203"/>
                    </a:cubicBezTo>
                    <a:lnTo>
                      <a:pt x="4383" y="310"/>
                    </a:lnTo>
                    <a:cubicBezTo>
                      <a:pt x="4370" y="307"/>
                      <a:pt x="4358" y="303"/>
                      <a:pt x="4344" y="303"/>
                    </a:cubicBezTo>
                    <a:cubicBezTo>
                      <a:pt x="4321" y="303"/>
                      <a:pt x="4298" y="312"/>
                      <a:pt x="4275" y="330"/>
                    </a:cubicBezTo>
                    <a:cubicBezTo>
                      <a:pt x="4252" y="347"/>
                      <a:pt x="4233" y="370"/>
                      <a:pt x="4220" y="398"/>
                    </a:cubicBezTo>
                    <a:cubicBezTo>
                      <a:pt x="4206" y="427"/>
                      <a:pt x="4194" y="472"/>
                      <a:pt x="4182" y="534"/>
                    </a:cubicBezTo>
                    <a:lnTo>
                      <a:pt x="4150" y="686"/>
                    </a:lnTo>
                    <a:lnTo>
                      <a:pt x="4018" y="686"/>
                    </a:lnTo>
                    <a:lnTo>
                      <a:pt x="4118" y="199"/>
                    </a:ln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 sz="2399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76" name="组合 175"/>
          <p:cNvGrpSpPr/>
          <p:nvPr/>
        </p:nvGrpSpPr>
        <p:grpSpPr>
          <a:xfrm>
            <a:off x="4542853" y="4842054"/>
            <a:ext cx="709277" cy="265920"/>
            <a:chOff x="7142084" y="5330143"/>
            <a:chExt cx="1012288" cy="379173"/>
          </a:xfrm>
          <a:solidFill>
            <a:schemeClr val="tx2">
              <a:lumMod val="65000"/>
            </a:schemeClr>
          </a:solidFill>
        </p:grpSpPr>
        <p:sp>
          <p:nvSpPr>
            <p:cNvPr id="177" name="任意多边形 3462"/>
            <p:cNvSpPr/>
            <p:nvPr/>
          </p:nvSpPr>
          <p:spPr>
            <a:xfrm>
              <a:off x="7155643" y="5458544"/>
              <a:ext cx="67785" cy="9064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1"/>
                </a:cxn>
                <a:cxn ang="0">
                  <a:pos x="44" y="11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8" name="任意多边形 3463"/>
            <p:cNvSpPr/>
            <p:nvPr/>
          </p:nvSpPr>
          <p:spPr>
            <a:xfrm>
              <a:off x="7155643" y="5599789"/>
              <a:ext cx="67785" cy="9819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2"/>
                </a:cxn>
                <a:cxn ang="0">
                  <a:pos x="44" y="12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9" name="任意多边形 3464"/>
            <p:cNvSpPr/>
            <p:nvPr/>
          </p:nvSpPr>
          <p:spPr>
            <a:xfrm>
              <a:off x="7155643" y="5512928"/>
              <a:ext cx="67785" cy="9819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2"/>
                </a:cxn>
                <a:cxn ang="0">
                  <a:pos x="44" y="12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0" name="任意多边形 3465"/>
            <p:cNvSpPr/>
            <p:nvPr/>
          </p:nvSpPr>
          <p:spPr>
            <a:xfrm>
              <a:off x="7155643" y="5550693"/>
              <a:ext cx="67785" cy="9819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2"/>
                </a:cxn>
                <a:cxn ang="0">
                  <a:pos x="44" y="12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1" name="任意多边形 3466"/>
            <p:cNvSpPr/>
            <p:nvPr/>
          </p:nvSpPr>
          <p:spPr>
            <a:xfrm>
              <a:off x="8059433" y="5552960"/>
              <a:ext cx="67785" cy="9064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1"/>
                </a:cxn>
                <a:cxn ang="0">
                  <a:pos x="44" y="11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2" name="任意多边形 3467"/>
            <p:cNvSpPr/>
            <p:nvPr/>
          </p:nvSpPr>
          <p:spPr>
            <a:xfrm>
              <a:off x="7142084" y="5330143"/>
              <a:ext cx="1005468" cy="379173"/>
            </a:xfrm>
            <a:custGeom>
              <a:avLst/>
              <a:gdLst/>
              <a:ahLst/>
              <a:cxnLst>
                <a:cxn ang="0">
                  <a:pos x="1334" y="108"/>
                </a:cxn>
                <a:cxn ang="0">
                  <a:pos x="1279" y="68"/>
                </a:cxn>
                <a:cxn ang="0">
                  <a:pos x="1175" y="68"/>
                </a:cxn>
                <a:cxn ang="0">
                  <a:pos x="1032" y="0"/>
                </a:cxn>
                <a:cxn ang="0">
                  <a:pos x="290" y="0"/>
                </a:cxn>
                <a:cxn ang="0">
                  <a:pos x="190" y="68"/>
                </a:cxn>
                <a:cxn ang="0">
                  <a:pos x="54" y="68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462"/>
                </a:cxn>
                <a:cxn ang="0">
                  <a:pos x="775" y="462"/>
                </a:cxn>
                <a:cxn ang="0">
                  <a:pos x="830" y="501"/>
                </a:cxn>
                <a:cxn ang="0">
                  <a:pos x="888" y="445"/>
                </a:cxn>
                <a:cxn ang="0">
                  <a:pos x="830" y="389"/>
                </a:cxn>
                <a:cxn ang="0">
                  <a:pos x="774" y="430"/>
                </a:cxn>
                <a:cxn ang="0">
                  <a:pos x="127" y="430"/>
                </a:cxn>
                <a:cxn ang="0">
                  <a:pos x="127" y="352"/>
                </a:cxn>
                <a:cxn ang="0">
                  <a:pos x="665" y="317"/>
                </a:cxn>
                <a:cxn ang="0">
                  <a:pos x="1206" y="352"/>
                </a:cxn>
                <a:cxn ang="0">
                  <a:pos x="1206" y="430"/>
                </a:cxn>
                <a:cxn ang="0">
                  <a:pos x="1062" y="430"/>
                </a:cxn>
                <a:cxn ang="0">
                  <a:pos x="1006" y="389"/>
                </a:cxn>
                <a:cxn ang="0">
                  <a:pos x="948" y="445"/>
                </a:cxn>
                <a:cxn ang="0">
                  <a:pos x="1006" y="501"/>
                </a:cxn>
                <a:cxn ang="0">
                  <a:pos x="1061" y="462"/>
                </a:cxn>
                <a:cxn ang="0">
                  <a:pos x="1333" y="462"/>
                </a:cxn>
                <a:cxn ang="0">
                  <a:pos x="1333" y="108"/>
                </a:cxn>
                <a:cxn ang="0">
                  <a:pos x="1334" y="108"/>
                </a:cxn>
                <a:cxn ang="0">
                  <a:pos x="299" y="18"/>
                </a:cxn>
                <a:cxn ang="0">
                  <a:pos x="1027" y="18"/>
                </a:cxn>
                <a:cxn ang="0">
                  <a:pos x="1135" y="64"/>
                </a:cxn>
                <a:cxn ang="0">
                  <a:pos x="223" y="64"/>
                </a:cxn>
                <a:cxn ang="0">
                  <a:pos x="299" y="18"/>
                </a:cxn>
                <a:cxn ang="0">
                  <a:pos x="106" y="428"/>
                </a:cxn>
                <a:cxn ang="0">
                  <a:pos x="33" y="428"/>
                </a:cxn>
                <a:cxn ang="0">
                  <a:pos x="33" y="140"/>
                </a:cxn>
                <a:cxn ang="0">
                  <a:pos x="106" y="140"/>
                </a:cxn>
                <a:cxn ang="0">
                  <a:pos x="106" y="428"/>
                </a:cxn>
                <a:cxn ang="0">
                  <a:pos x="38" y="104"/>
                </a:cxn>
                <a:cxn ang="0">
                  <a:pos x="62" y="86"/>
                </a:cxn>
                <a:cxn ang="0">
                  <a:pos x="1170" y="86"/>
                </a:cxn>
                <a:cxn ang="0">
                  <a:pos x="1170" y="86"/>
                </a:cxn>
                <a:cxn ang="0">
                  <a:pos x="1170" y="86"/>
                </a:cxn>
                <a:cxn ang="0">
                  <a:pos x="1273" y="86"/>
                </a:cxn>
                <a:cxn ang="0">
                  <a:pos x="1297" y="104"/>
                </a:cxn>
                <a:cxn ang="0">
                  <a:pos x="38" y="104"/>
                </a:cxn>
                <a:cxn ang="0">
                  <a:pos x="1209" y="319"/>
                </a:cxn>
                <a:cxn ang="0">
                  <a:pos x="668" y="284"/>
                </a:cxn>
                <a:cxn ang="0">
                  <a:pos x="130" y="319"/>
                </a:cxn>
                <a:cxn ang="0">
                  <a:pos x="130" y="140"/>
                </a:cxn>
                <a:cxn ang="0">
                  <a:pos x="1210" y="140"/>
                </a:cxn>
                <a:cxn ang="0">
                  <a:pos x="1209" y="319"/>
                </a:cxn>
                <a:cxn ang="0">
                  <a:pos x="1303" y="428"/>
                </a:cxn>
                <a:cxn ang="0">
                  <a:pos x="1231" y="428"/>
                </a:cxn>
                <a:cxn ang="0">
                  <a:pos x="1231" y="140"/>
                </a:cxn>
                <a:cxn ang="0">
                  <a:pos x="1303" y="140"/>
                </a:cxn>
                <a:cxn ang="0">
                  <a:pos x="1303" y="428"/>
                </a:cxn>
              </a:cxnLst>
              <a:rect l="0" t="0" r="0" b="0"/>
              <a:pathLst>
                <a:path w="2356" h="885">
                  <a:moveTo>
                    <a:pt x="2355" y="190"/>
                  </a:moveTo>
                  <a:lnTo>
                    <a:pt x="2258" y="120"/>
                  </a:lnTo>
                  <a:lnTo>
                    <a:pt x="2073" y="120"/>
                  </a:lnTo>
                  <a:lnTo>
                    <a:pt x="1822" y="0"/>
                  </a:lnTo>
                  <a:lnTo>
                    <a:pt x="512" y="0"/>
                  </a:lnTo>
                  <a:lnTo>
                    <a:pt x="336" y="120"/>
                  </a:lnTo>
                  <a:lnTo>
                    <a:pt x="96" y="120"/>
                  </a:lnTo>
                  <a:lnTo>
                    <a:pt x="0" y="190"/>
                  </a:lnTo>
                  <a:lnTo>
                    <a:pt x="0" y="814"/>
                  </a:lnTo>
                  <a:lnTo>
                    <a:pt x="1368" y="814"/>
                  </a:lnTo>
                  <a:cubicBezTo>
                    <a:pt x="1382" y="854"/>
                    <a:pt x="1419" y="884"/>
                    <a:pt x="1464" y="884"/>
                  </a:cubicBezTo>
                  <a:cubicBezTo>
                    <a:pt x="1522" y="884"/>
                    <a:pt x="1567" y="838"/>
                    <a:pt x="1567" y="784"/>
                  </a:cubicBezTo>
                  <a:cubicBezTo>
                    <a:pt x="1567" y="729"/>
                    <a:pt x="1522" y="685"/>
                    <a:pt x="1464" y="685"/>
                  </a:cubicBezTo>
                  <a:cubicBezTo>
                    <a:pt x="1418" y="685"/>
                    <a:pt x="1379" y="716"/>
                    <a:pt x="1366" y="758"/>
                  </a:cubicBezTo>
                  <a:lnTo>
                    <a:pt x="224" y="758"/>
                  </a:lnTo>
                  <a:lnTo>
                    <a:pt x="224" y="621"/>
                  </a:lnTo>
                  <a:cubicBezTo>
                    <a:pt x="364" y="615"/>
                    <a:pt x="537" y="558"/>
                    <a:pt x="1173" y="558"/>
                  </a:cubicBezTo>
                  <a:cubicBezTo>
                    <a:pt x="1807" y="558"/>
                    <a:pt x="2047" y="613"/>
                    <a:pt x="2129" y="621"/>
                  </a:cubicBezTo>
                  <a:lnTo>
                    <a:pt x="2129" y="758"/>
                  </a:lnTo>
                  <a:lnTo>
                    <a:pt x="1874" y="758"/>
                  </a:lnTo>
                  <a:cubicBezTo>
                    <a:pt x="1861" y="717"/>
                    <a:pt x="1822" y="685"/>
                    <a:pt x="1776" y="685"/>
                  </a:cubicBezTo>
                  <a:cubicBezTo>
                    <a:pt x="1718" y="685"/>
                    <a:pt x="1673" y="729"/>
                    <a:pt x="1673" y="784"/>
                  </a:cubicBezTo>
                  <a:cubicBezTo>
                    <a:pt x="1673" y="838"/>
                    <a:pt x="1718" y="884"/>
                    <a:pt x="1776" y="884"/>
                  </a:cubicBezTo>
                  <a:cubicBezTo>
                    <a:pt x="1821" y="884"/>
                    <a:pt x="1860" y="854"/>
                    <a:pt x="1872" y="814"/>
                  </a:cubicBezTo>
                  <a:lnTo>
                    <a:pt x="2353" y="814"/>
                  </a:lnTo>
                  <a:lnTo>
                    <a:pt x="2353" y="190"/>
                  </a:lnTo>
                  <a:lnTo>
                    <a:pt x="2355" y="190"/>
                  </a:lnTo>
                  <a:close/>
                  <a:moveTo>
                    <a:pt x="527" y="31"/>
                  </a:moveTo>
                  <a:lnTo>
                    <a:pt x="1813" y="31"/>
                  </a:lnTo>
                  <a:lnTo>
                    <a:pt x="2003" y="113"/>
                  </a:lnTo>
                  <a:lnTo>
                    <a:pt x="394" y="113"/>
                  </a:lnTo>
                  <a:lnTo>
                    <a:pt x="527" y="31"/>
                  </a:lnTo>
                  <a:close/>
                  <a:moveTo>
                    <a:pt x="187" y="755"/>
                  </a:moveTo>
                  <a:lnTo>
                    <a:pt x="59" y="755"/>
                  </a:lnTo>
                  <a:lnTo>
                    <a:pt x="59" y="246"/>
                  </a:lnTo>
                  <a:lnTo>
                    <a:pt x="187" y="246"/>
                  </a:lnTo>
                  <a:lnTo>
                    <a:pt x="187" y="755"/>
                  </a:lnTo>
                  <a:close/>
                  <a:moveTo>
                    <a:pt x="67" y="183"/>
                  </a:moveTo>
                  <a:lnTo>
                    <a:pt x="110" y="151"/>
                  </a:lnTo>
                  <a:lnTo>
                    <a:pt x="2065" y="151"/>
                  </a:lnTo>
                  <a:lnTo>
                    <a:pt x="2246" y="151"/>
                  </a:lnTo>
                  <a:lnTo>
                    <a:pt x="2289" y="183"/>
                  </a:lnTo>
                  <a:lnTo>
                    <a:pt x="67" y="183"/>
                  </a:lnTo>
                  <a:close/>
                  <a:moveTo>
                    <a:pt x="2134" y="563"/>
                  </a:moveTo>
                  <a:cubicBezTo>
                    <a:pt x="2037" y="555"/>
                    <a:pt x="1801" y="501"/>
                    <a:pt x="1178" y="501"/>
                  </a:cubicBezTo>
                  <a:cubicBezTo>
                    <a:pt x="545" y="501"/>
                    <a:pt x="375" y="558"/>
                    <a:pt x="229" y="563"/>
                  </a:cubicBezTo>
                  <a:lnTo>
                    <a:pt x="229" y="246"/>
                  </a:lnTo>
                  <a:lnTo>
                    <a:pt x="2135" y="246"/>
                  </a:lnTo>
                  <a:lnTo>
                    <a:pt x="2134" y="563"/>
                  </a:lnTo>
                  <a:close/>
                  <a:moveTo>
                    <a:pt x="2300" y="755"/>
                  </a:moveTo>
                  <a:lnTo>
                    <a:pt x="2173" y="755"/>
                  </a:lnTo>
                  <a:lnTo>
                    <a:pt x="2173" y="246"/>
                  </a:lnTo>
                  <a:lnTo>
                    <a:pt x="2300" y="246"/>
                  </a:lnTo>
                  <a:lnTo>
                    <a:pt x="2300" y="75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3" name="任意多边形 3468"/>
            <p:cNvSpPr/>
            <p:nvPr/>
          </p:nvSpPr>
          <p:spPr>
            <a:xfrm>
              <a:off x="8078257" y="5458548"/>
              <a:ext cx="33892" cy="33990"/>
            </a:xfrm>
            <a:custGeom>
              <a:avLst/>
              <a:gdLst/>
              <a:ahLst/>
              <a:cxnLst>
                <a:cxn ang="0">
                  <a:pos x="44" y="22"/>
                </a:cxn>
                <a:cxn ang="0">
                  <a:pos x="42" y="34"/>
                </a:cxn>
                <a:cxn ang="0">
                  <a:pos x="34" y="42"/>
                </a:cxn>
                <a:cxn ang="0">
                  <a:pos x="22" y="44"/>
                </a:cxn>
                <a:cxn ang="0">
                  <a:pos x="11" y="42"/>
                </a:cxn>
                <a:cxn ang="0">
                  <a:pos x="3" y="34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11" y="3"/>
                </a:cxn>
                <a:cxn ang="0">
                  <a:pos x="22" y="0"/>
                </a:cxn>
                <a:cxn ang="0">
                  <a:pos x="34" y="3"/>
                </a:cxn>
                <a:cxn ang="0">
                  <a:pos x="42" y="11"/>
                </a:cxn>
                <a:cxn ang="0">
                  <a:pos x="44" y="22"/>
                </a:cxn>
              </a:cxnLst>
              <a:rect l="0" t="0" r="0" b="0"/>
              <a:pathLst>
                <a:path w="79" h="79">
                  <a:moveTo>
                    <a:pt x="78" y="39"/>
                  </a:moveTo>
                  <a:cubicBezTo>
                    <a:pt x="78" y="46"/>
                    <a:pt x="77" y="52"/>
                    <a:pt x="73" y="59"/>
                  </a:cubicBezTo>
                  <a:cubicBezTo>
                    <a:pt x="69" y="65"/>
                    <a:pt x="65" y="69"/>
                    <a:pt x="59" y="73"/>
                  </a:cubicBezTo>
                  <a:cubicBezTo>
                    <a:pt x="53" y="76"/>
                    <a:pt x="47" y="78"/>
                    <a:pt x="39" y="78"/>
                  </a:cubicBezTo>
                  <a:cubicBezTo>
                    <a:pt x="32" y="78"/>
                    <a:pt x="26" y="76"/>
                    <a:pt x="20" y="73"/>
                  </a:cubicBezTo>
                  <a:cubicBezTo>
                    <a:pt x="14" y="69"/>
                    <a:pt x="10" y="65"/>
                    <a:pt x="6" y="59"/>
                  </a:cubicBezTo>
                  <a:cubicBezTo>
                    <a:pt x="3" y="52"/>
                    <a:pt x="0" y="46"/>
                    <a:pt x="0" y="39"/>
                  </a:cubicBezTo>
                  <a:cubicBezTo>
                    <a:pt x="0" y="32"/>
                    <a:pt x="3" y="26"/>
                    <a:pt x="6" y="20"/>
                  </a:cubicBezTo>
                  <a:cubicBezTo>
                    <a:pt x="10" y="13"/>
                    <a:pt x="14" y="8"/>
                    <a:pt x="20" y="5"/>
                  </a:cubicBezTo>
                  <a:cubicBezTo>
                    <a:pt x="26" y="1"/>
                    <a:pt x="32" y="0"/>
                    <a:pt x="39" y="0"/>
                  </a:cubicBezTo>
                  <a:cubicBezTo>
                    <a:pt x="47" y="0"/>
                    <a:pt x="53" y="1"/>
                    <a:pt x="59" y="5"/>
                  </a:cubicBezTo>
                  <a:cubicBezTo>
                    <a:pt x="65" y="8"/>
                    <a:pt x="69" y="13"/>
                    <a:pt x="73" y="20"/>
                  </a:cubicBezTo>
                  <a:cubicBezTo>
                    <a:pt x="77" y="26"/>
                    <a:pt x="78" y="32"/>
                    <a:pt x="78" y="39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4" name="文本框 240"/>
            <p:cNvSpPr txBox="1"/>
            <p:nvPr/>
          </p:nvSpPr>
          <p:spPr>
            <a:xfrm>
              <a:off x="7223428" y="5369762"/>
              <a:ext cx="930944" cy="241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500" b="1" dirty="0">
                  <a:solidFill>
                    <a:schemeClr val="tx2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OceanProtect</a:t>
              </a:r>
              <a:endParaRPr lang="zh-CN" altLang="en-US" sz="500" b="1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6958094" y="4830140"/>
            <a:ext cx="704499" cy="265920"/>
            <a:chOff x="7142080" y="5330140"/>
            <a:chExt cx="1005467" cy="379173"/>
          </a:xfrm>
          <a:solidFill>
            <a:schemeClr val="tx2">
              <a:lumMod val="65000"/>
            </a:schemeClr>
          </a:solidFill>
        </p:grpSpPr>
        <p:sp>
          <p:nvSpPr>
            <p:cNvPr id="186" name="任意多边形 3462"/>
            <p:cNvSpPr/>
            <p:nvPr/>
          </p:nvSpPr>
          <p:spPr>
            <a:xfrm>
              <a:off x="7155637" y="5458545"/>
              <a:ext cx="67784" cy="9064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1"/>
                </a:cxn>
                <a:cxn ang="0">
                  <a:pos x="44" y="11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7" name="任意多边形 3463"/>
            <p:cNvSpPr/>
            <p:nvPr/>
          </p:nvSpPr>
          <p:spPr>
            <a:xfrm>
              <a:off x="7155637" y="5599791"/>
              <a:ext cx="67784" cy="9819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2"/>
                </a:cxn>
                <a:cxn ang="0">
                  <a:pos x="44" y="12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8" name="任意多边形 3464"/>
            <p:cNvSpPr/>
            <p:nvPr/>
          </p:nvSpPr>
          <p:spPr>
            <a:xfrm>
              <a:off x="7155637" y="5512929"/>
              <a:ext cx="67784" cy="9819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2"/>
                </a:cxn>
                <a:cxn ang="0">
                  <a:pos x="44" y="12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9" name="任意多边形 3465"/>
            <p:cNvSpPr/>
            <p:nvPr/>
          </p:nvSpPr>
          <p:spPr>
            <a:xfrm>
              <a:off x="7155637" y="5550695"/>
              <a:ext cx="67784" cy="9819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2"/>
                </a:cxn>
                <a:cxn ang="0">
                  <a:pos x="44" y="12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0" name="任意多边形 3466"/>
            <p:cNvSpPr/>
            <p:nvPr/>
          </p:nvSpPr>
          <p:spPr>
            <a:xfrm>
              <a:off x="8059427" y="5552961"/>
              <a:ext cx="67784" cy="9064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11"/>
                </a:cxn>
                <a:cxn ang="0">
                  <a:pos x="44" y="11"/>
                </a:cxn>
              </a:cxnLst>
              <a:rect l="0" t="0" r="0" b="0"/>
              <a:pathLst>
                <a:path w="158" h="21">
                  <a:moveTo>
                    <a:pt x="78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8" y="2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1" name="任意多边形 3467"/>
            <p:cNvSpPr/>
            <p:nvPr/>
          </p:nvSpPr>
          <p:spPr>
            <a:xfrm>
              <a:off x="7142080" y="5330140"/>
              <a:ext cx="1005467" cy="379173"/>
            </a:xfrm>
            <a:custGeom>
              <a:avLst/>
              <a:gdLst/>
              <a:ahLst/>
              <a:cxnLst>
                <a:cxn ang="0">
                  <a:pos x="1334" y="108"/>
                </a:cxn>
                <a:cxn ang="0">
                  <a:pos x="1279" y="68"/>
                </a:cxn>
                <a:cxn ang="0">
                  <a:pos x="1175" y="68"/>
                </a:cxn>
                <a:cxn ang="0">
                  <a:pos x="1032" y="0"/>
                </a:cxn>
                <a:cxn ang="0">
                  <a:pos x="290" y="0"/>
                </a:cxn>
                <a:cxn ang="0">
                  <a:pos x="190" y="68"/>
                </a:cxn>
                <a:cxn ang="0">
                  <a:pos x="54" y="68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462"/>
                </a:cxn>
                <a:cxn ang="0">
                  <a:pos x="775" y="462"/>
                </a:cxn>
                <a:cxn ang="0">
                  <a:pos x="830" y="501"/>
                </a:cxn>
                <a:cxn ang="0">
                  <a:pos x="888" y="445"/>
                </a:cxn>
                <a:cxn ang="0">
                  <a:pos x="830" y="389"/>
                </a:cxn>
                <a:cxn ang="0">
                  <a:pos x="774" y="430"/>
                </a:cxn>
                <a:cxn ang="0">
                  <a:pos x="127" y="430"/>
                </a:cxn>
                <a:cxn ang="0">
                  <a:pos x="127" y="352"/>
                </a:cxn>
                <a:cxn ang="0">
                  <a:pos x="665" y="317"/>
                </a:cxn>
                <a:cxn ang="0">
                  <a:pos x="1206" y="352"/>
                </a:cxn>
                <a:cxn ang="0">
                  <a:pos x="1206" y="430"/>
                </a:cxn>
                <a:cxn ang="0">
                  <a:pos x="1062" y="430"/>
                </a:cxn>
                <a:cxn ang="0">
                  <a:pos x="1006" y="389"/>
                </a:cxn>
                <a:cxn ang="0">
                  <a:pos x="948" y="445"/>
                </a:cxn>
                <a:cxn ang="0">
                  <a:pos x="1006" y="501"/>
                </a:cxn>
                <a:cxn ang="0">
                  <a:pos x="1061" y="462"/>
                </a:cxn>
                <a:cxn ang="0">
                  <a:pos x="1333" y="462"/>
                </a:cxn>
                <a:cxn ang="0">
                  <a:pos x="1333" y="108"/>
                </a:cxn>
                <a:cxn ang="0">
                  <a:pos x="1334" y="108"/>
                </a:cxn>
                <a:cxn ang="0">
                  <a:pos x="299" y="18"/>
                </a:cxn>
                <a:cxn ang="0">
                  <a:pos x="1027" y="18"/>
                </a:cxn>
                <a:cxn ang="0">
                  <a:pos x="1135" y="64"/>
                </a:cxn>
                <a:cxn ang="0">
                  <a:pos x="223" y="64"/>
                </a:cxn>
                <a:cxn ang="0">
                  <a:pos x="299" y="18"/>
                </a:cxn>
                <a:cxn ang="0">
                  <a:pos x="106" y="428"/>
                </a:cxn>
                <a:cxn ang="0">
                  <a:pos x="33" y="428"/>
                </a:cxn>
                <a:cxn ang="0">
                  <a:pos x="33" y="140"/>
                </a:cxn>
                <a:cxn ang="0">
                  <a:pos x="106" y="140"/>
                </a:cxn>
                <a:cxn ang="0">
                  <a:pos x="106" y="428"/>
                </a:cxn>
                <a:cxn ang="0">
                  <a:pos x="38" y="104"/>
                </a:cxn>
                <a:cxn ang="0">
                  <a:pos x="62" y="86"/>
                </a:cxn>
                <a:cxn ang="0">
                  <a:pos x="1170" y="86"/>
                </a:cxn>
                <a:cxn ang="0">
                  <a:pos x="1170" y="86"/>
                </a:cxn>
                <a:cxn ang="0">
                  <a:pos x="1170" y="86"/>
                </a:cxn>
                <a:cxn ang="0">
                  <a:pos x="1273" y="86"/>
                </a:cxn>
                <a:cxn ang="0">
                  <a:pos x="1297" y="104"/>
                </a:cxn>
                <a:cxn ang="0">
                  <a:pos x="38" y="104"/>
                </a:cxn>
                <a:cxn ang="0">
                  <a:pos x="1209" y="319"/>
                </a:cxn>
                <a:cxn ang="0">
                  <a:pos x="668" y="284"/>
                </a:cxn>
                <a:cxn ang="0">
                  <a:pos x="130" y="319"/>
                </a:cxn>
                <a:cxn ang="0">
                  <a:pos x="130" y="140"/>
                </a:cxn>
                <a:cxn ang="0">
                  <a:pos x="1210" y="140"/>
                </a:cxn>
                <a:cxn ang="0">
                  <a:pos x="1209" y="319"/>
                </a:cxn>
                <a:cxn ang="0">
                  <a:pos x="1303" y="428"/>
                </a:cxn>
                <a:cxn ang="0">
                  <a:pos x="1231" y="428"/>
                </a:cxn>
                <a:cxn ang="0">
                  <a:pos x="1231" y="140"/>
                </a:cxn>
                <a:cxn ang="0">
                  <a:pos x="1303" y="140"/>
                </a:cxn>
                <a:cxn ang="0">
                  <a:pos x="1303" y="428"/>
                </a:cxn>
              </a:cxnLst>
              <a:rect l="0" t="0" r="0" b="0"/>
              <a:pathLst>
                <a:path w="2356" h="885">
                  <a:moveTo>
                    <a:pt x="2355" y="190"/>
                  </a:moveTo>
                  <a:lnTo>
                    <a:pt x="2258" y="120"/>
                  </a:lnTo>
                  <a:lnTo>
                    <a:pt x="2073" y="120"/>
                  </a:lnTo>
                  <a:lnTo>
                    <a:pt x="1822" y="0"/>
                  </a:lnTo>
                  <a:lnTo>
                    <a:pt x="512" y="0"/>
                  </a:lnTo>
                  <a:lnTo>
                    <a:pt x="336" y="120"/>
                  </a:lnTo>
                  <a:lnTo>
                    <a:pt x="96" y="120"/>
                  </a:lnTo>
                  <a:lnTo>
                    <a:pt x="0" y="190"/>
                  </a:lnTo>
                  <a:lnTo>
                    <a:pt x="0" y="814"/>
                  </a:lnTo>
                  <a:lnTo>
                    <a:pt x="1368" y="814"/>
                  </a:lnTo>
                  <a:cubicBezTo>
                    <a:pt x="1382" y="854"/>
                    <a:pt x="1419" y="884"/>
                    <a:pt x="1464" y="884"/>
                  </a:cubicBezTo>
                  <a:cubicBezTo>
                    <a:pt x="1522" y="884"/>
                    <a:pt x="1567" y="838"/>
                    <a:pt x="1567" y="784"/>
                  </a:cubicBezTo>
                  <a:cubicBezTo>
                    <a:pt x="1567" y="729"/>
                    <a:pt x="1522" y="685"/>
                    <a:pt x="1464" y="685"/>
                  </a:cubicBezTo>
                  <a:cubicBezTo>
                    <a:pt x="1418" y="685"/>
                    <a:pt x="1379" y="716"/>
                    <a:pt x="1366" y="758"/>
                  </a:cubicBezTo>
                  <a:lnTo>
                    <a:pt x="224" y="758"/>
                  </a:lnTo>
                  <a:lnTo>
                    <a:pt x="224" y="621"/>
                  </a:lnTo>
                  <a:cubicBezTo>
                    <a:pt x="364" y="615"/>
                    <a:pt x="537" y="558"/>
                    <a:pt x="1173" y="558"/>
                  </a:cubicBezTo>
                  <a:cubicBezTo>
                    <a:pt x="1807" y="558"/>
                    <a:pt x="2047" y="613"/>
                    <a:pt x="2129" y="621"/>
                  </a:cubicBezTo>
                  <a:lnTo>
                    <a:pt x="2129" y="758"/>
                  </a:lnTo>
                  <a:lnTo>
                    <a:pt x="1874" y="758"/>
                  </a:lnTo>
                  <a:cubicBezTo>
                    <a:pt x="1861" y="717"/>
                    <a:pt x="1822" y="685"/>
                    <a:pt x="1776" y="685"/>
                  </a:cubicBezTo>
                  <a:cubicBezTo>
                    <a:pt x="1718" y="685"/>
                    <a:pt x="1673" y="729"/>
                    <a:pt x="1673" y="784"/>
                  </a:cubicBezTo>
                  <a:cubicBezTo>
                    <a:pt x="1673" y="838"/>
                    <a:pt x="1718" y="884"/>
                    <a:pt x="1776" y="884"/>
                  </a:cubicBezTo>
                  <a:cubicBezTo>
                    <a:pt x="1821" y="884"/>
                    <a:pt x="1860" y="854"/>
                    <a:pt x="1872" y="814"/>
                  </a:cubicBezTo>
                  <a:lnTo>
                    <a:pt x="2353" y="814"/>
                  </a:lnTo>
                  <a:lnTo>
                    <a:pt x="2353" y="190"/>
                  </a:lnTo>
                  <a:lnTo>
                    <a:pt x="2355" y="190"/>
                  </a:lnTo>
                  <a:close/>
                  <a:moveTo>
                    <a:pt x="527" y="31"/>
                  </a:moveTo>
                  <a:lnTo>
                    <a:pt x="1813" y="31"/>
                  </a:lnTo>
                  <a:lnTo>
                    <a:pt x="2003" y="113"/>
                  </a:lnTo>
                  <a:lnTo>
                    <a:pt x="394" y="113"/>
                  </a:lnTo>
                  <a:lnTo>
                    <a:pt x="527" y="31"/>
                  </a:lnTo>
                  <a:close/>
                  <a:moveTo>
                    <a:pt x="187" y="755"/>
                  </a:moveTo>
                  <a:lnTo>
                    <a:pt x="59" y="755"/>
                  </a:lnTo>
                  <a:lnTo>
                    <a:pt x="59" y="246"/>
                  </a:lnTo>
                  <a:lnTo>
                    <a:pt x="187" y="246"/>
                  </a:lnTo>
                  <a:lnTo>
                    <a:pt x="187" y="755"/>
                  </a:lnTo>
                  <a:close/>
                  <a:moveTo>
                    <a:pt x="67" y="183"/>
                  </a:moveTo>
                  <a:lnTo>
                    <a:pt x="110" y="151"/>
                  </a:lnTo>
                  <a:lnTo>
                    <a:pt x="2065" y="151"/>
                  </a:lnTo>
                  <a:lnTo>
                    <a:pt x="2246" y="151"/>
                  </a:lnTo>
                  <a:lnTo>
                    <a:pt x="2289" y="183"/>
                  </a:lnTo>
                  <a:lnTo>
                    <a:pt x="67" y="183"/>
                  </a:lnTo>
                  <a:close/>
                  <a:moveTo>
                    <a:pt x="2134" y="563"/>
                  </a:moveTo>
                  <a:cubicBezTo>
                    <a:pt x="2037" y="555"/>
                    <a:pt x="1801" y="501"/>
                    <a:pt x="1178" y="501"/>
                  </a:cubicBezTo>
                  <a:cubicBezTo>
                    <a:pt x="545" y="501"/>
                    <a:pt x="375" y="558"/>
                    <a:pt x="229" y="563"/>
                  </a:cubicBezTo>
                  <a:lnTo>
                    <a:pt x="229" y="246"/>
                  </a:lnTo>
                  <a:lnTo>
                    <a:pt x="2135" y="246"/>
                  </a:lnTo>
                  <a:lnTo>
                    <a:pt x="2134" y="563"/>
                  </a:lnTo>
                  <a:close/>
                  <a:moveTo>
                    <a:pt x="2300" y="755"/>
                  </a:moveTo>
                  <a:lnTo>
                    <a:pt x="2173" y="755"/>
                  </a:lnTo>
                  <a:lnTo>
                    <a:pt x="2173" y="246"/>
                  </a:lnTo>
                  <a:lnTo>
                    <a:pt x="2300" y="246"/>
                  </a:lnTo>
                  <a:lnTo>
                    <a:pt x="2300" y="75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2" name="任意多边形 3468"/>
            <p:cNvSpPr/>
            <p:nvPr/>
          </p:nvSpPr>
          <p:spPr>
            <a:xfrm>
              <a:off x="8078256" y="5458545"/>
              <a:ext cx="33892" cy="33990"/>
            </a:xfrm>
            <a:custGeom>
              <a:avLst/>
              <a:gdLst/>
              <a:ahLst/>
              <a:cxnLst>
                <a:cxn ang="0">
                  <a:pos x="44" y="22"/>
                </a:cxn>
                <a:cxn ang="0">
                  <a:pos x="42" y="34"/>
                </a:cxn>
                <a:cxn ang="0">
                  <a:pos x="34" y="42"/>
                </a:cxn>
                <a:cxn ang="0">
                  <a:pos x="22" y="44"/>
                </a:cxn>
                <a:cxn ang="0">
                  <a:pos x="11" y="42"/>
                </a:cxn>
                <a:cxn ang="0">
                  <a:pos x="3" y="34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11" y="3"/>
                </a:cxn>
                <a:cxn ang="0">
                  <a:pos x="22" y="0"/>
                </a:cxn>
                <a:cxn ang="0">
                  <a:pos x="34" y="3"/>
                </a:cxn>
                <a:cxn ang="0">
                  <a:pos x="42" y="11"/>
                </a:cxn>
                <a:cxn ang="0">
                  <a:pos x="44" y="22"/>
                </a:cxn>
              </a:cxnLst>
              <a:rect l="0" t="0" r="0" b="0"/>
              <a:pathLst>
                <a:path w="79" h="79">
                  <a:moveTo>
                    <a:pt x="78" y="39"/>
                  </a:moveTo>
                  <a:cubicBezTo>
                    <a:pt x="78" y="46"/>
                    <a:pt x="77" y="52"/>
                    <a:pt x="73" y="59"/>
                  </a:cubicBezTo>
                  <a:cubicBezTo>
                    <a:pt x="69" y="65"/>
                    <a:pt x="65" y="69"/>
                    <a:pt x="59" y="73"/>
                  </a:cubicBezTo>
                  <a:cubicBezTo>
                    <a:pt x="53" y="76"/>
                    <a:pt x="47" y="78"/>
                    <a:pt x="39" y="78"/>
                  </a:cubicBezTo>
                  <a:cubicBezTo>
                    <a:pt x="32" y="78"/>
                    <a:pt x="26" y="76"/>
                    <a:pt x="20" y="73"/>
                  </a:cubicBezTo>
                  <a:cubicBezTo>
                    <a:pt x="14" y="69"/>
                    <a:pt x="10" y="65"/>
                    <a:pt x="6" y="59"/>
                  </a:cubicBezTo>
                  <a:cubicBezTo>
                    <a:pt x="3" y="52"/>
                    <a:pt x="0" y="46"/>
                    <a:pt x="0" y="39"/>
                  </a:cubicBezTo>
                  <a:cubicBezTo>
                    <a:pt x="0" y="32"/>
                    <a:pt x="3" y="26"/>
                    <a:pt x="6" y="20"/>
                  </a:cubicBezTo>
                  <a:cubicBezTo>
                    <a:pt x="10" y="13"/>
                    <a:pt x="14" y="8"/>
                    <a:pt x="20" y="5"/>
                  </a:cubicBezTo>
                  <a:cubicBezTo>
                    <a:pt x="26" y="1"/>
                    <a:pt x="32" y="0"/>
                    <a:pt x="39" y="0"/>
                  </a:cubicBezTo>
                  <a:cubicBezTo>
                    <a:pt x="47" y="0"/>
                    <a:pt x="53" y="1"/>
                    <a:pt x="59" y="5"/>
                  </a:cubicBezTo>
                  <a:cubicBezTo>
                    <a:pt x="65" y="8"/>
                    <a:pt x="69" y="13"/>
                    <a:pt x="73" y="20"/>
                  </a:cubicBezTo>
                  <a:cubicBezTo>
                    <a:pt x="77" y="26"/>
                    <a:pt x="78" y="32"/>
                    <a:pt x="78" y="39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 sz="2399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3" name="文本框 249"/>
            <p:cNvSpPr txBox="1"/>
            <p:nvPr/>
          </p:nvSpPr>
          <p:spPr>
            <a:xfrm>
              <a:off x="7221880" y="5372032"/>
              <a:ext cx="916739" cy="241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500" b="1" dirty="0">
                  <a:solidFill>
                    <a:schemeClr val="tx2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OceanProtect</a:t>
              </a:r>
              <a:endParaRPr lang="zh-CN" altLang="en-US" sz="500" b="1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2" name="TextBox 131"/>
          <p:cNvSpPr txBox="1"/>
          <p:nvPr/>
        </p:nvSpPr>
        <p:spPr>
          <a:xfrm>
            <a:off x="4045836" y="3058458"/>
            <a:ext cx="860576" cy="412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Production hosts</a:t>
            </a:r>
          </a:p>
        </p:txBody>
      </p:sp>
      <p:grpSp>
        <p:nvGrpSpPr>
          <p:cNvPr id="203" name="组合 202"/>
          <p:cNvGrpSpPr/>
          <p:nvPr/>
        </p:nvGrpSpPr>
        <p:grpSpPr>
          <a:xfrm>
            <a:off x="3241173" y="4420648"/>
            <a:ext cx="241106" cy="242376"/>
            <a:chOff x="274219" y="3552479"/>
            <a:chExt cx="300924" cy="313837"/>
          </a:xfrm>
        </p:grpSpPr>
        <p:sp>
          <p:nvSpPr>
            <p:cNvPr id="204" name="Freeform 314"/>
            <p:cNvSpPr/>
            <p:nvPr/>
          </p:nvSpPr>
          <p:spPr bwMode="auto">
            <a:xfrm>
              <a:off x="396180" y="3605016"/>
              <a:ext cx="129915" cy="135489"/>
            </a:xfrm>
            <a:custGeom>
              <a:avLst/>
              <a:gdLst>
                <a:gd name="T0" fmla="*/ 262 w 360"/>
                <a:gd name="T1" fmla="*/ 203 h 358"/>
                <a:gd name="T2" fmla="*/ 262 w 360"/>
                <a:gd name="T3" fmla="*/ 203 h 358"/>
                <a:gd name="T4" fmla="*/ 262 w 360"/>
                <a:gd name="T5" fmla="*/ 247 h 358"/>
                <a:gd name="T6" fmla="*/ 115 w 360"/>
                <a:gd name="T7" fmla="*/ 247 h 358"/>
                <a:gd name="T8" fmla="*/ 115 w 360"/>
                <a:gd name="T9" fmla="*/ 99 h 358"/>
                <a:gd name="T10" fmla="*/ 155 w 360"/>
                <a:gd name="T11" fmla="*/ 99 h 358"/>
                <a:gd name="T12" fmla="*/ 78 w 360"/>
                <a:gd name="T13" fmla="*/ 0 h 358"/>
                <a:gd name="T14" fmla="*/ 0 w 360"/>
                <a:gd name="T15" fmla="*/ 99 h 358"/>
                <a:gd name="T16" fmla="*/ 49 w 360"/>
                <a:gd name="T17" fmla="*/ 99 h 358"/>
                <a:gd name="T18" fmla="*/ 49 w 360"/>
                <a:gd name="T19" fmla="*/ 247 h 358"/>
                <a:gd name="T20" fmla="*/ 4 w 360"/>
                <a:gd name="T21" fmla="*/ 247 h 358"/>
                <a:gd name="T22" fmla="*/ 4 w 360"/>
                <a:gd name="T23" fmla="*/ 313 h 358"/>
                <a:gd name="T24" fmla="*/ 49 w 360"/>
                <a:gd name="T25" fmla="*/ 313 h 358"/>
                <a:gd name="T26" fmla="*/ 49 w 360"/>
                <a:gd name="T27" fmla="*/ 344 h 358"/>
                <a:gd name="T28" fmla="*/ 115 w 360"/>
                <a:gd name="T29" fmla="*/ 344 h 358"/>
                <a:gd name="T30" fmla="*/ 115 w 360"/>
                <a:gd name="T31" fmla="*/ 313 h 358"/>
                <a:gd name="T32" fmla="*/ 262 w 360"/>
                <a:gd name="T33" fmla="*/ 313 h 358"/>
                <a:gd name="T34" fmla="*/ 262 w 360"/>
                <a:gd name="T35" fmla="*/ 358 h 358"/>
                <a:gd name="T36" fmla="*/ 360 w 360"/>
                <a:gd name="T37" fmla="*/ 280 h 358"/>
                <a:gd name="T38" fmla="*/ 262 w 360"/>
                <a:gd name="T39" fmla="*/ 203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" h="358">
                  <a:moveTo>
                    <a:pt x="262" y="203"/>
                  </a:moveTo>
                  <a:lnTo>
                    <a:pt x="262" y="203"/>
                  </a:lnTo>
                  <a:lnTo>
                    <a:pt x="262" y="247"/>
                  </a:lnTo>
                  <a:lnTo>
                    <a:pt x="115" y="247"/>
                  </a:lnTo>
                  <a:lnTo>
                    <a:pt x="115" y="99"/>
                  </a:lnTo>
                  <a:lnTo>
                    <a:pt x="155" y="99"/>
                  </a:lnTo>
                  <a:lnTo>
                    <a:pt x="78" y="0"/>
                  </a:lnTo>
                  <a:lnTo>
                    <a:pt x="0" y="99"/>
                  </a:lnTo>
                  <a:lnTo>
                    <a:pt x="49" y="99"/>
                  </a:lnTo>
                  <a:lnTo>
                    <a:pt x="49" y="247"/>
                  </a:lnTo>
                  <a:lnTo>
                    <a:pt x="4" y="247"/>
                  </a:lnTo>
                  <a:lnTo>
                    <a:pt x="4" y="313"/>
                  </a:lnTo>
                  <a:lnTo>
                    <a:pt x="49" y="313"/>
                  </a:lnTo>
                  <a:lnTo>
                    <a:pt x="49" y="344"/>
                  </a:lnTo>
                  <a:lnTo>
                    <a:pt x="115" y="344"/>
                  </a:lnTo>
                  <a:lnTo>
                    <a:pt x="115" y="313"/>
                  </a:lnTo>
                  <a:lnTo>
                    <a:pt x="262" y="313"/>
                  </a:lnTo>
                  <a:lnTo>
                    <a:pt x="262" y="358"/>
                  </a:lnTo>
                  <a:lnTo>
                    <a:pt x="360" y="280"/>
                  </a:lnTo>
                  <a:lnTo>
                    <a:pt x="262" y="20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wrap="square">
              <a:noAutofit/>
            </a:bodyPr>
            <a:lstStyle/>
            <a:p>
              <a:pPr defTabSz="511195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5" name="Freeform 315"/>
            <p:cNvSpPr>
              <a:spLocks noEditPoints="1"/>
            </p:cNvSpPr>
            <p:nvPr/>
          </p:nvSpPr>
          <p:spPr bwMode="auto">
            <a:xfrm>
              <a:off x="274219" y="3552479"/>
              <a:ext cx="300924" cy="313837"/>
            </a:xfrm>
            <a:custGeom>
              <a:avLst/>
              <a:gdLst>
                <a:gd name="T0" fmla="*/ 415 w 830"/>
                <a:gd name="T1" fmla="*/ 763 h 830"/>
                <a:gd name="T2" fmla="*/ 415 w 830"/>
                <a:gd name="T3" fmla="*/ 763 h 830"/>
                <a:gd name="T4" fmla="*/ 66 w 830"/>
                <a:gd name="T5" fmla="*/ 415 h 830"/>
                <a:gd name="T6" fmla="*/ 415 w 830"/>
                <a:gd name="T7" fmla="*/ 66 h 830"/>
                <a:gd name="T8" fmla="*/ 763 w 830"/>
                <a:gd name="T9" fmla="*/ 415 h 830"/>
                <a:gd name="T10" fmla="*/ 415 w 830"/>
                <a:gd name="T11" fmla="*/ 763 h 830"/>
                <a:gd name="T12" fmla="*/ 415 w 830"/>
                <a:gd name="T13" fmla="*/ 0 h 830"/>
                <a:gd name="T14" fmla="*/ 415 w 830"/>
                <a:gd name="T15" fmla="*/ 0 h 830"/>
                <a:gd name="T16" fmla="*/ 0 w 830"/>
                <a:gd name="T17" fmla="*/ 415 h 830"/>
                <a:gd name="T18" fmla="*/ 415 w 830"/>
                <a:gd name="T19" fmla="*/ 830 h 830"/>
                <a:gd name="T20" fmla="*/ 415 w 830"/>
                <a:gd name="T21" fmla="*/ 830 h 830"/>
                <a:gd name="T22" fmla="*/ 830 w 830"/>
                <a:gd name="T23" fmla="*/ 415 h 830"/>
                <a:gd name="T24" fmla="*/ 415 w 830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0" h="830">
                  <a:moveTo>
                    <a:pt x="415" y="763"/>
                  </a:moveTo>
                  <a:lnTo>
                    <a:pt x="415" y="763"/>
                  </a:lnTo>
                  <a:cubicBezTo>
                    <a:pt x="223" y="763"/>
                    <a:pt x="66" y="607"/>
                    <a:pt x="66" y="415"/>
                  </a:cubicBezTo>
                  <a:cubicBezTo>
                    <a:pt x="66" y="223"/>
                    <a:pt x="223" y="66"/>
                    <a:pt x="415" y="66"/>
                  </a:cubicBezTo>
                  <a:cubicBezTo>
                    <a:pt x="607" y="66"/>
                    <a:pt x="763" y="223"/>
                    <a:pt x="763" y="415"/>
                  </a:cubicBezTo>
                  <a:cubicBezTo>
                    <a:pt x="763" y="607"/>
                    <a:pt x="607" y="763"/>
                    <a:pt x="415" y="763"/>
                  </a:cubicBezTo>
                  <a:close/>
                  <a:moveTo>
                    <a:pt x="415" y="0"/>
                  </a:moveTo>
                  <a:lnTo>
                    <a:pt x="415" y="0"/>
                  </a:lnTo>
                  <a:cubicBezTo>
                    <a:pt x="186" y="0"/>
                    <a:pt x="0" y="186"/>
                    <a:pt x="0" y="415"/>
                  </a:cubicBezTo>
                  <a:cubicBezTo>
                    <a:pt x="0" y="644"/>
                    <a:pt x="186" y="830"/>
                    <a:pt x="415" y="830"/>
                  </a:cubicBezTo>
                  <a:lnTo>
                    <a:pt x="415" y="830"/>
                  </a:lnTo>
                  <a:cubicBezTo>
                    <a:pt x="644" y="830"/>
                    <a:pt x="830" y="644"/>
                    <a:pt x="830" y="415"/>
                  </a:cubicBezTo>
                  <a:cubicBezTo>
                    <a:pt x="830" y="186"/>
                    <a:pt x="644" y="0"/>
                    <a:pt x="415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wrap="square">
              <a:noAutofit/>
            </a:bodyPr>
            <a:lstStyle/>
            <a:p>
              <a:pPr defTabSz="511195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5289938" y="4420648"/>
            <a:ext cx="241106" cy="242376"/>
            <a:chOff x="274219" y="3552479"/>
            <a:chExt cx="300924" cy="313837"/>
          </a:xfrm>
        </p:grpSpPr>
        <p:sp>
          <p:nvSpPr>
            <p:cNvPr id="207" name="Freeform 314"/>
            <p:cNvSpPr/>
            <p:nvPr/>
          </p:nvSpPr>
          <p:spPr bwMode="auto">
            <a:xfrm>
              <a:off x="396180" y="3605016"/>
              <a:ext cx="129915" cy="135489"/>
            </a:xfrm>
            <a:custGeom>
              <a:avLst/>
              <a:gdLst>
                <a:gd name="T0" fmla="*/ 262 w 360"/>
                <a:gd name="T1" fmla="*/ 203 h 358"/>
                <a:gd name="T2" fmla="*/ 262 w 360"/>
                <a:gd name="T3" fmla="*/ 203 h 358"/>
                <a:gd name="T4" fmla="*/ 262 w 360"/>
                <a:gd name="T5" fmla="*/ 247 h 358"/>
                <a:gd name="T6" fmla="*/ 115 w 360"/>
                <a:gd name="T7" fmla="*/ 247 h 358"/>
                <a:gd name="T8" fmla="*/ 115 w 360"/>
                <a:gd name="T9" fmla="*/ 99 h 358"/>
                <a:gd name="T10" fmla="*/ 155 w 360"/>
                <a:gd name="T11" fmla="*/ 99 h 358"/>
                <a:gd name="T12" fmla="*/ 78 w 360"/>
                <a:gd name="T13" fmla="*/ 0 h 358"/>
                <a:gd name="T14" fmla="*/ 0 w 360"/>
                <a:gd name="T15" fmla="*/ 99 h 358"/>
                <a:gd name="T16" fmla="*/ 49 w 360"/>
                <a:gd name="T17" fmla="*/ 99 h 358"/>
                <a:gd name="T18" fmla="*/ 49 w 360"/>
                <a:gd name="T19" fmla="*/ 247 h 358"/>
                <a:gd name="T20" fmla="*/ 4 w 360"/>
                <a:gd name="T21" fmla="*/ 247 h 358"/>
                <a:gd name="T22" fmla="*/ 4 w 360"/>
                <a:gd name="T23" fmla="*/ 313 h 358"/>
                <a:gd name="T24" fmla="*/ 49 w 360"/>
                <a:gd name="T25" fmla="*/ 313 h 358"/>
                <a:gd name="T26" fmla="*/ 49 w 360"/>
                <a:gd name="T27" fmla="*/ 344 h 358"/>
                <a:gd name="T28" fmla="*/ 115 w 360"/>
                <a:gd name="T29" fmla="*/ 344 h 358"/>
                <a:gd name="T30" fmla="*/ 115 w 360"/>
                <a:gd name="T31" fmla="*/ 313 h 358"/>
                <a:gd name="T32" fmla="*/ 262 w 360"/>
                <a:gd name="T33" fmla="*/ 313 h 358"/>
                <a:gd name="T34" fmla="*/ 262 w 360"/>
                <a:gd name="T35" fmla="*/ 358 h 358"/>
                <a:gd name="T36" fmla="*/ 360 w 360"/>
                <a:gd name="T37" fmla="*/ 280 h 358"/>
                <a:gd name="T38" fmla="*/ 262 w 360"/>
                <a:gd name="T39" fmla="*/ 203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" h="358">
                  <a:moveTo>
                    <a:pt x="262" y="203"/>
                  </a:moveTo>
                  <a:lnTo>
                    <a:pt x="262" y="203"/>
                  </a:lnTo>
                  <a:lnTo>
                    <a:pt x="262" y="247"/>
                  </a:lnTo>
                  <a:lnTo>
                    <a:pt x="115" y="247"/>
                  </a:lnTo>
                  <a:lnTo>
                    <a:pt x="115" y="99"/>
                  </a:lnTo>
                  <a:lnTo>
                    <a:pt x="155" y="99"/>
                  </a:lnTo>
                  <a:lnTo>
                    <a:pt x="78" y="0"/>
                  </a:lnTo>
                  <a:lnTo>
                    <a:pt x="0" y="99"/>
                  </a:lnTo>
                  <a:lnTo>
                    <a:pt x="49" y="99"/>
                  </a:lnTo>
                  <a:lnTo>
                    <a:pt x="49" y="247"/>
                  </a:lnTo>
                  <a:lnTo>
                    <a:pt x="4" y="247"/>
                  </a:lnTo>
                  <a:lnTo>
                    <a:pt x="4" y="313"/>
                  </a:lnTo>
                  <a:lnTo>
                    <a:pt x="49" y="313"/>
                  </a:lnTo>
                  <a:lnTo>
                    <a:pt x="49" y="344"/>
                  </a:lnTo>
                  <a:lnTo>
                    <a:pt x="115" y="344"/>
                  </a:lnTo>
                  <a:lnTo>
                    <a:pt x="115" y="313"/>
                  </a:lnTo>
                  <a:lnTo>
                    <a:pt x="262" y="313"/>
                  </a:lnTo>
                  <a:lnTo>
                    <a:pt x="262" y="358"/>
                  </a:lnTo>
                  <a:lnTo>
                    <a:pt x="360" y="280"/>
                  </a:lnTo>
                  <a:lnTo>
                    <a:pt x="262" y="20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wrap="square">
              <a:noAutofit/>
            </a:bodyPr>
            <a:lstStyle/>
            <a:p>
              <a:pPr defTabSz="511195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8" name="Freeform 315"/>
            <p:cNvSpPr>
              <a:spLocks noEditPoints="1"/>
            </p:cNvSpPr>
            <p:nvPr/>
          </p:nvSpPr>
          <p:spPr bwMode="auto">
            <a:xfrm>
              <a:off x="274219" y="3552479"/>
              <a:ext cx="300924" cy="313837"/>
            </a:xfrm>
            <a:custGeom>
              <a:avLst/>
              <a:gdLst>
                <a:gd name="T0" fmla="*/ 415 w 830"/>
                <a:gd name="T1" fmla="*/ 763 h 830"/>
                <a:gd name="T2" fmla="*/ 415 w 830"/>
                <a:gd name="T3" fmla="*/ 763 h 830"/>
                <a:gd name="T4" fmla="*/ 66 w 830"/>
                <a:gd name="T5" fmla="*/ 415 h 830"/>
                <a:gd name="T6" fmla="*/ 415 w 830"/>
                <a:gd name="T7" fmla="*/ 66 h 830"/>
                <a:gd name="T8" fmla="*/ 763 w 830"/>
                <a:gd name="T9" fmla="*/ 415 h 830"/>
                <a:gd name="T10" fmla="*/ 415 w 830"/>
                <a:gd name="T11" fmla="*/ 763 h 830"/>
                <a:gd name="T12" fmla="*/ 415 w 830"/>
                <a:gd name="T13" fmla="*/ 0 h 830"/>
                <a:gd name="T14" fmla="*/ 415 w 830"/>
                <a:gd name="T15" fmla="*/ 0 h 830"/>
                <a:gd name="T16" fmla="*/ 0 w 830"/>
                <a:gd name="T17" fmla="*/ 415 h 830"/>
                <a:gd name="T18" fmla="*/ 415 w 830"/>
                <a:gd name="T19" fmla="*/ 830 h 830"/>
                <a:gd name="T20" fmla="*/ 415 w 830"/>
                <a:gd name="T21" fmla="*/ 830 h 830"/>
                <a:gd name="T22" fmla="*/ 830 w 830"/>
                <a:gd name="T23" fmla="*/ 415 h 830"/>
                <a:gd name="T24" fmla="*/ 415 w 830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0" h="830">
                  <a:moveTo>
                    <a:pt x="415" y="763"/>
                  </a:moveTo>
                  <a:lnTo>
                    <a:pt x="415" y="763"/>
                  </a:lnTo>
                  <a:cubicBezTo>
                    <a:pt x="223" y="763"/>
                    <a:pt x="66" y="607"/>
                    <a:pt x="66" y="415"/>
                  </a:cubicBezTo>
                  <a:cubicBezTo>
                    <a:pt x="66" y="223"/>
                    <a:pt x="223" y="66"/>
                    <a:pt x="415" y="66"/>
                  </a:cubicBezTo>
                  <a:cubicBezTo>
                    <a:pt x="607" y="66"/>
                    <a:pt x="763" y="223"/>
                    <a:pt x="763" y="415"/>
                  </a:cubicBezTo>
                  <a:cubicBezTo>
                    <a:pt x="763" y="607"/>
                    <a:pt x="607" y="763"/>
                    <a:pt x="415" y="763"/>
                  </a:cubicBezTo>
                  <a:close/>
                  <a:moveTo>
                    <a:pt x="415" y="0"/>
                  </a:moveTo>
                  <a:lnTo>
                    <a:pt x="415" y="0"/>
                  </a:lnTo>
                  <a:cubicBezTo>
                    <a:pt x="186" y="0"/>
                    <a:pt x="0" y="186"/>
                    <a:pt x="0" y="415"/>
                  </a:cubicBezTo>
                  <a:cubicBezTo>
                    <a:pt x="0" y="644"/>
                    <a:pt x="186" y="830"/>
                    <a:pt x="415" y="830"/>
                  </a:cubicBezTo>
                  <a:lnTo>
                    <a:pt x="415" y="830"/>
                  </a:lnTo>
                  <a:cubicBezTo>
                    <a:pt x="644" y="830"/>
                    <a:pt x="830" y="644"/>
                    <a:pt x="830" y="415"/>
                  </a:cubicBezTo>
                  <a:cubicBezTo>
                    <a:pt x="830" y="186"/>
                    <a:pt x="644" y="0"/>
                    <a:pt x="415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wrap="square">
              <a:noAutofit/>
            </a:bodyPr>
            <a:lstStyle/>
            <a:p>
              <a:pPr defTabSz="511195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09" name="组合 208"/>
          <p:cNvGrpSpPr/>
          <p:nvPr/>
        </p:nvGrpSpPr>
        <p:grpSpPr>
          <a:xfrm>
            <a:off x="7632968" y="4420648"/>
            <a:ext cx="241106" cy="242376"/>
            <a:chOff x="274219" y="3552479"/>
            <a:chExt cx="300924" cy="313837"/>
          </a:xfrm>
        </p:grpSpPr>
        <p:sp>
          <p:nvSpPr>
            <p:cNvPr id="210" name="Freeform 314"/>
            <p:cNvSpPr/>
            <p:nvPr/>
          </p:nvSpPr>
          <p:spPr bwMode="auto">
            <a:xfrm>
              <a:off x="396180" y="3605016"/>
              <a:ext cx="129915" cy="135489"/>
            </a:xfrm>
            <a:custGeom>
              <a:avLst/>
              <a:gdLst>
                <a:gd name="T0" fmla="*/ 262 w 360"/>
                <a:gd name="T1" fmla="*/ 203 h 358"/>
                <a:gd name="T2" fmla="*/ 262 w 360"/>
                <a:gd name="T3" fmla="*/ 203 h 358"/>
                <a:gd name="T4" fmla="*/ 262 w 360"/>
                <a:gd name="T5" fmla="*/ 247 h 358"/>
                <a:gd name="T6" fmla="*/ 115 w 360"/>
                <a:gd name="T7" fmla="*/ 247 h 358"/>
                <a:gd name="T8" fmla="*/ 115 w 360"/>
                <a:gd name="T9" fmla="*/ 99 h 358"/>
                <a:gd name="T10" fmla="*/ 155 w 360"/>
                <a:gd name="T11" fmla="*/ 99 h 358"/>
                <a:gd name="T12" fmla="*/ 78 w 360"/>
                <a:gd name="T13" fmla="*/ 0 h 358"/>
                <a:gd name="T14" fmla="*/ 0 w 360"/>
                <a:gd name="T15" fmla="*/ 99 h 358"/>
                <a:gd name="T16" fmla="*/ 49 w 360"/>
                <a:gd name="T17" fmla="*/ 99 h 358"/>
                <a:gd name="T18" fmla="*/ 49 w 360"/>
                <a:gd name="T19" fmla="*/ 247 h 358"/>
                <a:gd name="T20" fmla="*/ 4 w 360"/>
                <a:gd name="T21" fmla="*/ 247 h 358"/>
                <a:gd name="T22" fmla="*/ 4 w 360"/>
                <a:gd name="T23" fmla="*/ 313 h 358"/>
                <a:gd name="T24" fmla="*/ 49 w 360"/>
                <a:gd name="T25" fmla="*/ 313 h 358"/>
                <a:gd name="T26" fmla="*/ 49 w 360"/>
                <a:gd name="T27" fmla="*/ 344 h 358"/>
                <a:gd name="T28" fmla="*/ 115 w 360"/>
                <a:gd name="T29" fmla="*/ 344 h 358"/>
                <a:gd name="T30" fmla="*/ 115 w 360"/>
                <a:gd name="T31" fmla="*/ 313 h 358"/>
                <a:gd name="T32" fmla="*/ 262 w 360"/>
                <a:gd name="T33" fmla="*/ 313 h 358"/>
                <a:gd name="T34" fmla="*/ 262 w 360"/>
                <a:gd name="T35" fmla="*/ 358 h 358"/>
                <a:gd name="T36" fmla="*/ 360 w 360"/>
                <a:gd name="T37" fmla="*/ 280 h 358"/>
                <a:gd name="T38" fmla="*/ 262 w 360"/>
                <a:gd name="T39" fmla="*/ 203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" h="358">
                  <a:moveTo>
                    <a:pt x="262" y="203"/>
                  </a:moveTo>
                  <a:lnTo>
                    <a:pt x="262" y="203"/>
                  </a:lnTo>
                  <a:lnTo>
                    <a:pt x="262" y="247"/>
                  </a:lnTo>
                  <a:lnTo>
                    <a:pt x="115" y="247"/>
                  </a:lnTo>
                  <a:lnTo>
                    <a:pt x="115" y="99"/>
                  </a:lnTo>
                  <a:lnTo>
                    <a:pt x="155" y="99"/>
                  </a:lnTo>
                  <a:lnTo>
                    <a:pt x="78" y="0"/>
                  </a:lnTo>
                  <a:lnTo>
                    <a:pt x="0" y="99"/>
                  </a:lnTo>
                  <a:lnTo>
                    <a:pt x="49" y="99"/>
                  </a:lnTo>
                  <a:lnTo>
                    <a:pt x="49" y="247"/>
                  </a:lnTo>
                  <a:lnTo>
                    <a:pt x="4" y="247"/>
                  </a:lnTo>
                  <a:lnTo>
                    <a:pt x="4" y="313"/>
                  </a:lnTo>
                  <a:lnTo>
                    <a:pt x="49" y="313"/>
                  </a:lnTo>
                  <a:lnTo>
                    <a:pt x="49" y="344"/>
                  </a:lnTo>
                  <a:lnTo>
                    <a:pt x="115" y="344"/>
                  </a:lnTo>
                  <a:lnTo>
                    <a:pt x="115" y="313"/>
                  </a:lnTo>
                  <a:lnTo>
                    <a:pt x="262" y="313"/>
                  </a:lnTo>
                  <a:lnTo>
                    <a:pt x="262" y="358"/>
                  </a:lnTo>
                  <a:lnTo>
                    <a:pt x="360" y="280"/>
                  </a:lnTo>
                  <a:lnTo>
                    <a:pt x="262" y="20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wrap="square">
              <a:noAutofit/>
            </a:bodyPr>
            <a:lstStyle/>
            <a:p>
              <a:pPr defTabSz="511195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1" name="Freeform 315"/>
            <p:cNvSpPr>
              <a:spLocks noEditPoints="1"/>
            </p:cNvSpPr>
            <p:nvPr/>
          </p:nvSpPr>
          <p:spPr bwMode="auto">
            <a:xfrm>
              <a:off x="274219" y="3552479"/>
              <a:ext cx="300924" cy="313837"/>
            </a:xfrm>
            <a:custGeom>
              <a:avLst/>
              <a:gdLst>
                <a:gd name="T0" fmla="*/ 415 w 830"/>
                <a:gd name="T1" fmla="*/ 763 h 830"/>
                <a:gd name="T2" fmla="*/ 415 w 830"/>
                <a:gd name="T3" fmla="*/ 763 h 830"/>
                <a:gd name="T4" fmla="*/ 66 w 830"/>
                <a:gd name="T5" fmla="*/ 415 h 830"/>
                <a:gd name="T6" fmla="*/ 415 w 830"/>
                <a:gd name="T7" fmla="*/ 66 h 830"/>
                <a:gd name="T8" fmla="*/ 763 w 830"/>
                <a:gd name="T9" fmla="*/ 415 h 830"/>
                <a:gd name="T10" fmla="*/ 415 w 830"/>
                <a:gd name="T11" fmla="*/ 763 h 830"/>
                <a:gd name="T12" fmla="*/ 415 w 830"/>
                <a:gd name="T13" fmla="*/ 0 h 830"/>
                <a:gd name="T14" fmla="*/ 415 w 830"/>
                <a:gd name="T15" fmla="*/ 0 h 830"/>
                <a:gd name="T16" fmla="*/ 0 w 830"/>
                <a:gd name="T17" fmla="*/ 415 h 830"/>
                <a:gd name="T18" fmla="*/ 415 w 830"/>
                <a:gd name="T19" fmla="*/ 830 h 830"/>
                <a:gd name="T20" fmla="*/ 415 w 830"/>
                <a:gd name="T21" fmla="*/ 830 h 830"/>
                <a:gd name="T22" fmla="*/ 830 w 830"/>
                <a:gd name="T23" fmla="*/ 415 h 830"/>
                <a:gd name="T24" fmla="*/ 415 w 830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0" h="830">
                  <a:moveTo>
                    <a:pt x="415" y="763"/>
                  </a:moveTo>
                  <a:lnTo>
                    <a:pt x="415" y="763"/>
                  </a:lnTo>
                  <a:cubicBezTo>
                    <a:pt x="223" y="763"/>
                    <a:pt x="66" y="607"/>
                    <a:pt x="66" y="415"/>
                  </a:cubicBezTo>
                  <a:cubicBezTo>
                    <a:pt x="66" y="223"/>
                    <a:pt x="223" y="66"/>
                    <a:pt x="415" y="66"/>
                  </a:cubicBezTo>
                  <a:cubicBezTo>
                    <a:pt x="607" y="66"/>
                    <a:pt x="763" y="223"/>
                    <a:pt x="763" y="415"/>
                  </a:cubicBezTo>
                  <a:cubicBezTo>
                    <a:pt x="763" y="607"/>
                    <a:pt x="607" y="763"/>
                    <a:pt x="415" y="763"/>
                  </a:cubicBezTo>
                  <a:close/>
                  <a:moveTo>
                    <a:pt x="415" y="0"/>
                  </a:moveTo>
                  <a:lnTo>
                    <a:pt x="415" y="0"/>
                  </a:lnTo>
                  <a:cubicBezTo>
                    <a:pt x="186" y="0"/>
                    <a:pt x="0" y="186"/>
                    <a:pt x="0" y="415"/>
                  </a:cubicBezTo>
                  <a:cubicBezTo>
                    <a:pt x="0" y="644"/>
                    <a:pt x="186" y="830"/>
                    <a:pt x="415" y="830"/>
                  </a:cubicBezTo>
                  <a:lnTo>
                    <a:pt x="415" y="830"/>
                  </a:lnTo>
                  <a:cubicBezTo>
                    <a:pt x="644" y="830"/>
                    <a:pt x="830" y="644"/>
                    <a:pt x="830" y="415"/>
                  </a:cubicBezTo>
                  <a:cubicBezTo>
                    <a:pt x="830" y="186"/>
                    <a:pt x="644" y="0"/>
                    <a:pt x="415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wrap="square">
              <a:noAutofit/>
            </a:bodyPr>
            <a:lstStyle/>
            <a:p>
              <a:pPr defTabSz="511195" fontAlgn="ctr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CN" sz="213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2" name="组合 211"/>
          <p:cNvGrpSpPr/>
          <p:nvPr/>
        </p:nvGrpSpPr>
        <p:grpSpPr>
          <a:xfrm>
            <a:off x="6045210" y="2709750"/>
            <a:ext cx="336121" cy="822785"/>
            <a:chOff x="7935440" y="2240210"/>
            <a:chExt cx="323579" cy="720071"/>
          </a:xfrm>
        </p:grpSpPr>
        <p:sp>
          <p:nvSpPr>
            <p:cNvPr id="213" name="流程图: 摘录 212"/>
            <p:cNvSpPr/>
            <p:nvPr/>
          </p:nvSpPr>
          <p:spPr>
            <a:xfrm rot="5400000">
              <a:off x="7779613" y="2480875"/>
              <a:ext cx="720071" cy="238741"/>
            </a:xfrm>
            <a:prstGeom prst="flowChartExtract">
              <a:avLst/>
            </a:prstGeom>
            <a:gradFill>
              <a:gsLst>
                <a:gs pos="0">
                  <a:schemeClr val="tx2">
                    <a:alpha val="28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ln w="6350">
              <a:gradFill>
                <a:gsLst>
                  <a:gs pos="0">
                    <a:schemeClr val="tx2">
                      <a:alpha val="55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799"/>
            </a:p>
          </p:txBody>
        </p:sp>
        <p:sp>
          <p:nvSpPr>
            <p:cNvPr id="214" name="流程图: 摘录 213"/>
            <p:cNvSpPr/>
            <p:nvPr/>
          </p:nvSpPr>
          <p:spPr>
            <a:xfrm rot="5400000">
              <a:off x="7733671" y="2480875"/>
              <a:ext cx="642279" cy="238741"/>
            </a:xfrm>
            <a:prstGeom prst="flowChartExtract">
              <a:avLst/>
            </a:prstGeom>
            <a:gradFill>
              <a:gsLst>
                <a:gs pos="0">
                  <a:schemeClr val="tx2">
                    <a:alpha val="28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ln w="6350">
              <a:gradFill>
                <a:gsLst>
                  <a:gs pos="0">
                    <a:schemeClr val="tx2">
                      <a:alpha val="55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221" name="组合 220"/>
          <p:cNvGrpSpPr/>
          <p:nvPr/>
        </p:nvGrpSpPr>
        <p:grpSpPr>
          <a:xfrm rot="10800000">
            <a:off x="2546593" y="2867323"/>
            <a:ext cx="284004" cy="563763"/>
            <a:chOff x="6026901" y="3143414"/>
            <a:chExt cx="378588" cy="818096"/>
          </a:xfrm>
        </p:grpSpPr>
        <p:sp>
          <p:nvSpPr>
            <p:cNvPr id="222" name="流程图: 摘录 221"/>
            <p:cNvSpPr/>
            <p:nvPr/>
          </p:nvSpPr>
          <p:spPr>
            <a:xfrm rot="5400000">
              <a:off x="5866054" y="3422075"/>
              <a:ext cx="818096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6350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/>
            </a:p>
          </p:txBody>
        </p:sp>
        <p:sp>
          <p:nvSpPr>
            <p:cNvPr id="223" name="流程图: 摘录 222"/>
            <p:cNvSpPr/>
            <p:nvPr/>
          </p:nvSpPr>
          <p:spPr>
            <a:xfrm rot="5400000">
              <a:off x="5792431" y="3422075"/>
              <a:ext cx="729714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6350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/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6024021" y="2867324"/>
            <a:ext cx="284004" cy="563763"/>
            <a:chOff x="6026901" y="3143414"/>
            <a:chExt cx="378588" cy="818096"/>
          </a:xfrm>
        </p:grpSpPr>
        <p:sp>
          <p:nvSpPr>
            <p:cNvPr id="225" name="流程图: 摘录 224"/>
            <p:cNvSpPr/>
            <p:nvPr/>
          </p:nvSpPr>
          <p:spPr>
            <a:xfrm rot="5400000">
              <a:off x="5866054" y="3422075"/>
              <a:ext cx="818096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6350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/>
            </a:p>
          </p:txBody>
        </p:sp>
        <p:sp>
          <p:nvSpPr>
            <p:cNvPr id="226" name="流程图: 摘录 225"/>
            <p:cNvSpPr/>
            <p:nvPr/>
          </p:nvSpPr>
          <p:spPr>
            <a:xfrm rot="5400000">
              <a:off x="5792431" y="3422075"/>
              <a:ext cx="729714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6350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/>
            </a:p>
          </p:txBody>
        </p:sp>
      </p:grpSp>
      <p:sp>
        <p:nvSpPr>
          <p:cNvPr id="219" name="矩形 218"/>
          <p:cNvSpPr/>
          <p:nvPr/>
        </p:nvSpPr>
        <p:spPr>
          <a:xfrm>
            <a:off x="660478" y="5942046"/>
            <a:ext cx="2102640" cy="215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Items with * will coming in a future release</a:t>
            </a:r>
          </a:p>
        </p:txBody>
      </p:sp>
      <p:cxnSp>
        <p:nvCxnSpPr>
          <p:cNvPr id="15" name="曲线连接符 14"/>
          <p:cNvCxnSpPr>
            <a:endCxn id="184" idx="0"/>
          </p:cNvCxnSpPr>
          <p:nvPr/>
        </p:nvCxnSpPr>
        <p:spPr>
          <a:xfrm rot="16200000" flipH="1">
            <a:off x="4227105" y="4170955"/>
            <a:ext cx="1320716" cy="77052"/>
          </a:xfrm>
          <a:prstGeom prst="curvedConnector3">
            <a:avLst>
              <a:gd name="adj1" fmla="val 27538"/>
            </a:avLst>
          </a:prstGeom>
          <a:ln>
            <a:solidFill>
              <a:srgbClr val="B5B5B5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TextBox 131"/>
          <p:cNvSpPr txBox="1"/>
          <p:nvPr/>
        </p:nvSpPr>
        <p:spPr>
          <a:xfrm>
            <a:off x="4800046" y="3700871"/>
            <a:ext cx="699563" cy="227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Backup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30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347" y="1411567"/>
            <a:ext cx="8401050" cy="5033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216" y="330089"/>
            <a:ext cx="103566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AWS OBS and Huawei </a:t>
            </a:r>
            <a:r>
              <a:rPr lang="en-US" sz="3200" b="1" dirty="0" err="1">
                <a:solidFill>
                  <a:schemeClr val="bg1"/>
                </a:solidFill>
              </a:rPr>
              <a:t>OceanStor</a:t>
            </a:r>
            <a:r>
              <a:rPr lang="en-US" sz="3200" b="1" dirty="0">
                <a:solidFill>
                  <a:schemeClr val="bg1"/>
                </a:solidFill>
              </a:rPr>
              <a:t> Dorado </a:t>
            </a:r>
            <a:r>
              <a:rPr lang="en-US" sz="3200" b="1" dirty="0" err="1">
                <a:solidFill>
                  <a:schemeClr val="bg1"/>
                </a:solidFill>
              </a:rPr>
              <a:t>CloudTier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Solution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Tested</a:t>
            </a:r>
            <a:r>
              <a:rPr lang="en-US" sz="2400" b="1" dirty="0" smtClean="0">
                <a:solidFill>
                  <a:schemeClr val="bg1"/>
                </a:solidFill>
              </a:rPr>
              <a:t> by </a:t>
            </a:r>
            <a:r>
              <a:rPr lang="en-US" sz="2400" b="1" dirty="0" err="1" smtClean="0">
                <a:solidFill>
                  <a:schemeClr val="bg1"/>
                </a:solidFill>
              </a:rPr>
              <a:t>Axians</a:t>
            </a:r>
            <a:endParaRPr lang="en-US" sz="2400" b="1" dirty="0">
              <a:solidFill>
                <a:schemeClr val="bg1"/>
              </a:solidFill>
            </a:endParaRPr>
          </a:p>
          <a:p>
            <a:pPr algn="l"/>
            <a:endParaRPr 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1715" y="6495855"/>
            <a:ext cx="6857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https://axians.cloud-services.paris/2022/06/07/aws-obs-and-huawei-oceanstor-dorado-cloudtier-solution/</a:t>
            </a:r>
            <a:endParaRPr 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86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698227" y="1606694"/>
            <a:ext cx="7154295" cy="4462257"/>
            <a:chOff x="686035" y="1090325"/>
            <a:chExt cx="3040570" cy="5064413"/>
          </a:xfrm>
        </p:grpSpPr>
        <p:sp>
          <p:nvSpPr>
            <p:cNvPr id="33" name="矩形 32"/>
            <p:cNvSpPr/>
            <p:nvPr/>
          </p:nvSpPr>
          <p:spPr>
            <a:xfrm>
              <a:off x="686035" y="1533381"/>
              <a:ext cx="3040570" cy="4621357"/>
            </a:xfrm>
            <a:prstGeom prst="rect">
              <a:avLst/>
            </a:prstGeom>
            <a:gradFill>
              <a:gsLst>
                <a:gs pos="0">
                  <a:srgbClr val="666666">
                    <a:lumMod val="60000"/>
                    <a:lumOff val="40000"/>
                    <a:alpha val="12000"/>
                  </a:srgbClr>
                </a:gs>
                <a:gs pos="83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5400000" scaled="0"/>
            </a:gradFill>
            <a:ln w="9525" cap="flat" cmpd="sng" algn="ctr">
              <a:gradFill flip="none" rotWithShape="1">
                <a:gsLst>
                  <a:gs pos="0">
                    <a:srgbClr val="A3A3A3">
                      <a:alpha val="60000"/>
                    </a:srgbClr>
                  </a:gs>
                  <a:gs pos="90000">
                    <a:srgbClr val="666666">
                      <a:lumMod val="60000"/>
                      <a:lumOff val="40000"/>
                      <a:alpha val="0"/>
                    </a:srgbClr>
                  </a:gs>
                </a:gsLst>
                <a:lin ang="5400000" scaled="0"/>
                <a:tileRect/>
              </a:gradFill>
              <a:prstDash val="solid"/>
              <a:miter lim="800000"/>
            </a:ln>
            <a:effectLst>
              <a:outerShdw blurRad="50800" dist="38100" dir="5400000" sx="99000" sy="99000" algn="ctr" rotWithShape="0">
                <a:srgbClr val="000000">
                  <a:alpha val="10000"/>
                </a:srgbClr>
              </a:outerShdw>
            </a:effectLst>
          </p:spPr>
          <p:txBody>
            <a:bodyPr lIns="107958" anchor="ctr">
              <a:noAutofit/>
            </a:bodyPr>
            <a:lstStyle/>
            <a:p>
              <a:pPr defTabSz="1218956" fontAlgn="ctr"/>
              <a:endParaRPr lang="zh-CN" altLang="en-US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4" name="梯形 33">
              <a:extLst>
                <a:ext uri="{FF2B5EF4-FFF2-40B4-BE49-F238E27FC236}">
                  <a16:creationId xmlns:a16="http://schemas.microsoft.com/office/drawing/2014/main" xmlns="" id="{5F4E70FA-D408-4EC5-8803-0209CF518A90}"/>
                </a:ext>
              </a:extLst>
            </p:cNvPr>
            <p:cNvSpPr/>
            <p:nvPr/>
          </p:nvSpPr>
          <p:spPr>
            <a:xfrm>
              <a:off x="686035" y="1090325"/>
              <a:ext cx="3040570" cy="438995"/>
            </a:xfrm>
            <a:prstGeom prst="trapezoid">
              <a:avLst>
                <a:gd name="adj" fmla="val 144940"/>
              </a:avLst>
            </a:prstGeom>
            <a:gradFill>
              <a:gsLst>
                <a:gs pos="0">
                  <a:srgbClr val="666666">
                    <a:lumMod val="60000"/>
                    <a:lumOff val="40000"/>
                    <a:alpha val="12000"/>
                  </a:srgbClr>
                </a:gs>
                <a:gs pos="67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16200000" scaled="1"/>
            </a:gradFill>
            <a:ln w="9525" cap="flat" cmpd="sng" algn="ctr">
              <a:gradFill flip="none" rotWithShape="1">
                <a:gsLst>
                  <a:gs pos="0">
                    <a:srgbClr val="A3A3A3">
                      <a:alpha val="60000"/>
                    </a:srgbClr>
                  </a:gs>
                  <a:gs pos="71000">
                    <a:srgbClr val="666666">
                      <a:lumMod val="60000"/>
                      <a:lumOff val="40000"/>
                      <a:alpha val="0"/>
                    </a:srgbClr>
                  </a:gs>
                </a:gsLst>
                <a:lin ang="16200000" scaled="1"/>
                <a:tileRect/>
              </a:gradFill>
              <a:prstDash val="solid"/>
              <a:miter lim="800000"/>
            </a:ln>
            <a:effectLst>
              <a:outerShdw blurRad="50800" dist="38100" dir="5400000" sx="99000" sy="99000" algn="ctr" rotWithShape="0">
                <a:srgbClr val="000000">
                  <a:alpha val="10000"/>
                </a:srgbClr>
              </a:outerShdw>
            </a:effectLst>
          </p:spPr>
          <p:txBody>
            <a:bodyPr lIns="107958" anchor="ctr">
              <a:noAutofit/>
            </a:bodyPr>
            <a:lstStyle/>
            <a:p>
              <a:pPr defTabSz="1218956" fontAlgn="ctr"/>
              <a:endParaRPr lang="zh-CN" altLang="en-US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7" name="矩形 104"/>
          <p:cNvSpPr/>
          <p:nvPr/>
        </p:nvSpPr>
        <p:spPr bwMode="auto">
          <a:xfrm flipH="1">
            <a:off x="814609" y="2137299"/>
            <a:ext cx="3418665" cy="431831"/>
          </a:xfrm>
          <a:prstGeom prst="rect">
            <a:avLst/>
          </a:prstGeom>
          <a:gradFill flip="none" rotWithShape="1">
            <a:gsLst>
              <a:gs pos="85000">
                <a:sysClr val="window" lastClr="FFFFFF">
                  <a:alpha val="0"/>
                </a:sysClr>
              </a:gs>
              <a:gs pos="100000">
                <a:sysClr val="windowText" lastClr="000000">
                  <a:lumMod val="50000"/>
                  <a:lumOff val="50000"/>
                  <a:alpha val="10000"/>
                </a:sys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>
              <a:lnSpc>
                <a:spcPct val="120000"/>
              </a:lnSpc>
            </a:pPr>
            <a:endParaRPr lang="en-US" altLang="zh-CN" sz="1100" kern="0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5" name="矩形 104"/>
          <p:cNvSpPr/>
          <p:nvPr/>
        </p:nvSpPr>
        <p:spPr bwMode="auto">
          <a:xfrm flipH="1">
            <a:off x="4317475" y="2137299"/>
            <a:ext cx="3418665" cy="431831"/>
          </a:xfrm>
          <a:prstGeom prst="rect">
            <a:avLst/>
          </a:prstGeom>
          <a:gradFill flip="none" rotWithShape="1">
            <a:gsLst>
              <a:gs pos="85000">
                <a:sysClr val="window" lastClr="FFFFFF">
                  <a:alpha val="0"/>
                </a:sysClr>
              </a:gs>
              <a:gs pos="100000">
                <a:sysClr val="windowText" lastClr="000000">
                  <a:lumMod val="50000"/>
                  <a:lumOff val="50000"/>
                  <a:alpha val="10000"/>
                </a:sys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>
              <a:lnSpc>
                <a:spcPct val="120000"/>
              </a:lnSpc>
            </a:pPr>
            <a:endParaRPr lang="en-US" altLang="zh-CN" sz="1100" kern="0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994755" y="1606694"/>
            <a:ext cx="3489814" cy="4462257"/>
            <a:chOff x="686035" y="1090325"/>
            <a:chExt cx="3040570" cy="5064413"/>
          </a:xfrm>
        </p:grpSpPr>
        <p:sp>
          <p:nvSpPr>
            <p:cNvPr id="30" name="矩形 29"/>
            <p:cNvSpPr/>
            <p:nvPr/>
          </p:nvSpPr>
          <p:spPr>
            <a:xfrm>
              <a:off x="686035" y="1533381"/>
              <a:ext cx="3040570" cy="4621357"/>
            </a:xfrm>
            <a:prstGeom prst="rect">
              <a:avLst/>
            </a:prstGeom>
            <a:gradFill>
              <a:gsLst>
                <a:gs pos="0">
                  <a:srgbClr val="666666">
                    <a:lumMod val="60000"/>
                    <a:lumOff val="40000"/>
                    <a:alpha val="12000"/>
                  </a:srgbClr>
                </a:gs>
                <a:gs pos="83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5400000" scaled="0"/>
            </a:gradFill>
            <a:ln w="9525" cap="flat" cmpd="sng" algn="ctr">
              <a:gradFill flip="none" rotWithShape="1">
                <a:gsLst>
                  <a:gs pos="0">
                    <a:srgbClr val="A3A3A3">
                      <a:alpha val="60000"/>
                    </a:srgbClr>
                  </a:gs>
                  <a:gs pos="90000">
                    <a:srgbClr val="666666">
                      <a:lumMod val="60000"/>
                      <a:lumOff val="40000"/>
                      <a:alpha val="0"/>
                    </a:srgbClr>
                  </a:gs>
                </a:gsLst>
                <a:lin ang="5400000" scaled="0"/>
                <a:tileRect/>
              </a:gradFill>
              <a:prstDash val="solid"/>
              <a:miter lim="800000"/>
            </a:ln>
            <a:effectLst>
              <a:outerShdw blurRad="50800" dist="38100" dir="5400000" sx="99000" sy="99000" algn="ctr" rotWithShape="0">
                <a:srgbClr val="000000">
                  <a:alpha val="10000"/>
                </a:srgbClr>
              </a:outerShdw>
            </a:effectLst>
          </p:spPr>
          <p:txBody>
            <a:bodyPr lIns="107958" anchor="ctr">
              <a:noAutofit/>
            </a:bodyPr>
            <a:lstStyle/>
            <a:p>
              <a:pPr defTabSz="1218956" fontAlgn="ctr"/>
              <a:endParaRPr lang="zh-CN" altLang="en-US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1" name="梯形 30">
              <a:extLst>
                <a:ext uri="{FF2B5EF4-FFF2-40B4-BE49-F238E27FC236}">
                  <a16:creationId xmlns:a16="http://schemas.microsoft.com/office/drawing/2014/main" xmlns="" id="{5F4E70FA-D408-4EC5-8803-0209CF518A90}"/>
                </a:ext>
              </a:extLst>
            </p:cNvPr>
            <p:cNvSpPr/>
            <p:nvPr/>
          </p:nvSpPr>
          <p:spPr>
            <a:xfrm>
              <a:off x="686035" y="1090325"/>
              <a:ext cx="3040570" cy="438995"/>
            </a:xfrm>
            <a:prstGeom prst="trapezoid">
              <a:avLst>
                <a:gd name="adj" fmla="val 144940"/>
              </a:avLst>
            </a:prstGeom>
            <a:gradFill>
              <a:gsLst>
                <a:gs pos="0">
                  <a:srgbClr val="666666">
                    <a:lumMod val="60000"/>
                    <a:lumOff val="40000"/>
                    <a:alpha val="12000"/>
                  </a:srgbClr>
                </a:gs>
                <a:gs pos="67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16200000" scaled="1"/>
            </a:gradFill>
            <a:ln w="9525" cap="flat" cmpd="sng" algn="ctr">
              <a:gradFill flip="none" rotWithShape="1">
                <a:gsLst>
                  <a:gs pos="0">
                    <a:srgbClr val="A3A3A3">
                      <a:alpha val="60000"/>
                    </a:srgbClr>
                  </a:gs>
                  <a:gs pos="71000">
                    <a:srgbClr val="666666">
                      <a:lumMod val="60000"/>
                      <a:lumOff val="40000"/>
                      <a:alpha val="0"/>
                    </a:srgbClr>
                  </a:gs>
                </a:gsLst>
                <a:lin ang="16200000" scaled="1"/>
                <a:tileRect/>
              </a:gradFill>
              <a:prstDash val="solid"/>
              <a:miter lim="800000"/>
            </a:ln>
            <a:effectLst>
              <a:outerShdw blurRad="50800" dist="38100" dir="5400000" sx="99000" sy="99000" algn="ctr" rotWithShape="0">
                <a:srgbClr val="000000">
                  <a:alpha val="10000"/>
                </a:srgbClr>
              </a:outerShdw>
            </a:effectLst>
          </p:spPr>
          <p:txBody>
            <a:bodyPr lIns="107958" anchor="ctr">
              <a:noAutofit/>
            </a:bodyPr>
            <a:lstStyle/>
            <a:p>
              <a:pPr defTabSz="1218956" fontAlgn="ctr"/>
              <a:endParaRPr lang="zh-CN" altLang="en-US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矩形 104"/>
          <p:cNvSpPr/>
          <p:nvPr/>
        </p:nvSpPr>
        <p:spPr bwMode="auto">
          <a:xfrm flipH="1">
            <a:off x="8102300" y="2137299"/>
            <a:ext cx="3274721" cy="431831"/>
          </a:xfrm>
          <a:prstGeom prst="rect">
            <a:avLst/>
          </a:prstGeom>
          <a:gradFill flip="none" rotWithShape="1">
            <a:gsLst>
              <a:gs pos="85000">
                <a:sysClr val="window" lastClr="FFFFFF">
                  <a:alpha val="0"/>
                </a:sysClr>
              </a:gs>
              <a:gs pos="100000">
                <a:sysClr val="windowText" lastClr="000000">
                  <a:lumMod val="50000"/>
                  <a:lumOff val="50000"/>
                  <a:alpha val="10000"/>
                </a:sys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>
              <a:lnSpc>
                <a:spcPct val="120000"/>
              </a:lnSpc>
            </a:pPr>
            <a:endParaRPr lang="en-US" altLang="zh-CN" sz="1100" kern="0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8102300" y="2614538"/>
            <a:ext cx="3274721" cy="3478199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en-US" altLang="zh-CN" sz="1799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8264984" y="2160858"/>
            <a:ext cx="2994594" cy="3847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>
              <a:lnSpc>
                <a:spcPct val="120000"/>
              </a:lnSpc>
            </a:pPr>
            <a:r>
              <a:rPr lang="en-US" sz="1299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/>
              </a:rPr>
              <a:t>Top </a:t>
            </a:r>
            <a:r>
              <a:rPr lang="en-US" sz="1299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/>
              </a:rPr>
              <a:t>3 position </a:t>
            </a:r>
            <a:r>
              <a:rPr lang="en-US" sz="1299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/>
              </a:rPr>
              <a:t>on the IO500 list</a:t>
            </a:r>
          </a:p>
        </p:txBody>
      </p:sp>
      <p:sp>
        <p:nvSpPr>
          <p:cNvPr id="5" name="Subtitle 1"/>
          <p:cNvSpPr txBox="1"/>
          <p:nvPr/>
        </p:nvSpPr>
        <p:spPr>
          <a:xfrm>
            <a:off x="954498" y="2213826"/>
            <a:ext cx="3138886" cy="27877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algn="ctr" defTabSz="1219444" fontAlgn="ctr">
              <a:spcBef>
                <a:spcPct val="0"/>
              </a:spcBef>
              <a:buNone/>
              <a:defRPr b="1">
                <a:solidFill>
                  <a:srgbClr val="EBEBEB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defRPr>
            </a:lvl1pPr>
          </a:lstStyle>
          <a:p>
            <a:r>
              <a:rPr lang="en-US" sz="1299" dirty="0">
                <a:solidFill>
                  <a:schemeClr val="bg1"/>
                </a:solidFill>
                <a:latin typeface="+mj-lt"/>
              </a:rPr>
              <a:t>Gartner Customers' Choice  NO.1</a:t>
            </a: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4737814" y="2213826"/>
            <a:ext cx="2577987" cy="27877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 defTabSz="1219444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/>
            <a:r>
              <a:rPr lang="en-US" sz="1299" b="1" dirty="0">
                <a:ea typeface="微软雅黑" panose="020B0503020204020204" pitchFamily="34" charset="-122"/>
                <a:cs typeface="Arial"/>
              </a:rPr>
              <a:t>NO.1 on SPC-1 rankings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C6ADB1D9-336D-594D-9418-4BC486843D21}"/>
              </a:ext>
            </a:extLst>
          </p:cNvPr>
          <p:cNvSpPr txBox="1">
            <a:spLocks/>
          </p:cNvSpPr>
          <p:nvPr/>
        </p:nvSpPr>
        <p:spPr>
          <a:xfrm>
            <a:off x="589858" y="426823"/>
            <a:ext cx="11083232" cy="10152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96950" indent="-296950" algn="l" defTabSz="1187798" rtl="0" eaLnBrk="1" latinLnBrk="0" hangingPunct="1">
              <a:lnSpc>
                <a:spcPct val="90000"/>
              </a:lnSpc>
              <a:spcBef>
                <a:spcPts val="1299"/>
              </a:spcBef>
              <a:buFont typeface="Arial" panose="020B0604020202020204" pitchFamily="34" charset="0"/>
              <a:buChar char="•"/>
              <a:defRPr sz="36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849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748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648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5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7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346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245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144" indent="-296950" algn="l" defTabSz="1187798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Huawei All-Flash Storage Tops Gartner Customers' Choice, and Distributed Storage </a:t>
            </a:r>
            <a:r>
              <a:rPr lang="en-US" altLang="zh-CN" sz="3000" dirty="0" smtClea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ranked 3rd in </a:t>
            </a:r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IO500 List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8032841" y="2108675"/>
            <a:ext cx="3459345" cy="4045000"/>
          </a:xfrm>
          <a:prstGeom prst="roundRect">
            <a:avLst>
              <a:gd name="adj" fmla="val 1792"/>
            </a:avLst>
          </a:prstGeom>
          <a:noFill/>
          <a:ln w="3175" cap="flat" cmpd="sng" algn="ctr">
            <a:solidFill>
              <a:srgbClr val="1D1D1A">
                <a:lumMod val="10000"/>
                <a:lumOff val="9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053" fontAlgn="ctr">
              <a:defRPr/>
            </a:pPr>
            <a:endParaRPr lang="en-US" altLang="zh-CN" sz="1799" kern="0" dirty="0">
              <a:solidFill>
                <a:srgbClr val="666666"/>
              </a:solidFill>
              <a:latin typeface="+mj-lt"/>
              <a:cs typeface="Arial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65239" y="1625738"/>
            <a:ext cx="2420272" cy="302541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  <a:softEdge rad="12700"/>
          </a:effectLst>
        </p:spPr>
        <p:txBody>
          <a:bodyPr wrap="square" lIns="68499" tIns="34251" rIns="68499" bIns="34251" anchor="ctr">
            <a:noAutofit/>
          </a:bodyPr>
          <a:lstStyle/>
          <a:p>
            <a:pPr algn="ctr" defTabSz="685015" eaLnBrk="0" fontAlgn="ctr" hangingPunct="0">
              <a:buSzPct val="60000"/>
            </a:pPr>
            <a:r>
              <a:rPr lang="en-US" sz="1599" b="1" dirty="0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Enterprise storage</a:t>
            </a:r>
          </a:p>
        </p:txBody>
      </p:sp>
      <p:sp>
        <p:nvSpPr>
          <p:cNvPr id="24" name="矩形 23"/>
          <p:cNvSpPr/>
          <p:nvPr/>
        </p:nvSpPr>
        <p:spPr>
          <a:xfrm>
            <a:off x="8529526" y="1625738"/>
            <a:ext cx="2420272" cy="302541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  <a:softEdge rad="12700"/>
          </a:effectLst>
        </p:spPr>
        <p:txBody>
          <a:bodyPr wrap="square" lIns="68499" tIns="34251" rIns="68499" bIns="34251" anchor="ctr">
            <a:noAutofit/>
          </a:bodyPr>
          <a:lstStyle/>
          <a:p>
            <a:pPr algn="ctr" defTabSz="685015" eaLnBrk="0" fontAlgn="ctr" hangingPunct="0">
              <a:buSzPct val="60000"/>
            </a:pPr>
            <a:r>
              <a:rPr lang="en-US" sz="1599" b="1" dirty="0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Mass data storage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814609" y="2614538"/>
            <a:ext cx="3418665" cy="3478199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en-US" altLang="zh-CN" sz="1799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309858" y="2526253"/>
            <a:ext cx="3418665" cy="3478199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en-US" altLang="zh-CN" sz="1799" kern="0" dirty="0">
              <a:solidFill>
                <a:sysClr val="windowText" lastClr="000000"/>
              </a:solidFill>
              <a:latin typeface="+mj-lt"/>
            </a:endParaRPr>
          </a:p>
        </p:txBody>
      </p:sp>
      <p:graphicFrame>
        <p:nvGraphicFramePr>
          <p:cNvPr id="12" name="图表 11"/>
          <p:cNvGraphicFramePr/>
          <p:nvPr>
            <p:extLst>
              <p:ext uri="{D42A27DB-BD31-4B8C-83A1-F6EECF244321}">
                <p14:modId xmlns:p14="http://schemas.microsoft.com/office/powerpoint/2010/main" val="2640383340"/>
              </p:ext>
            </p:extLst>
          </p:nvPr>
        </p:nvGraphicFramePr>
        <p:xfrm>
          <a:off x="4395381" y="2799523"/>
          <a:ext cx="3234619" cy="2853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424" y="2942170"/>
            <a:ext cx="371330" cy="39037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738"/>
          <p:cNvSpPr/>
          <p:nvPr/>
        </p:nvSpPr>
        <p:spPr>
          <a:xfrm>
            <a:off x="5111734" y="3036111"/>
            <a:ext cx="1708536" cy="2786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949" fontAlgn="ctr"/>
            <a:r>
              <a:rPr lang="en-US" sz="1398" b="1" dirty="0">
                <a:solidFill>
                  <a:srgbClr val="C0000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21,000,000 IOPS</a:t>
            </a:r>
          </a:p>
        </p:txBody>
      </p:sp>
      <p:sp>
        <p:nvSpPr>
          <p:cNvPr id="15" name="Shape 738"/>
          <p:cNvSpPr/>
          <p:nvPr/>
        </p:nvSpPr>
        <p:spPr>
          <a:xfrm>
            <a:off x="5211054" y="3992538"/>
            <a:ext cx="937531" cy="2299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949" fontAlgn="ctr"/>
            <a:r>
              <a:rPr lang="en-US" sz="105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10,001,522</a:t>
            </a:r>
          </a:p>
        </p:txBody>
      </p:sp>
      <p:sp>
        <p:nvSpPr>
          <p:cNvPr id="16" name="Shape 738"/>
          <p:cNvSpPr/>
          <p:nvPr/>
        </p:nvSpPr>
        <p:spPr>
          <a:xfrm>
            <a:off x="5996468" y="4599602"/>
            <a:ext cx="782028" cy="2299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949" fontAlgn="ctr"/>
            <a:r>
              <a:rPr lang="en-US" sz="105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2,401,171</a:t>
            </a:r>
          </a:p>
        </p:txBody>
      </p:sp>
      <p:sp>
        <p:nvSpPr>
          <p:cNvPr id="17" name="Shape 738"/>
          <p:cNvSpPr/>
          <p:nvPr/>
        </p:nvSpPr>
        <p:spPr>
          <a:xfrm>
            <a:off x="6765800" y="4599602"/>
            <a:ext cx="813700" cy="2299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949" fontAlgn="ctr"/>
            <a:r>
              <a:rPr lang="en-US" sz="105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2,004,941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55" y="2708245"/>
            <a:ext cx="3208972" cy="3284589"/>
          </a:xfrm>
          <a:prstGeom prst="rect">
            <a:avLst/>
          </a:prstGeom>
        </p:spPr>
      </p:pic>
      <p:sp>
        <p:nvSpPr>
          <p:cNvPr id="19" name="TextBox 40"/>
          <p:cNvSpPr txBox="1"/>
          <p:nvPr/>
        </p:nvSpPr>
        <p:spPr>
          <a:xfrm>
            <a:off x="4248419" y="5598086"/>
            <a:ext cx="3497804" cy="284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/>
              </a:rPr>
              <a:t>Tested by SPC, a third-party non-profit </a:t>
            </a:r>
            <a:r>
              <a:rPr lang="en-US" sz="900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/>
              </a:rPr>
              <a:t>corporation</a:t>
            </a:r>
          </a:p>
          <a:p>
            <a:pPr algn="ctr" fontAlgn="ct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/>
              </a:rPr>
              <a:t>https://spcresults.org/benchmarks/results/top10/performance/spc1/3</a:t>
            </a:r>
            <a:endParaRPr lang="en-US" sz="900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532992" y="3428258"/>
            <a:ext cx="431538" cy="151616"/>
          </a:xfrm>
          <a:prstGeom prst="roundRect">
            <a:avLst/>
          </a:prstGeom>
          <a:noFill/>
          <a:ln w="6350">
            <a:solidFill>
              <a:srgbClr val="C7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3" tIns="45702" rIns="91403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/>
            <a:endParaRPr lang="en-US" altLang="zh-CN" sz="1799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507013" y="5084429"/>
            <a:ext cx="777952" cy="485031"/>
          </a:xfrm>
          <a:prstGeom prst="roundRect">
            <a:avLst/>
          </a:prstGeom>
          <a:noFill/>
          <a:ln w="6350">
            <a:solidFill>
              <a:srgbClr val="C7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3" tIns="45702" rIns="91403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/>
            <a:endParaRPr lang="en-US" altLang="zh-CN" sz="1799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梯形 38"/>
          <p:cNvSpPr/>
          <p:nvPr/>
        </p:nvSpPr>
        <p:spPr bwMode="auto">
          <a:xfrm>
            <a:off x="691744" y="5961574"/>
            <a:ext cx="10873440" cy="201214"/>
          </a:xfrm>
          <a:prstGeom prst="trapezoid">
            <a:avLst>
              <a:gd name="adj" fmla="val 252834"/>
            </a:avLst>
          </a:prstGeom>
          <a:gradFill>
            <a:gsLst>
              <a:gs pos="0">
                <a:srgbClr val="666666">
                  <a:lumMod val="40000"/>
                  <a:lumOff val="60000"/>
                  <a:alpha val="27000"/>
                </a:srgbClr>
              </a:gs>
              <a:gs pos="67000">
                <a:srgbClr val="666666">
                  <a:lumMod val="40000"/>
                  <a:lumOff val="60000"/>
                  <a:alpha val="0"/>
                </a:srgbClr>
              </a:gs>
            </a:gsLst>
            <a:lin ang="16200000" scaled="1"/>
          </a:gradFill>
          <a:ln w="6350" cap="flat" cmpd="sng" algn="ctr">
            <a:gradFill flip="none" rotWithShape="1">
              <a:gsLst>
                <a:gs pos="0">
                  <a:srgbClr val="666666">
                    <a:lumMod val="40000"/>
                    <a:lumOff val="60000"/>
                  </a:srgbClr>
                </a:gs>
                <a:gs pos="71000">
                  <a:srgbClr val="666666">
                    <a:lumMod val="40000"/>
                    <a:lumOff val="60000"/>
                    <a:alpha val="0"/>
                  </a:srgbClr>
                </a:gs>
              </a:gsLst>
              <a:lin ang="16200000" scaled="1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>
              <a:defRPr/>
            </a:pPr>
            <a:endParaRPr lang="en-US" sz="1100" b="1" kern="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604" y="2657174"/>
            <a:ext cx="3217550" cy="334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6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015" y="2703443"/>
            <a:ext cx="333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luca.dambrosio@Huawei.com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4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8"/>
          <a:stretch/>
        </p:blipFill>
        <p:spPr>
          <a:xfrm>
            <a:off x="2205" y="-13997"/>
            <a:ext cx="12187592" cy="68500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7626" y="-20542"/>
            <a:ext cx="12203031" cy="687927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7000"/>
                </a:schemeClr>
              </a:gs>
              <a:gs pos="54000">
                <a:schemeClr val="tx1">
                  <a:alpha val="80000"/>
                </a:schemeClr>
              </a:gs>
              <a:gs pos="100000">
                <a:schemeClr val="tx1">
                  <a:alpha val="72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852">
              <a:defRPr/>
            </a:pPr>
            <a:endParaRPr lang="zh-CN" altLang="en-US" sz="1799" kern="0" dirty="0">
              <a:solidFill>
                <a:prstClr val="white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pic>
        <p:nvPicPr>
          <p:cNvPr id="306" name="Picture 3" descr="C:\Users\Administrator\Desktop\D-201703286-分析师大会IT track 胶片美化-崔文婷-煌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76" y="1198140"/>
            <a:ext cx="955633" cy="8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3" descr="C:\Users\Administrator\Desktop\D-201703286-分析师大会IT track 胶片美化-崔文婷-煌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44" y="1198140"/>
            <a:ext cx="955633" cy="8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3" descr="C:\Users\Administrator\Desktop\D-201703286-分析师大会IT track 胶片美化-崔文婷-煌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28" y="1198140"/>
            <a:ext cx="955633" cy="8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3" descr="C:\Users\Administrator\Desktop\D-201703286-分析师大会IT track 胶片美化-崔文婷-煌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87" y="1198140"/>
            <a:ext cx="955633" cy="8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3" descr="C:\Users\Administrator\Desktop\D-201703286-分析师大会IT track 胶片美化-崔文婷-煌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07" y="1198140"/>
            <a:ext cx="955633" cy="8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" name="文本框 396"/>
          <p:cNvSpPr txBox="1"/>
          <p:nvPr/>
        </p:nvSpPr>
        <p:spPr>
          <a:xfrm>
            <a:off x="808966" y="5555132"/>
            <a:ext cx="751661" cy="52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72696" fontAlgn="base">
              <a:spcAft>
                <a:spcPct val="0"/>
              </a:spcAft>
            </a:pPr>
            <a:r>
              <a:rPr kumimoji="1" lang="en-US" altLang="zh-CN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DC</a:t>
            </a:r>
          </a:p>
          <a:p>
            <a:pPr algn="ctr" defTabSz="672696" fontAlgn="base">
              <a:spcAft>
                <a:spcPct val="0"/>
              </a:spcAft>
            </a:pPr>
            <a:r>
              <a:rPr kumimoji="1" 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Energy</a:t>
            </a:r>
          </a:p>
        </p:txBody>
      </p:sp>
      <p:sp>
        <p:nvSpPr>
          <p:cNvPr id="398" name="文本框 397"/>
          <p:cNvSpPr txBox="1"/>
          <p:nvPr/>
        </p:nvSpPr>
        <p:spPr>
          <a:xfrm>
            <a:off x="421284" y="4614078"/>
            <a:ext cx="1527031" cy="52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72696" fontAlgn="base">
              <a:spcAft>
                <a:spcPct val="0"/>
              </a:spcAft>
            </a:pPr>
            <a:r>
              <a:rPr kumimoji="1" lang="en-US" altLang="zh-CN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Enterprise Level </a:t>
            </a:r>
          </a:p>
          <a:p>
            <a:pPr algn="ctr" defTabSz="672696" fontAlgn="base">
              <a:spcAft>
                <a:spcPct val="0"/>
              </a:spcAft>
            </a:pPr>
            <a:r>
              <a:rPr kumimoji="1" lang="en-US" altLang="zh-CN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Hardware</a:t>
            </a:r>
            <a:endParaRPr kumimoji="1" lang="en-US" sz="1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" pitchFamily="34" charset="0"/>
            </a:endParaRPr>
          </a:p>
        </p:txBody>
      </p:sp>
      <p:sp>
        <p:nvSpPr>
          <p:cNvPr id="399" name="文本框 398"/>
          <p:cNvSpPr txBox="1"/>
          <p:nvPr/>
        </p:nvSpPr>
        <p:spPr>
          <a:xfrm>
            <a:off x="406866" y="1618619"/>
            <a:ext cx="1555868" cy="52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72696" fontAlgn="base">
              <a:spcAft>
                <a:spcPct val="0"/>
              </a:spcAft>
            </a:pPr>
            <a:r>
              <a:rPr kumimoji="1" lang="en-US" altLang="zh-CN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Industry Oriented</a:t>
            </a:r>
          </a:p>
          <a:p>
            <a:pPr algn="ctr" defTabSz="672696" fontAlgn="base">
              <a:spcAft>
                <a:spcPct val="0"/>
              </a:spcAft>
            </a:pPr>
            <a:r>
              <a:rPr kumimoji="1" 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Solution</a:t>
            </a:r>
          </a:p>
        </p:txBody>
      </p:sp>
      <p:sp>
        <p:nvSpPr>
          <p:cNvPr id="400" name="文本框 399"/>
          <p:cNvSpPr txBox="1"/>
          <p:nvPr/>
        </p:nvSpPr>
        <p:spPr>
          <a:xfrm>
            <a:off x="480555" y="3056493"/>
            <a:ext cx="1408485" cy="52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72696" fontAlgn="base">
              <a:spcAft>
                <a:spcPct val="0"/>
              </a:spcAft>
            </a:pPr>
            <a:r>
              <a:rPr kumimoji="1" lang="en-US" altLang="zh-CN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Full Stack</a:t>
            </a:r>
          </a:p>
          <a:p>
            <a:pPr algn="ctr" defTabSz="672696" fontAlgn="base">
              <a:spcAft>
                <a:spcPct val="0"/>
              </a:spcAft>
            </a:pPr>
            <a:r>
              <a:rPr kumimoji="1" 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Cloud Software</a:t>
            </a:r>
          </a:p>
        </p:txBody>
      </p:sp>
      <p:sp>
        <p:nvSpPr>
          <p:cNvPr id="304" name="椭圆 303"/>
          <p:cNvSpPr/>
          <p:nvPr/>
        </p:nvSpPr>
        <p:spPr>
          <a:xfrm>
            <a:off x="1994098" y="4720884"/>
            <a:ext cx="9075470" cy="499368"/>
          </a:xfrm>
          <a:prstGeom prst="ellipse">
            <a:avLst/>
          </a:prstGeom>
          <a:gradFill flip="none" rotWithShape="1">
            <a:gsLst>
              <a:gs pos="0">
                <a:srgbClr val="0070C0">
                  <a:alpha val="13000"/>
                  <a:lumMod val="72000"/>
                </a:srgbClr>
              </a:gs>
              <a:gs pos="100000">
                <a:srgbClr val="00B0F0">
                  <a:lumMod val="38000"/>
                  <a:alpha val="2800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rgbClr val="00FFFF">
                    <a:alpha val="0"/>
                  </a:srgbClr>
                </a:gs>
                <a:gs pos="100000">
                  <a:srgbClr val="00FFFF">
                    <a:alpha val="41000"/>
                  </a:srgbClr>
                </a:gs>
              </a:gsLst>
              <a:lin ang="5400000" scaled="0"/>
            </a:gradFill>
          </a:ln>
          <a:effectLst>
            <a:glow rad="63500">
              <a:srgbClr val="267DE6">
                <a:alpha val="23922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712"/>
            <a:endParaRPr lang="zh-CN" altLang="en-US" sz="1200" dirty="0">
              <a:solidFill>
                <a:srgbClr val="00B0F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grpSp>
        <p:nvGrpSpPr>
          <p:cNvPr id="410" name="组合 409"/>
          <p:cNvGrpSpPr/>
          <p:nvPr/>
        </p:nvGrpSpPr>
        <p:grpSpPr>
          <a:xfrm>
            <a:off x="4599506" y="4633501"/>
            <a:ext cx="671659" cy="493148"/>
            <a:chOff x="6847003" y="4195014"/>
            <a:chExt cx="672077" cy="493455"/>
          </a:xfrm>
        </p:grpSpPr>
        <p:pic>
          <p:nvPicPr>
            <p:cNvPr id="411" name="Picture 9" descr="F:\HCC2015\keynote\图片\研发产品图片\E9000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7090563" y="4195014"/>
              <a:ext cx="299359" cy="340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TextBox 1"/>
            <p:cNvSpPr txBox="1"/>
            <p:nvPr/>
          </p:nvSpPr>
          <p:spPr>
            <a:xfrm>
              <a:off x="6847003" y="4565281"/>
              <a:ext cx="672077" cy="1231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tabLst>
                  <a:tab pos="88900" algn="l"/>
                </a:tabLst>
                <a:defRPr sz="8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微软雅黑" pitchFamily="18" charset="0"/>
                </a:defRPr>
              </a:lvl1pPr>
            </a:lstStyle>
            <a:p>
              <a:pPr marL="114239" defTabSz="1068337">
                <a:tabLst>
                  <a:tab pos="0" algn="l"/>
                </a:tabLst>
                <a:defRPr/>
              </a:pPr>
              <a:r>
                <a:rPr lang="en-US" altLang="zh-CN" dirty="0" smtClean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FusionCube</a:t>
              </a:r>
              <a:endParaRPr lang="en-US" altLang="zh-CN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endParaRPr>
            </a:p>
          </p:txBody>
        </p:sp>
      </p:grpSp>
      <p:grpSp>
        <p:nvGrpSpPr>
          <p:cNvPr id="422" name="组合 421"/>
          <p:cNvGrpSpPr/>
          <p:nvPr/>
        </p:nvGrpSpPr>
        <p:grpSpPr>
          <a:xfrm>
            <a:off x="8394898" y="4776634"/>
            <a:ext cx="490214" cy="395630"/>
            <a:chOff x="9289799" y="3879433"/>
            <a:chExt cx="490519" cy="395876"/>
          </a:xfrm>
        </p:grpSpPr>
        <p:sp>
          <p:nvSpPr>
            <p:cNvPr id="423" name="Rectangle 22"/>
            <p:cNvSpPr>
              <a:spLocks noChangeArrowheads="1"/>
            </p:cNvSpPr>
            <p:nvPr/>
          </p:nvSpPr>
          <p:spPr bwMode="auto">
            <a:xfrm>
              <a:off x="9289799" y="4152198"/>
              <a:ext cx="490519" cy="1231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buClr>
                  <a:srgbClr val="CC9900"/>
                </a:buClr>
                <a:tabLst>
                  <a:tab pos="0" algn="l"/>
                </a:tabLst>
                <a:defRPr/>
              </a:pP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5600/5800</a:t>
              </a:r>
            </a:p>
          </p:txBody>
        </p:sp>
        <p:pic>
          <p:nvPicPr>
            <p:cNvPr id="424" name="Picture 5" descr="E:\1 平面工作室\01 产品照片归档\存储V3产品\OceanStor V3 product photoV1.0-20141202\OceanStor V3   - Front\OceanStor 5800 V3  - Fro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337423" y="3879433"/>
              <a:ext cx="409912" cy="187607"/>
            </a:xfrm>
            <a:prstGeom prst="rect">
              <a:avLst/>
            </a:prstGeom>
            <a:noFill/>
          </p:spPr>
        </p:pic>
      </p:grpSp>
      <p:grpSp>
        <p:nvGrpSpPr>
          <p:cNvPr id="425" name="组合 424"/>
          <p:cNvGrpSpPr/>
          <p:nvPr/>
        </p:nvGrpSpPr>
        <p:grpSpPr>
          <a:xfrm>
            <a:off x="7189624" y="4750957"/>
            <a:ext cx="364149" cy="442263"/>
            <a:chOff x="7649207" y="2236741"/>
            <a:chExt cx="364376" cy="442538"/>
          </a:xfrm>
        </p:grpSpPr>
        <p:sp>
          <p:nvSpPr>
            <p:cNvPr id="426" name="Rectangle 22"/>
            <p:cNvSpPr>
              <a:spLocks noChangeArrowheads="1"/>
            </p:cNvSpPr>
            <p:nvPr/>
          </p:nvSpPr>
          <p:spPr bwMode="auto">
            <a:xfrm>
              <a:off x="7719873" y="2556168"/>
              <a:ext cx="230832" cy="1231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buClr>
                  <a:srgbClr val="CC9900"/>
                </a:buClr>
                <a:tabLst>
                  <a:tab pos="0" algn="l"/>
                </a:tabLst>
                <a:defRPr/>
              </a:pP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6800</a:t>
              </a:r>
            </a:p>
          </p:txBody>
        </p:sp>
        <p:pic>
          <p:nvPicPr>
            <p:cNvPr id="427" name="Picture 6" descr="E:\1 平面工作室\01 产品照片归档\存储V3产品\OceanStor V3 product photoV1.0-20141202\OceanStor V3   - Front\OceanStor 6800 - Fron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49207" y="2236741"/>
              <a:ext cx="364376" cy="250167"/>
            </a:xfrm>
            <a:prstGeom prst="rect">
              <a:avLst/>
            </a:prstGeom>
            <a:noFill/>
          </p:spPr>
        </p:pic>
      </p:grpSp>
      <p:grpSp>
        <p:nvGrpSpPr>
          <p:cNvPr id="428" name="组合 427"/>
          <p:cNvGrpSpPr/>
          <p:nvPr/>
        </p:nvGrpSpPr>
        <p:grpSpPr>
          <a:xfrm>
            <a:off x="6045553" y="4611869"/>
            <a:ext cx="614292" cy="604191"/>
            <a:chOff x="8184289" y="4032166"/>
            <a:chExt cx="614674" cy="604567"/>
          </a:xfrm>
        </p:grpSpPr>
        <p:pic>
          <p:nvPicPr>
            <p:cNvPr id="429" name="图片 428" descr="Huawei OceanStor 18000 V3  Product Album 01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84289" y="4032166"/>
              <a:ext cx="614674" cy="510951"/>
            </a:xfrm>
            <a:prstGeom prst="rect">
              <a:avLst/>
            </a:prstGeom>
          </p:spPr>
        </p:pic>
        <p:sp>
          <p:nvSpPr>
            <p:cNvPr id="430" name="文本框 50"/>
            <p:cNvSpPr txBox="1">
              <a:spLocks noChangeArrowheads="1"/>
            </p:cNvSpPr>
            <p:nvPr/>
          </p:nvSpPr>
          <p:spPr bwMode="auto">
            <a:xfrm>
              <a:off x="8298019" y="4513622"/>
              <a:ext cx="317395" cy="1231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 algn="ctr" defTabSz="1068979">
                <a:defRPr sz="7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pPr defTabSz="1218540">
                <a:buClr>
                  <a:srgbClr val="CC9900"/>
                </a:buClr>
              </a:pP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18000 </a:t>
              </a:r>
            </a:p>
          </p:txBody>
        </p:sp>
      </p:grpSp>
      <p:grpSp>
        <p:nvGrpSpPr>
          <p:cNvPr id="431" name="组合 430"/>
          <p:cNvGrpSpPr/>
          <p:nvPr/>
        </p:nvGrpSpPr>
        <p:grpSpPr>
          <a:xfrm>
            <a:off x="6739115" y="4688843"/>
            <a:ext cx="272784" cy="522930"/>
            <a:chOff x="8263940" y="2232709"/>
            <a:chExt cx="272954" cy="523255"/>
          </a:xfrm>
        </p:grpSpPr>
        <p:sp>
          <p:nvSpPr>
            <p:cNvPr id="432" name="Rectangle 22"/>
            <p:cNvSpPr>
              <a:spLocks noChangeArrowheads="1"/>
            </p:cNvSpPr>
            <p:nvPr/>
          </p:nvSpPr>
          <p:spPr bwMode="auto">
            <a:xfrm>
              <a:off x="8263940" y="2632853"/>
              <a:ext cx="230832" cy="1231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buClr>
                  <a:srgbClr val="CC9900"/>
                </a:buClr>
                <a:defRPr/>
              </a:pP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9000</a:t>
              </a:r>
            </a:p>
          </p:txBody>
        </p:sp>
        <p:pic>
          <p:nvPicPr>
            <p:cNvPr id="433" name="Picture 4" descr="E:\1 平面工作室\01 产品照片归档\201312更新华为存储产品照片\大数据和云存储\OceanStor 9000\OceanStor 9000 product V1.0_20140728\OceanStor 9000 02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326898" y="2232709"/>
              <a:ext cx="209996" cy="368599"/>
            </a:xfrm>
            <a:prstGeom prst="rect">
              <a:avLst/>
            </a:prstGeom>
            <a:noFill/>
          </p:spPr>
        </p:pic>
      </p:grpSp>
      <p:grpSp>
        <p:nvGrpSpPr>
          <p:cNvPr id="434" name="组合 433"/>
          <p:cNvGrpSpPr/>
          <p:nvPr/>
        </p:nvGrpSpPr>
        <p:grpSpPr>
          <a:xfrm>
            <a:off x="7701538" y="4796591"/>
            <a:ext cx="540552" cy="389218"/>
            <a:chOff x="8950972" y="3892703"/>
            <a:chExt cx="708709" cy="510298"/>
          </a:xfrm>
        </p:grpSpPr>
        <p:sp>
          <p:nvSpPr>
            <p:cNvPr id="435" name="矩形 434"/>
            <p:cNvSpPr/>
            <p:nvPr/>
          </p:nvSpPr>
          <p:spPr>
            <a:xfrm>
              <a:off x="9081330" y="4241692"/>
              <a:ext cx="443176" cy="161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1068337"/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Dorado</a:t>
              </a:r>
              <a:endParaRPr lang="zh-CN" altLang="en-US" sz="800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endParaRPr>
            </a:p>
          </p:txBody>
        </p:sp>
        <p:pic>
          <p:nvPicPr>
            <p:cNvPr id="436" name="Picture 3" descr="C:\Users\h00254799\Desktop\未命名-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950972" y="3892703"/>
              <a:ext cx="708709" cy="247757"/>
            </a:xfrm>
            <a:prstGeom prst="rect">
              <a:avLst/>
            </a:prstGeom>
            <a:noFill/>
          </p:spPr>
        </p:pic>
      </p:grpSp>
      <p:grpSp>
        <p:nvGrpSpPr>
          <p:cNvPr id="437" name="组合 436"/>
          <p:cNvGrpSpPr/>
          <p:nvPr/>
        </p:nvGrpSpPr>
        <p:grpSpPr>
          <a:xfrm>
            <a:off x="9104392" y="4536399"/>
            <a:ext cx="935892" cy="652504"/>
            <a:chOff x="4562363" y="3920487"/>
            <a:chExt cx="1041355" cy="726033"/>
          </a:xfrm>
        </p:grpSpPr>
        <p:sp>
          <p:nvSpPr>
            <p:cNvPr id="438" name="文本框 6"/>
            <p:cNvSpPr txBox="1"/>
            <p:nvPr/>
          </p:nvSpPr>
          <p:spPr bwMode="auto">
            <a:xfrm>
              <a:off x="4562363" y="4406947"/>
              <a:ext cx="1041355" cy="23957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CE12800</a:t>
              </a:r>
              <a:r>
                <a:rPr lang="zh-CN" altLang="en-US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 </a:t>
              </a: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Series</a:t>
              </a:r>
            </a:p>
          </p:txBody>
        </p:sp>
        <p:pic>
          <p:nvPicPr>
            <p:cNvPr id="439" name="图片 438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106" y="3920487"/>
              <a:ext cx="771133" cy="578830"/>
            </a:xfrm>
            <a:prstGeom prst="rect">
              <a:avLst/>
            </a:prstGeom>
          </p:spPr>
        </p:pic>
      </p:grpSp>
      <p:grpSp>
        <p:nvGrpSpPr>
          <p:cNvPr id="440" name="组合 439"/>
          <p:cNvGrpSpPr/>
          <p:nvPr/>
        </p:nvGrpSpPr>
        <p:grpSpPr>
          <a:xfrm>
            <a:off x="9844512" y="4736575"/>
            <a:ext cx="1280324" cy="372048"/>
            <a:chOff x="3093283" y="4584141"/>
            <a:chExt cx="1281120" cy="372280"/>
          </a:xfrm>
        </p:grpSpPr>
        <p:sp>
          <p:nvSpPr>
            <p:cNvPr id="441" name="文本框 440"/>
            <p:cNvSpPr txBox="1"/>
            <p:nvPr/>
          </p:nvSpPr>
          <p:spPr>
            <a:xfrm>
              <a:off x="3093283" y="4740977"/>
              <a:ext cx="12811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CC9900"/>
                </a:buClr>
              </a:pPr>
              <a:r>
                <a:rPr lang="en-US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  <a:sym typeface="Arial" panose="020B0604020202020204" pitchFamily="34" charset="0"/>
                </a:rPr>
                <a:t>CE6800/CE5800</a:t>
              </a:r>
              <a:r>
                <a:rPr lang="zh-CN" altLang="en-US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  <a:sym typeface="Arial" panose="020B0604020202020204" pitchFamily="34" charset="0"/>
                </a:rPr>
                <a:t>Series</a:t>
              </a:r>
              <a:endParaRPr lang="en-US" sz="800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442" name="组合 441"/>
            <p:cNvGrpSpPr/>
            <p:nvPr/>
          </p:nvGrpSpPr>
          <p:grpSpPr>
            <a:xfrm>
              <a:off x="3574650" y="4584141"/>
              <a:ext cx="332414" cy="165807"/>
              <a:chOff x="3599792" y="4558941"/>
              <a:chExt cx="382955" cy="191017"/>
            </a:xfrm>
          </p:grpSpPr>
          <p:pic>
            <p:nvPicPr>
              <p:cNvPr id="443" name="图片 442"/>
              <p:cNvPicPr preferRelativeResize="0">
                <a:picLocks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9792" y="4558941"/>
                <a:ext cx="376852" cy="83287"/>
              </a:xfrm>
              <a:prstGeom prst="rect">
                <a:avLst/>
              </a:prstGeom>
            </p:spPr>
          </p:pic>
          <p:pic>
            <p:nvPicPr>
              <p:cNvPr id="444" name="图片 443"/>
              <p:cNvPicPr preferRelativeResize="0">
                <a:picLocks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4761" y="4656967"/>
                <a:ext cx="367986" cy="92991"/>
              </a:xfrm>
              <a:prstGeom prst="rect">
                <a:avLst/>
              </a:prstGeom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1994096" y="5449548"/>
            <a:ext cx="9075469" cy="734064"/>
            <a:chOff x="1993131" y="5476339"/>
            <a:chExt cx="9081116" cy="734521"/>
          </a:xfrm>
        </p:grpSpPr>
        <p:sp>
          <p:nvSpPr>
            <p:cNvPr id="396" name="椭圆 395"/>
            <p:cNvSpPr/>
            <p:nvPr/>
          </p:nvSpPr>
          <p:spPr>
            <a:xfrm>
              <a:off x="1993131" y="5666419"/>
              <a:ext cx="9081116" cy="499679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13000"/>
                    <a:lumMod val="72000"/>
                  </a:srgbClr>
                </a:gs>
                <a:gs pos="100000">
                  <a:srgbClr val="00B0F0">
                    <a:lumMod val="38000"/>
                    <a:alpha val="28000"/>
                  </a:srgbClr>
                </a:gs>
              </a:gsLst>
              <a:lin ang="5400000" scaled="1"/>
              <a:tileRect/>
            </a:gradFill>
            <a:ln w="9525">
              <a:gradFill>
                <a:gsLst>
                  <a:gs pos="0">
                    <a:srgbClr val="00FFFF">
                      <a:alpha val="0"/>
                    </a:srgbClr>
                  </a:gs>
                  <a:gs pos="100000">
                    <a:srgbClr val="00FFFF">
                      <a:alpha val="41000"/>
                    </a:srgb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1218712"/>
              <a:endParaRPr lang="zh-CN" altLang="en-US" sz="1200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pic>
          <p:nvPicPr>
            <p:cNvPr id="445" name="Picture 2" descr="D:\2015\IDS2000\IDS2000图片\2.0m双排场景推拉门一侧 (2)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5687017" y="5542992"/>
              <a:ext cx="731562" cy="456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图片 445">
              <a:hlinkClick r:id="rId16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3138" y="5540924"/>
              <a:ext cx="218724" cy="454492"/>
            </a:xfrm>
            <a:prstGeom prst="rect">
              <a:avLst/>
            </a:prstGeom>
          </p:spPr>
        </p:pic>
        <p:sp>
          <p:nvSpPr>
            <p:cNvPr id="451" name="矩形 450"/>
            <p:cNvSpPr/>
            <p:nvPr/>
          </p:nvSpPr>
          <p:spPr>
            <a:xfrm>
              <a:off x="4226773" y="5949793"/>
              <a:ext cx="80021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CC9900"/>
                </a:buClr>
              </a:pP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Micro DC</a:t>
              </a:r>
              <a:endParaRPr lang="en-US" sz="800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endParaRPr>
            </a:p>
          </p:txBody>
        </p:sp>
        <p:grpSp>
          <p:nvGrpSpPr>
            <p:cNvPr id="452" name="组合 451"/>
            <p:cNvGrpSpPr/>
            <p:nvPr/>
          </p:nvGrpSpPr>
          <p:grpSpPr>
            <a:xfrm>
              <a:off x="4864937" y="5520264"/>
              <a:ext cx="834470" cy="665332"/>
              <a:chOff x="3996771" y="5569767"/>
              <a:chExt cx="834470" cy="665332"/>
            </a:xfrm>
          </p:grpSpPr>
          <p:pic>
            <p:nvPicPr>
              <p:cNvPr id="453" name="图片 452" descr="三柜冷M.png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996771" y="5569767"/>
                <a:ext cx="775425" cy="469118"/>
              </a:xfrm>
              <a:prstGeom prst="rect">
                <a:avLst/>
              </a:prstGeom>
            </p:spPr>
          </p:pic>
          <p:sp>
            <p:nvSpPr>
              <p:cNvPr id="454" name="矩形 453"/>
              <p:cNvSpPr/>
              <p:nvPr/>
            </p:nvSpPr>
            <p:spPr>
              <a:xfrm>
                <a:off x="4031022" y="6019655"/>
                <a:ext cx="800219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CC9900"/>
                  </a:buClr>
                </a:pPr>
                <a:r>
                  <a:rPr lang="en-US" altLang="zh-CN" sz="800" dirty="0">
                    <a:solidFill>
                      <a:srgbClr val="00B0F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" pitchFamily="34" charset="0"/>
                  </a:rPr>
                  <a:t>Small DC</a:t>
                </a:r>
                <a:endParaRPr lang="en-US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455" name="矩形 454"/>
            <p:cNvSpPr/>
            <p:nvPr/>
          </p:nvSpPr>
          <p:spPr>
            <a:xfrm>
              <a:off x="5585507" y="5995416"/>
              <a:ext cx="90281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CC9900"/>
                </a:buClr>
              </a:pP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Mid-Small DC</a:t>
              </a:r>
              <a:endParaRPr lang="en-US" sz="800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544552" y="5579143"/>
              <a:ext cx="902811" cy="607749"/>
              <a:chOff x="6544552" y="5579143"/>
              <a:chExt cx="902811" cy="607749"/>
            </a:xfrm>
          </p:grpSpPr>
          <p:pic>
            <p:nvPicPr>
              <p:cNvPr id="450" name="Picture 6" descr="E:\z_work\10-14 HCC2011_大会\8 ppt版整合\p12_4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9892" y="5579143"/>
                <a:ext cx="832130" cy="427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6" name="矩形 455"/>
              <p:cNvSpPr/>
              <p:nvPr/>
            </p:nvSpPr>
            <p:spPr>
              <a:xfrm>
                <a:off x="6544552" y="5971448"/>
                <a:ext cx="90281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CC9900"/>
                  </a:buClr>
                </a:pPr>
                <a:r>
                  <a:rPr lang="en-US" altLang="zh-CN" sz="800" dirty="0">
                    <a:solidFill>
                      <a:srgbClr val="00B0F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" pitchFamily="34" charset="0"/>
                  </a:rPr>
                  <a:t>Large DC</a:t>
                </a:r>
                <a:endParaRPr lang="en-US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endParaRPr>
              </a:p>
            </p:txBody>
          </p:sp>
        </p:grpSp>
        <p:pic>
          <p:nvPicPr>
            <p:cNvPr id="457" name="图片 456">
              <a:hlinkClick r:id="rId20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855" r="100000">
                          <a14:foregroundMark x1="60295" y1="7598" x2="91686" y2="50503"/>
                          <a14:foregroundMark x1="60295" y1="6369" x2="95960" y2="4558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2469" y="5537242"/>
              <a:ext cx="671387" cy="438211"/>
            </a:xfrm>
            <a:prstGeom prst="rect">
              <a:avLst/>
            </a:prstGeom>
          </p:spPr>
        </p:pic>
        <p:grpSp>
          <p:nvGrpSpPr>
            <p:cNvPr id="461" name="组合 460"/>
            <p:cNvGrpSpPr/>
            <p:nvPr/>
          </p:nvGrpSpPr>
          <p:grpSpPr>
            <a:xfrm>
              <a:off x="9963782" y="5546184"/>
              <a:ext cx="814325" cy="499272"/>
              <a:chOff x="10193040" y="4550626"/>
              <a:chExt cx="814325" cy="499272"/>
            </a:xfrm>
          </p:grpSpPr>
          <p:sp>
            <p:nvSpPr>
              <p:cNvPr id="462" name="TextBox 56"/>
              <p:cNvSpPr txBox="1"/>
              <p:nvPr/>
            </p:nvSpPr>
            <p:spPr>
              <a:xfrm>
                <a:off x="10193040" y="4926787"/>
                <a:ext cx="814325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CC9900"/>
                  </a:buClr>
                </a:pPr>
                <a:r>
                  <a:rPr lang="en-US" altLang="zh-CN" sz="800" dirty="0">
                    <a:solidFill>
                      <a:srgbClr val="00B0F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" pitchFamily="34" charset="0"/>
                  </a:rPr>
                  <a:t>NetCol8000-A/C</a:t>
                </a:r>
              </a:p>
            </p:txBody>
          </p:sp>
          <p:pic>
            <p:nvPicPr>
              <p:cNvPr id="463" name="图片 462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8394" y="4550626"/>
                <a:ext cx="494955" cy="371414"/>
              </a:xfrm>
              <a:prstGeom prst="rect">
                <a:avLst/>
              </a:prstGeom>
            </p:spPr>
          </p:pic>
        </p:grpSp>
        <p:grpSp>
          <p:nvGrpSpPr>
            <p:cNvPr id="464" name="组合 463"/>
            <p:cNvGrpSpPr/>
            <p:nvPr/>
          </p:nvGrpSpPr>
          <p:grpSpPr>
            <a:xfrm>
              <a:off x="3368327" y="5634207"/>
              <a:ext cx="449818" cy="438526"/>
              <a:chOff x="408602" y="4035301"/>
              <a:chExt cx="449818" cy="438526"/>
            </a:xfrm>
          </p:grpSpPr>
          <p:sp>
            <p:nvSpPr>
              <p:cNvPr id="465" name="Text Box 14"/>
              <p:cNvSpPr txBox="1">
                <a:spLocks noChangeArrowheads="1"/>
              </p:cNvSpPr>
              <p:nvPr/>
            </p:nvSpPr>
            <p:spPr bwMode="auto">
              <a:xfrm>
                <a:off x="408602" y="4350716"/>
                <a:ext cx="442429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CC9900"/>
                  </a:buClr>
                </a:pPr>
                <a:r>
                  <a:rPr lang="en-US" altLang="zh-CN" sz="800" dirty="0">
                    <a:solidFill>
                      <a:srgbClr val="00B0F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" pitchFamily="34" charset="0"/>
                  </a:rPr>
                  <a:t>UPS2000</a:t>
                </a:r>
              </a:p>
            </p:txBody>
          </p:sp>
          <p:pic>
            <p:nvPicPr>
              <p:cNvPr id="466" name="Picture 2" descr="D:\渠道大会 2014\UPS2000-G\主机\UPS2000-G-机架.png"/>
              <p:cNvPicPr>
                <a:picLocks noChangeAspect="1" noChangeArrowheads="1"/>
              </p:cNvPicPr>
              <p:nvPr/>
            </p:nvPicPr>
            <p:blipFill>
              <a:blip r:embed="rId24" cstate="print">
                <a:lum bright="-10000"/>
              </a:blip>
              <a:srcRect/>
              <a:stretch>
                <a:fillRect/>
              </a:stretch>
            </p:blipFill>
            <p:spPr bwMode="auto">
              <a:xfrm>
                <a:off x="423849" y="4035301"/>
                <a:ext cx="434571" cy="267134"/>
              </a:xfrm>
              <a:prstGeom prst="rect">
                <a:avLst/>
              </a:prstGeom>
              <a:noFill/>
            </p:spPr>
          </p:pic>
        </p:grpSp>
        <p:grpSp>
          <p:nvGrpSpPr>
            <p:cNvPr id="8" name="组合 7"/>
            <p:cNvGrpSpPr/>
            <p:nvPr/>
          </p:nvGrpSpPr>
          <p:grpSpPr>
            <a:xfrm>
              <a:off x="2721546" y="5476339"/>
              <a:ext cx="457581" cy="576632"/>
              <a:chOff x="2607843" y="5476339"/>
              <a:chExt cx="457581" cy="576632"/>
            </a:xfrm>
          </p:grpSpPr>
          <p:sp>
            <p:nvSpPr>
              <p:cNvPr id="468" name="Rectangle 24"/>
              <p:cNvSpPr>
                <a:spLocks noChangeArrowheads="1"/>
              </p:cNvSpPr>
              <p:nvPr/>
            </p:nvSpPr>
            <p:spPr bwMode="auto">
              <a:xfrm>
                <a:off x="2610005" y="5929860"/>
                <a:ext cx="442429" cy="1231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CC9900"/>
                  </a:buClr>
                </a:pPr>
                <a:r>
                  <a:rPr lang="en-US" altLang="zh-CN" sz="800" dirty="0">
                    <a:solidFill>
                      <a:srgbClr val="00B0F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" pitchFamily="34" charset="0"/>
                  </a:rPr>
                  <a:t>UPS5000</a:t>
                </a:r>
                <a:endParaRPr lang="zh-CN" altLang="en-US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endParaRPr>
              </a:p>
            </p:txBody>
          </p:sp>
          <p:pic>
            <p:nvPicPr>
              <p:cNvPr id="469" name="Picture 2" descr="D:\图片大全\UPS5000-E\UPS800K-2.jpg"/>
              <p:cNvPicPr>
                <a:picLocks noChangeAspect="1" noChangeArrowheads="1"/>
              </p:cNvPicPr>
              <p:nvPr/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</a:blip>
              <a:srcRect/>
              <a:stretch>
                <a:fillRect/>
              </a:stretch>
            </p:blipFill>
            <p:spPr bwMode="auto">
              <a:xfrm>
                <a:off x="2607843" y="5476339"/>
                <a:ext cx="457581" cy="452198"/>
              </a:xfrm>
              <a:prstGeom prst="rect">
                <a:avLst/>
              </a:prstGeom>
              <a:noFill/>
            </p:spPr>
          </p:pic>
        </p:grpSp>
        <p:grpSp>
          <p:nvGrpSpPr>
            <p:cNvPr id="470" name="组合 469"/>
            <p:cNvGrpSpPr/>
            <p:nvPr/>
          </p:nvGrpSpPr>
          <p:grpSpPr>
            <a:xfrm>
              <a:off x="3444280" y="5501469"/>
              <a:ext cx="1274168" cy="603251"/>
              <a:chOff x="2562200" y="4213078"/>
              <a:chExt cx="1274168" cy="603251"/>
            </a:xfrm>
          </p:grpSpPr>
          <p:pic>
            <p:nvPicPr>
              <p:cNvPr id="471" name="Picture 2" descr="\\szxnrd-fs\szx01\PS_Energy_DateCenter_M_F\5-品牌资料\01. 产品图片库\产品摄影成图2015-11-30\DSC_0619_1.jpg">
                <a:hlinkClick r:id="rId26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9917" y="4213078"/>
                <a:ext cx="321678" cy="482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2" name="Rectangle 24"/>
              <p:cNvSpPr>
                <a:spLocks noChangeArrowheads="1"/>
              </p:cNvSpPr>
              <p:nvPr/>
            </p:nvSpPr>
            <p:spPr bwMode="auto">
              <a:xfrm>
                <a:off x="2562200" y="4693218"/>
                <a:ext cx="1274168" cy="1231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anchor="ctr" anchorCtr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CC9900"/>
                  </a:buClr>
                </a:pPr>
                <a:r>
                  <a:rPr lang="en-US" altLang="zh-CN" sz="800" dirty="0">
                    <a:solidFill>
                      <a:srgbClr val="00B0F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" pitchFamily="34" charset="0"/>
                  </a:rPr>
                  <a:t>PDU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2080628" y="5531735"/>
              <a:ext cx="499686" cy="418448"/>
              <a:chOff x="2080628" y="5531735"/>
              <a:chExt cx="499686" cy="418448"/>
            </a:xfrm>
          </p:grpSpPr>
          <p:pic>
            <p:nvPicPr>
              <p:cNvPr id="474" name="图片 47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0628" y="5531735"/>
                <a:ext cx="499686" cy="281073"/>
              </a:xfrm>
              <a:prstGeom prst="rect">
                <a:avLst/>
              </a:prstGeom>
            </p:spPr>
          </p:pic>
          <p:sp>
            <p:nvSpPr>
              <p:cNvPr id="475" name="Text Box 14"/>
              <p:cNvSpPr txBox="1">
                <a:spLocks noChangeArrowheads="1"/>
              </p:cNvSpPr>
              <p:nvPr/>
            </p:nvSpPr>
            <p:spPr bwMode="auto">
              <a:xfrm>
                <a:off x="2164862" y="5827072"/>
                <a:ext cx="349455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CC9900"/>
                  </a:buClr>
                </a:pPr>
                <a:r>
                  <a:rPr lang="en-US" altLang="zh-CN" sz="800" dirty="0">
                    <a:solidFill>
                      <a:srgbClr val="00B0F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" pitchFamily="34" charset="0"/>
                  </a:rPr>
                  <a:t>iBattery</a:t>
                </a: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7262556" y="5527603"/>
              <a:ext cx="1571335" cy="652852"/>
              <a:chOff x="7262556" y="5527603"/>
              <a:chExt cx="1571335" cy="652852"/>
            </a:xfrm>
          </p:grpSpPr>
          <p:grpSp>
            <p:nvGrpSpPr>
              <p:cNvPr id="447" name="组合 446"/>
              <p:cNvGrpSpPr/>
              <p:nvPr/>
            </p:nvGrpSpPr>
            <p:grpSpPr>
              <a:xfrm>
                <a:off x="7795919" y="5527603"/>
                <a:ext cx="532440" cy="518138"/>
                <a:chOff x="9905644" y="3146669"/>
                <a:chExt cx="1458532" cy="876113"/>
              </a:xfrm>
            </p:grpSpPr>
            <p:pic>
              <p:nvPicPr>
                <p:cNvPr id="448" name="Picture 3" descr="D:\工作相关文档\网络能源产品相关\IDS1000 V2R3上市\ICT-AIO效果图\IDS_1000_AM01.png"/>
                <p:cNvPicPr>
                  <a:picLocks noChangeAspect="1" noChangeArrowheads="1"/>
                </p:cNvPicPr>
                <p:nvPr/>
              </p:nvPicPr>
              <p:blipFill>
                <a:blip r:embed="rId30" cstate="print"/>
                <a:srcRect/>
                <a:stretch>
                  <a:fillRect/>
                </a:stretch>
              </p:blipFill>
              <p:spPr bwMode="auto">
                <a:xfrm>
                  <a:off x="9990552" y="3146669"/>
                  <a:ext cx="1373624" cy="76993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9" name="Picture 3"/>
                <p:cNvPicPr>
                  <a:picLocks noChangeAspect="1" noChangeArrowheads="1"/>
                </p:cNvPicPr>
                <p:nvPr/>
              </p:nvPicPr>
              <p:blipFill>
                <a:blip r:embed="rId31" cstate="email"/>
                <a:stretch>
                  <a:fillRect/>
                </a:stretch>
              </p:blipFill>
              <p:spPr bwMode="auto">
                <a:xfrm>
                  <a:off x="9905644" y="3372990"/>
                  <a:ext cx="972631" cy="6497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76" name="矩形 475"/>
              <p:cNvSpPr/>
              <p:nvPr/>
            </p:nvSpPr>
            <p:spPr>
              <a:xfrm>
                <a:off x="7262556" y="5965011"/>
                <a:ext cx="1571335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CC9900"/>
                  </a:buClr>
                </a:pPr>
                <a:r>
                  <a:rPr lang="en-US" altLang="zh-CN" sz="800" dirty="0">
                    <a:solidFill>
                      <a:srgbClr val="00B0F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" pitchFamily="34" charset="0"/>
                  </a:rPr>
                  <a:t>Outdoor Small Modular DC</a:t>
                </a:r>
                <a:endParaRPr lang="en-US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477" name="矩形 476"/>
            <p:cNvSpPr/>
            <p:nvPr/>
          </p:nvSpPr>
          <p:spPr>
            <a:xfrm>
              <a:off x="8568693" y="5907615"/>
              <a:ext cx="145893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CC9900"/>
                </a:buClr>
              </a:pPr>
              <a:r>
                <a:rPr lang="en-US" altLang="zh-CN" sz="800" dirty="0">
                  <a:solidFill>
                    <a:srgbClr val="00B0F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Outdoor Large Modular DC</a:t>
              </a:r>
              <a:endParaRPr lang="en-US" sz="800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endParaRPr>
            </a:p>
          </p:txBody>
        </p:sp>
      </p:grpSp>
      <p:sp>
        <p:nvSpPr>
          <p:cNvPr id="478" name="矩形 477"/>
          <p:cNvSpPr/>
          <p:nvPr/>
        </p:nvSpPr>
        <p:spPr>
          <a:xfrm>
            <a:off x="3546772" y="4342732"/>
            <a:ext cx="924678" cy="27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56"/>
            <a:r>
              <a:rPr kumimoji="1" lang="en-US" altLang="zh-CN" sz="1200" b="1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Computing</a:t>
            </a:r>
          </a:p>
        </p:txBody>
      </p:sp>
      <p:sp>
        <p:nvSpPr>
          <p:cNvPr id="479" name="矩形 478"/>
          <p:cNvSpPr/>
          <p:nvPr/>
        </p:nvSpPr>
        <p:spPr>
          <a:xfrm>
            <a:off x="7229317" y="4358402"/>
            <a:ext cx="721223" cy="27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56"/>
            <a:r>
              <a:rPr kumimoji="1" lang="en-US" altLang="zh-CN" sz="1200" b="1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Storage</a:t>
            </a:r>
          </a:p>
        </p:txBody>
      </p:sp>
      <p:sp>
        <p:nvSpPr>
          <p:cNvPr id="480" name="矩形 479"/>
          <p:cNvSpPr/>
          <p:nvPr/>
        </p:nvSpPr>
        <p:spPr>
          <a:xfrm>
            <a:off x="9692543" y="4342732"/>
            <a:ext cx="746856" cy="27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56"/>
            <a:r>
              <a:rPr kumimoji="1" lang="en-US" altLang="zh-CN" sz="1200" b="1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Network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994096" y="2374401"/>
            <a:ext cx="9075469" cy="1887130"/>
            <a:chOff x="1993131" y="2374538"/>
            <a:chExt cx="9081116" cy="1888304"/>
          </a:xfrm>
        </p:grpSpPr>
        <p:pic>
          <p:nvPicPr>
            <p:cNvPr id="211" name="图片 210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07" y="3281532"/>
              <a:ext cx="1061707" cy="630448"/>
            </a:xfrm>
            <a:prstGeom prst="rect">
              <a:avLst/>
            </a:prstGeom>
          </p:spPr>
        </p:pic>
        <p:pic>
          <p:nvPicPr>
            <p:cNvPr id="210" name="图片 209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9969" y="2594294"/>
              <a:ext cx="1061707" cy="630448"/>
            </a:xfrm>
            <a:prstGeom prst="rect">
              <a:avLst/>
            </a:prstGeom>
          </p:spPr>
        </p:pic>
        <p:pic>
          <p:nvPicPr>
            <p:cNvPr id="206" name="图片 20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15" y="2574606"/>
              <a:ext cx="543868" cy="322952"/>
            </a:xfrm>
            <a:prstGeom prst="rect">
              <a:avLst/>
            </a:prstGeom>
          </p:spPr>
        </p:pic>
        <p:pic>
          <p:nvPicPr>
            <p:cNvPr id="207" name="图片 206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15" y="2964490"/>
              <a:ext cx="543868" cy="322952"/>
            </a:xfrm>
            <a:prstGeom prst="rect">
              <a:avLst/>
            </a:prstGeom>
          </p:spPr>
        </p:pic>
        <p:pic>
          <p:nvPicPr>
            <p:cNvPr id="208" name="图片 207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15" y="3373424"/>
              <a:ext cx="543868" cy="322952"/>
            </a:xfrm>
            <a:prstGeom prst="rect">
              <a:avLst/>
            </a:prstGeom>
          </p:spPr>
        </p:pic>
        <p:pic>
          <p:nvPicPr>
            <p:cNvPr id="209" name="图片 208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15" y="3753783"/>
              <a:ext cx="543868" cy="322952"/>
            </a:xfrm>
            <a:prstGeom prst="rect">
              <a:avLst/>
            </a:prstGeom>
          </p:spPr>
        </p:pic>
        <p:pic>
          <p:nvPicPr>
            <p:cNvPr id="202" name="图片 201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929" y="2374538"/>
              <a:ext cx="2857040" cy="1696527"/>
            </a:xfrm>
            <a:prstGeom prst="rect">
              <a:avLst/>
            </a:prstGeom>
          </p:spPr>
        </p:pic>
        <p:sp>
          <p:nvSpPr>
            <p:cNvPr id="303" name="椭圆 302"/>
            <p:cNvSpPr/>
            <p:nvPr/>
          </p:nvSpPr>
          <p:spPr>
            <a:xfrm>
              <a:off x="1993131" y="3758747"/>
              <a:ext cx="9081116" cy="499679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13000"/>
                    <a:lumMod val="72000"/>
                  </a:srgbClr>
                </a:gs>
                <a:gs pos="100000">
                  <a:srgbClr val="00B0F0">
                    <a:lumMod val="38000"/>
                    <a:alpha val="28000"/>
                  </a:srgbClr>
                </a:gs>
              </a:gsLst>
              <a:lin ang="5400000" scaled="1"/>
              <a:tileRect/>
            </a:gradFill>
            <a:ln w="9525">
              <a:gradFill>
                <a:gsLst>
                  <a:gs pos="0">
                    <a:srgbClr val="00FFFF">
                      <a:alpha val="0"/>
                    </a:srgbClr>
                  </a:gs>
                  <a:gs pos="100000">
                    <a:srgbClr val="00FFFF">
                      <a:alpha val="41000"/>
                    </a:srgb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712"/>
              <a:endParaRPr lang="zh-CN" altLang="en-US" sz="1200" dirty="0">
                <a:solidFill>
                  <a:schemeClr val="tx2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grpSp>
          <p:nvGrpSpPr>
            <p:cNvPr id="339" name="组合 338"/>
            <p:cNvGrpSpPr/>
            <p:nvPr/>
          </p:nvGrpSpPr>
          <p:grpSpPr>
            <a:xfrm>
              <a:off x="3354533" y="3855216"/>
              <a:ext cx="280182" cy="182056"/>
              <a:chOff x="7600950" y="5489575"/>
              <a:chExt cx="608013" cy="415926"/>
            </a:xfrm>
            <a:solidFill>
              <a:srgbClr val="15B0E8"/>
            </a:solidFill>
          </p:grpSpPr>
          <p:sp>
            <p:nvSpPr>
              <p:cNvPr id="341" name="Freeform 168"/>
              <p:cNvSpPr>
                <a:spLocks noEditPoints="1"/>
              </p:cNvSpPr>
              <p:nvPr/>
            </p:nvSpPr>
            <p:spPr bwMode="auto">
              <a:xfrm>
                <a:off x="7600950" y="5489575"/>
                <a:ext cx="608013" cy="341313"/>
              </a:xfrm>
              <a:custGeom>
                <a:avLst/>
                <a:gdLst>
                  <a:gd name="T0" fmla="*/ 110 w 174"/>
                  <a:gd name="T1" fmla="*/ 17 h 96"/>
                  <a:gd name="T2" fmla="*/ 110 w 174"/>
                  <a:gd name="T3" fmla="*/ 14 h 96"/>
                  <a:gd name="T4" fmla="*/ 103 w 174"/>
                  <a:gd name="T5" fmla="*/ 7 h 96"/>
                  <a:gd name="T6" fmla="*/ 13 w 174"/>
                  <a:gd name="T7" fmla="*/ 7 h 96"/>
                  <a:gd name="T8" fmla="*/ 6 w 174"/>
                  <a:gd name="T9" fmla="*/ 14 h 96"/>
                  <a:gd name="T10" fmla="*/ 6 w 174"/>
                  <a:gd name="T11" fmla="*/ 65 h 96"/>
                  <a:gd name="T12" fmla="*/ 13 w 174"/>
                  <a:gd name="T13" fmla="*/ 71 h 96"/>
                  <a:gd name="T14" fmla="*/ 13 w 174"/>
                  <a:gd name="T15" fmla="*/ 71 h 96"/>
                  <a:gd name="T16" fmla="*/ 13 w 174"/>
                  <a:gd name="T17" fmla="*/ 63 h 96"/>
                  <a:gd name="T18" fmla="*/ 26 w 174"/>
                  <a:gd name="T19" fmla="*/ 50 h 96"/>
                  <a:gd name="T20" fmla="*/ 87 w 174"/>
                  <a:gd name="T21" fmla="*/ 50 h 96"/>
                  <a:gd name="T22" fmla="*/ 87 w 174"/>
                  <a:gd name="T23" fmla="*/ 30 h 96"/>
                  <a:gd name="T24" fmla="*/ 100 w 174"/>
                  <a:gd name="T25" fmla="*/ 17 h 96"/>
                  <a:gd name="T26" fmla="*/ 110 w 174"/>
                  <a:gd name="T27" fmla="*/ 17 h 96"/>
                  <a:gd name="T28" fmla="*/ 109 w 174"/>
                  <a:gd name="T29" fmla="*/ 96 h 96"/>
                  <a:gd name="T30" fmla="*/ 74 w 174"/>
                  <a:gd name="T31" fmla="*/ 96 h 96"/>
                  <a:gd name="T32" fmla="*/ 73 w 174"/>
                  <a:gd name="T33" fmla="*/ 90 h 96"/>
                  <a:gd name="T34" fmla="*/ 110 w 174"/>
                  <a:gd name="T35" fmla="*/ 90 h 96"/>
                  <a:gd name="T36" fmla="*/ 109 w 174"/>
                  <a:gd name="T37" fmla="*/ 96 h 96"/>
                  <a:gd name="T38" fmla="*/ 152 w 174"/>
                  <a:gd name="T39" fmla="*/ 90 h 96"/>
                  <a:gd name="T40" fmla="*/ 166 w 174"/>
                  <a:gd name="T41" fmla="*/ 90 h 96"/>
                  <a:gd name="T42" fmla="*/ 168 w 174"/>
                  <a:gd name="T43" fmla="*/ 88 h 96"/>
                  <a:gd name="T44" fmla="*/ 168 w 174"/>
                  <a:gd name="T45" fmla="*/ 82 h 96"/>
                  <a:gd name="T46" fmla="*/ 166 w 174"/>
                  <a:gd name="T47" fmla="*/ 80 h 96"/>
                  <a:gd name="T48" fmla="*/ 165 w 174"/>
                  <a:gd name="T49" fmla="*/ 80 h 96"/>
                  <a:gd name="T50" fmla="*/ 162 w 174"/>
                  <a:gd name="T51" fmla="*/ 77 h 96"/>
                  <a:gd name="T52" fmla="*/ 162 w 174"/>
                  <a:gd name="T53" fmla="*/ 69 h 96"/>
                  <a:gd name="T54" fmla="*/ 155 w 174"/>
                  <a:gd name="T55" fmla="*/ 62 h 96"/>
                  <a:gd name="T56" fmla="*/ 146 w 174"/>
                  <a:gd name="T57" fmla="*/ 62 h 96"/>
                  <a:gd name="T58" fmla="*/ 143 w 174"/>
                  <a:gd name="T59" fmla="*/ 60 h 96"/>
                  <a:gd name="T60" fmla="*/ 131 w 174"/>
                  <a:gd name="T61" fmla="*/ 31 h 96"/>
                  <a:gd name="T62" fmla="*/ 121 w 174"/>
                  <a:gd name="T63" fmla="*/ 23 h 96"/>
                  <a:gd name="T64" fmla="*/ 100 w 174"/>
                  <a:gd name="T65" fmla="*/ 23 h 96"/>
                  <a:gd name="T66" fmla="*/ 93 w 174"/>
                  <a:gd name="T67" fmla="*/ 30 h 96"/>
                  <a:gd name="T68" fmla="*/ 93 w 174"/>
                  <a:gd name="T69" fmla="*/ 53 h 96"/>
                  <a:gd name="T70" fmla="*/ 90 w 174"/>
                  <a:gd name="T71" fmla="*/ 56 h 96"/>
                  <a:gd name="T72" fmla="*/ 26 w 174"/>
                  <a:gd name="T73" fmla="*/ 56 h 96"/>
                  <a:gd name="T74" fmla="*/ 19 w 174"/>
                  <a:gd name="T75" fmla="*/ 63 h 96"/>
                  <a:gd name="T76" fmla="*/ 19 w 174"/>
                  <a:gd name="T77" fmla="*/ 90 h 96"/>
                  <a:gd name="T78" fmla="*/ 30 w 174"/>
                  <a:gd name="T79" fmla="*/ 90 h 96"/>
                  <a:gd name="T80" fmla="*/ 29 w 174"/>
                  <a:gd name="T81" fmla="*/ 96 h 96"/>
                  <a:gd name="T82" fmla="*/ 16 w 174"/>
                  <a:gd name="T83" fmla="*/ 96 h 96"/>
                  <a:gd name="T84" fmla="*/ 13 w 174"/>
                  <a:gd name="T85" fmla="*/ 93 h 96"/>
                  <a:gd name="T86" fmla="*/ 13 w 174"/>
                  <a:gd name="T87" fmla="*/ 78 h 96"/>
                  <a:gd name="T88" fmla="*/ 13 w 174"/>
                  <a:gd name="T89" fmla="*/ 78 h 96"/>
                  <a:gd name="T90" fmla="*/ 0 w 174"/>
                  <a:gd name="T91" fmla="*/ 65 h 96"/>
                  <a:gd name="T92" fmla="*/ 0 w 174"/>
                  <a:gd name="T93" fmla="*/ 14 h 96"/>
                  <a:gd name="T94" fmla="*/ 13 w 174"/>
                  <a:gd name="T95" fmla="*/ 0 h 96"/>
                  <a:gd name="T96" fmla="*/ 103 w 174"/>
                  <a:gd name="T97" fmla="*/ 0 h 96"/>
                  <a:gd name="T98" fmla="*/ 116 w 174"/>
                  <a:gd name="T99" fmla="*/ 14 h 96"/>
                  <a:gd name="T100" fmla="*/ 116 w 174"/>
                  <a:gd name="T101" fmla="*/ 17 h 96"/>
                  <a:gd name="T102" fmla="*/ 121 w 174"/>
                  <a:gd name="T103" fmla="*/ 17 h 96"/>
                  <a:gd name="T104" fmla="*/ 137 w 174"/>
                  <a:gd name="T105" fmla="*/ 29 h 96"/>
                  <a:gd name="T106" fmla="*/ 148 w 174"/>
                  <a:gd name="T107" fmla="*/ 56 h 96"/>
                  <a:gd name="T108" fmla="*/ 155 w 174"/>
                  <a:gd name="T109" fmla="*/ 56 h 96"/>
                  <a:gd name="T110" fmla="*/ 168 w 174"/>
                  <a:gd name="T111" fmla="*/ 69 h 96"/>
                  <a:gd name="T112" fmla="*/ 168 w 174"/>
                  <a:gd name="T113" fmla="*/ 74 h 96"/>
                  <a:gd name="T114" fmla="*/ 166 w 174"/>
                  <a:gd name="T115" fmla="*/ 74 h 96"/>
                  <a:gd name="T116" fmla="*/ 174 w 174"/>
                  <a:gd name="T117" fmla="*/ 82 h 96"/>
                  <a:gd name="T118" fmla="*/ 174 w 174"/>
                  <a:gd name="T119" fmla="*/ 88 h 96"/>
                  <a:gd name="T120" fmla="*/ 166 w 174"/>
                  <a:gd name="T121" fmla="*/ 96 h 96"/>
                  <a:gd name="T122" fmla="*/ 152 w 174"/>
                  <a:gd name="T123" fmla="*/ 96 h 96"/>
                  <a:gd name="T124" fmla="*/ 152 w 174"/>
                  <a:gd name="T125" fmla="*/ 9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4" h="96">
                    <a:moveTo>
                      <a:pt x="110" y="17"/>
                    </a:moveTo>
                    <a:cubicBezTo>
                      <a:pt x="110" y="14"/>
                      <a:pt x="110" y="14"/>
                      <a:pt x="110" y="14"/>
                    </a:cubicBezTo>
                    <a:cubicBezTo>
                      <a:pt x="110" y="10"/>
                      <a:pt x="107" y="7"/>
                      <a:pt x="10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9" y="7"/>
                      <a:pt x="6" y="10"/>
                      <a:pt x="6" y="14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8"/>
                      <a:pt x="9" y="71"/>
                      <a:pt x="13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56"/>
                      <a:pt x="19" y="50"/>
                      <a:pt x="26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7" y="30"/>
                      <a:pt x="87" y="30"/>
                      <a:pt x="87" y="30"/>
                    </a:cubicBezTo>
                    <a:cubicBezTo>
                      <a:pt x="87" y="22"/>
                      <a:pt x="93" y="17"/>
                      <a:pt x="100" y="17"/>
                    </a:cubicBezTo>
                    <a:cubicBezTo>
                      <a:pt x="110" y="17"/>
                      <a:pt x="110" y="17"/>
                      <a:pt x="110" y="17"/>
                    </a:cubicBezTo>
                    <a:close/>
                    <a:moveTo>
                      <a:pt x="109" y="96"/>
                    </a:moveTo>
                    <a:cubicBezTo>
                      <a:pt x="74" y="96"/>
                      <a:pt x="74" y="96"/>
                      <a:pt x="74" y="96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110" y="90"/>
                      <a:pt x="110" y="90"/>
                      <a:pt x="110" y="90"/>
                    </a:cubicBezTo>
                    <a:lnTo>
                      <a:pt x="109" y="96"/>
                    </a:lnTo>
                    <a:close/>
                    <a:moveTo>
                      <a:pt x="152" y="90"/>
                    </a:moveTo>
                    <a:cubicBezTo>
                      <a:pt x="166" y="90"/>
                      <a:pt x="166" y="90"/>
                      <a:pt x="166" y="90"/>
                    </a:cubicBezTo>
                    <a:cubicBezTo>
                      <a:pt x="167" y="90"/>
                      <a:pt x="168" y="89"/>
                      <a:pt x="168" y="88"/>
                    </a:cubicBezTo>
                    <a:cubicBezTo>
                      <a:pt x="168" y="82"/>
                      <a:pt x="168" y="82"/>
                      <a:pt x="168" y="82"/>
                    </a:cubicBezTo>
                    <a:cubicBezTo>
                      <a:pt x="168" y="81"/>
                      <a:pt x="167" y="80"/>
                      <a:pt x="166" y="80"/>
                    </a:cubicBezTo>
                    <a:cubicBezTo>
                      <a:pt x="165" y="80"/>
                      <a:pt x="165" y="80"/>
                      <a:pt x="165" y="80"/>
                    </a:cubicBezTo>
                    <a:cubicBezTo>
                      <a:pt x="163" y="80"/>
                      <a:pt x="162" y="79"/>
                      <a:pt x="162" y="77"/>
                    </a:cubicBezTo>
                    <a:cubicBezTo>
                      <a:pt x="162" y="69"/>
                      <a:pt x="162" y="69"/>
                      <a:pt x="162" y="69"/>
                    </a:cubicBezTo>
                    <a:cubicBezTo>
                      <a:pt x="162" y="65"/>
                      <a:pt x="159" y="62"/>
                      <a:pt x="155" y="62"/>
                    </a:cubicBezTo>
                    <a:cubicBezTo>
                      <a:pt x="146" y="62"/>
                      <a:pt x="146" y="62"/>
                      <a:pt x="146" y="62"/>
                    </a:cubicBezTo>
                    <a:cubicBezTo>
                      <a:pt x="144" y="62"/>
                      <a:pt x="143" y="61"/>
                      <a:pt x="143" y="60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0" y="26"/>
                      <a:pt x="125" y="23"/>
                      <a:pt x="121" y="23"/>
                    </a:cubicBezTo>
                    <a:cubicBezTo>
                      <a:pt x="100" y="23"/>
                      <a:pt x="100" y="23"/>
                      <a:pt x="100" y="23"/>
                    </a:cubicBezTo>
                    <a:cubicBezTo>
                      <a:pt x="96" y="23"/>
                      <a:pt x="93" y="26"/>
                      <a:pt x="93" y="30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93" y="55"/>
                      <a:pt x="92" y="56"/>
                      <a:pt x="90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2" y="56"/>
                      <a:pt x="19" y="59"/>
                      <a:pt x="19" y="63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30" y="90"/>
                      <a:pt x="30" y="90"/>
                      <a:pt x="30" y="90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16" y="96"/>
                      <a:pt x="16" y="96"/>
                      <a:pt x="16" y="96"/>
                    </a:cubicBezTo>
                    <a:cubicBezTo>
                      <a:pt x="14" y="96"/>
                      <a:pt x="13" y="95"/>
                      <a:pt x="13" y="9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6" y="78"/>
                      <a:pt x="0" y="72"/>
                      <a:pt x="0" y="6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10" y="0"/>
                      <a:pt x="116" y="6"/>
                      <a:pt x="116" y="14"/>
                    </a:cubicBezTo>
                    <a:cubicBezTo>
                      <a:pt x="116" y="17"/>
                      <a:pt x="116" y="17"/>
                      <a:pt x="116" y="17"/>
                    </a:cubicBezTo>
                    <a:cubicBezTo>
                      <a:pt x="121" y="17"/>
                      <a:pt x="121" y="17"/>
                      <a:pt x="121" y="17"/>
                    </a:cubicBezTo>
                    <a:cubicBezTo>
                      <a:pt x="128" y="17"/>
                      <a:pt x="135" y="22"/>
                      <a:pt x="137" y="29"/>
                    </a:cubicBezTo>
                    <a:cubicBezTo>
                      <a:pt x="148" y="56"/>
                      <a:pt x="148" y="56"/>
                      <a:pt x="148" y="56"/>
                    </a:cubicBezTo>
                    <a:cubicBezTo>
                      <a:pt x="155" y="56"/>
                      <a:pt x="155" y="56"/>
                      <a:pt x="155" y="56"/>
                    </a:cubicBezTo>
                    <a:cubicBezTo>
                      <a:pt x="162" y="56"/>
                      <a:pt x="168" y="61"/>
                      <a:pt x="168" y="69"/>
                    </a:cubicBezTo>
                    <a:cubicBezTo>
                      <a:pt x="168" y="74"/>
                      <a:pt x="168" y="74"/>
                      <a:pt x="168" y="74"/>
                    </a:cubicBezTo>
                    <a:cubicBezTo>
                      <a:pt x="166" y="74"/>
                      <a:pt x="166" y="74"/>
                      <a:pt x="166" y="74"/>
                    </a:cubicBezTo>
                    <a:cubicBezTo>
                      <a:pt x="171" y="74"/>
                      <a:pt x="174" y="78"/>
                      <a:pt x="174" y="82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93"/>
                      <a:pt x="171" y="96"/>
                      <a:pt x="166" y="96"/>
                    </a:cubicBezTo>
                    <a:cubicBezTo>
                      <a:pt x="152" y="96"/>
                      <a:pt x="152" y="96"/>
                      <a:pt x="152" y="96"/>
                    </a:cubicBezTo>
                    <a:lnTo>
                      <a:pt x="152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42" name="Freeform 169"/>
              <p:cNvSpPr>
                <a:spLocks noEditPoints="1"/>
              </p:cNvSpPr>
              <p:nvPr/>
            </p:nvSpPr>
            <p:spPr bwMode="auto">
              <a:xfrm>
                <a:off x="7702550" y="5741988"/>
                <a:ext cx="160338" cy="163513"/>
              </a:xfrm>
              <a:custGeom>
                <a:avLst/>
                <a:gdLst>
                  <a:gd name="T0" fmla="*/ 23 w 46"/>
                  <a:gd name="T1" fmla="*/ 46 h 46"/>
                  <a:gd name="T2" fmla="*/ 0 w 46"/>
                  <a:gd name="T3" fmla="*/ 23 h 46"/>
                  <a:gd name="T4" fmla="*/ 23 w 46"/>
                  <a:gd name="T5" fmla="*/ 0 h 46"/>
                  <a:gd name="T6" fmla="*/ 46 w 46"/>
                  <a:gd name="T7" fmla="*/ 23 h 46"/>
                  <a:gd name="T8" fmla="*/ 23 w 46"/>
                  <a:gd name="T9" fmla="*/ 46 h 46"/>
                  <a:gd name="T10" fmla="*/ 23 w 46"/>
                  <a:gd name="T11" fmla="*/ 7 h 46"/>
                  <a:gd name="T12" fmla="*/ 7 w 46"/>
                  <a:gd name="T13" fmla="*/ 23 h 46"/>
                  <a:gd name="T14" fmla="*/ 23 w 46"/>
                  <a:gd name="T15" fmla="*/ 38 h 46"/>
                  <a:gd name="T16" fmla="*/ 38 w 46"/>
                  <a:gd name="T17" fmla="*/ 23 h 46"/>
                  <a:gd name="T18" fmla="*/ 23 w 46"/>
                  <a:gd name="T1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35"/>
                      <a:pt x="35" y="46"/>
                      <a:pt x="23" y="46"/>
                    </a:cubicBezTo>
                    <a:close/>
                    <a:moveTo>
                      <a:pt x="23" y="7"/>
                    </a:moveTo>
                    <a:cubicBezTo>
                      <a:pt x="14" y="7"/>
                      <a:pt x="7" y="14"/>
                      <a:pt x="7" y="23"/>
                    </a:cubicBezTo>
                    <a:cubicBezTo>
                      <a:pt x="7" y="31"/>
                      <a:pt x="14" y="38"/>
                      <a:pt x="23" y="38"/>
                    </a:cubicBezTo>
                    <a:cubicBezTo>
                      <a:pt x="31" y="38"/>
                      <a:pt x="38" y="31"/>
                      <a:pt x="38" y="23"/>
                    </a:cubicBezTo>
                    <a:cubicBezTo>
                      <a:pt x="38" y="14"/>
                      <a:pt x="31" y="7"/>
                      <a:pt x="2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43" name="Freeform 170"/>
              <p:cNvSpPr>
                <a:spLocks noEditPoints="1"/>
              </p:cNvSpPr>
              <p:nvPr/>
            </p:nvSpPr>
            <p:spPr bwMode="auto">
              <a:xfrm>
                <a:off x="7981950" y="5741988"/>
                <a:ext cx="157163" cy="163513"/>
              </a:xfrm>
              <a:custGeom>
                <a:avLst/>
                <a:gdLst>
                  <a:gd name="T0" fmla="*/ 22 w 45"/>
                  <a:gd name="T1" fmla="*/ 46 h 46"/>
                  <a:gd name="T2" fmla="*/ 0 w 45"/>
                  <a:gd name="T3" fmla="*/ 23 h 46"/>
                  <a:gd name="T4" fmla="*/ 22 w 45"/>
                  <a:gd name="T5" fmla="*/ 0 h 46"/>
                  <a:gd name="T6" fmla="*/ 45 w 45"/>
                  <a:gd name="T7" fmla="*/ 23 h 46"/>
                  <a:gd name="T8" fmla="*/ 22 w 45"/>
                  <a:gd name="T9" fmla="*/ 46 h 46"/>
                  <a:gd name="T10" fmla="*/ 22 w 45"/>
                  <a:gd name="T11" fmla="*/ 7 h 46"/>
                  <a:gd name="T12" fmla="*/ 7 w 45"/>
                  <a:gd name="T13" fmla="*/ 23 h 46"/>
                  <a:gd name="T14" fmla="*/ 22 w 45"/>
                  <a:gd name="T15" fmla="*/ 38 h 46"/>
                  <a:gd name="T16" fmla="*/ 38 w 45"/>
                  <a:gd name="T17" fmla="*/ 23 h 46"/>
                  <a:gd name="T18" fmla="*/ 22 w 45"/>
                  <a:gd name="T1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6">
                    <a:moveTo>
                      <a:pt x="22" y="46"/>
                    </a:move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5" y="0"/>
                      <a:pt x="45" y="10"/>
                      <a:pt x="45" y="23"/>
                    </a:cubicBezTo>
                    <a:cubicBezTo>
                      <a:pt x="45" y="35"/>
                      <a:pt x="35" y="46"/>
                      <a:pt x="22" y="46"/>
                    </a:cubicBezTo>
                    <a:close/>
                    <a:moveTo>
                      <a:pt x="22" y="7"/>
                    </a:moveTo>
                    <a:cubicBezTo>
                      <a:pt x="14" y="7"/>
                      <a:pt x="7" y="14"/>
                      <a:pt x="7" y="23"/>
                    </a:cubicBezTo>
                    <a:cubicBezTo>
                      <a:pt x="7" y="31"/>
                      <a:pt x="14" y="38"/>
                      <a:pt x="22" y="38"/>
                    </a:cubicBezTo>
                    <a:cubicBezTo>
                      <a:pt x="31" y="38"/>
                      <a:pt x="38" y="31"/>
                      <a:pt x="38" y="23"/>
                    </a:cubicBezTo>
                    <a:cubicBezTo>
                      <a:pt x="38" y="14"/>
                      <a:pt x="31" y="7"/>
                      <a:pt x="2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44" name="Freeform 172"/>
              <p:cNvSpPr>
                <a:spLocks noEditPoints="1"/>
              </p:cNvSpPr>
              <p:nvPr/>
            </p:nvSpPr>
            <p:spPr bwMode="auto">
              <a:xfrm>
                <a:off x="7947025" y="5586413"/>
                <a:ext cx="125413" cy="103188"/>
              </a:xfrm>
              <a:custGeom>
                <a:avLst/>
                <a:gdLst>
                  <a:gd name="T0" fmla="*/ 35 w 36"/>
                  <a:gd name="T1" fmla="*/ 25 h 29"/>
                  <a:gd name="T2" fmla="*/ 27 w 36"/>
                  <a:gd name="T3" fmla="*/ 5 h 29"/>
                  <a:gd name="T4" fmla="*/ 20 w 36"/>
                  <a:gd name="T5" fmla="*/ 0 h 29"/>
                  <a:gd name="T6" fmla="*/ 3 w 36"/>
                  <a:gd name="T7" fmla="*/ 0 h 29"/>
                  <a:gd name="T8" fmla="*/ 0 w 36"/>
                  <a:gd name="T9" fmla="*/ 3 h 29"/>
                  <a:gd name="T10" fmla="*/ 0 w 36"/>
                  <a:gd name="T11" fmla="*/ 26 h 29"/>
                  <a:gd name="T12" fmla="*/ 3 w 36"/>
                  <a:gd name="T13" fmla="*/ 29 h 29"/>
                  <a:gd name="T14" fmla="*/ 32 w 36"/>
                  <a:gd name="T15" fmla="*/ 29 h 29"/>
                  <a:gd name="T16" fmla="*/ 35 w 36"/>
                  <a:gd name="T17" fmla="*/ 28 h 29"/>
                  <a:gd name="T18" fmla="*/ 35 w 36"/>
                  <a:gd name="T19" fmla="*/ 25 h 29"/>
                  <a:gd name="T20" fmla="*/ 6 w 36"/>
                  <a:gd name="T21" fmla="*/ 23 h 29"/>
                  <a:gd name="T22" fmla="*/ 6 w 36"/>
                  <a:gd name="T23" fmla="*/ 6 h 29"/>
                  <a:gd name="T24" fmla="*/ 20 w 36"/>
                  <a:gd name="T25" fmla="*/ 6 h 29"/>
                  <a:gd name="T26" fmla="*/ 21 w 36"/>
                  <a:gd name="T27" fmla="*/ 7 h 29"/>
                  <a:gd name="T28" fmla="*/ 28 w 36"/>
                  <a:gd name="T29" fmla="*/ 23 h 29"/>
                  <a:gd name="T30" fmla="*/ 6 w 36"/>
                  <a:gd name="T31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29">
                    <a:moveTo>
                      <a:pt x="35" y="25"/>
                    </a:moveTo>
                    <a:cubicBezTo>
                      <a:pt x="27" y="5"/>
                      <a:pt x="27" y="5"/>
                      <a:pt x="27" y="5"/>
                    </a:cubicBezTo>
                    <a:cubicBezTo>
                      <a:pt x="26" y="2"/>
                      <a:pt x="22" y="0"/>
                      <a:pt x="2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1" y="29"/>
                      <a:pt x="3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9"/>
                      <a:pt x="34" y="29"/>
                      <a:pt x="35" y="28"/>
                    </a:cubicBezTo>
                    <a:cubicBezTo>
                      <a:pt x="36" y="27"/>
                      <a:pt x="36" y="26"/>
                      <a:pt x="35" y="25"/>
                    </a:cubicBezTo>
                    <a:close/>
                    <a:moveTo>
                      <a:pt x="6" y="23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8" y="23"/>
                      <a:pt x="28" y="23"/>
                      <a:pt x="28" y="23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</p:grpSp>
        <p:grpSp>
          <p:nvGrpSpPr>
            <p:cNvPr id="346" name="组合 345"/>
            <p:cNvGrpSpPr/>
            <p:nvPr/>
          </p:nvGrpSpPr>
          <p:grpSpPr>
            <a:xfrm>
              <a:off x="3405372" y="3059220"/>
              <a:ext cx="154939" cy="177772"/>
              <a:chOff x="2901079" y="2126007"/>
              <a:chExt cx="221047" cy="267008"/>
            </a:xfrm>
          </p:grpSpPr>
          <p:sp>
            <p:nvSpPr>
              <p:cNvPr id="348" name="Freeform 31"/>
              <p:cNvSpPr>
                <a:spLocks noEditPoints="1"/>
              </p:cNvSpPr>
              <p:nvPr/>
            </p:nvSpPr>
            <p:spPr bwMode="auto">
              <a:xfrm>
                <a:off x="2927342" y="2191665"/>
                <a:ext cx="164145" cy="201350"/>
              </a:xfrm>
              <a:custGeom>
                <a:avLst/>
                <a:gdLst>
                  <a:gd name="T0" fmla="*/ 23 w 31"/>
                  <a:gd name="T1" fmla="*/ 18 h 38"/>
                  <a:gd name="T2" fmla="*/ 23 w 31"/>
                  <a:gd name="T3" fmla="*/ 17 h 38"/>
                  <a:gd name="T4" fmla="*/ 18 w 31"/>
                  <a:gd name="T5" fmla="*/ 6 h 38"/>
                  <a:gd name="T6" fmla="*/ 19 w 31"/>
                  <a:gd name="T7" fmla="*/ 4 h 38"/>
                  <a:gd name="T8" fmla="*/ 15 w 31"/>
                  <a:gd name="T9" fmla="*/ 0 h 38"/>
                  <a:gd name="T10" fmla="*/ 11 w 31"/>
                  <a:gd name="T11" fmla="*/ 4 h 38"/>
                  <a:gd name="T12" fmla="*/ 12 w 31"/>
                  <a:gd name="T13" fmla="*/ 6 h 38"/>
                  <a:gd name="T14" fmla="*/ 8 w 31"/>
                  <a:gd name="T15" fmla="*/ 17 h 38"/>
                  <a:gd name="T16" fmla="*/ 8 w 31"/>
                  <a:gd name="T17" fmla="*/ 17 h 38"/>
                  <a:gd name="T18" fmla="*/ 0 w 31"/>
                  <a:gd name="T19" fmla="*/ 35 h 38"/>
                  <a:gd name="T20" fmla="*/ 1 w 31"/>
                  <a:gd name="T21" fmla="*/ 37 h 38"/>
                  <a:gd name="T22" fmla="*/ 2 w 31"/>
                  <a:gd name="T23" fmla="*/ 38 h 38"/>
                  <a:gd name="T24" fmla="*/ 3 w 31"/>
                  <a:gd name="T25" fmla="*/ 37 h 38"/>
                  <a:gd name="T26" fmla="*/ 7 w 31"/>
                  <a:gd name="T27" fmla="*/ 28 h 38"/>
                  <a:gd name="T28" fmla="*/ 24 w 31"/>
                  <a:gd name="T29" fmla="*/ 28 h 38"/>
                  <a:gd name="T30" fmla="*/ 27 w 31"/>
                  <a:gd name="T31" fmla="*/ 37 h 38"/>
                  <a:gd name="T32" fmla="*/ 29 w 31"/>
                  <a:gd name="T33" fmla="*/ 38 h 38"/>
                  <a:gd name="T34" fmla="*/ 29 w 31"/>
                  <a:gd name="T35" fmla="*/ 37 h 38"/>
                  <a:gd name="T36" fmla="*/ 30 w 31"/>
                  <a:gd name="T37" fmla="*/ 35 h 38"/>
                  <a:gd name="T38" fmla="*/ 23 w 31"/>
                  <a:gd name="T39" fmla="*/ 18 h 38"/>
                  <a:gd name="T40" fmla="*/ 15 w 31"/>
                  <a:gd name="T41" fmla="*/ 8 h 38"/>
                  <a:gd name="T42" fmla="*/ 19 w 31"/>
                  <a:gd name="T43" fmla="*/ 16 h 38"/>
                  <a:gd name="T44" fmla="*/ 12 w 31"/>
                  <a:gd name="T45" fmla="*/ 16 h 38"/>
                  <a:gd name="T46" fmla="*/ 15 w 31"/>
                  <a:gd name="T47" fmla="*/ 8 h 38"/>
                  <a:gd name="T48" fmla="*/ 8 w 31"/>
                  <a:gd name="T49" fmla="*/ 25 h 38"/>
                  <a:gd name="T50" fmla="*/ 10 w 31"/>
                  <a:gd name="T51" fmla="*/ 20 h 38"/>
                  <a:gd name="T52" fmla="*/ 20 w 31"/>
                  <a:gd name="T53" fmla="*/ 20 h 38"/>
                  <a:gd name="T54" fmla="*/ 22 w 31"/>
                  <a:gd name="T55" fmla="*/ 25 h 38"/>
                  <a:gd name="T56" fmla="*/ 8 w 31"/>
                  <a:gd name="T57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1" h="38">
                    <a:moveTo>
                      <a:pt x="23" y="18"/>
                    </a:moveTo>
                    <a:cubicBezTo>
                      <a:pt x="23" y="17"/>
                      <a:pt x="23" y="17"/>
                      <a:pt x="23" y="1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5"/>
                      <a:pt x="19" y="4"/>
                    </a:cubicBezTo>
                    <a:cubicBezTo>
                      <a:pt x="19" y="2"/>
                      <a:pt x="18" y="0"/>
                      <a:pt x="15" y="0"/>
                    </a:cubicBezTo>
                    <a:cubicBezTo>
                      <a:pt x="13" y="0"/>
                      <a:pt x="11" y="2"/>
                      <a:pt x="11" y="4"/>
                    </a:cubicBezTo>
                    <a:cubicBezTo>
                      <a:pt x="11" y="5"/>
                      <a:pt x="12" y="6"/>
                      <a:pt x="12" y="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ubicBezTo>
                      <a:pt x="1" y="38"/>
                      <a:pt x="2" y="38"/>
                      <a:pt x="2" y="38"/>
                    </a:cubicBezTo>
                    <a:cubicBezTo>
                      <a:pt x="3" y="38"/>
                      <a:pt x="3" y="37"/>
                      <a:pt x="3" y="3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8" y="37"/>
                      <a:pt x="28" y="38"/>
                      <a:pt x="29" y="38"/>
                    </a:cubicBezTo>
                    <a:cubicBezTo>
                      <a:pt x="29" y="38"/>
                      <a:pt x="29" y="38"/>
                      <a:pt x="29" y="37"/>
                    </a:cubicBezTo>
                    <a:cubicBezTo>
                      <a:pt x="30" y="37"/>
                      <a:pt x="31" y="36"/>
                      <a:pt x="30" y="35"/>
                    </a:cubicBezTo>
                    <a:lnTo>
                      <a:pt x="23" y="18"/>
                    </a:lnTo>
                    <a:close/>
                    <a:moveTo>
                      <a:pt x="15" y="8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12" y="16"/>
                      <a:pt x="12" y="16"/>
                      <a:pt x="12" y="16"/>
                    </a:cubicBezTo>
                    <a:lnTo>
                      <a:pt x="15" y="8"/>
                    </a:lnTo>
                    <a:close/>
                    <a:moveTo>
                      <a:pt x="8" y="25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5"/>
                      <a:pt x="22" y="25"/>
                      <a:pt x="22" y="25"/>
                    </a:cubicBez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49" name="Freeform 32"/>
              <p:cNvSpPr>
                <a:spLocks/>
              </p:cNvSpPr>
              <p:nvPr/>
            </p:nvSpPr>
            <p:spPr bwMode="auto">
              <a:xfrm>
                <a:off x="2938284" y="2158835"/>
                <a:ext cx="30640" cy="100675"/>
              </a:xfrm>
              <a:custGeom>
                <a:avLst/>
                <a:gdLst>
                  <a:gd name="T0" fmla="*/ 3 w 6"/>
                  <a:gd name="T1" fmla="*/ 18 h 19"/>
                  <a:gd name="T2" fmla="*/ 4 w 6"/>
                  <a:gd name="T3" fmla="*/ 19 h 19"/>
                  <a:gd name="T4" fmla="*/ 5 w 6"/>
                  <a:gd name="T5" fmla="*/ 19 h 19"/>
                  <a:gd name="T6" fmla="*/ 6 w 6"/>
                  <a:gd name="T7" fmla="*/ 16 h 19"/>
                  <a:gd name="T8" fmla="*/ 3 w 6"/>
                  <a:gd name="T9" fmla="*/ 10 h 19"/>
                  <a:gd name="T10" fmla="*/ 5 w 6"/>
                  <a:gd name="T11" fmla="*/ 3 h 19"/>
                  <a:gd name="T12" fmla="*/ 5 w 6"/>
                  <a:gd name="T13" fmla="*/ 1 h 19"/>
                  <a:gd name="T14" fmla="*/ 3 w 6"/>
                  <a:gd name="T15" fmla="*/ 1 h 19"/>
                  <a:gd name="T16" fmla="*/ 0 w 6"/>
                  <a:gd name="T17" fmla="*/ 10 h 19"/>
                  <a:gd name="T18" fmla="*/ 3 w 6"/>
                  <a:gd name="T1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9">
                    <a:moveTo>
                      <a:pt x="3" y="18"/>
                    </a:moveTo>
                    <a:cubicBezTo>
                      <a:pt x="3" y="19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7"/>
                      <a:pt x="6" y="16"/>
                    </a:cubicBezTo>
                    <a:cubicBezTo>
                      <a:pt x="4" y="14"/>
                      <a:pt x="3" y="12"/>
                      <a:pt x="3" y="10"/>
                    </a:cubicBezTo>
                    <a:cubicBezTo>
                      <a:pt x="3" y="7"/>
                      <a:pt x="4" y="5"/>
                      <a:pt x="5" y="3"/>
                    </a:cubicBezTo>
                    <a:cubicBezTo>
                      <a:pt x="6" y="3"/>
                      <a:pt x="6" y="2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1" y="4"/>
                      <a:pt x="0" y="7"/>
                      <a:pt x="0" y="10"/>
                    </a:cubicBezTo>
                    <a:cubicBezTo>
                      <a:pt x="0" y="13"/>
                      <a:pt x="1" y="16"/>
                      <a:pt x="3" y="18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50" name="Freeform 33"/>
              <p:cNvSpPr>
                <a:spLocks/>
              </p:cNvSpPr>
              <p:nvPr/>
            </p:nvSpPr>
            <p:spPr bwMode="auto">
              <a:xfrm>
                <a:off x="2901079" y="2126007"/>
                <a:ext cx="48149" cy="159768"/>
              </a:xfrm>
              <a:custGeom>
                <a:avLst/>
                <a:gdLst>
                  <a:gd name="T0" fmla="*/ 7 w 9"/>
                  <a:gd name="T1" fmla="*/ 30 h 30"/>
                  <a:gd name="T2" fmla="*/ 7 w 9"/>
                  <a:gd name="T3" fmla="*/ 27 h 30"/>
                  <a:gd name="T4" fmla="*/ 3 w 9"/>
                  <a:gd name="T5" fmla="*/ 16 h 30"/>
                  <a:gd name="T6" fmla="*/ 8 w 9"/>
                  <a:gd name="T7" fmla="*/ 3 h 30"/>
                  <a:gd name="T8" fmla="*/ 8 w 9"/>
                  <a:gd name="T9" fmla="*/ 1 h 30"/>
                  <a:gd name="T10" fmla="*/ 6 w 9"/>
                  <a:gd name="T11" fmla="*/ 1 h 30"/>
                  <a:gd name="T12" fmla="*/ 0 w 9"/>
                  <a:gd name="T13" fmla="*/ 16 h 30"/>
                  <a:gd name="T14" fmla="*/ 5 w 9"/>
                  <a:gd name="T15" fmla="*/ 29 h 30"/>
                  <a:gd name="T16" fmla="*/ 6 w 9"/>
                  <a:gd name="T17" fmla="*/ 30 h 30"/>
                  <a:gd name="T18" fmla="*/ 7 w 9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0">
                    <a:moveTo>
                      <a:pt x="7" y="30"/>
                    </a:moveTo>
                    <a:cubicBezTo>
                      <a:pt x="8" y="29"/>
                      <a:pt x="8" y="28"/>
                      <a:pt x="7" y="27"/>
                    </a:cubicBezTo>
                    <a:cubicBezTo>
                      <a:pt x="5" y="24"/>
                      <a:pt x="3" y="20"/>
                      <a:pt x="3" y="16"/>
                    </a:cubicBezTo>
                    <a:cubicBezTo>
                      <a:pt x="3" y="11"/>
                      <a:pt x="5" y="7"/>
                      <a:pt x="8" y="3"/>
                    </a:cubicBezTo>
                    <a:cubicBezTo>
                      <a:pt x="9" y="3"/>
                      <a:pt x="9" y="2"/>
                      <a:pt x="8" y="1"/>
                    </a:cubicBezTo>
                    <a:cubicBezTo>
                      <a:pt x="7" y="0"/>
                      <a:pt x="6" y="0"/>
                      <a:pt x="6" y="1"/>
                    </a:cubicBezTo>
                    <a:cubicBezTo>
                      <a:pt x="2" y="5"/>
                      <a:pt x="0" y="10"/>
                      <a:pt x="0" y="16"/>
                    </a:cubicBezTo>
                    <a:cubicBezTo>
                      <a:pt x="0" y="21"/>
                      <a:pt x="1" y="26"/>
                      <a:pt x="5" y="29"/>
                    </a:cubicBezTo>
                    <a:cubicBezTo>
                      <a:pt x="5" y="30"/>
                      <a:pt x="6" y="30"/>
                      <a:pt x="6" y="30"/>
                    </a:cubicBezTo>
                    <a:cubicBezTo>
                      <a:pt x="6" y="30"/>
                      <a:pt x="7" y="30"/>
                      <a:pt x="7" y="30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51" name="Freeform 34"/>
              <p:cNvSpPr>
                <a:spLocks/>
              </p:cNvSpPr>
              <p:nvPr/>
            </p:nvSpPr>
            <p:spPr bwMode="auto">
              <a:xfrm>
                <a:off x="3047714" y="2158835"/>
                <a:ext cx="37207" cy="100675"/>
              </a:xfrm>
              <a:custGeom>
                <a:avLst/>
                <a:gdLst>
                  <a:gd name="T0" fmla="*/ 1 w 7"/>
                  <a:gd name="T1" fmla="*/ 19 h 19"/>
                  <a:gd name="T2" fmla="*/ 2 w 7"/>
                  <a:gd name="T3" fmla="*/ 19 h 19"/>
                  <a:gd name="T4" fmla="*/ 3 w 7"/>
                  <a:gd name="T5" fmla="*/ 18 h 19"/>
                  <a:gd name="T6" fmla="*/ 7 w 7"/>
                  <a:gd name="T7" fmla="*/ 10 h 19"/>
                  <a:gd name="T8" fmla="*/ 4 w 7"/>
                  <a:gd name="T9" fmla="*/ 1 h 19"/>
                  <a:gd name="T10" fmla="*/ 1 w 7"/>
                  <a:gd name="T11" fmla="*/ 1 h 19"/>
                  <a:gd name="T12" fmla="*/ 1 w 7"/>
                  <a:gd name="T13" fmla="*/ 3 h 19"/>
                  <a:gd name="T14" fmla="*/ 3 w 7"/>
                  <a:gd name="T15" fmla="*/ 10 h 19"/>
                  <a:gd name="T16" fmla="*/ 1 w 7"/>
                  <a:gd name="T17" fmla="*/ 16 h 19"/>
                  <a:gd name="T18" fmla="*/ 1 w 7"/>
                  <a:gd name="T1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9">
                    <a:moveTo>
                      <a:pt x="1" y="19"/>
                    </a:move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6"/>
                      <a:pt x="7" y="13"/>
                      <a:pt x="7" y="10"/>
                    </a:cubicBezTo>
                    <a:cubicBezTo>
                      <a:pt x="7" y="7"/>
                      <a:pt x="5" y="4"/>
                      <a:pt x="4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5"/>
                      <a:pt x="3" y="7"/>
                      <a:pt x="3" y="10"/>
                    </a:cubicBezTo>
                    <a:cubicBezTo>
                      <a:pt x="3" y="12"/>
                      <a:pt x="2" y="14"/>
                      <a:pt x="1" y="16"/>
                    </a:cubicBezTo>
                    <a:cubicBezTo>
                      <a:pt x="0" y="17"/>
                      <a:pt x="0" y="18"/>
                      <a:pt x="1" y="19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52" name="Freeform 35"/>
              <p:cNvSpPr>
                <a:spLocks/>
              </p:cNvSpPr>
              <p:nvPr/>
            </p:nvSpPr>
            <p:spPr bwMode="auto">
              <a:xfrm>
                <a:off x="3073977" y="2126007"/>
                <a:ext cx="48149" cy="159768"/>
              </a:xfrm>
              <a:custGeom>
                <a:avLst/>
                <a:gdLst>
                  <a:gd name="T0" fmla="*/ 3 w 9"/>
                  <a:gd name="T1" fmla="*/ 1 h 30"/>
                  <a:gd name="T2" fmla="*/ 0 w 9"/>
                  <a:gd name="T3" fmla="*/ 1 h 30"/>
                  <a:gd name="T4" fmla="*/ 0 w 9"/>
                  <a:gd name="T5" fmla="*/ 3 h 30"/>
                  <a:gd name="T6" fmla="*/ 5 w 9"/>
                  <a:gd name="T7" fmla="*/ 16 h 30"/>
                  <a:gd name="T8" fmla="*/ 1 w 9"/>
                  <a:gd name="T9" fmla="*/ 27 h 30"/>
                  <a:gd name="T10" fmla="*/ 1 w 9"/>
                  <a:gd name="T11" fmla="*/ 30 h 30"/>
                  <a:gd name="T12" fmla="*/ 2 w 9"/>
                  <a:gd name="T13" fmla="*/ 30 h 30"/>
                  <a:gd name="T14" fmla="*/ 3 w 9"/>
                  <a:gd name="T15" fmla="*/ 29 h 30"/>
                  <a:gd name="T16" fmla="*/ 9 w 9"/>
                  <a:gd name="T17" fmla="*/ 16 h 30"/>
                  <a:gd name="T18" fmla="*/ 3 w 9"/>
                  <a:gd name="T1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0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3" y="7"/>
                      <a:pt x="5" y="11"/>
                      <a:pt x="5" y="16"/>
                    </a:cubicBezTo>
                    <a:cubicBezTo>
                      <a:pt x="5" y="20"/>
                      <a:pt x="4" y="24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1" y="30"/>
                      <a:pt x="2" y="30"/>
                      <a:pt x="2" y="30"/>
                    </a:cubicBezTo>
                    <a:cubicBezTo>
                      <a:pt x="3" y="30"/>
                      <a:pt x="3" y="30"/>
                      <a:pt x="3" y="29"/>
                    </a:cubicBezTo>
                    <a:cubicBezTo>
                      <a:pt x="7" y="26"/>
                      <a:pt x="9" y="21"/>
                      <a:pt x="9" y="16"/>
                    </a:cubicBezTo>
                    <a:cubicBezTo>
                      <a:pt x="9" y="10"/>
                      <a:pt x="6" y="5"/>
                      <a:pt x="3" y="1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</p:grpSp>
        <p:grpSp>
          <p:nvGrpSpPr>
            <p:cNvPr id="354" name="组合 353"/>
            <p:cNvGrpSpPr/>
            <p:nvPr/>
          </p:nvGrpSpPr>
          <p:grpSpPr>
            <a:xfrm>
              <a:off x="3395259" y="2685314"/>
              <a:ext cx="185085" cy="157797"/>
              <a:chOff x="2806970" y="1321532"/>
              <a:chExt cx="448660" cy="402700"/>
            </a:xfrm>
          </p:grpSpPr>
          <p:sp>
            <p:nvSpPr>
              <p:cNvPr id="356" name="Freeform 34"/>
              <p:cNvSpPr>
                <a:spLocks/>
              </p:cNvSpPr>
              <p:nvPr/>
            </p:nvSpPr>
            <p:spPr bwMode="auto">
              <a:xfrm>
                <a:off x="2914210" y="1608236"/>
                <a:ext cx="227613" cy="115996"/>
              </a:xfrm>
              <a:custGeom>
                <a:avLst/>
                <a:gdLst>
                  <a:gd name="T0" fmla="*/ 29 w 32"/>
                  <a:gd name="T1" fmla="*/ 10 h 16"/>
                  <a:gd name="T2" fmla="*/ 18 w 32"/>
                  <a:gd name="T3" fmla="*/ 10 h 16"/>
                  <a:gd name="T4" fmla="*/ 18 w 32"/>
                  <a:gd name="T5" fmla="*/ 6 h 16"/>
                  <a:gd name="T6" fmla="*/ 16 w 32"/>
                  <a:gd name="T7" fmla="*/ 4 h 16"/>
                  <a:gd name="T8" fmla="*/ 15 w 32"/>
                  <a:gd name="T9" fmla="*/ 6 h 16"/>
                  <a:gd name="T10" fmla="*/ 15 w 32"/>
                  <a:gd name="T11" fmla="*/ 11 h 16"/>
                  <a:gd name="T12" fmla="*/ 16 w 32"/>
                  <a:gd name="T13" fmla="*/ 13 h 16"/>
                  <a:gd name="T14" fmla="*/ 29 w 32"/>
                  <a:gd name="T15" fmla="*/ 13 h 16"/>
                  <a:gd name="T16" fmla="*/ 29 w 32"/>
                  <a:gd name="T17" fmla="*/ 13 h 16"/>
                  <a:gd name="T18" fmla="*/ 29 w 32"/>
                  <a:gd name="T19" fmla="*/ 13 h 16"/>
                  <a:gd name="T20" fmla="*/ 3 w 32"/>
                  <a:gd name="T21" fmla="*/ 13 h 16"/>
                  <a:gd name="T22" fmla="*/ 3 w 32"/>
                  <a:gd name="T23" fmla="*/ 13 h 16"/>
                  <a:gd name="T24" fmla="*/ 3 w 32"/>
                  <a:gd name="T25" fmla="*/ 13 h 16"/>
                  <a:gd name="T26" fmla="*/ 11 w 32"/>
                  <a:gd name="T27" fmla="*/ 13 h 16"/>
                  <a:gd name="T28" fmla="*/ 12 w 32"/>
                  <a:gd name="T29" fmla="*/ 11 h 16"/>
                  <a:gd name="T30" fmla="*/ 12 w 32"/>
                  <a:gd name="T31" fmla="*/ 1 h 16"/>
                  <a:gd name="T32" fmla="*/ 11 w 32"/>
                  <a:gd name="T33" fmla="*/ 0 h 16"/>
                  <a:gd name="T34" fmla="*/ 9 w 32"/>
                  <a:gd name="T35" fmla="*/ 1 h 16"/>
                  <a:gd name="T36" fmla="*/ 9 w 32"/>
                  <a:gd name="T37" fmla="*/ 10 h 16"/>
                  <a:gd name="T38" fmla="*/ 3 w 32"/>
                  <a:gd name="T39" fmla="*/ 10 h 16"/>
                  <a:gd name="T40" fmla="*/ 0 w 32"/>
                  <a:gd name="T41" fmla="*/ 13 h 16"/>
                  <a:gd name="T42" fmla="*/ 3 w 32"/>
                  <a:gd name="T43" fmla="*/ 16 h 16"/>
                  <a:gd name="T44" fmla="*/ 29 w 32"/>
                  <a:gd name="T45" fmla="*/ 16 h 16"/>
                  <a:gd name="T46" fmla="*/ 32 w 32"/>
                  <a:gd name="T47" fmla="*/ 13 h 16"/>
                  <a:gd name="T48" fmla="*/ 29 w 32"/>
                  <a:gd name="T4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16">
                    <a:moveTo>
                      <a:pt x="29" y="10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7" y="4"/>
                      <a:pt x="16" y="4"/>
                    </a:cubicBezTo>
                    <a:cubicBezTo>
                      <a:pt x="16" y="4"/>
                      <a:pt x="15" y="5"/>
                      <a:pt x="15" y="6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2"/>
                      <a:pt x="16" y="13"/>
                      <a:pt x="16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2" y="12"/>
                      <a:pt x="12" y="1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10" y="0"/>
                      <a:pt x="9" y="0"/>
                      <a:pt x="9" y="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0" y="11"/>
                      <a:pt x="0" y="13"/>
                    </a:cubicBezTo>
                    <a:cubicBezTo>
                      <a:pt x="0" y="15"/>
                      <a:pt x="2" y="16"/>
                      <a:pt x="3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1" y="16"/>
                      <a:pt x="32" y="15"/>
                      <a:pt x="32" y="13"/>
                    </a:cubicBezTo>
                    <a:cubicBezTo>
                      <a:pt x="32" y="11"/>
                      <a:pt x="31" y="10"/>
                      <a:pt x="29" y="10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57" name="Freeform 35"/>
              <p:cNvSpPr>
                <a:spLocks noEditPoints="1"/>
              </p:cNvSpPr>
              <p:nvPr/>
            </p:nvSpPr>
            <p:spPr bwMode="auto">
              <a:xfrm>
                <a:off x="3078355" y="1472544"/>
                <a:ext cx="129127" cy="129127"/>
              </a:xfrm>
              <a:custGeom>
                <a:avLst/>
                <a:gdLst>
                  <a:gd name="T0" fmla="*/ 13 w 18"/>
                  <a:gd name="T1" fmla="*/ 18 h 18"/>
                  <a:gd name="T2" fmla="*/ 5 w 18"/>
                  <a:gd name="T3" fmla="*/ 18 h 18"/>
                  <a:gd name="T4" fmla="*/ 0 w 18"/>
                  <a:gd name="T5" fmla="*/ 13 h 18"/>
                  <a:gd name="T6" fmla="*/ 0 w 18"/>
                  <a:gd name="T7" fmla="*/ 5 h 18"/>
                  <a:gd name="T8" fmla="*/ 5 w 18"/>
                  <a:gd name="T9" fmla="*/ 0 h 18"/>
                  <a:gd name="T10" fmla="*/ 13 w 18"/>
                  <a:gd name="T11" fmla="*/ 0 h 18"/>
                  <a:gd name="T12" fmla="*/ 18 w 18"/>
                  <a:gd name="T13" fmla="*/ 5 h 18"/>
                  <a:gd name="T14" fmla="*/ 18 w 18"/>
                  <a:gd name="T15" fmla="*/ 13 h 18"/>
                  <a:gd name="T16" fmla="*/ 13 w 18"/>
                  <a:gd name="T17" fmla="*/ 18 h 18"/>
                  <a:gd name="T18" fmla="*/ 5 w 18"/>
                  <a:gd name="T19" fmla="*/ 3 h 18"/>
                  <a:gd name="T20" fmla="*/ 3 w 18"/>
                  <a:gd name="T21" fmla="*/ 5 h 18"/>
                  <a:gd name="T22" fmla="*/ 3 w 18"/>
                  <a:gd name="T23" fmla="*/ 13 h 18"/>
                  <a:gd name="T24" fmla="*/ 5 w 18"/>
                  <a:gd name="T25" fmla="*/ 15 h 18"/>
                  <a:gd name="T26" fmla="*/ 13 w 18"/>
                  <a:gd name="T27" fmla="*/ 15 h 18"/>
                  <a:gd name="T28" fmla="*/ 15 w 18"/>
                  <a:gd name="T29" fmla="*/ 13 h 18"/>
                  <a:gd name="T30" fmla="*/ 15 w 18"/>
                  <a:gd name="T31" fmla="*/ 5 h 18"/>
                  <a:gd name="T32" fmla="*/ 13 w 18"/>
                  <a:gd name="T33" fmla="*/ 3 h 18"/>
                  <a:gd name="T34" fmla="*/ 5 w 18"/>
                  <a:gd name="T3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18">
                    <a:moveTo>
                      <a:pt x="13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2" y="18"/>
                      <a:pt x="0" y="15"/>
                      <a:pt x="0" y="1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8" y="2"/>
                      <a:pt x="18" y="5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5"/>
                      <a:pt x="16" y="18"/>
                      <a:pt x="13" y="18"/>
                    </a:cubicBezTo>
                    <a:close/>
                    <a:moveTo>
                      <a:pt x="5" y="3"/>
                    </a:moveTo>
                    <a:cubicBezTo>
                      <a:pt x="4" y="3"/>
                      <a:pt x="3" y="4"/>
                      <a:pt x="3" y="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5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4" y="3"/>
                      <a:pt x="13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58" name="Freeform 40"/>
              <p:cNvSpPr>
                <a:spLocks noEditPoints="1"/>
              </p:cNvSpPr>
              <p:nvPr/>
            </p:nvSpPr>
            <p:spPr bwMode="auto">
              <a:xfrm>
                <a:off x="2879193" y="1321532"/>
                <a:ext cx="376437" cy="315157"/>
              </a:xfrm>
              <a:custGeom>
                <a:avLst/>
                <a:gdLst>
                  <a:gd name="T0" fmla="*/ 22 w 53"/>
                  <a:gd name="T1" fmla="*/ 3 h 44"/>
                  <a:gd name="T2" fmla="*/ 38 w 53"/>
                  <a:gd name="T3" fmla="*/ 11 h 44"/>
                  <a:gd name="T4" fmla="*/ 50 w 53"/>
                  <a:gd name="T5" fmla="*/ 19 h 44"/>
                  <a:gd name="T6" fmla="*/ 50 w 53"/>
                  <a:gd name="T7" fmla="*/ 40 h 44"/>
                  <a:gd name="T8" fmla="*/ 48 w 53"/>
                  <a:gd name="T9" fmla="*/ 42 h 44"/>
                  <a:gd name="T10" fmla="*/ 28 w 53"/>
                  <a:gd name="T11" fmla="*/ 42 h 44"/>
                  <a:gd name="T12" fmla="*/ 12 w 53"/>
                  <a:gd name="T13" fmla="*/ 31 h 44"/>
                  <a:gd name="T14" fmla="*/ 3 w 53"/>
                  <a:gd name="T15" fmla="*/ 22 h 44"/>
                  <a:gd name="T16" fmla="*/ 3 w 53"/>
                  <a:gd name="T17" fmla="*/ 4 h 44"/>
                  <a:gd name="T18" fmla="*/ 4 w 53"/>
                  <a:gd name="T19" fmla="*/ 3 h 44"/>
                  <a:gd name="T20" fmla="*/ 22 w 53"/>
                  <a:gd name="T21" fmla="*/ 3 h 44"/>
                  <a:gd name="T22" fmla="*/ 23 w 53"/>
                  <a:gd name="T23" fmla="*/ 0 h 44"/>
                  <a:gd name="T24" fmla="*/ 4 w 53"/>
                  <a:gd name="T25" fmla="*/ 0 h 44"/>
                  <a:gd name="T26" fmla="*/ 0 w 53"/>
                  <a:gd name="T27" fmla="*/ 4 h 44"/>
                  <a:gd name="T28" fmla="*/ 0 w 53"/>
                  <a:gd name="T29" fmla="*/ 23 h 44"/>
                  <a:gd name="T30" fmla="*/ 10 w 53"/>
                  <a:gd name="T31" fmla="*/ 33 h 44"/>
                  <a:gd name="T32" fmla="*/ 27 w 53"/>
                  <a:gd name="T33" fmla="*/ 44 h 44"/>
                  <a:gd name="T34" fmla="*/ 48 w 53"/>
                  <a:gd name="T35" fmla="*/ 44 h 44"/>
                  <a:gd name="T36" fmla="*/ 53 w 53"/>
                  <a:gd name="T37" fmla="*/ 40 h 44"/>
                  <a:gd name="T38" fmla="*/ 53 w 53"/>
                  <a:gd name="T39" fmla="*/ 17 h 44"/>
                  <a:gd name="T40" fmla="*/ 39 w 53"/>
                  <a:gd name="T41" fmla="*/ 9 h 44"/>
                  <a:gd name="T42" fmla="*/ 23 w 53"/>
                  <a:gd name="T4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44">
                    <a:moveTo>
                      <a:pt x="22" y="3"/>
                    </a:moveTo>
                    <a:cubicBezTo>
                      <a:pt x="24" y="4"/>
                      <a:pt x="34" y="9"/>
                      <a:pt x="38" y="11"/>
                    </a:cubicBezTo>
                    <a:cubicBezTo>
                      <a:pt x="41" y="13"/>
                      <a:pt x="47" y="17"/>
                      <a:pt x="50" y="19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50" y="41"/>
                      <a:pt x="49" y="42"/>
                      <a:pt x="48" y="42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5" y="40"/>
                      <a:pt x="15" y="33"/>
                      <a:pt x="12" y="31"/>
                    </a:cubicBezTo>
                    <a:cubicBezTo>
                      <a:pt x="10" y="29"/>
                      <a:pt x="5" y="24"/>
                      <a:pt x="3" y="2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2" y="3"/>
                      <a:pt x="22" y="3"/>
                      <a:pt x="22" y="3"/>
                    </a:cubicBezTo>
                    <a:moveTo>
                      <a:pt x="2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7" y="30"/>
                      <a:pt x="10" y="33"/>
                    </a:cubicBezTo>
                    <a:cubicBezTo>
                      <a:pt x="13" y="35"/>
                      <a:pt x="27" y="44"/>
                      <a:pt x="27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51" y="44"/>
                      <a:pt x="53" y="42"/>
                      <a:pt x="53" y="40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3" y="17"/>
                      <a:pt x="44" y="12"/>
                      <a:pt x="39" y="9"/>
                    </a:cubicBezTo>
                    <a:cubicBezTo>
                      <a:pt x="34" y="6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59" name="Freeform 41"/>
              <p:cNvSpPr>
                <a:spLocks/>
              </p:cNvSpPr>
              <p:nvPr/>
            </p:nvSpPr>
            <p:spPr bwMode="auto">
              <a:xfrm>
                <a:off x="2885759" y="1328097"/>
                <a:ext cx="186031" cy="129127"/>
              </a:xfrm>
              <a:custGeom>
                <a:avLst/>
                <a:gdLst>
                  <a:gd name="T0" fmla="*/ 24 w 26"/>
                  <a:gd name="T1" fmla="*/ 18 h 18"/>
                  <a:gd name="T2" fmla="*/ 23 w 26"/>
                  <a:gd name="T3" fmla="*/ 18 h 18"/>
                  <a:gd name="T4" fmla="*/ 1 w 26"/>
                  <a:gd name="T5" fmla="*/ 3 h 18"/>
                  <a:gd name="T6" fmla="*/ 0 w 26"/>
                  <a:gd name="T7" fmla="*/ 1 h 18"/>
                  <a:gd name="T8" fmla="*/ 2 w 26"/>
                  <a:gd name="T9" fmla="*/ 0 h 18"/>
                  <a:gd name="T10" fmla="*/ 25 w 26"/>
                  <a:gd name="T11" fmla="*/ 16 h 18"/>
                  <a:gd name="T12" fmla="*/ 25 w 26"/>
                  <a:gd name="T13" fmla="*/ 18 h 18"/>
                  <a:gd name="T14" fmla="*/ 24 w 2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4" y="18"/>
                    </a:moveTo>
                    <a:cubicBezTo>
                      <a:pt x="24" y="18"/>
                      <a:pt x="24" y="18"/>
                      <a:pt x="23" y="18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6"/>
                      <a:pt x="26" y="17"/>
                      <a:pt x="25" y="18"/>
                    </a:cubicBezTo>
                    <a:cubicBezTo>
                      <a:pt x="25" y="18"/>
                      <a:pt x="25" y="18"/>
                      <a:pt x="24" y="18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60" name="Freeform 42"/>
              <p:cNvSpPr>
                <a:spLocks/>
              </p:cNvSpPr>
              <p:nvPr/>
            </p:nvSpPr>
            <p:spPr bwMode="auto">
              <a:xfrm>
                <a:off x="2806970" y="1428772"/>
                <a:ext cx="122561" cy="223236"/>
              </a:xfrm>
              <a:custGeom>
                <a:avLst/>
                <a:gdLst>
                  <a:gd name="T0" fmla="*/ 14 w 17"/>
                  <a:gd name="T1" fmla="*/ 31 h 31"/>
                  <a:gd name="T2" fmla="*/ 12 w 17"/>
                  <a:gd name="T3" fmla="*/ 30 h 31"/>
                  <a:gd name="T4" fmla="*/ 13 w 17"/>
                  <a:gd name="T5" fmla="*/ 28 h 31"/>
                  <a:gd name="T6" fmla="*/ 15 w 17"/>
                  <a:gd name="T7" fmla="*/ 27 h 31"/>
                  <a:gd name="T8" fmla="*/ 15 w 17"/>
                  <a:gd name="T9" fmla="*/ 27 h 31"/>
                  <a:gd name="T10" fmla="*/ 13 w 17"/>
                  <a:gd name="T11" fmla="*/ 26 h 31"/>
                  <a:gd name="T12" fmla="*/ 1 w 17"/>
                  <a:gd name="T13" fmla="*/ 9 h 31"/>
                  <a:gd name="T14" fmla="*/ 5 w 17"/>
                  <a:gd name="T15" fmla="*/ 2 h 31"/>
                  <a:gd name="T16" fmla="*/ 11 w 17"/>
                  <a:gd name="T17" fmla="*/ 1 h 31"/>
                  <a:gd name="T18" fmla="*/ 12 w 17"/>
                  <a:gd name="T19" fmla="*/ 3 h 31"/>
                  <a:gd name="T20" fmla="*/ 11 w 17"/>
                  <a:gd name="T21" fmla="*/ 4 h 31"/>
                  <a:gd name="T22" fmla="*/ 11 w 17"/>
                  <a:gd name="T23" fmla="*/ 4 h 31"/>
                  <a:gd name="T24" fmla="*/ 6 w 17"/>
                  <a:gd name="T25" fmla="*/ 5 h 31"/>
                  <a:gd name="T26" fmla="*/ 4 w 17"/>
                  <a:gd name="T27" fmla="*/ 10 h 31"/>
                  <a:gd name="T28" fmla="*/ 15 w 17"/>
                  <a:gd name="T29" fmla="*/ 24 h 31"/>
                  <a:gd name="T30" fmla="*/ 17 w 17"/>
                  <a:gd name="T31" fmla="*/ 28 h 31"/>
                  <a:gd name="T32" fmla="*/ 14 w 17"/>
                  <a:gd name="T33" fmla="*/ 31 h 31"/>
                  <a:gd name="T34" fmla="*/ 14 w 17"/>
                  <a:gd name="T3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1">
                    <a:moveTo>
                      <a:pt x="14" y="31"/>
                    </a:moveTo>
                    <a:cubicBezTo>
                      <a:pt x="13" y="31"/>
                      <a:pt x="12" y="31"/>
                      <a:pt x="12" y="30"/>
                    </a:cubicBezTo>
                    <a:cubicBezTo>
                      <a:pt x="12" y="29"/>
                      <a:pt x="12" y="28"/>
                      <a:pt x="13" y="28"/>
                    </a:cubicBezTo>
                    <a:cubicBezTo>
                      <a:pt x="14" y="28"/>
                      <a:pt x="14" y="28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3" y="26"/>
                    </a:cubicBezTo>
                    <a:cubicBezTo>
                      <a:pt x="10" y="24"/>
                      <a:pt x="0" y="19"/>
                      <a:pt x="1" y="9"/>
                    </a:cubicBezTo>
                    <a:cubicBezTo>
                      <a:pt x="1" y="6"/>
                      <a:pt x="2" y="4"/>
                      <a:pt x="5" y="2"/>
                    </a:cubicBezTo>
                    <a:cubicBezTo>
                      <a:pt x="7" y="0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2" y="3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8" y="3"/>
                      <a:pt x="6" y="5"/>
                    </a:cubicBezTo>
                    <a:cubicBezTo>
                      <a:pt x="5" y="6"/>
                      <a:pt x="4" y="7"/>
                      <a:pt x="4" y="10"/>
                    </a:cubicBezTo>
                    <a:cubicBezTo>
                      <a:pt x="3" y="17"/>
                      <a:pt x="9" y="21"/>
                      <a:pt x="15" y="24"/>
                    </a:cubicBezTo>
                    <a:cubicBezTo>
                      <a:pt x="17" y="25"/>
                      <a:pt x="17" y="26"/>
                      <a:pt x="17" y="28"/>
                    </a:cubicBezTo>
                    <a:cubicBezTo>
                      <a:pt x="17" y="29"/>
                      <a:pt x="15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383" tIns="45691" rIns="91383" bIns="45691" numCol="1" anchor="t" anchorCtr="0" compatLnSpc="1">
                <a:prstTxWarp prst="textNoShape">
                  <a:avLst/>
                </a:prstTxWarp>
              </a:bodyPr>
              <a:lstStyle/>
              <a:p>
                <a:pPr defTabSz="914035"/>
                <a:endParaRPr lang="zh-CN" altLang="en-US" sz="1799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</p:grpSp>
        <p:sp>
          <p:nvSpPr>
            <p:cNvPr id="361" name="文本框 1"/>
            <p:cNvSpPr txBox="1"/>
            <p:nvPr/>
          </p:nvSpPr>
          <p:spPr>
            <a:xfrm>
              <a:off x="2668119" y="2705165"/>
              <a:ext cx="368243" cy="18357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884" tIns="10884" rIns="10884" bIns="10884" numCol="1" anchor="ctr" anchorCtr="0">
              <a:spAutoFit/>
            </a:bodyPr>
            <a:lstStyle>
              <a:lvl1pPr>
                <a:defRPr sz="7000">
                  <a:solidFill>
                    <a:srgbClr val="FFC0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defTabSz="914035"/>
              <a:r>
                <a:rPr lang="en-US" altLang="zh-CN" sz="1050" dirty="0">
                  <a:solidFill>
                    <a:schemeClr val="tx2"/>
                  </a:solidFill>
                  <a:latin typeface="Arial Unicode MS" panose="020B0604020202020204" pitchFamily="34" charset="-122"/>
                  <a:cs typeface="Arial" panose="020B0604020202020204" pitchFamily="34" charset="0"/>
                </a:rPr>
                <a:t>Video</a:t>
              </a:r>
              <a:endParaRPr sz="1050" dirty="0">
                <a:solidFill>
                  <a:schemeClr val="tx2"/>
                </a:solidFill>
                <a:latin typeface="Arial Unicode MS" panose="020B06040202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2" name="文本框 1"/>
            <p:cNvSpPr txBox="1"/>
            <p:nvPr/>
          </p:nvSpPr>
          <p:spPr>
            <a:xfrm>
              <a:off x="2729834" y="3036422"/>
              <a:ext cx="321756" cy="18357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884" tIns="10884" rIns="10884" bIns="10884" numCol="1" anchor="ctr" anchorCtr="0">
              <a:spAutoFit/>
            </a:bodyPr>
            <a:lstStyle>
              <a:lvl1pPr>
                <a:defRPr sz="7000">
                  <a:solidFill>
                    <a:srgbClr val="FFC0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r" defTabSz="914035"/>
              <a:r>
                <a:rPr lang="en-US" sz="1050" dirty="0">
                  <a:solidFill>
                    <a:schemeClr val="tx2"/>
                  </a:solidFill>
                  <a:latin typeface="Arial Unicode MS" panose="020B0604020202020204" pitchFamily="34" charset="-122"/>
                  <a:cs typeface="Arial" panose="020B0604020202020204" pitchFamily="34" charset="0"/>
                </a:rPr>
                <a:t>MEC</a:t>
              </a:r>
              <a:endParaRPr sz="1999" dirty="0">
                <a:solidFill>
                  <a:schemeClr val="tx2"/>
                </a:solidFill>
                <a:latin typeface="Arial Unicode MS" panose="020B06040202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3" name="文本框 1"/>
            <p:cNvSpPr txBox="1"/>
            <p:nvPr/>
          </p:nvSpPr>
          <p:spPr>
            <a:xfrm>
              <a:off x="2086228" y="3876700"/>
              <a:ext cx="1071962" cy="1758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884" tIns="10884" rIns="10884" bIns="10884" numCol="1" anchor="ctr" anchorCtr="0">
              <a:spAutoFit/>
            </a:bodyPr>
            <a:lstStyle>
              <a:lvl1pPr>
                <a:defRPr sz="7000">
                  <a:solidFill>
                    <a:srgbClr val="FFC0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r" defTabSz="914035"/>
              <a:r>
                <a:rPr lang="en-US" sz="1000" dirty="0">
                  <a:solidFill>
                    <a:schemeClr val="tx2"/>
                  </a:solidFill>
                  <a:latin typeface="Arial Unicode MS" panose="020B0604020202020204" pitchFamily="34" charset="-122"/>
                  <a:cs typeface="Arial" panose="020B0604020202020204" pitchFamily="34" charset="0"/>
                </a:rPr>
                <a:t>Automated Driving</a:t>
              </a:r>
              <a:endParaRPr sz="1000" dirty="0">
                <a:solidFill>
                  <a:schemeClr val="tx2"/>
                </a:solidFill>
                <a:latin typeface="Arial Unicode MS" panose="020B0604020202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365" name="组合 364"/>
            <p:cNvGrpSpPr/>
            <p:nvPr/>
          </p:nvGrpSpPr>
          <p:grpSpPr>
            <a:xfrm>
              <a:off x="3333987" y="3431463"/>
              <a:ext cx="314203" cy="205521"/>
              <a:chOff x="760413" y="1819275"/>
              <a:chExt cx="550862" cy="558801"/>
            </a:xfrm>
            <a:solidFill>
              <a:srgbClr val="00B0F0"/>
            </a:solidFill>
          </p:grpSpPr>
          <p:sp>
            <p:nvSpPr>
              <p:cNvPr id="367" name="Freeform 52"/>
              <p:cNvSpPr>
                <a:spLocks noEditPoints="1"/>
              </p:cNvSpPr>
              <p:nvPr/>
            </p:nvSpPr>
            <p:spPr bwMode="auto">
              <a:xfrm>
                <a:off x="785813" y="2170113"/>
                <a:ext cx="80962" cy="65088"/>
              </a:xfrm>
              <a:custGeom>
                <a:avLst/>
                <a:gdLst>
                  <a:gd name="T0" fmla="*/ 18 w 21"/>
                  <a:gd name="T1" fmla="*/ 17 h 17"/>
                  <a:gd name="T2" fmla="*/ 2 w 21"/>
                  <a:gd name="T3" fmla="*/ 17 h 17"/>
                  <a:gd name="T4" fmla="*/ 0 w 21"/>
                  <a:gd name="T5" fmla="*/ 14 h 17"/>
                  <a:gd name="T6" fmla="*/ 0 w 21"/>
                  <a:gd name="T7" fmla="*/ 3 h 17"/>
                  <a:gd name="T8" fmla="*/ 2 w 21"/>
                  <a:gd name="T9" fmla="*/ 0 h 17"/>
                  <a:gd name="T10" fmla="*/ 18 w 21"/>
                  <a:gd name="T11" fmla="*/ 0 h 17"/>
                  <a:gd name="T12" fmla="*/ 21 w 21"/>
                  <a:gd name="T13" fmla="*/ 3 h 17"/>
                  <a:gd name="T14" fmla="*/ 21 w 21"/>
                  <a:gd name="T15" fmla="*/ 14 h 17"/>
                  <a:gd name="T16" fmla="*/ 18 w 21"/>
                  <a:gd name="T17" fmla="*/ 17 h 17"/>
                  <a:gd name="T18" fmla="*/ 5 w 21"/>
                  <a:gd name="T19" fmla="*/ 11 h 17"/>
                  <a:gd name="T20" fmla="*/ 15 w 21"/>
                  <a:gd name="T21" fmla="*/ 11 h 17"/>
                  <a:gd name="T22" fmla="*/ 15 w 21"/>
                  <a:gd name="T23" fmla="*/ 6 h 17"/>
                  <a:gd name="T24" fmla="*/ 5 w 21"/>
                  <a:gd name="T25" fmla="*/ 6 h 17"/>
                  <a:gd name="T26" fmla="*/ 5 w 21"/>
                  <a:gd name="T2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17">
                    <a:moveTo>
                      <a:pt x="18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0" y="0"/>
                      <a:pt x="21" y="1"/>
                      <a:pt x="21" y="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6"/>
                      <a:pt x="20" y="17"/>
                      <a:pt x="18" y="17"/>
                    </a:cubicBezTo>
                    <a:close/>
                    <a:moveTo>
                      <a:pt x="5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5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53"/>
              <p:cNvSpPr>
                <a:spLocks noEditPoints="1"/>
              </p:cNvSpPr>
              <p:nvPr/>
            </p:nvSpPr>
            <p:spPr bwMode="auto">
              <a:xfrm>
                <a:off x="912813" y="2170113"/>
                <a:ext cx="84137" cy="65088"/>
              </a:xfrm>
              <a:custGeom>
                <a:avLst/>
                <a:gdLst>
                  <a:gd name="T0" fmla="*/ 19 w 22"/>
                  <a:gd name="T1" fmla="*/ 17 h 17"/>
                  <a:gd name="T2" fmla="*/ 3 w 22"/>
                  <a:gd name="T3" fmla="*/ 17 h 17"/>
                  <a:gd name="T4" fmla="*/ 0 w 22"/>
                  <a:gd name="T5" fmla="*/ 14 h 17"/>
                  <a:gd name="T6" fmla="*/ 0 w 22"/>
                  <a:gd name="T7" fmla="*/ 3 h 17"/>
                  <a:gd name="T8" fmla="*/ 3 w 22"/>
                  <a:gd name="T9" fmla="*/ 0 h 17"/>
                  <a:gd name="T10" fmla="*/ 19 w 22"/>
                  <a:gd name="T11" fmla="*/ 0 h 17"/>
                  <a:gd name="T12" fmla="*/ 22 w 22"/>
                  <a:gd name="T13" fmla="*/ 3 h 17"/>
                  <a:gd name="T14" fmla="*/ 22 w 22"/>
                  <a:gd name="T15" fmla="*/ 14 h 17"/>
                  <a:gd name="T16" fmla="*/ 19 w 22"/>
                  <a:gd name="T17" fmla="*/ 17 h 17"/>
                  <a:gd name="T18" fmla="*/ 6 w 22"/>
                  <a:gd name="T19" fmla="*/ 11 h 17"/>
                  <a:gd name="T20" fmla="*/ 16 w 22"/>
                  <a:gd name="T21" fmla="*/ 11 h 17"/>
                  <a:gd name="T22" fmla="*/ 16 w 22"/>
                  <a:gd name="T23" fmla="*/ 6 h 17"/>
                  <a:gd name="T24" fmla="*/ 6 w 22"/>
                  <a:gd name="T25" fmla="*/ 6 h 17"/>
                  <a:gd name="T26" fmla="*/ 6 w 22"/>
                  <a:gd name="T2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17">
                    <a:moveTo>
                      <a:pt x="19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0" y="16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2" y="1"/>
                      <a:pt x="22" y="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6"/>
                      <a:pt x="20" y="17"/>
                      <a:pt x="19" y="17"/>
                    </a:cubicBezTo>
                    <a:close/>
                    <a:moveTo>
                      <a:pt x="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54"/>
              <p:cNvSpPr>
                <a:spLocks noEditPoints="1"/>
              </p:cNvSpPr>
              <p:nvPr/>
            </p:nvSpPr>
            <p:spPr bwMode="auto">
              <a:xfrm>
                <a:off x="1042988" y="2170113"/>
                <a:ext cx="84137" cy="65088"/>
              </a:xfrm>
              <a:custGeom>
                <a:avLst/>
                <a:gdLst>
                  <a:gd name="T0" fmla="*/ 19 w 22"/>
                  <a:gd name="T1" fmla="*/ 17 h 17"/>
                  <a:gd name="T2" fmla="*/ 3 w 22"/>
                  <a:gd name="T3" fmla="*/ 17 h 17"/>
                  <a:gd name="T4" fmla="*/ 0 w 22"/>
                  <a:gd name="T5" fmla="*/ 14 h 17"/>
                  <a:gd name="T6" fmla="*/ 0 w 22"/>
                  <a:gd name="T7" fmla="*/ 3 h 17"/>
                  <a:gd name="T8" fmla="*/ 3 w 22"/>
                  <a:gd name="T9" fmla="*/ 0 h 17"/>
                  <a:gd name="T10" fmla="*/ 19 w 22"/>
                  <a:gd name="T11" fmla="*/ 0 h 17"/>
                  <a:gd name="T12" fmla="*/ 22 w 22"/>
                  <a:gd name="T13" fmla="*/ 3 h 17"/>
                  <a:gd name="T14" fmla="*/ 22 w 22"/>
                  <a:gd name="T15" fmla="*/ 14 h 17"/>
                  <a:gd name="T16" fmla="*/ 19 w 22"/>
                  <a:gd name="T17" fmla="*/ 17 h 17"/>
                  <a:gd name="T18" fmla="*/ 6 w 22"/>
                  <a:gd name="T19" fmla="*/ 11 h 17"/>
                  <a:gd name="T20" fmla="*/ 16 w 22"/>
                  <a:gd name="T21" fmla="*/ 11 h 17"/>
                  <a:gd name="T22" fmla="*/ 16 w 22"/>
                  <a:gd name="T23" fmla="*/ 6 h 17"/>
                  <a:gd name="T24" fmla="*/ 6 w 22"/>
                  <a:gd name="T25" fmla="*/ 6 h 17"/>
                  <a:gd name="T26" fmla="*/ 6 w 22"/>
                  <a:gd name="T2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17">
                    <a:moveTo>
                      <a:pt x="19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0" y="16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2" y="1"/>
                      <a:pt x="22" y="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6"/>
                      <a:pt x="20" y="17"/>
                      <a:pt x="19" y="17"/>
                    </a:cubicBezTo>
                    <a:close/>
                    <a:moveTo>
                      <a:pt x="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55"/>
              <p:cNvSpPr>
                <a:spLocks noEditPoints="1"/>
              </p:cNvSpPr>
              <p:nvPr/>
            </p:nvSpPr>
            <p:spPr bwMode="auto">
              <a:xfrm>
                <a:off x="1211263" y="2109788"/>
                <a:ext cx="100012" cy="255588"/>
              </a:xfrm>
              <a:custGeom>
                <a:avLst/>
                <a:gdLst>
                  <a:gd name="T0" fmla="*/ 23 w 26"/>
                  <a:gd name="T1" fmla="*/ 67 h 67"/>
                  <a:gd name="T2" fmla="*/ 3 w 26"/>
                  <a:gd name="T3" fmla="*/ 67 h 67"/>
                  <a:gd name="T4" fmla="*/ 0 w 26"/>
                  <a:gd name="T5" fmla="*/ 64 h 67"/>
                  <a:gd name="T6" fmla="*/ 0 w 26"/>
                  <a:gd name="T7" fmla="*/ 3 h 67"/>
                  <a:gd name="T8" fmla="*/ 3 w 26"/>
                  <a:gd name="T9" fmla="*/ 0 h 67"/>
                  <a:gd name="T10" fmla="*/ 23 w 26"/>
                  <a:gd name="T11" fmla="*/ 0 h 67"/>
                  <a:gd name="T12" fmla="*/ 26 w 26"/>
                  <a:gd name="T13" fmla="*/ 3 h 67"/>
                  <a:gd name="T14" fmla="*/ 26 w 26"/>
                  <a:gd name="T15" fmla="*/ 64 h 67"/>
                  <a:gd name="T16" fmla="*/ 23 w 26"/>
                  <a:gd name="T17" fmla="*/ 67 h 67"/>
                  <a:gd name="T18" fmla="*/ 6 w 26"/>
                  <a:gd name="T19" fmla="*/ 61 h 67"/>
                  <a:gd name="T20" fmla="*/ 21 w 26"/>
                  <a:gd name="T21" fmla="*/ 61 h 67"/>
                  <a:gd name="T22" fmla="*/ 21 w 26"/>
                  <a:gd name="T23" fmla="*/ 6 h 67"/>
                  <a:gd name="T24" fmla="*/ 6 w 26"/>
                  <a:gd name="T25" fmla="*/ 6 h 67"/>
                  <a:gd name="T26" fmla="*/ 6 w 26"/>
                  <a:gd name="T27" fmla="*/ 6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67">
                    <a:moveTo>
                      <a:pt x="2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1" y="67"/>
                      <a:pt x="0" y="66"/>
                      <a:pt x="0" y="6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6" y="2"/>
                      <a:pt x="26" y="3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6" y="66"/>
                      <a:pt x="25" y="67"/>
                      <a:pt x="23" y="67"/>
                    </a:cubicBezTo>
                    <a:close/>
                    <a:moveTo>
                      <a:pt x="6" y="61"/>
                    </a:moveTo>
                    <a:cubicBezTo>
                      <a:pt x="21" y="61"/>
                      <a:pt x="21" y="61"/>
                      <a:pt x="21" y="6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6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56"/>
              <p:cNvSpPr>
                <a:spLocks noEditPoints="1"/>
              </p:cNvSpPr>
              <p:nvPr/>
            </p:nvSpPr>
            <p:spPr bwMode="auto">
              <a:xfrm>
                <a:off x="1211263" y="2044700"/>
                <a:ext cx="100012" cy="57150"/>
              </a:xfrm>
              <a:custGeom>
                <a:avLst/>
                <a:gdLst>
                  <a:gd name="T0" fmla="*/ 23 w 26"/>
                  <a:gd name="T1" fmla="*/ 15 h 15"/>
                  <a:gd name="T2" fmla="*/ 3 w 26"/>
                  <a:gd name="T3" fmla="*/ 15 h 15"/>
                  <a:gd name="T4" fmla="*/ 0 w 26"/>
                  <a:gd name="T5" fmla="*/ 12 h 15"/>
                  <a:gd name="T6" fmla="*/ 0 w 26"/>
                  <a:gd name="T7" fmla="*/ 3 h 15"/>
                  <a:gd name="T8" fmla="*/ 3 w 26"/>
                  <a:gd name="T9" fmla="*/ 0 h 15"/>
                  <a:gd name="T10" fmla="*/ 23 w 26"/>
                  <a:gd name="T11" fmla="*/ 0 h 15"/>
                  <a:gd name="T12" fmla="*/ 26 w 26"/>
                  <a:gd name="T13" fmla="*/ 3 h 15"/>
                  <a:gd name="T14" fmla="*/ 26 w 26"/>
                  <a:gd name="T15" fmla="*/ 12 h 15"/>
                  <a:gd name="T16" fmla="*/ 23 w 26"/>
                  <a:gd name="T17" fmla="*/ 15 h 15"/>
                  <a:gd name="T18" fmla="*/ 6 w 26"/>
                  <a:gd name="T19" fmla="*/ 9 h 15"/>
                  <a:gd name="T20" fmla="*/ 21 w 26"/>
                  <a:gd name="T21" fmla="*/ 9 h 15"/>
                  <a:gd name="T22" fmla="*/ 21 w 26"/>
                  <a:gd name="T23" fmla="*/ 6 h 15"/>
                  <a:gd name="T24" fmla="*/ 6 w 26"/>
                  <a:gd name="T25" fmla="*/ 6 h 15"/>
                  <a:gd name="T26" fmla="*/ 6 w 26"/>
                  <a:gd name="T27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15">
                    <a:moveTo>
                      <a:pt x="2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6" y="1"/>
                      <a:pt x="26" y="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3"/>
                      <a:pt x="25" y="15"/>
                      <a:pt x="23" y="15"/>
                    </a:cubicBezTo>
                    <a:close/>
                    <a:moveTo>
                      <a:pt x="6" y="9"/>
                    </a:moveTo>
                    <a:cubicBezTo>
                      <a:pt x="21" y="9"/>
                      <a:pt x="21" y="9"/>
                      <a:pt x="21" y="9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57"/>
              <p:cNvSpPr>
                <a:spLocks noEditPoints="1"/>
              </p:cNvSpPr>
              <p:nvPr/>
            </p:nvSpPr>
            <p:spPr bwMode="auto">
              <a:xfrm>
                <a:off x="1211263" y="1982788"/>
                <a:ext cx="100012" cy="50800"/>
              </a:xfrm>
              <a:custGeom>
                <a:avLst/>
                <a:gdLst>
                  <a:gd name="T0" fmla="*/ 23 w 26"/>
                  <a:gd name="T1" fmla="*/ 13 h 13"/>
                  <a:gd name="T2" fmla="*/ 3 w 26"/>
                  <a:gd name="T3" fmla="*/ 13 h 13"/>
                  <a:gd name="T4" fmla="*/ 0 w 26"/>
                  <a:gd name="T5" fmla="*/ 10 h 13"/>
                  <a:gd name="T6" fmla="*/ 0 w 26"/>
                  <a:gd name="T7" fmla="*/ 3 h 13"/>
                  <a:gd name="T8" fmla="*/ 3 w 26"/>
                  <a:gd name="T9" fmla="*/ 0 h 13"/>
                  <a:gd name="T10" fmla="*/ 23 w 26"/>
                  <a:gd name="T11" fmla="*/ 0 h 13"/>
                  <a:gd name="T12" fmla="*/ 26 w 26"/>
                  <a:gd name="T13" fmla="*/ 3 h 13"/>
                  <a:gd name="T14" fmla="*/ 26 w 26"/>
                  <a:gd name="T15" fmla="*/ 10 h 13"/>
                  <a:gd name="T16" fmla="*/ 23 w 26"/>
                  <a:gd name="T17" fmla="*/ 13 h 13"/>
                  <a:gd name="T18" fmla="*/ 6 w 26"/>
                  <a:gd name="T19" fmla="*/ 7 h 13"/>
                  <a:gd name="T20" fmla="*/ 21 w 26"/>
                  <a:gd name="T21" fmla="*/ 7 h 13"/>
                  <a:gd name="T22" fmla="*/ 21 w 26"/>
                  <a:gd name="T23" fmla="*/ 6 h 13"/>
                  <a:gd name="T24" fmla="*/ 6 w 26"/>
                  <a:gd name="T25" fmla="*/ 6 h 13"/>
                  <a:gd name="T26" fmla="*/ 6 w 26"/>
                  <a:gd name="T2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13">
                    <a:moveTo>
                      <a:pt x="23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1"/>
                      <a:pt x="0" y="1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6" y="1"/>
                      <a:pt x="26" y="3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5" y="13"/>
                      <a:pt x="23" y="13"/>
                    </a:cubicBezTo>
                    <a:close/>
                    <a:moveTo>
                      <a:pt x="6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6" y="6"/>
                      <a:pt x="6" y="6"/>
                      <a:pt x="6" y="6"/>
                    </a:cubicBezTo>
                    <a:lnTo>
                      <a:pt x="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58"/>
              <p:cNvSpPr>
                <a:spLocks noEditPoints="1"/>
              </p:cNvSpPr>
              <p:nvPr/>
            </p:nvSpPr>
            <p:spPr bwMode="auto">
              <a:xfrm>
                <a:off x="1162050" y="1819275"/>
                <a:ext cx="136525" cy="149225"/>
              </a:xfrm>
              <a:custGeom>
                <a:avLst/>
                <a:gdLst>
                  <a:gd name="T0" fmla="*/ 33 w 36"/>
                  <a:gd name="T1" fmla="*/ 39 h 39"/>
                  <a:gd name="T2" fmla="*/ 3 w 36"/>
                  <a:gd name="T3" fmla="*/ 20 h 39"/>
                  <a:gd name="T4" fmla="*/ 3 w 36"/>
                  <a:gd name="T5" fmla="*/ 2 h 39"/>
                  <a:gd name="T6" fmla="*/ 5 w 36"/>
                  <a:gd name="T7" fmla="*/ 0 h 39"/>
                  <a:gd name="T8" fmla="*/ 8 w 36"/>
                  <a:gd name="T9" fmla="*/ 2 h 39"/>
                  <a:gd name="T10" fmla="*/ 23 w 36"/>
                  <a:gd name="T11" fmla="*/ 17 h 39"/>
                  <a:gd name="T12" fmla="*/ 36 w 36"/>
                  <a:gd name="T13" fmla="*/ 36 h 39"/>
                  <a:gd name="T14" fmla="*/ 33 w 36"/>
                  <a:gd name="T15" fmla="*/ 39 h 39"/>
                  <a:gd name="T16" fmla="*/ 7 w 36"/>
                  <a:gd name="T17" fmla="*/ 10 h 39"/>
                  <a:gd name="T18" fmla="*/ 8 w 36"/>
                  <a:gd name="T19" fmla="*/ 19 h 39"/>
                  <a:gd name="T20" fmla="*/ 30 w 36"/>
                  <a:gd name="T21" fmla="*/ 33 h 39"/>
                  <a:gd name="T22" fmla="*/ 21 w 36"/>
                  <a:gd name="T23" fmla="*/ 22 h 39"/>
                  <a:gd name="T24" fmla="*/ 7 w 36"/>
                  <a:gd name="T25" fmla="*/ 1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9">
                    <a:moveTo>
                      <a:pt x="33" y="39"/>
                    </a:moveTo>
                    <a:cubicBezTo>
                      <a:pt x="9" y="39"/>
                      <a:pt x="5" y="25"/>
                      <a:pt x="3" y="20"/>
                    </a:cubicBezTo>
                    <a:cubicBezTo>
                      <a:pt x="0" y="12"/>
                      <a:pt x="3" y="3"/>
                      <a:pt x="3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6" y="0"/>
                      <a:pt x="8" y="1"/>
                      <a:pt x="8" y="2"/>
                    </a:cubicBezTo>
                    <a:cubicBezTo>
                      <a:pt x="8" y="2"/>
                      <a:pt x="13" y="12"/>
                      <a:pt x="23" y="17"/>
                    </a:cubicBezTo>
                    <a:cubicBezTo>
                      <a:pt x="36" y="23"/>
                      <a:pt x="36" y="35"/>
                      <a:pt x="36" y="36"/>
                    </a:cubicBezTo>
                    <a:cubicBezTo>
                      <a:pt x="36" y="37"/>
                      <a:pt x="35" y="39"/>
                      <a:pt x="33" y="39"/>
                    </a:cubicBezTo>
                    <a:close/>
                    <a:moveTo>
                      <a:pt x="7" y="10"/>
                    </a:moveTo>
                    <a:cubicBezTo>
                      <a:pt x="7" y="13"/>
                      <a:pt x="7" y="16"/>
                      <a:pt x="8" y="19"/>
                    </a:cubicBezTo>
                    <a:cubicBezTo>
                      <a:pt x="10" y="23"/>
                      <a:pt x="12" y="32"/>
                      <a:pt x="30" y="33"/>
                    </a:cubicBezTo>
                    <a:cubicBezTo>
                      <a:pt x="29" y="30"/>
                      <a:pt x="27" y="25"/>
                      <a:pt x="21" y="22"/>
                    </a:cubicBezTo>
                    <a:cubicBezTo>
                      <a:pt x="15" y="19"/>
                      <a:pt x="10" y="14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59"/>
              <p:cNvSpPr>
                <a:spLocks/>
              </p:cNvSpPr>
              <p:nvPr/>
            </p:nvSpPr>
            <p:spPr bwMode="auto">
              <a:xfrm>
                <a:off x="760413" y="2041525"/>
                <a:ext cx="423862" cy="323850"/>
              </a:xfrm>
              <a:custGeom>
                <a:avLst/>
                <a:gdLst>
                  <a:gd name="T0" fmla="*/ 110 w 111"/>
                  <a:gd name="T1" fmla="*/ 30 h 85"/>
                  <a:gd name="T2" fmla="*/ 72 w 111"/>
                  <a:gd name="T3" fmla="*/ 0 h 85"/>
                  <a:gd name="T4" fmla="*/ 69 w 111"/>
                  <a:gd name="T5" fmla="*/ 0 h 85"/>
                  <a:gd name="T6" fmla="*/ 68 w 111"/>
                  <a:gd name="T7" fmla="*/ 3 h 85"/>
                  <a:gd name="T8" fmla="*/ 68 w 111"/>
                  <a:gd name="T9" fmla="*/ 27 h 85"/>
                  <a:gd name="T10" fmla="*/ 38 w 111"/>
                  <a:gd name="T11" fmla="*/ 1 h 85"/>
                  <a:gd name="T12" fmla="*/ 35 w 111"/>
                  <a:gd name="T13" fmla="*/ 0 h 85"/>
                  <a:gd name="T14" fmla="*/ 34 w 111"/>
                  <a:gd name="T15" fmla="*/ 3 h 85"/>
                  <a:gd name="T16" fmla="*/ 34 w 111"/>
                  <a:gd name="T17" fmla="*/ 27 h 85"/>
                  <a:gd name="T18" fmla="*/ 4 w 111"/>
                  <a:gd name="T19" fmla="*/ 1 h 85"/>
                  <a:gd name="T20" fmla="*/ 2 w 111"/>
                  <a:gd name="T21" fmla="*/ 0 h 85"/>
                  <a:gd name="T22" fmla="*/ 0 w 111"/>
                  <a:gd name="T23" fmla="*/ 3 h 85"/>
                  <a:gd name="T24" fmla="*/ 0 w 111"/>
                  <a:gd name="T25" fmla="*/ 82 h 85"/>
                  <a:gd name="T26" fmla="*/ 3 w 111"/>
                  <a:gd name="T27" fmla="*/ 85 h 85"/>
                  <a:gd name="T28" fmla="*/ 47 w 111"/>
                  <a:gd name="T29" fmla="*/ 85 h 85"/>
                  <a:gd name="T30" fmla="*/ 47 w 111"/>
                  <a:gd name="T31" fmla="*/ 79 h 85"/>
                  <a:gd name="T32" fmla="*/ 5 w 111"/>
                  <a:gd name="T33" fmla="*/ 79 h 85"/>
                  <a:gd name="T34" fmla="*/ 5 w 111"/>
                  <a:gd name="T35" fmla="*/ 8 h 85"/>
                  <a:gd name="T36" fmla="*/ 35 w 111"/>
                  <a:gd name="T37" fmla="*/ 35 h 85"/>
                  <a:gd name="T38" fmla="*/ 38 w 111"/>
                  <a:gd name="T39" fmla="*/ 35 h 85"/>
                  <a:gd name="T40" fmla="*/ 39 w 111"/>
                  <a:gd name="T41" fmla="*/ 32 h 85"/>
                  <a:gd name="T42" fmla="*/ 39 w 111"/>
                  <a:gd name="T43" fmla="*/ 8 h 85"/>
                  <a:gd name="T44" fmla="*/ 69 w 111"/>
                  <a:gd name="T45" fmla="*/ 35 h 85"/>
                  <a:gd name="T46" fmla="*/ 71 w 111"/>
                  <a:gd name="T47" fmla="*/ 35 h 85"/>
                  <a:gd name="T48" fmla="*/ 73 w 111"/>
                  <a:gd name="T49" fmla="*/ 32 h 85"/>
                  <a:gd name="T50" fmla="*/ 73 w 111"/>
                  <a:gd name="T51" fmla="*/ 8 h 85"/>
                  <a:gd name="T52" fmla="*/ 106 w 111"/>
                  <a:gd name="T53" fmla="*/ 34 h 85"/>
                  <a:gd name="T54" fmla="*/ 106 w 111"/>
                  <a:gd name="T55" fmla="*/ 79 h 85"/>
                  <a:gd name="T56" fmla="*/ 64 w 111"/>
                  <a:gd name="T57" fmla="*/ 79 h 85"/>
                  <a:gd name="T58" fmla="*/ 64 w 111"/>
                  <a:gd name="T59" fmla="*/ 85 h 85"/>
                  <a:gd name="T60" fmla="*/ 109 w 111"/>
                  <a:gd name="T61" fmla="*/ 85 h 85"/>
                  <a:gd name="T62" fmla="*/ 111 w 111"/>
                  <a:gd name="T63" fmla="*/ 82 h 85"/>
                  <a:gd name="T64" fmla="*/ 111 w 111"/>
                  <a:gd name="T65" fmla="*/ 32 h 85"/>
                  <a:gd name="T66" fmla="*/ 110 w 111"/>
                  <a:gd name="T67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1" h="85">
                    <a:moveTo>
                      <a:pt x="110" y="3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1" y="0"/>
                      <a:pt x="70" y="0"/>
                      <a:pt x="69" y="0"/>
                    </a:cubicBezTo>
                    <a:cubicBezTo>
                      <a:pt x="68" y="1"/>
                      <a:pt x="68" y="2"/>
                      <a:pt x="68" y="3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0"/>
                      <a:pt x="36" y="0"/>
                      <a:pt x="35" y="0"/>
                    </a:cubicBezTo>
                    <a:cubicBezTo>
                      <a:pt x="34" y="1"/>
                      <a:pt x="34" y="2"/>
                      <a:pt x="34" y="3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4"/>
                      <a:pt x="1" y="85"/>
                      <a:pt x="3" y="85"/>
                    </a:cubicBezTo>
                    <a:cubicBezTo>
                      <a:pt x="47" y="85"/>
                      <a:pt x="47" y="85"/>
                      <a:pt x="47" y="85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6" y="35"/>
                      <a:pt x="37" y="35"/>
                      <a:pt x="38" y="35"/>
                    </a:cubicBezTo>
                    <a:cubicBezTo>
                      <a:pt x="39" y="34"/>
                      <a:pt x="39" y="33"/>
                      <a:pt x="39" y="32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35"/>
                      <a:pt x="71" y="35"/>
                      <a:pt x="71" y="35"/>
                    </a:cubicBezTo>
                    <a:cubicBezTo>
                      <a:pt x="72" y="34"/>
                      <a:pt x="73" y="33"/>
                      <a:pt x="73" y="32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6" y="79"/>
                      <a:pt x="106" y="79"/>
                      <a:pt x="106" y="79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10" y="85"/>
                      <a:pt x="111" y="84"/>
                      <a:pt x="111" y="82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11" y="31"/>
                      <a:pt x="111" y="31"/>
                      <a:pt x="11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5" name="Oval 60"/>
              <p:cNvSpPr>
                <a:spLocks noChangeArrowheads="1"/>
              </p:cNvSpPr>
              <p:nvPr/>
            </p:nvSpPr>
            <p:spPr bwMode="auto">
              <a:xfrm>
                <a:off x="915988" y="2332038"/>
                <a:ext cx="46037" cy="460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6" name="Oval 61"/>
              <p:cNvSpPr>
                <a:spLocks noChangeArrowheads="1"/>
              </p:cNvSpPr>
              <p:nvPr/>
            </p:nvSpPr>
            <p:spPr bwMode="auto">
              <a:xfrm>
                <a:off x="985838" y="2332038"/>
                <a:ext cx="46037" cy="460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59" tIns="45679" rIns="91359" bIns="45679" numCol="1" anchor="t" anchorCtr="0" compatLnSpc="1">
                <a:prstTxWarp prst="textNoShape">
                  <a:avLst/>
                </a:prstTxWarp>
              </a:bodyPr>
              <a:lstStyle/>
              <a:p>
                <a:pPr defTabSz="1218174">
                  <a:defRPr/>
                </a:pPr>
                <a:endParaRPr lang="zh-CN" altLang="en-US" sz="2398" kern="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7" name="文本框 1"/>
            <p:cNvSpPr txBox="1"/>
            <p:nvPr/>
          </p:nvSpPr>
          <p:spPr>
            <a:xfrm>
              <a:off x="2787542" y="3480836"/>
              <a:ext cx="206340" cy="1758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884" tIns="10884" rIns="10884" bIns="10884" numCol="1" anchor="ctr" anchorCtr="0">
              <a:spAutoFit/>
            </a:bodyPr>
            <a:lstStyle>
              <a:lvl1pPr>
                <a:defRPr sz="7000">
                  <a:solidFill>
                    <a:srgbClr val="FFC0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r" defTabSz="914035"/>
              <a:r>
                <a:rPr lang="en-US" altLang="zh-CN" sz="1000" dirty="0" err="1">
                  <a:solidFill>
                    <a:schemeClr val="tx2"/>
                  </a:solidFill>
                  <a:latin typeface="Arial Unicode MS" panose="020B0604020202020204" pitchFamily="34" charset="-122"/>
                  <a:cs typeface="Arial" panose="020B0604020202020204" pitchFamily="34" charset="0"/>
                </a:rPr>
                <a:t>IoT</a:t>
              </a:r>
              <a:endParaRPr sz="1000" dirty="0">
                <a:solidFill>
                  <a:schemeClr val="tx2"/>
                </a:solidFill>
                <a:latin typeface="Arial Unicode MS" panose="020B0604020202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378" name="肘形连接符 377"/>
            <p:cNvCxnSpPr/>
            <p:nvPr/>
          </p:nvCxnSpPr>
          <p:spPr>
            <a:xfrm>
              <a:off x="3815553" y="2740761"/>
              <a:ext cx="1384811" cy="767260"/>
            </a:xfrm>
            <a:prstGeom prst="bentConnector3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肘形连接符 378"/>
            <p:cNvCxnSpPr/>
            <p:nvPr/>
          </p:nvCxnSpPr>
          <p:spPr>
            <a:xfrm>
              <a:off x="3815553" y="3193985"/>
              <a:ext cx="1384811" cy="315918"/>
            </a:xfrm>
            <a:prstGeom prst="bentConnector3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肘形连接符 379"/>
            <p:cNvCxnSpPr/>
            <p:nvPr/>
          </p:nvCxnSpPr>
          <p:spPr>
            <a:xfrm flipV="1">
              <a:off x="3815553" y="3508021"/>
              <a:ext cx="1384811" cy="74017"/>
            </a:xfrm>
            <a:prstGeom prst="bentConnector3">
              <a:avLst>
                <a:gd name="adj1" fmla="val 50702"/>
              </a:avLst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肘形连接符 380"/>
            <p:cNvCxnSpPr/>
            <p:nvPr/>
          </p:nvCxnSpPr>
          <p:spPr>
            <a:xfrm flipV="1">
              <a:off x="3805466" y="3513204"/>
              <a:ext cx="1384811" cy="463764"/>
            </a:xfrm>
            <a:prstGeom prst="bentConnector3">
              <a:avLst>
                <a:gd name="adj1" fmla="val 51381"/>
              </a:avLst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4" name="组合 383"/>
            <p:cNvGrpSpPr/>
            <p:nvPr/>
          </p:nvGrpSpPr>
          <p:grpSpPr>
            <a:xfrm>
              <a:off x="9308565" y="2749845"/>
              <a:ext cx="1545079" cy="415498"/>
              <a:chOff x="9448784" y="3959099"/>
              <a:chExt cx="2151737" cy="575651"/>
            </a:xfrm>
          </p:grpSpPr>
          <p:pic>
            <p:nvPicPr>
              <p:cNvPr id="385" name="Picture 3" descr="E:\01 日常工作\03 品牌规范设计\公司广告源文档\HW LOGO(字白）.png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9448784" y="4001258"/>
                <a:ext cx="480642" cy="464100"/>
              </a:xfrm>
              <a:prstGeom prst="rect">
                <a:avLst/>
              </a:prstGeom>
              <a:noFill/>
            </p:spPr>
          </p:pic>
          <p:sp>
            <p:nvSpPr>
              <p:cNvPr id="386" name="文本框 385"/>
              <p:cNvSpPr txBox="1"/>
              <p:nvPr/>
            </p:nvSpPr>
            <p:spPr>
              <a:xfrm>
                <a:off x="10343230" y="3959099"/>
                <a:ext cx="1257291" cy="57565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 defTabSz="1218590"/>
                <a:r>
                  <a:rPr lang="en-US" altLang="zh-CN" sz="1050" dirty="0">
                    <a:solidFill>
                      <a:schemeClr val="tx2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</a:rPr>
                  <a:t>Huawei 1+4</a:t>
                </a:r>
              </a:p>
              <a:p>
                <a:pPr algn="ctr" defTabSz="1218590"/>
                <a:r>
                  <a:rPr lang="en-US" altLang="zh-CN" sz="1050" dirty="0">
                    <a:solidFill>
                      <a:schemeClr val="tx2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</a:rPr>
                  <a:t>Cloud</a:t>
                </a:r>
                <a:endParaRPr lang="zh-CN" altLang="en-US" sz="105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endParaRPr>
              </a:p>
            </p:txBody>
          </p:sp>
        </p:grpSp>
        <p:sp>
          <p:nvSpPr>
            <p:cNvPr id="389" name="文本框 388"/>
            <p:cNvSpPr txBox="1"/>
            <p:nvPr/>
          </p:nvSpPr>
          <p:spPr>
            <a:xfrm>
              <a:off x="9137720" y="3420548"/>
              <a:ext cx="944489" cy="41549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218590"/>
              <a:r>
                <a:rPr lang="en-US" altLang="zh-CN" sz="105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3</a:t>
              </a:r>
              <a:r>
                <a:rPr lang="en-US" altLang="zh-CN" sz="1050" baseline="3000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rd</a:t>
              </a:r>
              <a:r>
                <a:rPr lang="en-US" altLang="zh-CN" sz="105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 Party</a:t>
              </a:r>
            </a:p>
            <a:p>
              <a:pPr defTabSz="1218590"/>
              <a:r>
                <a:rPr lang="en-US" altLang="zh-CN" sz="1050" dirty="0">
                  <a:solidFill>
                    <a:schemeClr val="tx2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Public Cloud</a:t>
              </a:r>
              <a:endParaRPr lang="zh-CN" altLang="en-US" sz="1050" dirty="0">
                <a:solidFill>
                  <a:schemeClr val="tx2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cxnSp>
          <p:nvCxnSpPr>
            <p:cNvPr id="390" name="肘形连接符 389"/>
            <p:cNvCxnSpPr>
              <a:stCxn id="392" idx="0"/>
            </p:cNvCxnSpPr>
            <p:nvPr/>
          </p:nvCxnSpPr>
          <p:spPr>
            <a:xfrm rot="5400000" flipH="1" flipV="1">
              <a:off x="8575499" y="2856566"/>
              <a:ext cx="243549" cy="518756"/>
            </a:xfrm>
            <a:prstGeom prst="bentConnector2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肘形连接符 390"/>
            <p:cNvCxnSpPr>
              <a:stCxn id="392" idx="2"/>
            </p:cNvCxnSpPr>
            <p:nvPr/>
          </p:nvCxnSpPr>
          <p:spPr>
            <a:xfrm rot="16200000" flipH="1">
              <a:off x="8577369" y="3331309"/>
              <a:ext cx="285074" cy="564022"/>
            </a:xfrm>
            <a:prstGeom prst="bentConnector2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圆角矩形 391"/>
            <p:cNvSpPr/>
            <p:nvPr/>
          </p:nvSpPr>
          <p:spPr bwMode="auto">
            <a:xfrm>
              <a:off x="8075832" y="3237718"/>
              <a:ext cx="724125" cy="233065"/>
            </a:xfrm>
            <a:prstGeom prst="roundRect">
              <a:avLst>
                <a:gd name="adj" fmla="val 2893"/>
              </a:avLst>
            </a:prstGeom>
            <a:gradFill flip="none" rotWithShape="1">
              <a:gsLst>
                <a:gs pos="68000">
                  <a:srgbClr val="00ADED">
                    <a:alpha val="0"/>
                  </a:srgbClr>
                </a:gs>
                <a:gs pos="100000">
                  <a:srgbClr val="00B0F0">
                    <a:alpha val="2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wrap="square" anchor="ctr" anchorCtr="0">
              <a:spAutoFit/>
            </a:bodyPr>
            <a:lstStyle/>
            <a:p>
              <a:pPr indent="-167567" algn="ctr" defTabSz="1136922">
                <a:lnSpc>
                  <a:spcPct val="90000"/>
                </a:lnSpc>
                <a:spcBef>
                  <a:spcPct val="20000"/>
                </a:spcBef>
                <a:buClr>
                  <a:srgbClr val="CC9900"/>
                </a:buClr>
                <a:buSzPct val="100000"/>
                <a:defRPr/>
              </a:pPr>
              <a:r>
                <a:rPr lang="en-US" altLang="zh-CN" sz="1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  <a:cs typeface="Helvetica"/>
                  <a:sym typeface="Helvetica Neue"/>
                </a:rPr>
                <a:t>Gateway</a:t>
              </a:r>
              <a:endParaRPr lang="zh-CN" altLang="en-US" sz="1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Helvetica"/>
                <a:sym typeface="Helvetica Neue"/>
              </a:endParaRPr>
            </a:p>
          </p:txBody>
        </p:sp>
        <p:cxnSp>
          <p:nvCxnSpPr>
            <p:cNvPr id="393" name="直接连接符 392"/>
            <p:cNvCxnSpPr>
              <a:endCxn id="392" idx="1"/>
            </p:cNvCxnSpPr>
            <p:nvPr/>
          </p:nvCxnSpPr>
          <p:spPr>
            <a:xfrm flipV="1">
              <a:off x="7456493" y="3354251"/>
              <a:ext cx="619339" cy="1509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矩形 393"/>
            <p:cNvSpPr/>
            <p:nvPr/>
          </p:nvSpPr>
          <p:spPr>
            <a:xfrm>
              <a:off x="3672606" y="3234560"/>
              <a:ext cx="891591" cy="253916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ctr" defTabSz="913556"/>
              <a:r>
                <a:rPr lang="en-US" sz="1050" b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Edge </a:t>
              </a:r>
              <a:r>
                <a:rPr lang="en-US" altLang="zh-CN" sz="1050" b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Cloud</a:t>
              </a:r>
              <a:endParaRPr lang="en-US" sz="105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486" name="矩形 485"/>
            <p:cNvSpPr/>
            <p:nvPr/>
          </p:nvSpPr>
          <p:spPr>
            <a:xfrm>
              <a:off x="5408562" y="3985743"/>
              <a:ext cx="1809162" cy="277099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ctr" defTabSz="913556"/>
              <a:r>
                <a:rPr kumimoji="1" lang="en-US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  <a:cs typeface="Arial" pitchFamily="34" charset="0"/>
                </a:rPr>
                <a:t>HUAWEI CLOUD Stack</a:t>
              </a:r>
            </a:p>
          </p:txBody>
        </p:sp>
        <p:sp>
          <p:nvSpPr>
            <p:cNvPr id="203" name="椭圆 202"/>
            <p:cNvSpPr/>
            <p:nvPr/>
          </p:nvSpPr>
          <p:spPr>
            <a:xfrm>
              <a:off x="5734204" y="2859458"/>
              <a:ext cx="1156688" cy="129848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13000"/>
                    <a:lumMod val="72000"/>
                  </a:srgbClr>
                </a:gs>
                <a:gs pos="100000">
                  <a:srgbClr val="00B0F0">
                    <a:lumMod val="38000"/>
                    <a:alpha val="28000"/>
                  </a:srgbClr>
                </a:gs>
              </a:gsLst>
              <a:lin ang="5400000" scaled="1"/>
              <a:tileRect/>
            </a:gradFill>
            <a:ln w="9525">
              <a:gradFill>
                <a:gsLst>
                  <a:gs pos="0">
                    <a:srgbClr val="00FFFF">
                      <a:alpha val="0"/>
                    </a:srgbClr>
                  </a:gs>
                  <a:gs pos="100000">
                    <a:srgbClr val="00FFFF">
                      <a:alpha val="41000"/>
                    </a:srgb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712"/>
              <a:endParaRPr lang="zh-CN" altLang="en-US" sz="1200" dirty="0">
                <a:solidFill>
                  <a:schemeClr val="tx2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488" name="矩形 487"/>
            <p:cNvSpPr/>
            <p:nvPr/>
          </p:nvSpPr>
          <p:spPr>
            <a:xfrm>
              <a:off x="5699002" y="2697016"/>
              <a:ext cx="1250663" cy="253916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ctr" defTabSz="913556"/>
              <a:r>
                <a:rPr lang="en-US" altLang="zh-CN" sz="1050" b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Enabling Platform</a:t>
              </a:r>
            </a:p>
          </p:txBody>
        </p:sp>
        <p:sp>
          <p:nvSpPr>
            <p:cNvPr id="204" name="椭圆 203"/>
            <p:cNvSpPr/>
            <p:nvPr/>
          </p:nvSpPr>
          <p:spPr>
            <a:xfrm>
              <a:off x="5415443" y="3287442"/>
              <a:ext cx="1817773" cy="132440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13000"/>
                    <a:lumMod val="72000"/>
                  </a:srgbClr>
                </a:gs>
                <a:gs pos="100000">
                  <a:srgbClr val="00B0F0">
                    <a:lumMod val="38000"/>
                    <a:alpha val="28000"/>
                  </a:srgbClr>
                </a:gs>
              </a:gsLst>
              <a:lin ang="5400000" scaled="1"/>
              <a:tileRect/>
            </a:gradFill>
            <a:ln w="9525">
              <a:gradFill>
                <a:gsLst>
                  <a:gs pos="0">
                    <a:srgbClr val="00FFFF">
                      <a:alpha val="0"/>
                    </a:srgbClr>
                  </a:gs>
                  <a:gs pos="100000">
                    <a:srgbClr val="00FFFF">
                      <a:alpha val="41000"/>
                    </a:srgb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712"/>
              <a:endParaRPr lang="zh-CN" altLang="en-US" sz="1200" dirty="0">
                <a:solidFill>
                  <a:schemeClr val="tx2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487" name="矩形 486"/>
            <p:cNvSpPr/>
            <p:nvPr/>
          </p:nvSpPr>
          <p:spPr>
            <a:xfrm>
              <a:off x="5924222" y="3117332"/>
              <a:ext cx="800220" cy="253916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ctr" defTabSz="913556"/>
              <a:r>
                <a:rPr lang="en-US" altLang="zh-CN" sz="1050" b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Data Lake</a:t>
              </a:r>
              <a:endParaRPr lang="zh-CN" altLang="en-US" sz="105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848" y="3588778"/>
              <a:ext cx="431952" cy="208468"/>
            </a:xfrm>
            <a:prstGeom prst="rect">
              <a:avLst/>
            </a:prstGeom>
          </p:spPr>
        </p:pic>
        <p:sp>
          <p:nvSpPr>
            <p:cNvPr id="212" name="椭圆 211"/>
            <p:cNvSpPr/>
            <p:nvPr/>
          </p:nvSpPr>
          <p:spPr>
            <a:xfrm>
              <a:off x="5295103" y="3700573"/>
              <a:ext cx="2058453" cy="195294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alpha val="13000"/>
                    <a:lumMod val="72000"/>
                  </a:srgbClr>
                </a:gs>
                <a:gs pos="100000">
                  <a:srgbClr val="00B0F0">
                    <a:lumMod val="38000"/>
                    <a:alpha val="28000"/>
                  </a:srgbClr>
                </a:gs>
              </a:gsLst>
              <a:lin ang="5400000" scaled="1"/>
              <a:tileRect/>
            </a:gradFill>
            <a:ln w="9525">
              <a:gradFill>
                <a:gsLst>
                  <a:gs pos="0">
                    <a:srgbClr val="00FFFF">
                      <a:alpha val="0"/>
                    </a:srgbClr>
                  </a:gs>
                  <a:gs pos="100000">
                    <a:srgbClr val="00FFFF">
                      <a:alpha val="41000"/>
                    </a:srgb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712"/>
              <a:endParaRPr lang="zh-CN" altLang="en-US" sz="1200" dirty="0">
                <a:solidFill>
                  <a:schemeClr val="tx2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485" name="矩形 484"/>
            <p:cNvSpPr/>
            <p:nvPr/>
          </p:nvSpPr>
          <p:spPr>
            <a:xfrm>
              <a:off x="5901781" y="3580679"/>
              <a:ext cx="845103" cy="253916"/>
            </a:xfrm>
            <a:prstGeom prst="rect">
              <a:avLst/>
            </a:prstGeom>
          </p:spPr>
          <p:txBody>
            <a:bodyPr wrap="none" anchor="ctr" anchorCtr="0">
              <a:spAutoFit/>
            </a:bodyPr>
            <a:lstStyle/>
            <a:p>
              <a:pPr algn="ctr" defTabSz="913556"/>
              <a:r>
                <a:rPr lang="en-US" altLang="zh-CN" sz="1050" b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</a:rPr>
                <a:t>Cloud Infra</a:t>
              </a:r>
            </a:p>
          </p:txBody>
        </p:sp>
      </p:grpSp>
      <p:sp>
        <p:nvSpPr>
          <p:cNvPr id="302" name="椭圆 301"/>
          <p:cNvSpPr/>
          <p:nvPr/>
        </p:nvSpPr>
        <p:spPr>
          <a:xfrm>
            <a:off x="1994096" y="1846802"/>
            <a:ext cx="9075469" cy="499368"/>
          </a:xfrm>
          <a:prstGeom prst="ellipse">
            <a:avLst/>
          </a:prstGeom>
          <a:gradFill flip="none" rotWithShape="1">
            <a:gsLst>
              <a:gs pos="0">
                <a:srgbClr val="0070C0">
                  <a:alpha val="13000"/>
                  <a:lumMod val="72000"/>
                </a:srgbClr>
              </a:gs>
              <a:gs pos="100000">
                <a:srgbClr val="00B0F0">
                  <a:lumMod val="38000"/>
                  <a:alpha val="2800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rgbClr val="00FFFF">
                    <a:alpha val="0"/>
                  </a:srgbClr>
                </a:gs>
                <a:gs pos="100000">
                  <a:srgbClr val="00FFFF">
                    <a:alpha val="41000"/>
                  </a:srgbClr>
                </a:gs>
              </a:gsLst>
              <a:lin ang="5400000" scaled="0"/>
            </a:gradFill>
          </a:ln>
          <a:effectLst>
            <a:glow rad="63500">
              <a:srgbClr val="267DE6">
                <a:alpha val="23922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712"/>
            <a:endParaRPr lang="zh-CN" altLang="en-US" sz="1200" dirty="0">
              <a:solidFill>
                <a:prstClr val="white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307" name="Freeform 16"/>
          <p:cNvSpPr>
            <a:spLocks/>
          </p:cNvSpPr>
          <p:nvPr/>
        </p:nvSpPr>
        <p:spPr bwMode="auto">
          <a:xfrm>
            <a:off x="5599725" y="1463330"/>
            <a:ext cx="333276" cy="350366"/>
          </a:xfrm>
          <a:custGeom>
            <a:avLst/>
            <a:gdLst>
              <a:gd name="T0" fmla="*/ 111 w 198"/>
              <a:gd name="T1" fmla="*/ 39 h 261"/>
              <a:gd name="T2" fmla="*/ 159 w 198"/>
              <a:gd name="T3" fmla="*/ 28 h 261"/>
              <a:gd name="T4" fmla="*/ 138 w 198"/>
              <a:gd name="T5" fmla="*/ 18 h 261"/>
              <a:gd name="T6" fmla="*/ 154 w 198"/>
              <a:gd name="T7" fmla="*/ 0 h 261"/>
              <a:gd name="T8" fmla="*/ 95 w 198"/>
              <a:gd name="T9" fmla="*/ 2 h 261"/>
              <a:gd name="T10" fmla="*/ 111 w 198"/>
              <a:gd name="T11" fmla="*/ 97 h 261"/>
              <a:gd name="T12" fmla="*/ 173 w 198"/>
              <a:gd name="T13" fmla="*/ 136 h 261"/>
              <a:gd name="T14" fmla="*/ 99 w 198"/>
              <a:gd name="T15" fmla="*/ 71 h 261"/>
              <a:gd name="T16" fmla="*/ 31 w 198"/>
              <a:gd name="T17" fmla="*/ 140 h 261"/>
              <a:gd name="T18" fmla="*/ 153 w 198"/>
              <a:gd name="T19" fmla="*/ 140 h 261"/>
              <a:gd name="T20" fmla="*/ 153 w 198"/>
              <a:gd name="T21" fmla="*/ 232 h 261"/>
              <a:gd name="T22" fmla="*/ 129 w 198"/>
              <a:gd name="T23" fmla="*/ 232 h 261"/>
              <a:gd name="T24" fmla="*/ 129 w 198"/>
              <a:gd name="T25" fmla="*/ 140 h 261"/>
              <a:gd name="T26" fmla="*/ 103 w 198"/>
              <a:gd name="T27" fmla="*/ 140 h 261"/>
              <a:gd name="T28" fmla="*/ 103 w 198"/>
              <a:gd name="T29" fmla="*/ 232 h 261"/>
              <a:gd name="T30" fmla="*/ 74 w 198"/>
              <a:gd name="T31" fmla="*/ 232 h 261"/>
              <a:gd name="T32" fmla="*/ 74 w 198"/>
              <a:gd name="T33" fmla="*/ 140 h 261"/>
              <a:gd name="T34" fmla="*/ 47 w 198"/>
              <a:gd name="T35" fmla="*/ 140 h 261"/>
              <a:gd name="T36" fmla="*/ 47 w 198"/>
              <a:gd name="T37" fmla="*/ 233 h 261"/>
              <a:gd name="T38" fmla="*/ 197 w 198"/>
              <a:gd name="T39" fmla="*/ 233 h 261"/>
              <a:gd name="T40" fmla="*/ 197 w 198"/>
              <a:gd name="T41" fmla="*/ 261 h 261"/>
              <a:gd name="T42" fmla="*/ 1 w 198"/>
              <a:gd name="T43" fmla="*/ 261 h 261"/>
              <a:gd name="T44" fmla="*/ 1 w 198"/>
              <a:gd name="T45" fmla="*/ 233 h 261"/>
              <a:gd name="T46" fmla="*/ 31 w 198"/>
              <a:gd name="T47" fmla="*/ 233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8" h="261">
                <a:moveTo>
                  <a:pt x="111" y="39"/>
                </a:moveTo>
                <a:cubicBezTo>
                  <a:pt x="128" y="38"/>
                  <a:pt x="147" y="38"/>
                  <a:pt x="159" y="28"/>
                </a:cubicBezTo>
                <a:cubicBezTo>
                  <a:pt x="153" y="28"/>
                  <a:pt x="144" y="23"/>
                  <a:pt x="138" y="18"/>
                </a:cubicBezTo>
                <a:cubicBezTo>
                  <a:pt x="148" y="11"/>
                  <a:pt x="153" y="5"/>
                  <a:pt x="154" y="0"/>
                </a:cubicBezTo>
                <a:cubicBezTo>
                  <a:pt x="134" y="5"/>
                  <a:pt x="96" y="1"/>
                  <a:pt x="95" y="2"/>
                </a:cubicBezTo>
                <a:cubicBezTo>
                  <a:pt x="95" y="47"/>
                  <a:pt x="94" y="76"/>
                  <a:pt x="111" y="97"/>
                </a:cubicBezTo>
                <a:cubicBezTo>
                  <a:pt x="134" y="125"/>
                  <a:pt x="170" y="136"/>
                  <a:pt x="173" y="136"/>
                </a:cubicBezTo>
                <a:cubicBezTo>
                  <a:pt x="175" y="126"/>
                  <a:pt x="165" y="71"/>
                  <a:pt x="99" y="71"/>
                </a:cubicBezTo>
                <a:cubicBezTo>
                  <a:pt x="44" y="71"/>
                  <a:pt x="31" y="125"/>
                  <a:pt x="31" y="140"/>
                </a:cubicBezTo>
                <a:cubicBezTo>
                  <a:pt x="72" y="140"/>
                  <a:pt x="113" y="140"/>
                  <a:pt x="153" y="140"/>
                </a:cubicBezTo>
                <a:cubicBezTo>
                  <a:pt x="154" y="171"/>
                  <a:pt x="153" y="204"/>
                  <a:pt x="153" y="232"/>
                </a:cubicBezTo>
                <a:cubicBezTo>
                  <a:pt x="146" y="233"/>
                  <a:pt x="135" y="232"/>
                  <a:pt x="129" y="232"/>
                </a:cubicBezTo>
                <a:cubicBezTo>
                  <a:pt x="129" y="202"/>
                  <a:pt x="129" y="140"/>
                  <a:pt x="129" y="140"/>
                </a:cubicBezTo>
                <a:cubicBezTo>
                  <a:pt x="103" y="140"/>
                  <a:pt x="103" y="140"/>
                  <a:pt x="103" y="140"/>
                </a:cubicBezTo>
                <a:cubicBezTo>
                  <a:pt x="103" y="140"/>
                  <a:pt x="102" y="204"/>
                  <a:pt x="103" y="232"/>
                </a:cubicBezTo>
                <a:cubicBezTo>
                  <a:pt x="91" y="233"/>
                  <a:pt x="85" y="232"/>
                  <a:pt x="74" y="232"/>
                </a:cubicBezTo>
                <a:cubicBezTo>
                  <a:pt x="73" y="204"/>
                  <a:pt x="74" y="140"/>
                  <a:pt x="74" y="140"/>
                </a:cubicBezTo>
                <a:cubicBezTo>
                  <a:pt x="47" y="140"/>
                  <a:pt x="47" y="140"/>
                  <a:pt x="47" y="140"/>
                </a:cubicBezTo>
                <a:cubicBezTo>
                  <a:pt x="47" y="140"/>
                  <a:pt x="47" y="232"/>
                  <a:pt x="47" y="233"/>
                </a:cubicBezTo>
                <a:cubicBezTo>
                  <a:pt x="111" y="231"/>
                  <a:pt x="133" y="234"/>
                  <a:pt x="197" y="233"/>
                </a:cubicBezTo>
                <a:cubicBezTo>
                  <a:pt x="198" y="241"/>
                  <a:pt x="197" y="261"/>
                  <a:pt x="197" y="261"/>
                </a:cubicBezTo>
                <a:cubicBezTo>
                  <a:pt x="149" y="261"/>
                  <a:pt x="63" y="261"/>
                  <a:pt x="1" y="261"/>
                </a:cubicBezTo>
                <a:cubicBezTo>
                  <a:pt x="1" y="256"/>
                  <a:pt x="0" y="238"/>
                  <a:pt x="1" y="233"/>
                </a:cubicBezTo>
                <a:cubicBezTo>
                  <a:pt x="21" y="232"/>
                  <a:pt x="11" y="232"/>
                  <a:pt x="31" y="233"/>
                </a:cubicBezTo>
              </a:path>
            </a:pathLst>
          </a:custGeom>
          <a:noFill/>
          <a:ln w="23813" cap="rnd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5"/>
            <a:endParaRPr lang="zh-CN" altLang="en-US" sz="1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308" name="副标题 2"/>
          <p:cNvSpPr txBox="1">
            <a:spLocks/>
          </p:cNvSpPr>
          <p:nvPr/>
        </p:nvSpPr>
        <p:spPr>
          <a:xfrm>
            <a:off x="5251960" y="2004245"/>
            <a:ext cx="1028809" cy="276827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algn="ctr" defTabSz="914104">
              <a:defRPr sz="1200" b="1" kern="0">
                <a:gradFill>
                  <a:gsLst>
                    <a:gs pos="0">
                      <a:prstClr val="white"/>
                    </a:gs>
                    <a:gs pos="100000">
                      <a:srgbClr val="4FEE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en-US" altLang="zh-CN" kern="1200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Government</a:t>
            </a:r>
          </a:p>
        </p:txBody>
      </p:sp>
      <p:sp>
        <p:nvSpPr>
          <p:cNvPr id="311" name="副标题 2"/>
          <p:cNvSpPr txBox="1">
            <a:spLocks/>
          </p:cNvSpPr>
          <p:nvPr/>
        </p:nvSpPr>
        <p:spPr>
          <a:xfrm>
            <a:off x="7907125" y="2004245"/>
            <a:ext cx="1036818" cy="276827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algn="ctr" defTabSz="914104">
              <a:defRPr sz="1200" b="1" kern="0">
                <a:gradFill>
                  <a:gsLst>
                    <a:gs pos="0">
                      <a:prstClr val="white"/>
                    </a:gs>
                    <a:gs pos="100000">
                      <a:srgbClr val="4FEE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en-US" altLang="zh-CN" kern="1200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Manufacture</a:t>
            </a:r>
          </a:p>
        </p:txBody>
      </p:sp>
      <p:grpSp>
        <p:nvGrpSpPr>
          <p:cNvPr id="312" name="组合 311"/>
          <p:cNvGrpSpPr/>
          <p:nvPr/>
        </p:nvGrpSpPr>
        <p:grpSpPr>
          <a:xfrm>
            <a:off x="8201999" y="1530429"/>
            <a:ext cx="447062" cy="208771"/>
            <a:chOff x="4681538" y="5495926"/>
            <a:chExt cx="765175" cy="360362"/>
          </a:xfrm>
          <a:solidFill>
            <a:srgbClr val="00B0F0"/>
          </a:solidFill>
        </p:grpSpPr>
        <p:sp>
          <p:nvSpPr>
            <p:cNvPr id="313" name="Freeform 5"/>
            <p:cNvSpPr>
              <a:spLocks noEditPoints="1"/>
            </p:cNvSpPr>
            <p:nvPr/>
          </p:nvSpPr>
          <p:spPr bwMode="auto">
            <a:xfrm>
              <a:off x="5221288" y="5697538"/>
              <a:ext cx="152400" cy="158750"/>
            </a:xfrm>
            <a:custGeom>
              <a:avLst/>
              <a:gdLst>
                <a:gd name="T0" fmla="*/ 20 w 40"/>
                <a:gd name="T1" fmla="*/ 0 h 41"/>
                <a:gd name="T2" fmla="*/ 16 w 40"/>
                <a:gd name="T3" fmla="*/ 0 h 41"/>
                <a:gd name="T4" fmla="*/ 0 w 40"/>
                <a:gd name="T5" fmla="*/ 20 h 41"/>
                <a:gd name="T6" fmla="*/ 6 w 40"/>
                <a:gd name="T7" fmla="*/ 35 h 41"/>
                <a:gd name="T8" fmla="*/ 20 w 40"/>
                <a:gd name="T9" fmla="*/ 41 h 41"/>
                <a:gd name="T10" fmla="*/ 24 w 40"/>
                <a:gd name="T11" fmla="*/ 40 h 41"/>
                <a:gd name="T12" fmla="*/ 40 w 40"/>
                <a:gd name="T13" fmla="*/ 20 h 41"/>
                <a:gd name="T14" fmla="*/ 35 w 40"/>
                <a:gd name="T15" fmla="*/ 6 h 41"/>
                <a:gd name="T16" fmla="*/ 20 w 40"/>
                <a:gd name="T17" fmla="*/ 0 h 41"/>
                <a:gd name="T18" fmla="*/ 34 w 40"/>
                <a:gd name="T19" fmla="*/ 20 h 41"/>
                <a:gd name="T20" fmla="*/ 20 w 40"/>
                <a:gd name="T21" fmla="*/ 34 h 41"/>
                <a:gd name="T22" fmla="*/ 10 w 40"/>
                <a:gd name="T23" fmla="*/ 30 h 41"/>
                <a:gd name="T24" fmla="*/ 6 w 40"/>
                <a:gd name="T25" fmla="*/ 20 h 41"/>
                <a:gd name="T26" fmla="*/ 17 w 40"/>
                <a:gd name="T27" fmla="*/ 7 h 41"/>
                <a:gd name="T28" fmla="*/ 20 w 40"/>
                <a:gd name="T29" fmla="*/ 6 h 41"/>
                <a:gd name="T30" fmla="*/ 30 w 40"/>
                <a:gd name="T31" fmla="*/ 10 h 41"/>
                <a:gd name="T32" fmla="*/ 34 w 40"/>
                <a:gd name="T3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1">
                  <a:moveTo>
                    <a:pt x="20" y="0"/>
                  </a:moveTo>
                  <a:cubicBezTo>
                    <a:pt x="19" y="0"/>
                    <a:pt x="17" y="0"/>
                    <a:pt x="16" y="0"/>
                  </a:cubicBezTo>
                  <a:cubicBezTo>
                    <a:pt x="6" y="2"/>
                    <a:pt x="0" y="10"/>
                    <a:pt x="0" y="20"/>
                  </a:cubicBezTo>
                  <a:cubicBezTo>
                    <a:pt x="0" y="26"/>
                    <a:pt x="2" y="31"/>
                    <a:pt x="6" y="35"/>
                  </a:cubicBezTo>
                  <a:cubicBezTo>
                    <a:pt x="9" y="38"/>
                    <a:pt x="15" y="41"/>
                    <a:pt x="20" y="41"/>
                  </a:cubicBezTo>
                  <a:cubicBezTo>
                    <a:pt x="21" y="41"/>
                    <a:pt x="23" y="40"/>
                    <a:pt x="24" y="40"/>
                  </a:cubicBezTo>
                  <a:cubicBezTo>
                    <a:pt x="34" y="38"/>
                    <a:pt x="40" y="30"/>
                    <a:pt x="40" y="20"/>
                  </a:cubicBezTo>
                  <a:cubicBezTo>
                    <a:pt x="40" y="15"/>
                    <a:pt x="38" y="10"/>
                    <a:pt x="35" y="6"/>
                  </a:cubicBezTo>
                  <a:cubicBezTo>
                    <a:pt x="31" y="2"/>
                    <a:pt x="25" y="0"/>
                    <a:pt x="20" y="0"/>
                  </a:cubicBezTo>
                  <a:close/>
                  <a:moveTo>
                    <a:pt x="34" y="20"/>
                  </a:moveTo>
                  <a:cubicBezTo>
                    <a:pt x="34" y="28"/>
                    <a:pt x="28" y="34"/>
                    <a:pt x="20" y="34"/>
                  </a:cubicBezTo>
                  <a:cubicBezTo>
                    <a:pt x="16" y="34"/>
                    <a:pt x="13" y="32"/>
                    <a:pt x="10" y="30"/>
                  </a:cubicBezTo>
                  <a:cubicBezTo>
                    <a:pt x="8" y="27"/>
                    <a:pt x="6" y="24"/>
                    <a:pt x="6" y="20"/>
                  </a:cubicBezTo>
                  <a:cubicBezTo>
                    <a:pt x="6" y="14"/>
                    <a:pt x="11" y="8"/>
                    <a:pt x="17" y="7"/>
                  </a:cubicBezTo>
                  <a:cubicBezTo>
                    <a:pt x="18" y="6"/>
                    <a:pt x="19" y="6"/>
                    <a:pt x="20" y="6"/>
                  </a:cubicBezTo>
                  <a:cubicBezTo>
                    <a:pt x="24" y="6"/>
                    <a:pt x="27" y="8"/>
                    <a:pt x="30" y="10"/>
                  </a:cubicBezTo>
                  <a:cubicBezTo>
                    <a:pt x="32" y="13"/>
                    <a:pt x="34" y="16"/>
                    <a:pt x="3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5"/>
              <a:endParaRPr lang="zh-CN" altLang="en-US" sz="1799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314" name="Freeform 6"/>
            <p:cNvSpPr>
              <a:spLocks noEditPoints="1"/>
            </p:cNvSpPr>
            <p:nvPr/>
          </p:nvSpPr>
          <p:spPr bwMode="auto">
            <a:xfrm>
              <a:off x="4746626" y="5697538"/>
              <a:ext cx="155575" cy="158750"/>
            </a:xfrm>
            <a:custGeom>
              <a:avLst/>
              <a:gdLst>
                <a:gd name="T0" fmla="*/ 20 w 41"/>
                <a:gd name="T1" fmla="*/ 0 h 41"/>
                <a:gd name="T2" fmla="*/ 0 w 41"/>
                <a:gd name="T3" fmla="*/ 20 h 41"/>
                <a:gd name="T4" fmla="*/ 20 w 41"/>
                <a:gd name="T5" fmla="*/ 41 h 41"/>
                <a:gd name="T6" fmla="*/ 24 w 41"/>
                <a:gd name="T7" fmla="*/ 40 h 41"/>
                <a:gd name="T8" fmla="*/ 41 w 41"/>
                <a:gd name="T9" fmla="*/ 20 h 41"/>
                <a:gd name="T10" fmla="*/ 20 w 41"/>
                <a:gd name="T11" fmla="*/ 0 h 41"/>
                <a:gd name="T12" fmla="*/ 34 w 41"/>
                <a:gd name="T13" fmla="*/ 20 h 41"/>
                <a:gd name="T14" fmla="*/ 23 w 41"/>
                <a:gd name="T15" fmla="*/ 34 h 41"/>
                <a:gd name="T16" fmla="*/ 20 w 41"/>
                <a:gd name="T17" fmla="*/ 34 h 41"/>
                <a:gd name="T18" fmla="*/ 6 w 41"/>
                <a:gd name="T19" fmla="*/ 20 h 41"/>
                <a:gd name="T20" fmla="*/ 17 w 41"/>
                <a:gd name="T21" fmla="*/ 6 h 41"/>
                <a:gd name="T22" fmla="*/ 20 w 41"/>
                <a:gd name="T23" fmla="*/ 6 h 41"/>
                <a:gd name="T24" fmla="*/ 34 w 41"/>
                <a:gd name="T2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1"/>
                  </a:cubicBezTo>
                  <a:cubicBezTo>
                    <a:pt x="21" y="41"/>
                    <a:pt x="23" y="40"/>
                    <a:pt x="24" y="40"/>
                  </a:cubicBezTo>
                  <a:cubicBezTo>
                    <a:pt x="34" y="38"/>
                    <a:pt x="41" y="30"/>
                    <a:pt x="41" y="20"/>
                  </a:cubicBezTo>
                  <a:cubicBezTo>
                    <a:pt x="41" y="9"/>
                    <a:pt x="31" y="0"/>
                    <a:pt x="20" y="0"/>
                  </a:cubicBezTo>
                  <a:close/>
                  <a:moveTo>
                    <a:pt x="34" y="20"/>
                  </a:moveTo>
                  <a:cubicBezTo>
                    <a:pt x="34" y="27"/>
                    <a:pt x="29" y="32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cubicBezTo>
                    <a:pt x="12" y="34"/>
                    <a:pt x="6" y="28"/>
                    <a:pt x="6" y="20"/>
                  </a:cubicBezTo>
                  <a:cubicBezTo>
                    <a:pt x="6" y="13"/>
                    <a:pt x="11" y="8"/>
                    <a:pt x="17" y="6"/>
                  </a:cubicBezTo>
                  <a:cubicBezTo>
                    <a:pt x="18" y="6"/>
                    <a:pt x="19" y="6"/>
                    <a:pt x="20" y="6"/>
                  </a:cubicBezTo>
                  <a:cubicBezTo>
                    <a:pt x="28" y="6"/>
                    <a:pt x="34" y="12"/>
                    <a:pt x="3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5"/>
              <a:endParaRPr lang="zh-CN" altLang="en-US" sz="1799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315" name="Freeform 7"/>
            <p:cNvSpPr>
              <a:spLocks/>
            </p:cNvSpPr>
            <p:nvPr/>
          </p:nvSpPr>
          <p:spPr bwMode="auto">
            <a:xfrm>
              <a:off x="4681538" y="5495926"/>
              <a:ext cx="765175" cy="298450"/>
            </a:xfrm>
            <a:custGeom>
              <a:avLst/>
              <a:gdLst>
                <a:gd name="T0" fmla="*/ 199 w 201"/>
                <a:gd name="T1" fmla="*/ 61 h 77"/>
                <a:gd name="T2" fmla="*/ 156 w 201"/>
                <a:gd name="T3" fmla="*/ 37 h 77"/>
                <a:gd name="T4" fmla="*/ 155 w 201"/>
                <a:gd name="T5" fmla="*/ 37 h 77"/>
                <a:gd name="T6" fmla="*/ 54 w 201"/>
                <a:gd name="T7" fmla="*/ 19 h 77"/>
                <a:gd name="T8" fmla="*/ 3 w 201"/>
                <a:gd name="T9" fmla="*/ 57 h 77"/>
                <a:gd name="T10" fmla="*/ 1 w 201"/>
                <a:gd name="T11" fmla="*/ 74 h 77"/>
                <a:gd name="T12" fmla="*/ 5 w 201"/>
                <a:gd name="T13" fmla="*/ 77 h 77"/>
                <a:gd name="T14" fmla="*/ 8 w 201"/>
                <a:gd name="T15" fmla="*/ 74 h 77"/>
                <a:gd name="T16" fmla="*/ 9 w 201"/>
                <a:gd name="T17" fmla="*/ 60 h 77"/>
                <a:gd name="T18" fmla="*/ 57 w 201"/>
                <a:gd name="T19" fmla="*/ 25 h 77"/>
                <a:gd name="T20" fmla="*/ 151 w 201"/>
                <a:gd name="T21" fmla="*/ 43 h 77"/>
                <a:gd name="T22" fmla="*/ 153 w 201"/>
                <a:gd name="T23" fmla="*/ 44 h 77"/>
                <a:gd name="T24" fmla="*/ 155 w 201"/>
                <a:gd name="T25" fmla="*/ 44 h 77"/>
                <a:gd name="T26" fmla="*/ 192 w 201"/>
                <a:gd name="T27" fmla="*/ 63 h 77"/>
                <a:gd name="T28" fmla="*/ 194 w 201"/>
                <a:gd name="T29" fmla="*/ 74 h 77"/>
                <a:gd name="T30" fmla="*/ 197 w 201"/>
                <a:gd name="T31" fmla="*/ 77 h 77"/>
                <a:gd name="T32" fmla="*/ 198 w 201"/>
                <a:gd name="T33" fmla="*/ 77 h 77"/>
                <a:gd name="T34" fmla="*/ 201 w 201"/>
                <a:gd name="T35" fmla="*/ 74 h 77"/>
                <a:gd name="T36" fmla="*/ 199 w 201"/>
                <a:gd name="T37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1" h="77">
                  <a:moveTo>
                    <a:pt x="199" y="61"/>
                  </a:moveTo>
                  <a:cubicBezTo>
                    <a:pt x="192" y="40"/>
                    <a:pt x="166" y="38"/>
                    <a:pt x="156" y="37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13" y="0"/>
                    <a:pt x="71" y="12"/>
                    <a:pt x="54" y="19"/>
                  </a:cubicBezTo>
                  <a:cubicBezTo>
                    <a:pt x="33" y="28"/>
                    <a:pt x="8" y="44"/>
                    <a:pt x="3" y="57"/>
                  </a:cubicBezTo>
                  <a:cubicBezTo>
                    <a:pt x="0" y="65"/>
                    <a:pt x="1" y="74"/>
                    <a:pt x="1" y="74"/>
                  </a:cubicBezTo>
                  <a:cubicBezTo>
                    <a:pt x="1" y="76"/>
                    <a:pt x="3" y="77"/>
                    <a:pt x="5" y="77"/>
                  </a:cubicBezTo>
                  <a:cubicBezTo>
                    <a:pt x="7" y="77"/>
                    <a:pt x="8" y="75"/>
                    <a:pt x="8" y="74"/>
                  </a:cubicBezTo>
                  <a:cubicBezTo>
                    <a:pt x="8" y="73"/>
                    <a:pt x="7" y="66"/>
                    <a:pt x="9" y="60"/>
                  </a:cubicBezTo>
                  <a:cubicBezTo>
                    <a:pt x="13" y="50"/>
                    <a:pt x="33" y="36"/>
                    <a:pt x="57" y="25"/>
                  </a:cubicBezTo>
                  <a:cubicBezTo>
                    <a:pt x="72" y="19"/>
                    <a:pt x="112" y="7"/>
                    <a:pt x="151" y="43"/>
                  </a:cubicBezTo>
                  <a:cubicBezTo>
                    <a:pt x="152" y="43"/>
                    <a:pt x="152" y="44"/>
                    <a:pt x="153" y="44"/>
                  </a:cubicBezTo>
                  <a:cubicBezTo>
                    <a:pt x="155" y="44"/>
                    <a:pt x="155" y="44"/>
                    <a:pt x="155" y="44"/>
                  </a:cubicBezTo>
                  <a:cubicBezTo>
                    <a:pt x="165" y="45"/>
                    <a:pt x="187" y="46"/>
                    <a:pt x="192" y="63"/>
                  </a:cubicBezTo>
                  <a:cubicBezTo>
                    <a:pt x="193" y="66"/>
                    <a:pt x="194" y="72"/>
                    <a:pt x="194" y="74"/>
                  </a:cubicBezTo>
                  <a:cubicBezTo>
                    <a:pt x="194" y="76"/>
                    <a:pt x="196" y="77"/>
                    <a:pt x="197" y="77"/>
                  </a:cubicBezTo>
                  <a:cubicBezTo>
                    <a:pt x="198" y="77"/>
                    <a:pt x="198" y="77"/>
                    <a:pt x="198" y="77"/>
                  </a:cubicBezTo>
                  <a:cubicBezTo>
                    <a:pt x="200" y="77"/>
                    <a:pt x="201" y="76"/>
                    <a:pt x="201" y="74"/>
                  </a:cubicBezTo>
                  <a:cubicBezTo>
                    <a:pt x="201" y="73"/>
                    <a:pt x="200" y="65"/>
                    <a:pt x="199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5"/>
              <a:endParaRPr lang="zh-CN" altLang="en-US" sz="1799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316" name="Freeform 8"/>
            <p:cNvSpPr>
              <a:spLocks noEditPoints="1"/>
            </p:cNvSpPr>
            <p:nvPr/>
          </p:nvSpPr>
          <p:spPr bwMode="auto">
            <a:xfrm>
              <a:off x="4845051" y="5592763"/>
              <a:ext cx="369888" cy="88900"/>
            </a:xfrm>
            <a:custGeom>
              <a:avLst/>
              <a:gdLst>
                <a:gd name="T0" fmla="*/ 94 w 97"/>
                <a:gd name="T1" fmla="*/ 23 h 23"/>
                <a:gd name="T2" fmla="*/ 96 w 97"/>
                <a:gd name="T3" fmla="*/ 19 h 23"/>
                <a:gd name="T4" fmla="*/ 95 w 97"/>
                <a:gd name="T5" fmla="*/ 17 h 23"/>
                <a:gd name="T6" fmla="*/ 47 w 97"/>
                <a:gd name="T7" fmla="*/ 0 h 23"/>
                <a:gd name="T8" fmla="*/ 35 w 97"/>
                <a:gd name="T9" fmla="*/ 1 h 23"/>
                <a:gd name="T10" fmla="*/ 1 w 97"/>
                <a:gd name="T11" fmla="*/ 17 h 23"/>
                <a:gd name="T12" fmla="*/ 0 w 97"/>
                <a:gd name="T13" fmla="*/ 21 h 23"/>
                <a:gd name="T14" fmla="*/ 4 w 97"/>
                <a:gd name="T15" fmla="*/ 23 h 23"/>
                <a:gd name="T16" fmla="*/ 93 w 97"/>
                <a:gd name="T17" fmla="*/ 23 h 23"/>
                <a:gd name="T18" fmla="*/ 94 w 97"/>
                <a:gd name="T19" fmla="*/ 23 h 23"/>
                <a:gd name="T20" fmla="*/ 94 w 97"/>
                <a:gd name="T21" fmla="*/ 23 h 23"/>
                <a:gd name="T22" fmla="*/ 14 w 97"/>
                <a:gd name="T23" fmla="*/ 17 h 23"/>
                <a:gd name="T24" fmla="*/ 37 w 97"/>
                <a:gd name="T25" fmla="*/ 8 h 23"/>
                <a:gd name="T26" fmla="*/ 47 w 97"/>
                <a:gd name="T27" fmla="*/ 7 h 23"/>
                <a:gd name="T28" fmla="*/ 83 w 97"/>
                <a:gd name="T29" fmla="*/ 17 h 23"/>
                <a:gd name="T30" fmla="*/ 14 w 97"/>
                <a:gd name="T31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23">
                  <a:moveTo>
                    <a:pt x="94" y="23"/>
                  </a:moveTo>
                  <a:cubicBezTo>
                    <a:pt x="96" y="23"/>
                    <a:pt x="97" y="21"/>
                    <a:pt x="96" y="19"/>
                  </a:cubicBezTo>
                  <a:cubicBezTo>
                    <a:pt x="96" y="18"/>
                    <a:pt x="96" y="18"/>
                    <a:pt x="95" y="17"/>
                  </a:cubicBezTo>
                  <a:cubicBezTo>
                    <a:pt x="92" y="14"/>
                    <a:pt x="76" y="0"/>
                    <a:pt x="47" y="0"/>
                  </a:cubicBezTo>
                  <a:cubicBezTo>
                    <a:pt x="43" y="0"/>
                    <a:pt x="39" y="0"/>
                    <a:pt x="35" y="1"/>
                  </a:cubicBezTo>
                  <a:cubicBezTo>
                    <a:pt x="16" y="5"/>
                    <a:pt x="2" y="17"/>
                    <a:pt x="1" y="17"/>
                  </a:cubicBezTo>
                  <a:cubicBezTo>
                    <a:pt x="0" y="18"/>
                    <a:pt x="0" y="20"/>
                    <a:pt x="0" y="21"/>
                  </a:cubicBezTo>
                  <a:cubicBezTo>
                    <a:pt x="1" y="22"/>
                    <a:pt x="2" y="23"/>
                    <a:pt x="4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3" y="23"/>
                    <a:pt x="93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lose/>
                  <a:moveTo>
                    <a:pt x="14" y="17"/>
                  </a:moveTo>
                  <a:cubicBezTo>
                    <a:pt x="20" y="13"/>
                    <a:pt x="28" y="9"/>
                    <a:pt x="37" y="8"/>
                  </a:cubicBezTo>
                  <a:cubicBezTo>
                    <a:pt x="40" y="7"/>
                    <a:pt x="44" y="7"/>
                    <a:pt x="47" y="7"/>
                  </a:cubicBezTo>
                  <a:cubicBezTo>
                    <a:pt x="64" y="7"/>
                    <a:pt x="77" y="12"/>
                    <a:pt x="83" y="17"/>
                  </a:cubicBezTo>
                  <a:lnTo>
                    <a:pt x="1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5"/>
              <a:endParaRPr lang="zh-CN" altLang="en-US" sz="1799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317" name="Freeform 9"/>
            <p:cNvSpPr>
              <a:spLocks/>
            </p:cNvSpPr>
            <p:nvPr/>
          </p:nvSpPr>
          <p:spPr bwMode="auto">
            <a:xfrm>
              <a:off x="4924426" y="5762626"/>
              <a:ext cx="271463" cy="26988"/>
            </a:xfrm>
            <a:custGeom>
              <a:avLst/>
              <a:gdLst>
                <a:gd name="T0" fmla="*/ 68 w 71"/>
                <a:gd name="T1" fmla="*/ 0 h 7"/>
                <a:gd name="T2" fmla="*/ 3 w 71"/>
                <a:gd name="T3" fmla="*/ 0 h 7"/>
                <a:gd name="T4" fmla="*/ 0 w 71"/>
                <a:gd name="T5" fmla="*/ 3 h 7"/>
                <a:gd name="T6" fmla="*/ 3 w 71"/>
                <a:gd name="T7" fmla="*/ 7 h 7"/>
                <a:gd name="T8" fmla="*/ 68 w 71"/>
                <a:gd name="T9" fmla="*/ 7 h 7"/>
                <a:gd name="T10" fmla="*/ 68 w 71"/>
                <a:gd name="T11" fmla="*/ 7 h 7"/>
                <a:gd name="T12" fmla="*/ 71 w 71"/>
                <a:gd name="T13" fmla="*/ 3 h 7"/>
                <a:gd name="T14" fmla="*/ 68 w 7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7">
                  <a:moveTo>
                    <a:pt x="6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0" y="6"/>
                    <a:pt x="71" y="5"/>
                    <a:pt x="71" y="3"/>
                  </a:cubicBezTo>
                  <a:cubicBezTo>
                    <a:pt x="71" y="2"/>
                    <a:pt x="69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5"/>
              <a:endParaRPr lang="zh-CN" altLang="en-US" sz="1799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</p:grpSp>
      <p:sp>
        <p:nvSpPr>
          <p:cNvPr id="319" name="副标题 2"/>
          <p:cNvSpPr txBox="1">
            <a:spLocks/>
          </p:cNvSpPr>
          <p:nvPr/>
        </p:nvSpPr>
        <p:spPr>
          <a:xfrm>
            <a:off x="4178679" y="2004245"/>
            <a:ext cx="652337" cy="276827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algn="ctr" defTabSz="914104">
              <a:defRPr sz="1200" b="1" kern="0">
                <a:gradFill>
                  <a:gsLst>
                    <a:gs pos="0">
                      <a:prstClr val="white"/>
                    </a:gs>
                    <a:gs pos="100000">
                      <a:srgbClr val="4FEE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en-US" altLang="zh-CN" kern="1200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Carrier</a:t>
            </a:r>
          </a:p>
        </p:txBody>
      </p:sp>
      <p:sp>
        <p:nvSpPr>
          <p:cNvPr id="325" name="副标题 2"/>
          <p:cNvSpPr txBox="1">
            <a:spLocks/>
          </p:cNvSpPr>
          <p:nvPr/>
        </p:nvSpPr>
        <p:spPr>
          <a:xfrm>
            <a:off x="7535264" y="1413965"/>
            <a:ext cx="539324" cy="271869"/>
          </a:xfrm>
          <a:prstGeom prst="rect">
            <a:avLst/>
          </a:prstGeom>
        </p:spPr>
        <p:txBody>
          <a:bodyPr vert="horz" lIns="121896" tIns="60948" rIns="121896" bIns="60948" rtlCol="0" anchor="ctr">
            <a:noAutofit/>
          </a:bodyPr>
          <a:lstStyle>
            <a:lvl1pPr marL="0" marR="0" indent="0" algn="l" defTabSz="12194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72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444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9166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888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610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833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8053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7775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198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…</a:t>
            </a:r>
          </a:p>
        </p:txBody>
      </p:sp>
      <p:sp>
        <p:nvSpPr>
          <p:cNvPr id="328" name="副标题 2"/>
          <p:cNvSpPr txBox="1">
            <a:spLocks/>
          </p:cNvSpPr>
          <p:nvPr/>
        </p:nvSpPr>
        <p:spPr>
          <a:xfrm>
            <a:off x="6754558" y="2004245"/>
            <a:ext cx="729234" cy="276827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algn="ctr" defTabSz="914104">
              <a:defRPr sz="1200" b="1" kern="0">
                <a:gradFill>
                  <a:gsLst>
                    <a:gs pos="0">
                      <a:prstClr val="white"/>
                    </a:gs>
                    <a:gs pos="100000">
                      <a:srgbClr val="4FEE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en-US" altLang="zh-CN" kern="1200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Finance</a:t>
            </a:r>
          </a:p>
        </p:txBody>
      </p:sp>
      <p:sp>
        <p:nvSpPr>
          <p:cNvPr id="330" name="Freeform 5"/>
          <p:cNvSpPr>
            <a:spLocks noEditPoints="1"/>
          </p:cNvSpPr>
          <p:nvPr/>
        </p:nvSpPr>
        <p:spPr bwMode="auto">
          <a:xfrm>
            <a:off x="7016335" y="1515975"/>
            <a:ext cx="205680" cy="299831"/>
          </a:xfrm>
          <a:custGeom>
            <a:avLst/>
            <a:gdLst>
              <a:gd name="T0" fmla="*/ 46 w 52"/>
              <a:gd name="T1" fmla="*/ 70 h 86"/>
              <a:gd name="T2" fmla="*/ 31 w 52"/>
              <a:gd name="T3" fmla="*/ 77 h 86"/>
              <a:gd name="T4" fmla="*/ 31 w 52"/>
              <a:gd name="T5" fmla="*/ 86 h 86"/>
              <a:gd name="T6" fmla="*/ 23 w 52"/>
              <a:gd name="T7" fmla="*/ 86 h 86"/>
              <a:gd name="T8" fmla="*/ 23 w 52"/>
              <a:gd name="T9" fmla="*/ 77 h 86"/>
              <a:gd name="T10" fmla="*/ 7 w 52"/>
              <a:gd name="T11" fmla="*/ 70 h 86"/>
              <a:gd name="T12" fmla="*/ 0 w 52"/>
              <a:gd name="T13" fmla="*/ 55 h 86"/>
              <a:gd name="T14" fmla="*/ 12 w 52"/>
              <a:gd name="T15" fmla="*/ 55 h 86"/>
              <a:gd name="T16" fmla="*/ 16 w 52"/>
              <a:gd name="T17" fmla="*/ 64 h 86"/>
              <a:gd name="T18" fmla="*/ 23 w 52"/>
              <a:gd name="T19" fmla="*/ 67 h 86"/>
              <a:gd name="T20" fmla="*/ 23 w 52"/>
              <a:gd name="T21" fmla="*/ 48 h 86"/>
              <a:gd name="T22" fmla="*/ 19 w 52"/>
              <a:gd name="T23" fmla="*/ 47 h 86"/>
              <a:gd name="T24" fmla="*/ 2 w 52"/>
              <a:gd name="T25" fmla="*/ 29 h 86"/>
              <a:gd name="T26" fmla="*/ 8 w 52"/>
              <a:gd name="T27" fmla="*/ 16 h 86"/>
              <a:gd name="T28" fmla="*/ 23 w 52"/>
              <a:gd name="T29" fmla="*/ 9 h 86"/>
              <a:gd name="T30" fmla="*/ 23 w 52"/>
              <a:gd name="T31" fmla="*/ 0 h 86"/>
              <a:gd name="T32" fmla="*/ 31 w 52"/>
              <a:gd name="T33" fmla="*/ 0 h 86"/>
              <a:gd name="T34" fmla="*/ 31 w 52"/>
              <a:gd name="T35" fmla="*/ 9 h 86"/>
              <a:gd name="T36" fmla="*/ 44 w 52"/>
              <a:gd name="T37" fmla="*/ 15 h 86"/>
              <a:gd name="T38" fmla="*/ 51 w 52"/>
              <a:gd name="T39" fmla="*/ 29 h 86"/>
              <a:gd name="T40" fmla="*/ 39 w 52"/>
              <a:gd name="T41" fmla="*/ 29 h 86"/>
              <a:gd name="T42" fmla="*/ 36 w 52"/>
              <a:gd name="T43" fmla="*/ 23 h 86"/>
              <a:gd name="T44" fmla="*/ 31 w 52"/>
              <a:gd name="T45" fmla="*/ 20 h 86"/>
              <a:gd name="T46" fmla="*/ 31 w 52"/>
              <a:gd name="T47" fmla="*/ 37 h 86"/>
              <a:gd name="T48" fmla="*/ 34 w 52"/>
              <a:gd name="T49" fmla="*/ 38 h 86"/>
              <a:gd name="T50" fmla="*/ 52 w 52"/>
              <a:gd name="T51" fmla="*/ 56 h 86"/>
              <a:gd name="T52" fmla="*/ 46 w 52"/>
              <a:gd name="T53" fmla="*/ 70 h 86"/>
              <a:gd name="T54" fmla="*/ 23 w 52"/>
              <a:gd name="T55" fmla="*/ 19 h 86"/>
              <a:gd name="T56" fmla="*/ 16 w 52"/>
              <a:gd name="T57" fmla="*/ 22 h 86"/>
              <a:gd name="T58" fmla="*/ 14 w 52"/>
              <a:gd name="T59" fmla="*/ 29 h 86"/>
              <a:gd name="T60" fmla="*/ 21 w 52"/>
              <a:gd name="T61" fmla="*/ 36 h 86"/>
              <a:gd name="T62" fmla="*/ 23 w 52"/>
              <a:gd name="T63" fmla="*/ 36 h 86"/>
              <a:gd name="T64" fmla="*/ 23 w 52"/>
              <a:gd name="T65" fmla="*/ 19 h 86"/>
              <a:gd name="T66" fmla="*/ 32 w 52"/>
              <a:gd name="T67" fmla="*/ 49 h 86"/>
              <a:gd name="T68" fmla="*/ 31 w 52"/>
              <a:gd name="T69" fmla="*/ 49 h 86"/>
              <a:gd name="T70" fmla="*/ 31 w 52"/>
              <a:gd name="T71" fmla="*/ 67 h 86"/>
              <a:gd name="T72" fmla="*/ 37 w 52"/>
              <a:gd name="T73" fmla="*/ 64 h 86"/>
              <a:gd name="T74" fmla="*/ 40 w 52"/>
              <a:gd name="T75" fmla="*/ 57 h 86"/>
              <a:gd name="T76" fmla="*/ 32 w 52"/>
              <a:gd name="T77" fmla="*/ 49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2" h="86">
                <a:moveTo>
                  <a:pt x="46" y="70"/>
                </a:moveTo>
                <a:cubicBezTo>
                  <a:pt x="42" y="74"/>
                  <a:pt x="37" y="76"/>
                  <a:pt x="31" y="77"/>
                </a:cubicBezTo>
                <a:cubicBezTo>
                  <a:pt x="31" y="86"/>
                  <a:pt x="31" y="86"/>
                  <a:pt x="31" y="86"/>
                </a:cubicBezTo>
                <a:cubicBezTo>
                  <a:pt x="23" y="86"/>
                  <a:pt x="23" y="86"/>
                  <a:pt x="23" y="86"/>
                </a:cubicBezTo>
                <a:cubicBezTo>
                  <a:pt x="23" y="77"/>
                  <a:pt x="23" y="77"/>
                  <a:pt x="23" y="77"/>
                </a:cubicBezTo>
                <a:cubicBezTo>
                  <a:pt x="17" y="77"/>
                  <a:pt x="12" y="75"/>
                  <a:pt x="7" y="70"/>
                </a:cubicBezTo>
                <a:cubicBezTo>
                  <a:pt x="3" y="67"/>
                  <a:pt x="0" y="61"/>
                  <a:pt x="0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2" y="59"/>
                  <a:pt x="14" y="62"/>
                  <a:pt x="16" y="64"/>
                </a:cubicBezTo>
                <a:cubicBezTo>
                  <a:pt x="18" y="66"/>
                  <a:pt x="21" y="67"/>
                  <a:pt x="23" y="67"/>
                </a:cubicBezTo>
                <a:cubicBezTo>
                  <a:pt x="23" y="48"/>
                  <a:pt x="23" y="48"/>
                  <a:pt x="23" y="48"/>
                </a:cubicBezTo>
                <a:cubicBezTo>
                  <a:pt x="22" y="48"/>
                  <a:pt x="20" y="47"/>
                  <a:pt x="19" y="47"/>
                </a:cubicBezTo>
                <a:cubicBezTo>
                  <a:pt x="8" y="45"/>
                  <a:pt x="2" y="39"/>
                  <a:pt x="2" y="29"/>
                </a:cubicBezTo>
                <a:cubicBezTo>
                  <a:pt x="2" y="24"/>
                  <a:pt x="4" y="19"/>
                  <a:pt x="8" y="16"/>
                </a:cubicBezTo>
                <a:cubicBezTo>
                  <a:pt x="12" y="12"/>
                  <a:pt x="17" y="10"/>
                  <a:pt x="23" y="9"/>
                </a:cubicBezTo>
                <a:cubicBezTo>
                  <a:pt x="23" y="0"/>
                  <a:pt x="23" y="0"/>
                  <a:pt x="2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9"/>
                  <a:pt x="31" y="9"/>
                  <a:pt x="31" y="9"/>
                </a:cubicBezTo>
                <a:cubicBezTo>
                  <a:pt x="36" y="10"/>
                  <a:pt x="41" y="12"/>
                  <a:pt x="44" y="15"/>
                </a:cubicBezTo>
                <a:cubicBezTo>
                  <a:pt x="48" y="19"/>
                  <a:pt x="51" y="24"/>
                  <a:pt x="51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7"/>
                  <a:pt x="38" y="24"/>
                  <a:pt x="36" y="23"/>
                </a:cubicBezTo>
                <a:cubicBezTo>
                  <a:pt x="35" y="21"/>
                  <a:pt x="33" y="20"/>
                  <a:pt x="31" y="20"/>
                </a:cubicBezTo>
                <a:cubicBezTo>
                  <a:pt x="31" y="37"/>
                  <a:pt x="31" y="37"/>
                  <a:pt x="31" y="37"/>
                </a:cubicBezTo>
                <a:cubicBezTo>
                  <a:pt x="34" y="38"/>
                  <a:pt x="34" y="38"/>
                  <a:pt x="34" y="38"/>
                </a:cubicBezTo>
                <a:cubicBezTo>
                  <a:pt x="44" y="39"/>
                  <a:pt x="52" y="46"/>
                  <a:pt x="52" y="56"/>
                </a:cubicBezTo>
                <a:cubicBezTo>
                  <a:pt x="52" y="63"/>
                  <a:pt x="50" y="67"/>
                  <a:pt x="46" y="70"/>
                </a:cubicBezTo>
                <a:close/>
                <a:moveTo>
                  <a:pt x="23" y="19"/>
                </a:moveTo>
                <a:cubicBezTo>
                  <a:pt x="21" y="20"/>
                  <a:pt x="18" y="21"/>
                  <a:pt x="16" y="22"/>
                </a:cubicBezTo>
                <a:cubicBezTo>
                  <a:pt x="15" y="24"/>
                  <a:pt x="14" y="26"/>
                  <a:pt x="14" y="29"/>
                </a:cubicBezTo>
                <a:cubicBezTo>
                  <a:pt x="14" y="33"/>
                  <a:pt x="17" y="35"/>
                  <a:pt x="21" y="36"/>
                </a:cubicBezTo>
                <a:cubicBezTo>
                  <a:pt x="22" y="36"/>
                  <a:pt x="23" y="36"/>
                  <a:pt x="23" y="36"/>
                </a:cubicBezTo>
                <a:lnTo>
                  <a:pt x="23" y="19"/>
                </a:lnTo>
                <a:close/>
                <a:moveTo>
                  <a:pt x="32" y="49"/>
                </a:moveTo>
                <a:cubicBezTo>
                  <a:pt x="31" y="49"/>
                  <a:pt x="31" y="49"/>
                  <a:pt x="31" y="49"/>
                </a:cubicBezTo>
                <a:cubicBezTo>
                  <a:pt x="31" y="67"/>
                  <a:pt x="31" y="67"/>
                  <a:pt x="31" y="67"/>
                </a:cubicBezTo>
                <a:cubicBezTo>
                  <a:pt x="33" y="66"/>
                  <a:pt x="36" y="65"/>
                  <a:pt x="37" y="64"/>
                </a:cubicBezTo>
                <a:cubicBezTo>
                  <a:pt x="39" y="62"/>
                  <a:pt x="40" y="60"/>
                  <a:pt x="40" y="57"/>
                </a:cubicBezTo>
                <a:cubicBezTo>
                  <a:pt x="40" y="52"/>
                  <a:pt x="36" y="50"/>
                  <a:pt x="32" y="4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5"/>
            <a:endParaRPr lang="zh-CN" altLang="en-US" sz="1799" dirty="0">
              <a:solidFill>
                <a:srgbClr val="00B0F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334" name="副标题 2"/>
          <p:cNvSpPr txBox="1">
            <a:spLocks/>
          </p:cNvSpPr>
          <p:nvPr/>
        </p:nvSpPr>
        <p:spPr>
          <a:xfrm>
            <a:off x="2598016" y="2004245"/>
            <a:ext cx="1198621" cy="276827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algn="ctr" defTabSz="914104">
              <a:defRPr sz="1200" b="1" kern="0">
                <a:gradFill>
                  <a:gsLst>
                    <a:gs pos="0">
                      <a:prstClr val="white"/>
                    </a:gs>
                    <a:gs pos="100000">
                      <a:srgbClr val="4FEE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en-US" altLang="zh-CN" kern="1200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Public Security</a:t>
            </a:r>
          </a:p>
        </p:txBody>
      </p:sp>
      <p:grpSp>
        <p:nvGrpSpPr>
          <p:cNvPr id="335" name="组合 334"/>
          <p:cNvGrpSpPr/>
          <p:nvPr/>
        </p:nvGrpSpPr>
        <p:grpSpPr>
          <a:xfrm>
            <a:off x="2992796" y="1549654"/>
            <a:ext cx="409058" cy="303762"/>
            <a:chOff x="2805113" y="2913063"/>
            <a:chExt cx="466725" cy="333375"/>
          </a:xfrm>
          <a:solidFill>
            <a:srgbClr val="00B0F0"/>
          </a:solidFill>
        </p:grpSpPr>
        <p:sp>
          <p:nvSpPr>
            <p:cNvPr id="336" name="Freeform 200"/>
            <p:cNvSpPr>
              <a:spLocks noEditPoints="1"/>
            </p:cNvSpPr>
            <p:nvPr/>
          </p:nvSpPr>
          <p:spPr bwMode="auto">
            <a:xfrm>
              <a:off x="2805113" y="2913063"/>
              <a:ext cx="466725" cy="311150"/>
            </a:xfrm>
            <a:custGeom>
              <a:avLst/>
              <a:gdLst>
                <a:gd name="T0" fmla="*/ 278 w 550"/>
                <a:gd name="T1" fmla="*/ 233 h 366"/>
                <a:gd name="T2" fmla="*/ 364 w 550"/>
                <a:gd name="T3" fmla="*/ 185 h 366"/>
                <a:gd name="T4" fmla="*/ 321 w 550"/>
                <a:gd name="T5" fmla="*/ 277 h 366"/>
                <a:gd name="T6" fmla="*/ 185 w 550"/>
                <a:gd name="T7" fmla="*/ 192 h 366"/>
                <a:gd name="T8" fmla="*/ 183 w 550"/>
                <a:gd name="T9" fmla="*/ 131 h 366"/>
                <a:gd name="T10" fmla="*/ 465 w 550"/>
                <a:gd name="T11" fmla="*/ 144 h 366"/>
                <a:gd name="T12" fmla="*/ 375 w 550"/>
                <a:gd name="T13" fmla="*/ 158 h 366"/>
                <a:gd name="T14" fmla="*/ 264 w 550"/>
                <a:gd name="T15" fmla="*/ 177 h 366"/>
                <a:gd name="T16" fmla="*/ 264 w 550"/>
                <a:gd name="T17" fmla="*/ 177 h 366"/>
                <a:gd name="T18" fmla="*/ 113 w 550"/>
                <a:gd name="T19" fmla="*/ 191 h 366"/>
                <a:gd name="T20" fmla="*/ 96 w 550"/>
                <a:gd name="T21" fmla="*/ 137 h 366"/>
                <a:gd name="T22" fmla="*/ 111 w 550"/>
                <a:gd name="T23" fmla="*/ 146 h 366"/>
                <a:gd name="T24" fmla="*/ 162 w 550"/>
                <a:gd name="T25" fmla="*/ 180 h 366"/>
                <a:gd name="T26" fmla="*/ 149 w 550"/>
                <a:gd name="T27" fmla="*/ 199 h 366"/>
                <a:gd name="T28" fmla="*/ 516 w 550"/>
                <a:gd name="T29" fmla="*/ 26 h 366"/>
                <a:gd name="T30" fmla="*/ 521 w 550"/>
                <a:gd name="T31" fmla="*/ 31 h 366"/>
                <a:gd name="T32" fmla="*/ 139 w 550"/>
                <a:gd name="T33" fmla="*/ 112 h 366"/>
                <a:gd name="T34" fmla="*/ 59 w 550"/>
                <a:gd name="T35" fmla="*/ 105 h 366"/>
                <a:gd name="T36" fmla="*/ 161 w 550"/>
                <a:gd name="T37" fmla="*/ 148 h 366"/>
                <a:gd name="T38" fmla="*/ 149 w 550"/>
                <a:gd name="T39" fmla="*/ 158 h 366"/>
                <a:gd name="T40" fmla="*/ 140 w 550"/>
                <a:gd name="T41" fmla="*/ 137 h 366"/>
                <a:gd name="T42" fmla="*/ 158 w 550"/>
                <a:gd name="T43" fmla="*/ 134 h 366"/>
                <a:gd name="T44" fmla="*/ 388 w 550"/>
                <a:gd name="T45" fmla="*/ 315 h 366"/>
                <a:gd name="T46" fmla="*/ 366 w 550"/>
                <a:gd name="T47" fmla="*/ 327 h 366"/>
                <a:gd name="T48" fmla="*/ 389 w 550"/>
                <a:gd name="T49" fmla="*/ 233 h 366"/>
                <a:gd name="T50" fmla="*/ 470 w 550"/>
                <a:gd name="T51" fmla="*/ 168 h 366"/>
                <a:gd name="T52" fmla="*/ 534 w 550"/>
                <a:gd name="T53" fmla="*/ 64 h 366"/>
                <a:gd name="T54" fmla="*/ 544 w 550"/>
                <a:gd name="T55" fmla="*/ 23 h 366"/>
                <a:gd name="T56" fmla="*/ 515 w 550"/>
                <a:gd name="T57" fmla="*/ 1 h 366"/>
                <a:gd name="T58" fmla="*/ 1 w 550"/>
                <a:gd name="T59" fmla="*/ 99 h 366"/>
                <a:gd name="T60" fmla="*/ 71 w 550"/>
                <a:gd name="T61" fmla="*/ 134 h 366"/>
                <a:gd name="T62" fmla="*/ 138 w 550"/>
                <a:gd name="T63" fmla="*/ 224 h 366"/>
                <a:gd name="T64" fmla="*/ 155 w 550"/>
                <a:gd name="T65" fmla="*/ 223 h 366"/>
                <a:gd name="T66" fmla="*/ 254 w 550"/>
                <a:gd name="T67" fmla="*/ 204 h 366"/>
                <a:gd name="T68" fmla="*/ 310 w 550"/>
                <a:gd name="T69" fmla="*/ 300 h 366"/>
                <a:gd name="T70" fmla="*/ 388 w 550"/>
                <a:gd name="T71" fmla="*/ 366 h 366"/>
                <a:gd name="T72" fmla="*/ 388 w 550"/>
                <a:gd name="T73" fmla="*/ 31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0" h="366">
                  <a:moveTo>
                    <a:pt x="278" y="233"/>
                  </a:moveTo>
                  <a:lnTo>
                    <a:pt x="278" y="233"/>
                  </a:lnTo>
                  <a:lnTo>
                    <a:pt x="278" y="200"/>
                  </a:lnTo>
                  <a:lnTo>
                    <a:pt x="364" y="185"/>
                  </a:lnTo>
                  <a:lnTo>
                    <a:pt x="364" y="233"/>
                  </a:lnTo>
                  <a:cubicBezTo>
                    <a:pt x="364" y="257"/>
                    <a:pt x="345" y="277"/>
                    <a:pt x="321" y="277"/>
                  </a:cubicBezTo>
                  <a:cubicBezTo>
                    <a:pt x="298" y="277"/>
                    <a:pt x="278" y="257"/>
                    <a:pt x="278" y="233"/>
                  </a:cubicBezTo>
                  <a:close/>
                  <a:moveTo>
                    <a:pt x="185" y="192"/>
                  </a:moveTo>
                  <a:lnTo>
                    <a:pt x="185" y="192"/>
                  </a:lnTo>
                  <a:cubicBezTo>
                    <a:pt x="191" y="172"/>
                    <a:pt x="187" y="147"/>
                    <a:pt x="183" y="131"/>
                  </a:cubicBezTo>
                  <a:lnTo>
                    <a:pt x="510" y="69"/>
                  </a:lnTo>
                  <a:cubicBezTo>
                    <a:pt x="517" y="122"/>
                    <a:pt x="472" y="141"/>
                    <a:pt x="465" y="144"/>
                  </a:cubicBezTo>
                  <a:lnTo>
                    <a:pt x="375" y="158"/>
                  </a:lnTo>
                  <a:cubicBezTo>
                    <a:pt x="375" y="158"/>
                    <a:pt x="375" y="158"/>
                    <a:pt x="375" y="158"/>
                  </a:cubicBezTo>
                  <a:cubicBezTo>
                    <a:pt x="375" y="158"/>
                    <a:pt x="375" y="158"/>
                    <a:pt x="375" y="158"/>
                  </a:cubicBezTo>
                  <a:lnTo>
                    <a:pt x="264" y="177"/>
                  </a:lnTo>
                  <a:cubicBezTo>
                    <a:pt x="264" y="177"/>
                    <a:pt x="264" y="177"/>
                    <a:pt x="264" y="177"/>
                  </a:cubicBezTo>
                  <a:cubicBezTo>
                    <a:pt x="264" y="177"/>
                    <a:pt x="264" y="177"/>
                    <a:pt x="264" y="177"/>
                  </a:cubicBezTo>
                  <a:lnTo>
                    <a:pt x="185" y="192"/>
                  </a:lnTo>
                  <a:close/>
                  <a:moveTo>
                    <a:pt x="113" y="191"/>
                  </a:moveTo>
                  <a:lnTo>
                    <a:pt x="113" y="191"/>
                  </a:lnTo>
                  <a:cubicBezTo>
                    <a:pt x="100" y="178"/>
                    <a:pt x="96" y="154"/>
                    <a:pt x="96" y="137"/>
                  </a:cubicBezTo>
                  <a:cubicBezTo>
                    <a:pt x="101" y="138"/>
                    <a:pt x="107" y="138"/>
                    <a:pt x="112" y="138"/>
                  </a:cubicBezTo>
                  <a:cubicBezTo>
                    <a:pt x="112" y="141"/>
                    <a:pt x="111" y="143"/>
                    <a:pt x="111" y="146"/>
                  </a:cubicBezTo>
                  <a:cubicBezTo>
                    <a:pt x="111" y="166"/>
                    <a:pt x="128" y="183"/>
                    <a:pt x="149" y="183"/>
                  </a:cubicBezTo>
                  <a:cubicBezTo>
                    <a:pt x="154" y="183"/>
                    <a:pt x="158" y="182"/>
                    <a:pt x="162" y="180"/>
                  </a:cubicBezTo>
                  <a:cubicBezTo>
                    <a:pt x="162" y="183"/>
                    <a:pt x="161" y="186"/>
                    <a:pt x="160" y="189"/>
                  </a:cubicBezTo>
                  <a:cubicBezTo>
                    <a:pt x="157" y="194"/>
                    <a:pt x="154" y="197"/>
                    <a:pt x="149" y="199"/>
                  </a:cubicBezTo>
                  <a:cubicBezTo>
                    <a:pt x="133" y="201"/>
                    <a:pt x="122" y="199"/>
                    <a:pt x="113" y="191"/>
                  </a:cubicBezTo>
                  <a:close/>
                  <a:moveTo>
                    <a:pt x="516" y="26"/>
                  </a:moveTo>
                  <a:lnTo>
                    <a:pt x="516" y="26"/>
                  </a:lnTo>
                  <a:cubicBezTo>
                    <a:pt x="520" y="28"/>
                    <a:pt x="521" y="30"/>
                    <a:pt x="521" y="31"/>
                  </a:cubicBezTo>
                  <a:cubicBezTo>
                    <a:pt x="522" y="34"/>
                    <a:pt x="521" y="38"/>
                    <a:pt x="520" y="42"/>
                  </a:cubicBezTo>
                  <a:lnTo>
                    <a:pt x="139" y="112"/>
                  </a:lnTo>
                  <a:cubicBezTo>
                    <a:pt x="131" y="113"/>
                    <a:pt x="123" y="114"/>
                    <a:pt x="115" y="114"/>
                  </a:cubicBezTo>
                  <a:cubicBezTo>
                    <a:pt x="94" y="114"/>
                    <a:pt x="74" y="110"/>
                    <a:pt x="59" y="105"/>
                  </a:cubicBezTo>
                  <a:lnTo>
                    <a:pt x="516" y="26"/>
                  </a:lnTo>
                  <a:close/>
                  <a:moveTo>
                    <a:pt x="161" y="148"/>
                  </a:moveTo>
                  <a:lnTo>
                    <a:pt x="161" y="148"/>
                  </a:lnTo>
                  <a:cubicBezTo>
                    <a:pt x="160" y="154"/>
                    <a:pt x="155" y="158"/>
                    <a:pt x="149" y="158"/>
                  </a:cubicBezTo>
                  <a:cubicBezTo>
                    <a:pt x="142" y="158"/>
                    <a:pt x="136" y="153"/>
                    <a:pt x="136" y="146"/>
                  </a:cubicBezTo>
                  <a:cubicBezTo>
                    <a:pt x="136" y="142"/>
                    <a:pt x="138" y="139"/>
                    <a:pt x="140" y="137"/>
                  </a:cubicBezTo>
                  <a:cubicBezTo>
                    <a:pt x="141" y="136"/>
                    <a:pt x="142" y="136"/>
                    <a:pt x="143" y="136"/>
                  </a:cubicBezTo>
                  <a:lnTo>
                    <a:pt x="158" y="134"/>
                  </a:lnTo>
                  <a:cubicBezTo>
                    <a:pt x="159" y="138"/>
                    <a:pt x="160" y="143"/>
                    <a:pt x="161" y="148"/>
                  </a:cubicBezTo>
                  <a:close/>
                  <a:moveTo>
                    <a:pt x="388" y="315"/>
                  </a:moveTo>
                  <a:lnTo>
                    <a:pt x="388" y="315"/>
                  </a:lnTo>
                  <a:cubicBezTo>
                    <a:pt x="379" y="315"/>
                    <a:pt x="371" y="320"/>
                    <a:pt x="366" y="327"/>
                  </a:cubicBezTo>
                  <a:cubicBezTo>
                    <a:pt x="343" y="322"/>
                    <a:pt x="336" y="310"/>
                    <a:pt x="334" y="300"/>
                  </a:cubicBezTo>
                  <a:cubicBezTo>
                    <a:pt x="366" y="294"/>
                    <a:pt x="389" y="266"/>
                    <a:pt x="389" y="233"/>
                  </a:cubicBezTo>
                  <a:lnTo>
                    <a:pt x="389" y="181"/>
                  </a:lnTo>
                  <a:lnTo>
                    <a:pt x="470" y="168"/>
                  </a:lnTo>
                  <a:cubicBezTo>
                    <a:pt x="471" y="168"/>
                    <a:pt x="472" y="168"/>
                    <a:pt x="472" y="168"/>
                  </a:cubicBezTo>
                  <a:cubicBezTo>
                    <a:pt x="499" y="159"/>
                    <a:pt x="543" y="125"/>
                    <a:pt x="534" y="64"/>
                  </a:cubicBezTo>
                  <a:cubicBezTo>
                    <a:pt x="536" y="62"/>
                    <a:pt x="538" y="61"/>
                    <a:pt x="539" y="59"/>
                  </a:cubicBezTo>
                  <a:cubicBezTo>
                    <a:pt x="540" y="57"/>
                    <a:pt x="550" y="40"/>
                    <a:pt x="544" y="23"/>
                  </a:cubicBezTo>
                  <a:cubicBezTo>
                    <a:pt x="542" y="16"/>
                    <a:pt x="536" y="7"/>
                    <a:pt x="522" y="1"/>
                  </a:cubicBezTo>
                  <a:cubicBezTo>
                    <a:pt x="520" y="0"/>
                    <a:pt x="518" y="0"/>
                    <a:pt x="515" y="1"/>
                  </a:cubicBezTo>
                  <a:lnTo>
                    <a:pt x="11" y="89"/>
                  </a:lnTo>
                  <a:cubicBezTo>
                    <a:pt x="6" y="89"/>
                    <a:pt x="2" y="94"/>
                    <a:pt x="1" y="99"/>
                  </a:cubicBezTo>
                  <a:cubicBezTo>
                    <a:pt x="0" y="104"/>
                    <a:pt x="3" y="109"/>
                    <a:pt x="7" y="111"/>
                  </a:cubicBezTo>
                  <a:cubicBezTo>
                    <a:pt x="9" y="112"/>
                    <a:pt x="34" y="126"/>
                    <a:pt x="71" y="134"/>
                  </a:cubicBezTo>
                  <a:cubicBezTo>
                    <a:pt x="71" y="152"/>
                    <a:pt x="74" y="188"/>
                    <a:pt x="96" y="209"/>
                  </a:cubicBezTo>
                  <a:cubicBezTo>
                    <a:pt x="107" y="219"/>
                    <a:pt x="121" y="224"/>
                    <a:pt x="138" y="224"/>
                  </a:cubicBezTo>
                  <a:cubicBezTo>
                    <a:pt x="143" y="224"/>
                    <a:pt x="149" y="224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254" y="204"/>
                  </a:lnTo>
                  <a:lnTo>
                    <a:pt x="254" y="233"/>
                  </a:lnTo>
                  <a:cubicBezTo>
                    <a:pt x="254" y="267"/>
                    <a:pt x="278" y="295"/>
                    <a:pt x="310" y="300"/>
                  </a:cubicBezTo>
                  <a:cubicBezTo>
                    <a:pt x="314" y="328"/>
                    <a:pt x="332" y="346"/>
                    <a:pt x="364" y="351"/>
                  </a:cubicBezTo>
                  <a:cubicBezTo>
                    <a:pt x="368" y="360"/>
                    <a:pt x="377" y="366"/>
                    <a:pt x="388" y="366"/>
                  </a:cubicBezTo>
                  <a:cubicBezTo>
                    <a:pt x="402" y="366"/>
                    <a:pt x="413" y="355"/>
                    <a:pt x="413" y="341"/>
                  </a:cubicBezTo>
                  <a:cubicBezTo>
                    <a:pt x="413" y="327"/>
                    <a:pt x="402" y="315"/>
                    <a:pt x="388" y="31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543363">
                <a:defRPr/>
              </a:pPr>
              <a:endParaRPr lang="zh-CN" altLang="en-US" sz="3199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337" name="Freeform 249"/>
            <p:cNvSpPr>
              <a:spLocks/>
            </p:cNvSpPr>
            <p:nvPr/>
          </p:nvSpPr>
          <p:spPr bwMode="auto">
            <a:xfrm>
              <a:off x="3178175" y="3160713"/>
              <a:ext cx="93662" cy="85725"/>
            </a:xfrm>
            <a:custGeom>
              <a:avLst/>
              <a:gdLst>
                <a:gd name="T0" fmla="*/ 94 w 109"/>
                <a:gd name="T1" fmla="*/ 0 h 100"/>
                <a:gd name="T2" fmla="*/ 94 w 109"/>
                <a:gd name="T3" fmla="*/ 0 h 100"/>
                <a:gd name="T4" fmla="*/ 79 w 109"/>
                <a:gd name="T5" fmla="*/ 37 h 100"/>
                <a:gd name="T6" fmla="*/ 48 w 109"/>
                <a:gd name="T7" fmla="*/ 37 h 100"/>
                <a:gd name="T8" fmla="*/ 26 w 109"/>
                <a:gd name="T9" fmla="*/ 24 h 100"/>
                <a:gd name="T10" fmla="*/ 0 w 109"/>
                <a:gd name="T11" fmla="*/ 50 h 100"/>
                <a:gd name="T12" fmla="*/ 26 w 109"/>
                <a:gd name="T13" fmla="*/ 75 h 100"/>
                <a:gd name="T14" fmla="*/ 48 w 109"/>
                <a:gd name="T15" fmla="*/ 62 h 100"/>
                <a:gd name="T16" fmla="*/ 79 w 109"/>
                <a:gd name="T17" fmla="*/ 62 h 100"/>
                <a:gd name="T18" fmla="*/ 94 w 109"/>
                <a:gd name="T19" fmla="*/ 100 h 100"/>
                <a:gd name="T20" fmla="*/ 109 w 109"/>
                <a:gd name="T21" fmla="*/ 50 h 100"/>
                <a:gd name="T22" fmla="*/ 94 w 109"/>
                <a:gd name="T2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00">
                  <a:moveTo>
                    <a:pt x="94" y="0"/>
                  </a:moveTo>
                  <a:lnTo>
                    <a:pt x="94" y="0"/>
                  </a:lnTo>
                  <a:cubicBezTo>
                    <a:pt x="87" y="0"/>
                    <a:pt x="81" y="16"/>
                    <a:pt x="79" y="37"/>
                  </a:cubicBezTo>
                  <a:lnTo>
                    <a:pt x="48" y="37"/>
                  </a:lnTo>
                  <a:cubicBezTo>
                    <a:pt x="44" y="30"/>
                    <a:pt x="35" y="24"/>
                    <a:pt x="26" y="24"/>
                  </a:cubicBezTo>
                  <a:cubicBezTo>
                    <a:pt x="12" y="24"/>
                    <a:pt x="0" y="36"/>
                    <a:pt x="0" y="50"/>
                  </a:cubicBezTo>
                  <a:cubicBezTo>
                    <a:pt x="0" y="64"/>
                    <a:pt x="12" y="75"/>
                    <a:pt x="26" y="75"/>
                  </a:cubicBezTo>
                  <a:cubicBezTo>
                    <a:pt x="35" y="75"/>
                    <a:pt x="44" y="70"/>
                    <a:pt x="48" y="62"/>
                  </a:cubicBezTo>
                  <a:lnTo>
                    <a:pt x="79" y="62"/>
                  </a:lnTo>
                  <a:cubicBezTo>
                    <a:pt x="81" y="84"/>
                    <a:pt x="87" y="100"/>
                    <a:pt x="94" y="100"/>
                  </a:cubicBezTo>
                  <a:cubicBezTo>
                    <a:pt x="102" y="100"/>
                    <a:pt x="109" y="77"/>
                    <a:pt x="109" y="50"/>
                  </a:cubicBezTo>
                  <a:cubicBezTo>
                    <a:pt x="109" y="22"/>
                    <a:pt x="102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543363">
                <a:defRPr/>
              </a:pPr>
              <a:endParaRPr lang="zh-CN" altLang="en-US" sz="3199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</p:grpSp>
      <p:grpSp>
        <p:nvGrpSpPr>
          <p:cNvPr id="192" name="组合 634"/>
          <p:cNvGrpSpPr/>
          <p:nvPr/>
        </p:nvGrpSpPr>
        <p:grpSpPr>
          <a:xfrm>
            <a:off x="4349884" y="1505860"/>
            <a:ext cx="309919" cy="304122"/>
            <a:chOff x="14536144" y="-793834"/>
            <a:chExt cx="772115" cy="829074"/>
          </a:xfrm>
          <a:solidFill>
            <a:srgbClr val="00B0F0"/>
          </a:solidFill>
        </p:grpSpPr>
        <p:sp>
          <p:nvSpPr>
            <p:cNvPr id="193" name="Freeform 33"/>
            <p:cNvSpPr>
              <a:spLocks noEditPoints="1"/>
            </p:cNvSpPr>
            <p:nvPr/>
          </p:nvSpPr>
          <p:spPr bwMode="auto">
            <a:xfrm>
              <a:off x="14770310" y="-521695"/>
              <a:ext cx="348084" cy="556935"/>
            </a:xfrm>
            <a:custGeom>
              <a:avLst/>
              <a:gdLst/>
              <a:ahLst/>
              <a:cxnLst>
                <a:cxn ang="0">
                  <a:pos x="68" y="54"/>
                </a:cxn>
                <a:cxn ang="0">
                  <a:pos x="68" y="48"/>
                </a:cxn>
                <a:cxn ang="0">
                  <a:pos x="70" y="44"/>
                </a:cxn>
                <a:cxn ang="0">
                  <a:pos x="78" y="32"/>
                </a:cxn>
                <a:cxn ang="0">
                  <a:pos x="80" y="24"/>
                </a:cxn>
                <a:cxn ang="0">
                  <a:pos x="74" y="6"/>
                </a:cxn>
                <a:cxn ang="0">
                  <a:pos x="56" y="0"/>
                </a:cxn>
                <a:cxn ang="0">
                  <a:pos x="46" y="2"/>
                </a:cxn>
                <a:cxn ang="0">
                  <a:pos x="32" y="16"/>
                </a:cxn>
                <a:cxn ang="0">
                  <a:pos x="30" y="24"/>
                </a:cxn>
                <a:cxn ang="0">
                  <a:pos x="34" y="38"/>
                </a:cxn>
                <a:cxn ang="0">
                  <a:pos x="40" y="44"/>
                </a:cxn>
                <a:cxn ang="0">
                  <a:pos x="42" y="54"/>
                </a:cxn>
                <a:cxn ang="0">
                  <a:pos x="0" y="174"/>
                </a:cxn>
                <a:cxn ang="0">
                  <a:pos x="2" y="176"/>
                </a:cxn>
                <a:cxn ang="0">
                  <a:pos x="22" y="170"/>
                </a:cxn>
                <a:cxn ang="0">
                  <a:pos x="56" y="164"/>
                </a:cxn>
                <a:cxn ang="0">
                  <a:pos x="72" y="166"/>
                </a:cxn>
                <a:cxn ang="0">
                  <a:pos x="108" y="176"/>
                </a:cxn>
                <a:cxn ang="0">
                  <a:pos x="110" y="176"/>
                </a:cxn>
                <a:cxn ang="0">
                  <a:pos x="110" y="174"/>
                </a:cxn>
                <a:cxn ang="0">
                  <a:pos x="56" y="72"/>
                </a:cxn>
                <a:cxn ang="0">
                  <a:pos x="64" y="76"/>
                </a:cxn>
                <a:cxn ang="0">
                  <a:pos x="68" y="84"/>
                </a:cxn>
                <a:cxn ang="0">
                  <a:pos x="66" y="90"/>
                </a:cxn>
                <a:cxn ang="0">
                  <a:pos x="60" y="96"/>
                </a:cxn>
                <a:cxn ang="0">
                  <a:pos x="56" y="98"/>
                </a:cxn>
                <a:cxn ang="0">
                  <a:pos x="46" y="94"/>
                </a:cxn>
                <a:cxn ang="0">
                  <a:pos x="42" y="84"/>
                </a:cxn>
                <a:cxn ang="0">
                  <a:pos x="44" y="80"/>
                </a:cxn>
                <a:cxn ang="0">
                  <a:pos x="50" y="74"/>
                </a:cxn>
                <a:cxn ang="0">
                  <a:pos x="56" y="72"/>
                </a:cxn>
                <a:cxn ang="0">
                  <a:pos x="56" y="144"/>
                </a:cxn>
                <a:cxn ang="0">
                  <a:pos x="42" y="138"/>
                </a:cxn>
                <a:cxn ang="0">
                  <a:pos x="36" y="124"/>
                </a:cxn>
                <a:cxn ang="0">
                  <a:pos x="38" y="118"/>
                </a:cxn>
                <a:cxn ang="0">
                  <a:pos x="48" y="108"/>
                </a:cxn>
                <a:cxn ang="0">
                  <a:pos x="56" y="106"/>
                </a:cxn>
                <a:cxn ang="0">
                  <a:pos x="68" y="112"/>
                </a:cxn>
                <a:cxn ang="0">
                  <a:pos x="74" y="124"/>
                </a:cxn>
                <a:cxn ang="0">
                  <a:pos x="72" y="132"/>
                </a:cxn>
                <a:cxn ang="0">
                  <a:pos x="62" y="142"/>
                </a:cxn>
                <a:cxn ang="0">
                  <a:pos x="56" y="144"/>
                </a:cxn>
              </a:cxnLst>
              <a:rect l="0" t="0" r="r" b="b"/>
              <a:pathLst>
                <a:path w="110" h="176">
                  <a:moveTo>
                    <a:pt x="110" y="174"/>
                  </a:moveTo>
                  <a:lnTo>
                    <a:pt x="68" y="54"/>
                  </a:lnTo>
                  <a:lnTo>
                    <a:pt x="68" y="54"/>
                  </a:lnTo>
                  <a:lnTo>
                    <a:pt x="68" y="48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6" y="38"/>
                  </a:lnTo>
                  <a:lnTo>
                    <a:pt x="78" y="32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78" y="16"/>
                  </a:lnTo>
                  <a:lnTo>
                    <a:pt x="74" y="6"/>
                  </a:lnTo>
                  <a:lnTo>
                    <a:pt x="64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8" y="6"/>
                  </a:lnTo>
                  <a:lnTo>
                    <a:pt x="32" y="16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2" y="32"/>
                  </a:lnTo>
                  <a:lnTo>
                    <a:pt x="34" y="38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2" y="48"/>
                  </a:lnTo>
                  <a:lnTo>
                    <a:pt x="42" y="54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2" y="176"/>
                  </a:lnTo>
                  <a:lnTo>
                    <a:pt x="2" y="176"/>
                  </a:lnTo>
                  <a:lnTo>
                    <a:pt x="22" y="170"/>
                  </a:lnTo>
                  <a:lnTo>
                    <a:pt x="38" y="166"/>
                  </a:lnTo>
                  <a:lnTo>
                    <a:pt x="56" y="164"/>
                  </a:lnTo>
                  <a:lnTo>
                    <a:pt x="56" y="164"/>
                  </a:lnTo>
                  <a:lnTo>
                    <a:pt x="72" y="166"/>
                  </a:lnTo>
                  <a:lnTo>
                    <a:pt x="88" y="170"/>
                  </a:lnTo>
                  <a:lnTo>
                    <a:pt x="108" y="176"/>
                  </a:lnTo>
                  <a:lnTo>
                    <a:pt x="108" y="176"/>
                  </a:lnTo>
                  <a:lnTo>
                    <a:pt x="110" y="176"/>
                  </a:lnTo>
                  <a:lnTo>
                    <a:pt x="110" y="174"/>
                  </a:lnTo>
                  <a:lnTo>
                    <a:pt x="110" y="174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lnTo>
                    <a:pt x="60" y="74"/>
                  </a:lnTo>
                  <a:lnTo>
                    <a:pt x="64" y="76"/>
                  </a:lnTo>
                  <a:lnTo>
                    <a:pt x="66" y="80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6" y="90"/>
                  </a:lnTo>
                  <a:lnTo>
                    <a:pt x="64" y="94"/>
                  </a:lnTo>
                  <a:lnTo>
                    <a:pt x="60" y="96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0" y="96"/>
                  </a:lnTo>
                  <a:lnTo>
                    <a:pt x="46" y="94"/>
                  </a:lnTo>
                  <a:lnTo>
                    <a:pt x="44" y="90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4" y="80"/>
                  </a:lnTo>
                  <a:lnTo>
                    <a:pt x="46" y="76"/>
                  </a:lnTo>
                  <a:lnTo>
                    <a:pt x="50" y="74"/>
                  </a:ln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56" y="144"/>
                  </a:moveTo>
                  <a:lnTo>
                    <a:pt x="56" y="144"/>
                  </a:lnTo>
                  <a:lnTo>
                    <a:pt x="48" y="142"/>
                  </a:lnTo>
                  <a:lnTo>
                    <a:pt x="42" y="138"/>
                  </a:lnTo>
                  <a:lnTo>
                    <a:pt x="38" y="132"/>
                  </a:lnTo>
                  <a:lnTo>
                    <a:pt x="36" y="124"/>
                  </a:lnTo>
                  <a:lnTo>
                    <a:pt x="36" y="124"/>
                  </a:lnTo>
                  <a:lnTo>
                    <a:pt x="38" y="118"/>
                  </a:lnTo>
                  <a:lnTo>
                    <a:pt x="42" y="112"/>
                  </a:lnTo>
                  <a:lnTo>
                    <a:pt x="48" y="108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62" y="108"/>
                  </a:lnTo>
                  <a:lnTo>
                    <a:pt x="68" y="112"/>
                  </a:lnTo>
                  <a:lnTo>
                    <a:pt x="72" y="11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2" y="132"/>
                  </a:lnTo>
                  <a:lnTo>
                    <a:pt x="68" y="138"/>
                  </a:lnTo>
                  <a:lnTo>
                    <a:pt x="62" y="142"/>
                  </a:lnTo>
                  <a:lnTo>
                    <a:pt x="56" y="144"/>
                  </a:lnTo>
                  <a:lnTo>
                    <a:pt x="56" y="1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194" name="Freeform 34"/>
            <p:cNvSpPr>
              <a:spLocks/>
            </p:cNvSpPr>
            <p:nvPr/>
          </p:nvSpPr>
          <p:spPr bwMode="auto">
            <a:xfrm>
              <a:off x="14536144" y="-629285"/>
              <a:ext cx="101261" cy="354413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0" y="2"/>
                </a:cxn>
                <a:cxn ang="0">
                  <a:pos x="12" y="12"/>
                </a:cxn>
                <a:cxn ang="0">
                  <a:pos x="6" y="26"/>
                </a:cxn>
                <a:cxn ang="0">
                  <a:pos x="2" y="40"/>
                </a:cxn>
                <a:cxn ang="0">
                  <a:pos x="0" y="54"/>
                </a:cxn>
                <a:cxn ang="0">
                  <a:pos x="0" y="54"/>
                </a:cxn>
                <a:cxn ang="0">
                  <a:pos x="2" y="68"/>
                </a:cxn>
                <a:cxn ang="0">
                  <a:pos x="6" y="84"/>
                </a:cxn>
                <a:cxn ang="0">
                  <a:pos x="14" y="98"/>
                </a:cxn>
                <a:cxn ang="0">
                  <a:pos x="24" y="112"/>
                </a:cxn>
                <a:cxn ang="0">
                  <a:pos x="24" y="112"/>
                </a:cxn>
                <a:cxn ang="0">
                  <a:pos x="28" y="112"/>
                </a:cxn>
                <a:cxn ang="0">
                  <a:pos x="30" y="112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0" y="106"/>
                </a:cxn>
                <a:cxn ang="0">
                  <a:pos x="30" y="106"/>
                </a:cxn>
                <a:cxn ang="0">
                  <a:pos x="20" y="94"/>
                </a:cxn>
                <a:cxn ang="0">
                  <a:pos x="14" y="80"/>
                </a:cxn>
                <a:cxn ang="0">
                  <a:pos x="10" y="68"/>
                </a:cxn>
                <a:cxn ang="0">
                  <a:pos x="8" y="54"/>
                </a:cxn>
                <a:cxn ang="0">
                  <a:pos x="8" y="54"/>
                </a:cxn>
                <a:cxn ang="0">
                  <a:pos x="10" y="40"/>
                </a:cxn>
                <a:cxn ang="0">
                  <a:pos x="12" y="28"/>
                </a:cxn>
                <a:cxn ang="0">
                  <a:pos x="18" y="18"/>
                </a:cxn>
                <a:cxn ang="0">
                  <a:pos x="26" y="8"/>
                </a:cxn>
                <a:cxn ang="0">
                  <a:pos x="26" y="8"/>
                </a:cxn>
                <a:cxn ang="0">
                  <a:pos x="28" y="4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32" h="112">
                  <a:moveTo>
                    <a:pt x="20" y="2"/>
                  </a:moveTo>
                  <a:lnTo>
                    <a:pt x="20" y="2"/>
                  </a:lnTo>
                  <a:lnTo>
                    <a:pt x="12" y="12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68"/>
                  </a:lnTo>
                  <a:lnTo>
                    <a:pt x="6" y="84"/>
                  </a:lnTo>
                  <a:lnTo>
                    <a:pt x="14" y="98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8" y="112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2" y="108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20" y="94"/>
                  </a:lnTo>
                  <a:lnTo>
                    <a:pt x="14" y="80"/>
                  </a:lnTo>
                  <a:lnTo>
                    <a:pt x="10" y="68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10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195" name="Freeform 35"/>
            <p:cNvSpPr>
              <a:spLocks/>
            </p:cNvSpPr>
            <p:nvPr/>
          </p:nvSpPr>
          <p:spPr bwMode="auto">
            <a:xfrm>
              <a:off x="14618419" y="-603970"/>
              <a:ext cx="88603" cy="31011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8" y="0"/>
                </a:cxn>
                <a:cxn ang="0">
                  <a:pos x="10" y="10"/>
                </a:cxn>
                <a:cxn ang="0">
                  <a:pos x="4" y="22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0" y="60"/>
                </a:cxn>
                <a:cxn ang="0">
                  <a:pos x="4" y="72"/>
                </a:cxn>
                <a:cxn ang="0">
                  <a:pos x="12" y="84"/>
                </a:cxn>
                <a:cxn ang="0">
                  <a:pos x="20" y="96"/>
                </a:cxn>
                <a:cxn ang="0">
                  <a:pos x="20" y="96"/>
                </a:cxn>
                <a:cxn ang="0">
                  <a:pos x="24" y="98"/>
                </a:cxn>
                <a:cxn ang="0">
                  <a:pos x="26" y="96"/>
                </a:cxn>
                <a:cxn ang="0">
                  <a:pos x="26" y="96"/>
                </a:cxn>
                <a:cxn ang="0">
                  <a:pos x="28" y="94"/>
                </a:cxn>
                <a:cxn ang="0">
                  <a:pos x="26" y="90"/>
                </a:cxn>
                <a:cxn ang="0">
                  <a:pos x="26" y="90"/>
                </a:cxn>
                <a:cxn ang="0">
                  <a:pos x="18" y="80"/>
                </a:cxn>
                <a:cxn ang="0">
                  <a:pos x="12" y="70"/>
                </a:cxn>
                <a:cxn ang="0">
                  <a:pos x="8" y="58"/>
                </a:cxn>
                <a:cxn ang="0">
                  <a:pos x="8" y="46"/>
                </a:cxn>
                <a:cxn ang="0">
                  <a:pos x="8" y="46"/>
                </a:cxn>
                <a:cxn ang="0">
                  <a:pos x="8" y="36"/>
                </a:cxn>
                <a:cxn ang="0">
                  <a:pos x="12" y="24"/>
                </a:cxn>
                <a:cxn ang="0">
                  <a:pos x="16" y="16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4" y="4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8" h="98">
                  <a:moveTo>
                    <a:pt x="18" y="0"/>
                  </a:moveTo>
                  <a:lnTo>
                    <a:pt x="18" y="0"/>
                  </a:lnTo>
                  <a:lnTo>
                    <a:pt x="10" y="10"/>
                  </a:lnTo>
                  <a:lnTo>
                    <a:pt x="4" y="2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60"/>
                  </a:lnTo>
                  <a:lnTo>
                    <a:pt x="4" y="72"/>
                  </a:lnTo>
                  <a:lnTo>
                    <a:pt x="12" y="8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4" y="98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8" y="94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18" y="80"/>
                  </a:lnTo>
                  <a:lnTo>
                    <a:pt x="12" y="70"/>
                  </a:lnTo>
                  <a:lnTo>
                    <a:pt x="8" y="58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12" y="24"/>
                  </a:lnTo>
                  <a:lnTo>
                    <a:pt x="16" y="1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196" name="Freeform 36"/>
            <p:cNvSpPr>
              <a:spLocks/>
            </p:cNvSpPr>
            <p:nvPr/>
          </p:nvSpPr>
          <p:spPr bwMode="auto">
            <a:xfrm>
              <a:off x="14694364" y="-578655"/>
              <a:ext cx="82274" cy="259481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8" y="8"/>
                </a:cxn>
                <a:cxn ang="0">
                  <a:pos x="4" y="18"/>
                </a:cxn>
                <a:cxn ang="0">
                  <a:pos x="2" y="28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2" y="50"/>
                </a:cxn>
                <a:cxn ang="0">
                  <a:pos x="4" y="60"/>
                </a:cxn>
                <a:cxn ang="0">
                  <a:pos x="10" y="72"/>
                </a:cxn>
                <a:cxn ang="0">
                  <a:pos x="18" y="80"/>
                </a:cxn>
                <a:cxn ang="0">
                  <a:pos x="18" y="80"/>
                </a:cxn>
                <a:cxn ang="0">
                  <a:pos x="22" y="82"/>
                </a:cxn>
                <a:cxn ang="0">
                  <a:pos x="24" y="80"/>
                </a:cxn>
                <a:cxn ang="0">
                  <a:pos x="24" y="80"/>
                </a:cxn>
                <a:cxn ang="0">
                  <a:pos x="26" y="78"/>
                </a:cxn>
                <a:cxn ang="0">
                  <a:pos x="24" y="74"/>
                </a:cxn>
                <a:cxn ang="0">
                  <a:pos x="24" y="74"/>
                </a:cxn>
                <a:cxn ang="0">
                  <a:pos x="18" y="66"/>
                </a:cxn>
                <a:cxn ang="0">
                  <a:pos x="12" y="58"/>
                </a:cxn>
                <a:cxn ang="0">
                  <a:pos x="10" y="48"/>
                </a:cxn>
                <a:cxn ang="0">
                  <a:pos x="8" y="38"/>
                </a:cxn>
                <a:cxn ang="0">
                  <a:pos x="8" y="38"/>
                </a:cxn>
                <a:cxn ang="0">
                  <a:pos x="10" y="30"/>
                </a:cxn>
                <a:cxn ang="0">
                  <a:pos x="12" y="22"/>
                </a:cxn>
                <a:cxn ang="0">
                  <a:pos x="16" y="14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6" h="82">
                  <a:moveTo>
                    <a:pt x="16" y="0"/>
                  </a:moveTo>
                  <a:lnTo>
                    <a:pt x="16" y="0"/>
                  </a:lnTo>
                  <a:lnTo>
                    <a:pt x="8" y="8"/>
                  </a:lnTo>
                  <a:lnTo>
                    <a:pt x="4" y="18"/>
                  </a:lnTo>
                  <a:lnTo>
                    <a:pt x="2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4" y="60"/>
                  </a:lnTo>
                  <a:lnTo>
                    <a:pt x="10" y="72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22" y="82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6" y="78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18" y="66"/>
                  </a:lnTo>
                  <a:lnTo>
                    <a:pt x="12" y="58"/>
                  </a:lnTo>
                  <a:lnTo>
                    <a:pt x="10" y="4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0"/>
                  </a:lnTo>
                  <a:lnTo>
                    <a:pt x="12" y="22"/>
                  </a:lnTo>
                  <a:lnTo>
                    <a:pt x="16" y="1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197" name="Freeform 37"/>
            <p:cNvSpPr>
              <a:spLocks/>
            </p:cNvSpPr>
            <p:nvPr/>
          </p:nvSpPr>
          <p:spPr bwMode="auto">
            <a:xfrm>
              <a:off x="14776639" y="-559668"/>
              <a:ext cx="69617" cy="215179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6" y="8"/>
                </a:cxn>
                <a:cxn ang="0">
                  <a:pos x="2" y="16"/>
                </a:cxn>
                <a:cxn ang="0">
                  <a:pos x="0" y="24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4" y="50"/>
                </a:cxn>
                <a:cxn ang="0">
                  <a:pos x="8" y="60"/>
                </a:cxn>
                <a:cxn ang="0">
                  <a:pos x="14" y="68"/>
                </a:cxn>
                <a:cxn ang="0">
                  <a:pos x="14" y="68"/>
                </a:cxn>
                <a:cxn ang="0">
                  <a:pos x="18" y="68"/>
                </a:cxn>
                <a:cxn ang="0">
                  <a:pos x="20" y="68"/>
                </a:cxn>
                <a:cxn ang="0">
                  <a:pos x="20" y="68"/>
                </a:cxn>
                <a:cxn ang="0">
                  <a:pos x="22" y="64"/>
                </a:cxn>
                <a:cxn ang="0">
                  <a:pos x="20" y="62"/>
                </a:cxn>
                <a:cxn ang="0">
                  <a:pos x="20" y="62"/>
                </a:cxn>
                <a:cxn ang="0">
                  <a:pos x="14" y="54"/>
                </a:cxn>
                <a:cxn ang="0">
                  <a:pos x="12" y="48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26"/>
                </a:cxn>
                <a:cxn ang="0">
                  <a:pos x="10" y="20"/>
                </a:cxn>
                <a:cxn ang="0">
                  <a:pos x="14" y="14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6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68">
                  <a:moveTo>
                    <a:pt x="12" y="2"/>
                  </a:moveTo>
                  <a:lnTo>
                    <a:pt x="12" y="2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4" y="50"/>
                  </a:lnTo>
                  <a:lnTo>
                    <a:pt x="8" y="60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14" y="54"/>
                  </a:lnTo>
                  <a:lnTo>
                    <a:pt x="12" y="48"/>
                  </a:lnTo>
                  <a:lnTo>
                    <a:pt x="8" y="4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10" y="20"/>
                  </a:lnTo>
                  <a:lnTo>
                    <a:pt x="14" y="14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198" name="Freeform 38"/>
            <p:cNvSpPr>
              <a:spLocks/>
            </p:cNvSpPr>
            <p:nvPr/>
          </p:nvSpPr>
          <p:spPr bwMode="auto">
            <a:xfrm>
              <a:off x="15042449" y="-793834"/>
              <a:ext cx="265810" cy="253152"/>
            </a:xfrm>
            <a:custGeom>
              <a:avLst/>
              <a:gdLst/>
              <a:ahLst/>
              <a:cxnLst>
                <a:cxn ang="0">
                  <a:pos x="84" y="76"/>
                </a:cxn>
                <a:cxn ang="0">
                  <a:pos x="84" y="76"/>
                </a:cxn>
                <a:cxn ang="0">
                  <a:pos x="84" y="60"/>
                </a:cxn>
                <a:cxn ang="0">
                  <a:pos x="78" y="46"/>
                </a:cxn>
                <a:cxn ang="0">
                  <a:pos x="72" y="34"/>
                </a:cxn>
                <a:cxn ang="0">
                  <a:pos x="62" y="24"/>
                </a:cxn>
                <a:cxn ang="0">
                  <a:pos x="62" y="24"/>
                </a:cxn>
                <a:cxn ang="0">
                  <a:pos x="50" y="14"/>
                </a:cxn>
                <a:cxn ang="0">
                  <a:pos x="36" y="6"/>
                </a:cxn>
                <a:cxn ang="0">
                  <a:pos x="22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0" y="10"/>
                </a:cxn>
                <a:cxn ang="0">
                  <a:pos x="34" y="14"/>
                </a:cxn>
                <a:cxn ang="0">
                  <a:pos x="46" y="20"/>
                </a:cxn>
                <a:cxn ang="0">
                  <a:pos x="58" y="30"/>
                </a:cxn>
                <a:cxn ang="0">
                  <a:pos x="58" y="30"/>
                </a:cxn>
                <a:cxn ang="0">
                  <a:pos x="66" y="40"/>
                </a:cxn>
                <a:cxn ang="0">
                  <a:pos x="72" y="50"/>
                </a:cxn>
                <a:cxn ang="0">
                  <a:pos x="74" y="62"/>
                </a:cxn>
                <a:cxn ang="0">
                  <a:pos x="76" y="76"/>
                </a:cxn>
                <a:cxn ang="0">
                  <a:pos x="76" y="76"/>
                </a:cxn>
                <a:cxn ang="0">
                  <a:pos x="78" y="78"/>
                </a:cxn>
                <a:cxn ang="0">
                  <a:pos x="80" y="80"/>
                </a:cxn>
                <a:cxn ang="0">
                  <a:pos x="80" y="80"/>
                </a:cxn>
                <a:cxn ang="0">
                  <a:pos x="84" y="78"/>
                </a:cxn>
                <a:cxn ang="0">
                  <a:pos x="84" y="76"/>
                </a:cxn>
                <a:cxn ang="0">
                  <a:pos x="84" y="76"/>
                </a:cxn>
              </a:cxnLst>
              <a:rect l="0" t="0" r="r" b="b"/>
              <a:pathLst>
                <a:path w="84" h="80">
                  <a:moveTo>
                    <a:pt x="84" y="76"/>
                  </a:moveTo>
                  <a:lnTo>
                    <a:pt x="84" y="76"/>
                  </a:lnTo>
                  <a:lnTo>
                    <a:pt x="84" y="60"/>
                  </a:lnTo>
                  <a:lnTo>
                    <a:pt x="78" y="46"/>
                  </a:lnTo>
                  <a:lnTo>
                    <a:pt x="72" y="3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50" y="14"/>
                  </a:lnTo>
                  <a:lnTo>
                    <a:pt x="36" y="6"/>
                  </a:lnTo>
                  <a:lnTo>
                    <a:pt x="2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0" y="10"/>
                  </a:lnTo>
                  <a:lnTo>
                    <a:pt x="34" y="14"/>
                  </a:lnTo>
                  <a:lnTo>
                    <a:pt x="46" y="2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66" y="40"/>
                  </a:lnTo>
                  <a:lnTo>
                    <a:pt x="72" y="50"/>
                  </a:lnTo>
                  <a:lnTo>
                    <a:pt x="74" y="6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8" y="78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4" y="78"/>
                  </a:lnTo>
                  <a:lnTo>
                    <a:pt x="84" y="76"/>
                  </a:lnTo>
                  <a:lnTo>
                    <a:pt x="84" y="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199" name="Freeform 39"/>
            <p:cNvSpPr>
              <a:spLocks/>
            </p:cNvSpPr>
            <p:nvPr/>
          </p:nvSpPr>
          <p:spPr bwMode="auto">
            <a:xfrm>
              <a:off x="15010805" y="-730546"/>
              <a:ext cx="234166" cy="221508"/>
            </a:xfrm>
            <a:custGeom>
              <a:avLst/>
              <a:gdLst/>
              <a:ahLst/>
              <a:cxnLst>
                <a:cxn ang="0">
                  <a:pos x="74" y="66"/>
                </a:cxn>
                <a:cxn ang="0">
                  <a:pos x="74" y="66"/>
                </a:cxn>
                <a:cxn ang="0">
                  <a:pos x="72" y="52"/>
                </a:cxn>
                <a:cxn ang="0">
                  <a:pos x="68" y="42"/>
                </a:cxn>
                <a:cxn ang="0">
                  <a:pos x="62" y="30"/>
                </a:cxn>
                <a:cxn ang="0">
                  <a:pos x="54" y="20"/>
                </a:cxn>
                <a:cxn ang="0">
                  <a:pos x="54" y="20"/>
                </a:cxn>
                <a:cxn ang="0">
                  <a:pos x="44" y="12"/>
                </a:cxn>
                <a:cxn ang="0">
                  <a:pos x="32" y="6"/>
                </a:cxn>
                <a:cxn ang="0">
                  <a:pos x="18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6" y="10"/>
                </a:cxn>
                <a:cxn ang="0">
                  <a:pos x="28" y="14"/>
                </a:cxn>
                <a:cxn ang="0">
                  <a:pos x="40" y="20"/>
                </a:cxn>
                <a:cxn ang="0">
                  <a:pos x="48" y="26"/>
                </a:cxn>
                <a:cxn ang="0">
                  <a:pos x="48" y="26"/>
                </a:cxn>
                <a:cxn ang="0">
                  <a:pos x="56" y="36"/>
                </a:cxn>
                <a:cxn ang="0">
                  <a:pos x="60" y="44"/>
                </a:cxn>
                <a:cxn ang="0">
                  <a:pos x="64" y="54"/>
                </a:cxn>
                <a:cxn ang="0">
                  <a:pos x="66" y="66"/>
                </a:cxn>
                <a:cxn ang="0">
                  <a:pos x="66" y="66"/>
                </a:cxn>
                <a:cxn ang="0">
                  <a:pos x="66" y="68"/>
                </a:cxn>
                <a:cxn ang="0">
                  <a:pos x="70" y="70"/>
                </a:cxn>
                <a:cxn ang="0">
                  <a:pos x="70" y="70"/>
                </a:cxn>
                <a:cxn ang="0">
                  <a:pos x="72" y="68"/>
                </a:cxn>
                <a:cxn ang="0">
                  <a:pos x="74" y="66"/>
                </a:cxn>
                <a:cxn ang="0">
                  <a:pos x="74" y="66"/>
                </a:cxn>
              </a:cxnLst>
              <a:rect l="0" t="0" r="r" b="b"/>
              <a:pathLst>
                <a:path w="74" h="70">
                  <a:moveTo>
                    <a:pt x="74" y="66"/>
                  </a:moveTo>
                  <a:lnTo>
                    <a:pt x="74" y="66"/>
                  </a:lnTo>
                  <a:lnTo>
                    <a:pt x="72" y="52"/>
                  </a:lnTo>
                  <a:lnTo>
                    <a:pt x="68" y="42"/>
                  </a:lnTo>
                  <a:lnTo>
                    <a:pt x="62" y="3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44" y="12"/>
                  </a:lnTo>
                  <a:lnTo>
                    <a:pt x="32" y="6"/>
                  </a:lnTo>
                  <a:lnTo>
                    <a:pt x="1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16" y="10"/>
                  </a:lnTo>
                  <a:lnTo>
                    <a:pt x="28" y="14"/>
                  </a:lnTo>
                  <a:lnTo>
                    <a:pt x="40" y="20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6" y="36"/>
                  </a:lnTo>
                  <a:lnTo>
                    <a:pt x="60" y="44"/>
                  </a:lnTo>
                  <a:lnTo>
                    <a:pt x="64" y="54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8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2" y="68"/>
                  </a:lnTo>
                  <a:lnTo>
                    <a:pt x="74" y="66"/>
                  </a:lnTo>
                  <a:lnTo>
                    <a:pt x="74" y="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200" name="Freeform 40"/>
            <p:cNvSpPr>
              <a:spLocks/>
            </p:cNvSpPr>
            <p:nvPr/>
          </p:nvSpPr>
          <p:spPr bwMode="auto">
            <a:xfrm>
              <a:off x="14979161" y="-660929"/>
              <a:ext cx="196193" cy="183535"/>
            </a:xfrm>
            <a:custGeom>
              <a:avLst/>
              <a:gdLst/>
              <a:ahLst/>
              <a:cxnLst>
                <a:cxn ang="0">
                  <a:pos x="62" y="54"/>
                </a:cxn>
                <a:cxn ang="0">
                  <a:pos x="62" y="54"/>
                </a:cxn>
                <a:cxn ang="0">
                  <a:pos x="62" y="44"/>
                </a:cxn>
                <a:cxn ang="0">
                  <a:pos x="58" y="34"/>
                </a:cxn>
                <a:cxn ang="0">
                  <a:pos x="54" y="24"/>
                </a:cxn>
                <a:cxn ang="0">
                  <a:pos x="46" y="16"/>
                </a:cxn>
                <a:cxn ang="0">
                  <a:pos x="46" y="16"/>
                </a:cxn>
                <a:cxn ang="0">
                  <a:pos x="38" y="10"/>
                </a:cxn>
                <a:cxn ang="0">
                  <a:pos x="28" y="4"/>
                </a:cxn>
                <a:cxn ang="0">
                  <a:pos x="16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4" y="8"/>
                </a:cxn>
                <a:cxn ang="0">
                  <a:pos x="24" y="12"/>
                </a:cxn>
                <a:cxn ang="0">
                  <a:pos x="34" y="16"/>
                </a:cxn>
                <a:cxn ang="0">
                  <a:pos x="40" y="22"/>
                </a:cxn>
                <a:cxn ang="0">
                  <a:pos x="40" y="22"/>
                </a:cxn>
                <a:cxn ang="0">
                  <a:pos x="46" y="30"/>
                </a:cxn>
                <a:cxn ang="0">
                  <a:pos x="50" y="36"/>
                </a:cxn>
                <a:cxn ang="0">
                  <a:pos x="54" y="46"/>
                </a:cxn>
                <a:cxn ang="0">
                  <a:pos x="54" y="54"/>
                </a:cxn>
                <a:cxn ang="0">
                  <a:pos x="54" y="54"/>
                </a:cxn>
                <a:cxn ang="0">
                  <a:pos x="56" y="58"/>
                </a:cxn>
                <a:cxn ang="0">
                  <a:pos x="58" y="58"/>
                </a:cxn>
                <a:cxn ang="0">
                  <a:pos x="58" y="58"/>
                </a:cxn>
                <a:cxn ang="0">
                  <a:pos x="62" y="58"/>
                </a:cxn>
                <a:cxn ang="0">
                  <a:pos x="62" y="54"/>
                </a:cxn>
                <a:cxn ang="0">
                  <a:pos x="62" y="54"/>
                </a:cxn>
              </a:cxnLst>
              <a:rect l="0" t="0" r="r" b="b"/>
              <a:pathLst>
                <a:path w="62" h="58">
                  <a:moveTo>
                    <a:pt x="62" y="54"/>
                  </a:moveTo>
                  <a:lnTo>
                    <a:pt x="62" y="54"/>
                  </a:lnTo>
                  <a:lnTo>
                    <a:pt x="62" y="44"/>
                  </a:lnTo>
                  <a:lnTo>
                    <a:pt x="58" y="34"/>
                  </a:lnTo>
                  <a:lnTo>
                    <a:pt x="54" y="24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38" y="10"/>
                  </a:lnTo>
                  <a:lnTo>
                    <a:pt x="28" y="4"/>
                  </a:lnTo>
                  <a:lnTo>
                    <a:pt x="1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14" y="8"/>
                  </a:lnTo>
                  <a:lnTo>
                    <a:pt x="24" y="12"/>
                  </a:lnTo>
                  <a:lnTo>
                    <a:pt x="34" y="16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6" y="30"/>
                  </a:lnTo>
                  <a:lnTo>
                    <a:pt x="50" y="36"/>
                  </a:lnTo>
                  <a:lnTo>
                    <a:pt x="54" y="46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62" y="58"/>
                  </a:lnTo>
                  <a:lnTo>
                    <a:pt x="62" y="54"/>
                  </a:lnTo>
                  <a:lnTo>
                    <a:pt x="62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201" name="Freeform 41"/>
            <p:cNvSpPr>
              <a:spLocks/>
            </p:cNvSpPr>
            <p:nvPr/>
          </p:nvSpPr>
          <p:spPr bwMode="auto">
            <a:xfrm>
              <a:off x="14947517" y="-597641"/>
              <a:ext cx="164549" cy="151891"/>
            </a:xfrm>
            <a:custGeom>
              <a:avLst/>
              <a:gdLst/>
              <a:ahLst/>
              <a:cxnLst>
                <a:cxn ang="0">
                  <a:pos x="52" y="44"/>
                </a:cxn>
                <a:cxn ang="0">
                  <a:pos x="52" y="44"/>
                </a:cxn>
                <a:cxn ang="0">
                  <a:pos x="50" y="36"/>
                </a:cxn>
                <a:cxn ang="0">
                  <a:pos x="48" y="28"/>
                </a:cxn>
                <a:cxn ang="0">
                  <a:pos x="44" y="20"/>
                </a:cxn>
                <a:cxn ang="0">
                  <a:pos x="38" y="14"/>
                </a:cxn>
                <a:cxn ang="0">
                  <a:pos x="38" y="14"/>
                </a:cxn>
                <a:cxn ang="0">
                  <a:pos x="32" y="8"/>
                </a:cxn>
                <a:cxn ang="0">
                  <a:pos x="22" y="4"/>
                </a:cxn>
                <a:cxn ang="0">
                  <a:pos x="1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2" y="10"/>
                </a:cxn>
                <a:cxn ang="0">
                  <a:pos x="20" y="12"/>
                </a:cxn>
                <a:cxn ang="0">
                  <a:pos x="26" y="16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6" y="26"/>
                </a:cxn>
                <a:cxn ang="0">
                  <a:pos x="40" y="32"/>
                </a:cxn>
                <a:cxn ang="0">
                  <a:pos x="42" y="38"/>
                </a:cxn>
                <a:cxn ang="0">
                  <a:pos x="42" y="44"/>
                </a:cxn>
                <a:cxn ang="0">
                  <a:pos x="42" y="44"/>
                </a:cxn>
                <a:cxn ang="0">
                  <a:pos x="44" y="48"/>
                </a:cxn>
                <a:cxn ang="0">
                  <a:pos x="48" y="48"/>
                </a:cxn>
                <a:cxn ang="0">
                  <a:pos x="48" y="48"/>
                </a:cxn>
                <a:cxn ang="0">
                  <a:pos x="50" y="48"/>
                </a:cxn>
                <a:cxn ang="0">
                  <a:pos x="52" y="44"/>
                </a:cxn>
                <a:cxn ang="0">
                  <a:pos x="52" y="44"/>
                </a:cxn>
              </a:cxnLst>
              <a:rect l="0" t="0" r="r" b="b"/>
              <a:pathLst>
                <a:path w="52" h="48">
                  <a:moveTo>
                    <a:pt x="52" y="44"/>
                  </a:moveTo>
                  <a:lnTo>
                    <a:pt x="52" y="44"/>
                  </a:lnTo>
                  <a:lnTo>
                    <a:pt x="50" y="36"/>
                  </a:lnTo>
                  <a:lnTo>
                    <a:pt x="48" y="28"/>
                  </a:lnTo>
                  <a:lnTo>
                    <a:pt x="44" y="20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2" y="8"/>
                  </a:lnTo>
                  <a:lnTo>
                    <a:pt x="22" y="4"/>
                  </a:lnTo>
                  <a:lnTo>
                    <a:pt x="1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12" y="10"/>
                  </a:lnTo>
                  <a:lnTo>
                    <a:pt x="20" y="12"/>
                  </a:lnTo>
                  <a:lnTo>
                    <a:pt x="26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6" y="26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2" y="44"/>
                  </a:lnTo>
                  <a:lnTo>
                    <a:pt x="52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</p:grpSp>
      <p:sp>
        <p:nvSpPr>
          <p:cNvPr id="213" name="副标题 2"/>
          <p:cNvSpPr txBox="1">
            <a:spLocks/>
          </p:cNvSpPr>
          <p:nvPr/>
        </p:nvSpPr>
        <p:spPr>
          <a:xfrm>
            <a:off x="6167964" y="1413965"/>
            <a:ext cx="539324" cy="271869"/>
          </a:xfrm>
          <a:prstGeom prst="rect">
            <a:avLst/>
          </a:prstGeom>
        </p:spPr>
        <p:txBody>
          <a:bodyPr vert="horz" lIns="121896" tIns="60948" rIns="121896" bIns="60948" rtlCol="0" anchor="ctr">
            <a:noAutofit/>
          </a:bodyPr>
          <a:lstStyle>
            <a:lvl1pPr marL="0" marR="0" indent="0" algn="l" defTabSz="12194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72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444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9166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888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610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833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8053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7775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198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…</a:t>
            </a:r>
          </a:p>
        </p:txBody>
      </p:sp>
      <p:sp>
        <p:nvSpPr>
          <p:cNvPr id="214" name="副标题 2"/>
          <p:cNvSpPr txBox="1">
            <a:spLocks/>
          </p:cNvSpPr>
          <p:nvPr/>
        </p:nvSpPr>
        <p:spPr>
          <a:xfrm>
            <a:off x="4872625" y="1413965"/>
            <a:ext cx="539324" cy="271869"/>
          </a:xfrm>
          <a:prstGeom prst="rect">
            <a:avLst/>
          </a:prstGeom>
        </p:spPr>
        <p:txBody>
          <a:bodyPr vert="horz" lIns="121896" tIns="60948" rIns="121896" bIns="60948" rtlCol="0" anchor="ctr">
            <a:noAutofit/>
          </a:bodyPr>
          <a:lstStyle>
            <a:lvl1pPr marL="0" marR="0" indent="0" algn="l" defTabSz="12194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72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444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9166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888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610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833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8053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7775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198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…</a:t>
            </a:r>
          </a:p>
        </p:txBody>
      </p:sp>
      <p:sp>
        <p:nvSpPr>
          <p:cNvPr id="215" name="副标题 2"/>
          <p:cNvSpPr txBox="1">
            <a:spLocks/>
          </p:cNvSpPr>
          <p:nvPr/>
        </p:nvSpPr>
        <p:spPr>
          <a:xfrm>
            <a:off x="3577288" y="1413965"/>
            <a:ext cx="539324" cy="271869"/>
          </a:xfrm>
          <a:prstGeom prst="rect">
            <a:avLst/>
          </a:prstGeom>
        </p:spPr>
        <p:txBody>
          <a:bodyPr vert="horz" lIns="121896" tIns="60948" rIns="121896" bIns="60948" rtlCol="0" anchor="ctr">
            <a:noAutofit/>
          </a:bodyPr>
          <a:lstStyle>
            <a:lvl1pPr marL="0" marR="0" indent="0" algn="l" defTabSz="12194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72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444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9166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888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610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833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8053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7775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198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…</a:t>
            </a:r>
          </a:p>
        </p:txBody>
      </p:sp>
      <p:pic>
        <p:nvPicPr>
          <p:cNvPr id="190" name="Picture 3" descr="C:\Users\Administrator\Desktop\D-201703286-分析师大会IT track 胶片美化-崔文婷-煌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81" y="1198140"/>
            <a:ext cx="955633" cy="8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副标题 2"/>
          <p:cNvSpPr txBox="1">
            <a:spLocks/>
          </p:cNvSpPr>
          <p:nvPr/>
        </p:nvSpPr>
        <p:spPr>
          <a:xfrm>
            <a:off x="9134376" y="2004245"/>
            <a:ext cx="1172989" cy="276827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algn="ctr" defTabSz="914104">
              <a:defRPr sz="1200" b="1" kern="0">
                <a:gradFill>
                  <a:gsLst>
                    <a:gs pos="0">
                      <a:prstClr val="white"/>
                    </a:gs>
                    <a:gs pos="100000">
                      <a:srgbClr val="4FEE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en-US" altLang="zh-CN" kern="1200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latin typeface="Arial Unicode MS" panose="020B0604020202020204" pitchFamily="34" charset="-122"/>
                <a:ea typeface="Arial Unicode MS" panose="020B0604020202020204" pitchFamily="34" charset="-122"/>
                <a:cs typeface="Arial" pitchFamily="34" charset="0"/>
              </a:rPr>
              <a:t>Transportation</a:t>
            </a:r>
          </a:p>
        </p:txBody>
      </p:sp>
      <p:sp>
        <p:nvSpPr>
          <p:cNvPr id="221" name="副标题 2"/>
          <p:cNvSpPr txBox="1">
            <a:spLocks/>
          </p:cNvSpPr>
          <p:nvPr/>
        </p:nvSpPr>
        <p:spPr>
          <a:xfrm>
            <a:off x="8830603" y="1413965"/>
            <a:ext cx="539324" cy="271869"/>
          </a:xfrm>
          <a:prstGeom prst="rect">
            <a:avLst/>
          </a:prstGeom>
        </p:spPr>
        <p:txBody>
          <a:bodyPr vert="horz" lIns="121896" tIns="60948" rIns="121896" bIns="60948" rtlCol="0" anchor="ctr">
            <a:noAutofit/>
          </a:bodyPr>
          <a:lstStyle>
            <a:lvl1pPr marL="0" marR="0" indent="0" algn="l" defTabSz="12194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72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444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9166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888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610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8332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8053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7775" indent="0" algn="ctr" defTabSz="121944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198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…</a:t>
            </a:r>
          </a:p>
        </p:txBody>
      </p:sp>
      <p:sp>
        <p:nvSpPr>
          <p:cNvPr id="228" name="Freeform 52"/>
          <p:cNvSpPr>
            <a:spLocks noEditPoints="1"/>
          </p:cNvSpPr>
          <p:nvPr/>
        </p:nvSpPr>
        <p:spPr bwMode="auto">
          <a:xfrm>
            <a:off x="9501714" y="1487798"/>
            <a:ext cx="528673" cy="291489"/>
          </a:xfrm>
          <a:custGeom>
            <a:avLst/>
            <a:gdLst/>
            <a:ahLst/>
            <a:cxnLst>
              <a:cxn ang="0">
                <a:pos x="17085" y="7770"/>
              </a:cxn>
              <a:cxn ang="0">
                <a:pos x="8348" y="8157"/>
              </a:cxn>
              <a:cxn ang="0">
                <a:pos x="9124" y="8255"/>
              </a:cxn>
              <a:cxn ang="0">
                <a:pos x="7572" y="8546"/>
              </a:cxn>
              <a:cxn ang="0">
                <a:pos x="8348" y="8838"/>
              </a:cxn>
              <a:cxn ang="0">
                <a:pos x="6504" y="9031"/>
              </a:cxn>
              <a:cxn ang="0">
                <a:pos x="4368" y="9420"/>
              </a:cxn>
              <a:cxn ang="0">
                <a:pos x="2136" y="9031"/>
              </a:cxn>
              <a:cxn ang="0">
                <a:pos x="0" y="9420"/>
              </a:cxn>
              <a:cxn ang="0">
                <a:pos x="486" y="9031"/>
              </a:cxn>
              <a:cxn ang="0">
                <a:pos x="1456" y="8838"/>
              </a:cxn>
              <a:cxn ang="0">
                <a:pos x="1359" y="8546"/>
              </a:cxn>
              <a:cxn ang="0">
                <a:pos x="2719" y="8255"/>
              </a:cxn>
              <a:cxn ang="0">
                <a:pos x="2621" y="8157"/>
              </a:cxn>
              <a:cxn ang="0">
                <a:pos x="10970" y="2913"/>
              </a:cxn>
              <a:cxn ang="0">
                <a:pos x="9805" y="4468"/>
              </a:cxn>
              <a:cxn ang="0">
                <a:pos x="10387" y="2428"/>
              </a:cxn>
              <a:cxn ang="0">
                <a:pos x="7183" y="5633"/>
              </a:cxn>
              <a:cxn ang="0">
                <a:pos x="8348" y="6312"/>
              </a:cxn>
              <a:cxn ang="0">
                <a:pos x="7183" y="5633"/>
              </a:cxn>
              <a:cxn ang="0">
                <a:pos x="4271" y="5633"/>
              </a:cxn>
              <a:cxn ang="0">
                <a:pos x="3106" y="6312"/>
              </a:cxn>
              <a:cxn ang="0">
                <a:pos x="3689" y="3302"/>
              </a:cxn>
              <a:cxn ang="0">
                <a:pos x="8445" y="582"/>
              </a:cxn>
              <a:cxn ang="0">
                <a:pos x="4174" y="1263"/>
              </a:cxn>
              <a:cxn ang="0">
                <a:pos x="3689" y="3302"/>
              </a:cxn>
              <a:cxn ang="0">
                <a:pos x="16406" y="6312"/>
              </a:cxn>
              <a:cxn ang="0">
                <a:pos x="15823" y="5244"/>
              </a:cxn>
              <a:cxn ang="0">
                <a:pos x="15241" y="5050"/>
              </a:cxn>
              <a:cxn ang="0">
                <a:pos x="14561" y="6021"/>
              </a:cxn>
              <a:cxn ang="0">
                <a:pos x="15241" y="5050"/>
              </a:cxn>
              <a:cxn ang="0">
                <a:pos x="13882" y="5924"/>
              </a:cxn>
              <a:cxn ang="0">
                <a:pos x="13105" y="4176"/>
              </a:cxn>
              <a:cxn ang="0">
                <a:pos x="12522" y="3884"/>
              </a:cxn>
              <a:cxn ang="0">
                <a:pos x="11552" y="5244"/>
              </a:cxn>
              <a:cxn ang="0">
                <a:pos x="12522" y="3884"/>
              </a:cxn>
              <a:cxn ang="0">
                <a:pos x="16793" y="7478"/>
              </a:cxn>
              <a:cxn ang="0">
                <a:pos x="15726" y="4758"/>
              </a:cxn>
              <a:cxn ang="0">
                <a:pos x="13687" y="3884"/>
              </a:cxn>
              <a:cxn ang="0">
                <a:pos x="11746" y="2622"/>
              </a:cxn>
              <a:cxn ang="0">
                <a:pos x="9902" y="1068"/>
              </a:cxn>
              <a:cxn ang="0">
                <a:pos x="8737" y="0"/>
              </a:cxn>
              <a:cxn ang="0">
                <a:pos x="4757" y="0"/>
              </a:cxn>
              <a:cxn ang="0">
                <a:pos x="4271" y="97"/>
              </a:cxn>
              <a:cxn ang="0">
                <a:pos x="3883" y="582"/>
              </a:cxn>
              <a:cxn ang="0">
                <a:pos x="3106" y="2137"/>
              </a:cxn>
              <a:cxn ang="0">
                <a:pos x="2719" y="3690"/>
              </a:cxn>
              <a:cxn ang="0">
                <a:pos x="2427" y="6992"/>
              </a:cxn>
              <a:cxn ang="0">
                <a:pos x="2621" y="7381"/>
              </a:cxn>
              <a:cxn ang="0">
                <a:pos x="3009" y="7478"/>
              </a:cxn>
              <a:cxn ang="0">
                <a:pos x="8543" y="7478"/>
              </a:cxn>
              <a:cxn ang="0">
                <a:pos x="3785" y="8255"/>
              </a:cxn>
              <a:cxn ang="0">
                <a:pos x="7378" y="8157"/>
              </a:cxn>
              <a:cxn ang="0">
                <a:pos x="3785" y="8255"/>
              </a:cxn>
              <a:cxn ang="0">
                <a:pos x="3203" y="8546"/>
              </a:cxn>
              <a:cxn ang="0">
                <a:pos x="5825" y="8838"/>
              </a:cxn>
            </a:cxnLst>
            <a:rect l="0" t="0" r="r" b="b"/>
            <a:pathLst>
              <a:path w="17085" h="9420">
                <a:moveTo>
                  <a:pt x="2621" y="7770"/>
                </a:moveTo>
                <a:lnTo>
                  <a:pt x="17085" y="7770"/>
                </a:lnTo>
                <a:lnTo>
                  <a:pt x="17085" y="8157"/>
                </a:lnTo>
                <a:lnTo>
                  <a:pt x="8348" y="8157"/>
                </a:lnTo>
                <a:lnTo>
                  <a:pt x="8058" y="8255"/>
                </a:lnTo>
                <a:lnTo>
                  <a:pt x="9124" y="8255"/>
                </a:lnTo>
                <a:lnTo>
                  <a:pt x="8737" y="8546"/>
                </a:lnTo>
                <a:lnTo>
                  <a:pt x="7572" y="8546"/>
                </a:lnTo>
                <a:lnTo>
                  <a:pt x="6989" y="8838"/>
                </a:lnTo>
                <a:lnTo>
                  <a:pt x="8348" y="8838"/>
                </a:lnTo>
                <a:lnTo>
                  <a:pt x="7863" y="9031"/>
                </a:lnTo>
                <a:lnTo>
                  <a:pt x="6504" y="9031"/>
                </a:lnTo>
                <a:lnTo>
                  <a:pt x="5631" y="9420"/>
                </a:lnTo>
                <a:lnTo>
                  <a:pt x="4368" y="9420"/>
                </a:lnTo>
                <a:lnTo>
                  <a:pt x="5242" y="9031"/>
                </a:lnTo>
                <a:lnTo>
                  <a:pt x="2136" y="9031"/>
                </a:lnTo>
                <a:lnTo>
                  <a:pt x="1359" y="9420"/>
                </a:lnTo>
                <a:lnTo>
                  <a:pt x="0" y="9420"/>
                </a:lnTo>
                <a:lnTo>
                  <a:pt x="873" y="9031"/>
                </a:lnTo>
                <a:lnTo>
                  <a:pt x="486" y="9031"/>
                </a:lnTo>
                <a:lnTo>
                  <a:pt x="971" y="8838"/>
                </a:lnTo>
                <a:lnTo>
                  <a:pt x="1456" y="8838"/>
                </a:lnTo>
                <a:lnTo>
                  <a:pt x="2038" y="8546"/>
                </a:lnTo>
                <a:lnTo>
                  <a:pt x="1359" y="8546"/>
                </a:lnTo>
                <a:lnTo>
                  <a:pt x="1844" y="8255"/>
                </a:lnTo>
                <a:lnTo>
                  <a:pt x="2719" y="8255"/>
                </a:lnTo>
                <a:lnTo>
                  <a:pt x="3009" y="8157"/>
                </a:lnTo>
                <a:lnTo>
                  <a:pt x="2621" y="8157"/>
                </a:lnTo>
                <a:lnTo>
                  <a:pt x="2621" y="7770"/>
                </a:lnTo>
                <a:close/>
                <a:moveTo>
                  <a:pt x="10970" y="2913"/>
                </a:moveTo>
                <a:lnTo>
                  <a:pt x="10970" y="5050"/>
                </a:lnTo>
                <a:lnTo>
                  <a:pt x="9805" y="4468"/>
                </a:lnTo>
                <a:lnTo>
                  <a:pt x="9805" y="1942"/>
                </a:lnTo>
                <a:lnTo>
                  <a:pt x="10387" y="2428"/>
                </a:lnTo>
                <a:lnTo>
                  <a:pt x="10970" y="2913"/>
                </a:lnTo>
                <a:close/>
                <a:moveTo>
                  <a:pt x="7183" y="5633"/>
                </a:moveTo>
                <a:lnTo>
                  <a:pt x="8348" y="5633"/>
                </a:lnTo>
                <a:lnTo>
                  <a:pt x="8348" y="6312"/>
                </a:lnTo>
                <a:lnTo>
                  <a:pt x="7183" y="6312"/>
                </a:lnTo>
                <a:lnTo>
                  <a:pt x="7183" y="5633"/>
                </a:lnTo>
                <a:close/>
                <a:moveTo>
                  <a:pt x="3106" y="5633"/>
                </a:moveTo>
                <a:lnTo>
                  <a:pt x="4271" y="5633"/>
                </a:lnTo>
                <a:lnTo>
                  <a:pt x="4271" y="6312"/>
                </a:lnTo>
                <a:lnTo>
                  <a:pt x="3106" y="6312"/>
                </a:lnTo>
                <a:lnTo>
                  <a:pt x="3106" y="5633"/>
                </a:lnTo>
                <a:close/>
                <a:moveTo>
                  <a:pt x="3689" y="3302"/>
                </a:moveTo>
                <a:lnTo>
                  <a:pt x="8251" y="3302"/>
                </a:lnTo>
                <a:lnTo>
                  <a:pt x="8445" y="582"/>
                </a:lnTo>
                <a:lnTo>
                  <a:pt x="4466" y="582"/>
                </a:lnTo>
                <a:lnTo>
                  <a:pt x="4174" y="1263"/>
                </a:lnTo>
                <a:lnTo>
                  <a:pt x="3980" y="1942"/>
                </a:lnTo>
                <a:lnTo>
                  <a:pt x="3689" y="3302"/>
                </a:lnTo>
                <a:close/>
                <a:moveTo>
                  <a:pt x="16406" y="5341"/>
                </a:moveTo>
                <a:lnTo>
                  <a:pt x="16406" y="6312"/>
                </a:lnTo>
                <a:lnTo>
                  <a:pt x="15823" y="6215"/>
                </a:lnTo>
                <a:lnTo>
                  <a:pt x="15823" y="5244"/>
                </a:lnTo>
                <a:lnTo>
                  <a:pt x="16406" y="5341"/>
                </a:lnTo>
                <a:close/>
                <a:moveTo>
                  <a:pt x="15241" y="5050"/>
                </a:moveTo>
                <a:lnTo>
                  <a:pt x="15241" y="6118"/>
                </a:lnTo>
                <a:lnTo>
                  <a:pt x="14561" y="6021"/>
                </a:lnTo>
                <a:lnTo>
                  <a:pt x="14561" y="4855"/>
                </a:lnTo>
                <a:lnTo>
                  <a:pt x="15241" y="5050"/>
                </a:lnTo>
                <a:close/>
                <a:moveTo>
                  <a:pt x="13882" y="4565"/>
                </a:moveTo>
                <a:lnTo>
                  <a:pt x="13882" y="5924"/>
                </a:lnTo>
                <a:lnTo>
                  <a:pt x="13105" y="5729"/>
                </a:lnTo>
                <a:lnTo>
                  <a:pt x="13105" y="4176"/>
                </a:lnTo>
                <a:lnTo>
                  <a:pt x="13882" y="4565"/>
                </a:lnTo>
                <a:close/>
                <a:moveTo>
                  <a:pt x="12522" y="3884"/>
                </a:moveTo>
                <a:lnTo>
                  <a:pt x="12522" y="5536"/>
                </a:lnTo>
                <a:lnTo>
                  <a:pt x="11552" y="5244"/>
                </a:lnTo>
                <a:lnTo>
                  <a:pt x="11552" y="3302"/>
                </a:lnTo>
                <a:lnTo>
                  <a:pt x="12522" y="3884"/>
                </a:lnTo>
                <a:close/>
                <a:moveTo>
                  <a:pt x="8640" y="7478"/>
                </a:moveTo>
                <a:lnTo>
                  <a:pt x="16793" y="7478"/>
                </a:lnTo>
                <a:lnTo>
                  <a:pt x="16793" y="4952"/>
                </a:lnTo>
                <a:lnTo>
                  <a:pt x="15726" y="4758"/>
                </a:lnTo>
                <a:lnTo>
                  <a:pt x="14755" y="4370"/>
                </a:lnTo>
                <a:lnTo>
                  <a:pt x="13687" y="3884"/>
                </a:lnTo>
                <a:lnTo>
                  <a:pt x="12717" y="3302"/>
                </a:lnTo>
                <a:lnTo>
                  <a:pt x="11746" y="2622"/>
                </a:lnTo>
                <a:lnTo>
                  <a:pt x="10775" y="1845"/>
                </a:lnTo>
                <a:lnTo>
                  <a:pt x="9902" y="1068"/>
                </a:lnTo>
                <a:lnTo>
                  <a:pt x="8931" y="194"/>
                </a:lnTo>
                <a:lnTo>
                  <a:pt x="8737" y="0"/>
                </a:lnTo>
                <a:lnTo>
                  <a:pt x="8543" y="0"/>
                </a:lnTo>
                <a:lnTo>
                  <a:pt x="4757" y="0"/>
                </a:lnTo>
                <a:lnTo>
                  <a:pt x="4563" y="0"/>
                </a:lnTo>
                <a:lnTo>
                  <a:pt x="4271" y="97"/>
                </a:lnTo>
                <a:lnTo>
                  <a:pt x="4077" y="292"/>
                </a:lnTo>
                <a:lnTo>
                  <a:pt x="3883" y="582"/>
                </a:lnTo>
                <a:lnTo>
                  <a:pt x="3495" y="1360"/>
                </a:lnTo>
                <a:lnTo>
                  <a:pt x="3106" y="2137"/>
                </a:lnTo>
                <a:lnTo>
                  <a:pt x="2912" y="2913"/>
                </a:lnTo>
                <a:lnTo>
                  <a:pt x="2719" y="3690"/>
                </a:lnTo>
                <a:lnTo>
                  <a:pt x="2524" y="5341"/>
                </a:lnTo>
                <a:lnTo>
                  <a:pt x="2427" y="6992"/>
                </a:lnTo>
                <a:lnTo>
                  <a:pt x="2524" y="7186"/>
                </a:lnTo>
                <a:lnTo>
                  <a:pt x="2621" y="7381"/>
                </a:lnTo>
                <a:lnTo>
                  <a:pt x="2815" y="7478"/>
                </a:lnTo>
                <a:lnTo>
                  <a:pt x="3009" y="7478"/>
                </a:lnTo>
                <a:lnTo>
                  <a:pt x="7572" y="7478"/>
                </a:lnTo>
                <a:lnTo>
                  <a:pt x="8543" y="7478"/>
                </a:lnTo>
                <a:lnTo>
                  <a:pt x="8640" y="7478"/>
                </a:lnTo>
                <a:close/>
                <a:moveTo>
                  <a:pt x="3785" y="8255"/>
                </a:moveTo>
                <a:lnTo>
                  <a:pt x="6989" y="8255"/>
                </a:lnTo>
                <a:lnTo>
                  <a:pt x="7378" y="8157"/>
                </a:lnTo>
                <a:lnTo>
                  <a:pt x="4077" y="8157"/>
                </a:lnTo>
                <a:lnTo>
                  <a:pt x="3785" y="8255"/>
                </a:lnTo>
                <a:close/>
                <a:moveTo>
                  <a:pt x="6407" y="8546"/>
                </a:moveTo>
                <a:lnTo>
                  <a:pt x="3203" y="8546"/>
                </a:lnTo>
                <a:lnTo>
                  <a:pt x="2621" y="8838"/>
                </a:lnTo>
                <a:lnTo>
                  <a:pt x="5825" y="8838"/>
                </a:lnTo>
                <a:lnTo>
                  <a:pt x="6407" y="854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5"/>
            <a:endParaRPr lang="zh-CN" altLang="en-US" sz="1799" dirty="0">
              <a:solidFill>
                <a:srgbClr val="00B0F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216" name="标题 4"/>
          <p:cNvSpPr txBox="1">
            <a:spLocks/>
          </p:cNvSpPr>
          <p:nvPr/>
        </p:nvSpPr>
        <p:spPr>
          <a:xfrm>
            <a:off x="583049" y="165656"/>
            <a:ext cx="11516668" cy="888968"/>
          </a:xfrm>
          <a:prstGeom prst="rect">
            <a:avLst/>
          </a:prstGeom>
        </p:spPr>
        <p:txBody>
          <a:bodyPr vert="horz" lIns="71979" tIns="60954" rIns="71979" bIns="60954" rtlCol="0" anchor="ctr">
            <a:noAutofit/>
          </a:bodyPr>
          <a:lstStyle>
            <a:lvl1pPr algn="l" defTabSz="1219444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FrutigerNext LT Medium" panose="020B0603040504020204" pitchFamily="34" charset="0"/>
                <a:ea typeface="微软雅黑" pitchFamily="34" charset="-122"/>
                <a:cs typeface="+mj-cs"/>
              </a:defRPr>
            </a:lvl1pPr>
          </a:lstStyle>
          <a:p>
            <a:pPr defTabSz="914035">
              <a:spcBef>
                <a:spcPts val="0"/>
              </a:spcBef>
            </a:pPr>
            <a:r>
              <a:rPr kumimoji="1" lang="en-US" altLang="zh-CN" sz="3549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anose="020B0604020202020204" pitchFamily="34" charset="-122"/>
                <a:cs typeface="Arial" pitchFamily="34" charset="0"/>
              </a:rPr>
              <a:t>Huawei Full-Stack Cloud Data Center Solution </a:t>
            </a:r>
          </a:p>
        </p:txBody>
      </p:sp>
      <p:pic>
        <p:nvPicPr>
          <p:cNvPr id="205" name="图片 204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536" y="4672633"/>
            <a:ext cx="626078" cy="399776"/>
          </a:xfrm>
          <a:prstGeom prst="rect">
            <a:avLst/>
          </a:prstGeom>
          <a:effectLst/>
        </p:spPr>
      </p:pic>
      <p:pic>
        <p:nvPicPr>
          <p:cNvPr id="217" name="图片 216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526" y="4624525"/>
            <a:ext cx="628540" cy="353554"/>
          </a:xfrm>
          <a:prstGeom prst="rect">
            <a:avLst/>
          </a:prstGeom>
        </p:spPr>
      </p:pic>
      <p:sp>
        <p:nvSpPr>
          <p:cNvPr id="218" name="Rectangle 22"/>
          <p:cNvSpPr>
            <a:spLocks noChangeArrowheads="1"/>
          </p:cNvSpPr>
          <p:nvPr/>
        </p:nvSpPr>
        <p:spPr bwMode="auto">
          <a:xfrm>
            <a:off x="3619621" y="5006478"/>
            <a:ext cx="498404" cy="1230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marL="114273" algn="ctr" defTabSz="1068658">
              <a:tabLst>
                <a:tab pos="0" algn="l"/>
              </a:tabLst>
              <a:defRPr/>
            </a:pPr>
            <a:r>
              <a:rPr lang="en-US" altLang="zh-CN" sz="800" dirty="0" err="1">
                <a:solidFill>
                  <a:srgbClr val="00B0F0"/>
                </a:solidFill>
                <a:latin typeface="微软雅黑"/>
                <a:ea typeface="微软雅黑"/>
                <a:cs typeface="Arial" pitchFamily="34" charset="0"/>
              </a:rPr>
              <a:t>TaiShan</a:t>
            </a:r>
            <a:endParaRPr lang="en-US" altLang="zh-CN" sz="800" dirty="0">
              <a:solidFill>
                <a:srgbClr val="00B0F0"/>
              </a:solidFill>
              <a:latin typeface="微软雅黑"/>
              <a:ea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8"/>
          <a:stretch/>
        </p:blipFill>
        <p:spPr>
          <a:xfrm>
            <a:off x="531" y="300"/>
            <a:ext cx="12190941" cy="6844343"/>
          </a:xfrm>
          <a:prstGeom prst="rect">
            <a:avLst/>
          </a:prstGeom>
        </p:spPr>
      </p:pic>
      <p:sp>
        <p:nvSpPr>
          <p:cNvPr id="99" name="矩形 98"/>
          <p:cNvSpPr/>
          <p:nvPr/>
        </p:nvSpPr>
        <p:spPr>
          <a:xfrm>
            <a:off x="354" y="-20382"/>
            <a:ext cx="12190941" cy="6857402"/>
          </a:xfrm>
          <a:prstGeom prst="rect">
            <a:avLst/>
          </a:prstGeom>
          <a:gradFill>
            <a:gsLst>
              <a:gs pos="69000">
                <a:schemeClr val="tx1">
                  <a:alpha val="52000"/>
                </a:schemeClr>
              </a:gs>
              <a:gs pos="100000">
                <a:schemeClr val="tx1">
                  <a:alpha val="44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7" name="圆角矩形 86"/>
          <p:cNvSpPr/>
          <p:nvPr/>
        </p:nvSpPr>
        <p:spPr bwMode="auto">
          <a:xfrm>
            <a:off x="2267889" y="1600339"/>
            <a:ext cx="6380818" cy="2917880"/>
          </a:xfrm>
          <a:prstGeom prst="roundRect">
            <a:avLst>
              <a:gd name="adj" fmla="val 2893"/>
            </a:avLst>
          </a:prstGeom>
          <a:gradFill flip="none" rotWithShape="1">
            <a:gsLst>
              <a:gs pos="68000">
                <a:srgbClr val="00ADED">
                  <a:alpha val="0"/>
                </a:srgbClr>
              </a:gs>
              <a:gs pos="100000">
                <a:srgbClr val="00B0F0">
                  <a:alpha val="26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 anchorCtr="1"/>
          <a:lstStyle/>
          <a:p>
            <a:pPr indent="-51066" algn="ctr" defTabSz="346464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</a:pPr>
            <a:endParaRPr lang="zh-CN" alt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Freeform 7"/>
          <p:cNvSpPr>
            <a:spLocks/>
          </p:cNvSpPr>
          <p:nvPr/>
        </p:nvSpPr>
        <p:spPr bwMode="auto">
          <a:xfrm>
            <a:off x="8902142" y="1825038"/>
            <a:ext cx="1496232" cy="847063"/>
          </a:xfrm>
          <a:custGeom>
            <a:avLst/>
            <a:gdLst/>
            <a:ahLst/>
            <a:cxnLst>
              <a:cxn ang="0">
                <a:pos x="3998" y="1509"/>
              </a:cxn>
              <a:cxn ang="0">
                <a:pos x="3954" y="1327"/>
              </a:cxn>
              <a:cxn ang="0">
                <a:pos x="3873" y="1159"/>
              </a:cxn>
              <a:cxn ang="0">
                <a:pos x="3758" y="1018"/>
              </a:cxn>
              <a:cxn ang="0">
                <a:pos x="3610" y="916"/>
              </a:cxn>
              <a:cxn ang="0">
                <a:pos x="3432" y="864"/>
              </a:cxn>
              <a:cxn ang="0">
                <a:pos x="3270" y="867"/>
              </a:cxn>
              <a:cxn ang="0">
                <a:pos x="3275" y="648"/>
              </a:cxn>
              <a:cxn ang="0">
                <a:pos x="3211" y="451"/>
              </a:cxn>
              <a:cxn ang="0">
                <a:pos x="3089" y="281"/>
              </a:cxn>
              <a:cxn ang="0">
                <a:pos x="2924" y="147"/>
              </a:cxn>
              <a:cxn ang="0">
                <a:pos x="2728" y="52"/>
              </a:cxn>
              <a:cxn ang="0">
                <a:pos x="2514" y="4"/>
              </a:cxn>
              <a:cxn ang="0">
                <a:pos x="2340" y="4"/>
              </a:cxn>
              <a:cxn ang="0">
                <a:pos x="2137" y="43"/>
              </a:cxn>
              <a:cxn ang="0">
                <a:pos x="1951" y="123"/>
              </a:cxn>
              <a:cxn ang="0">
                <a:pos x="1788" y="239"/>
              </a:cxn>
              <a:cxn ang="0">
                <a:pos x="1652" y="384"/>
              </a:cxn>
              <a:cxn ang="0">
                <a:pos x="1548" y="556"/>
              </a:cxn>
              <a:cxn ang="0">
                <a:pos x="1481" y="748"/>
              </a:cxn>
              <a:cxn ang="0">
                <a:pos x="1403" y="700"/>
              </a:cxn>
              <a:cxn ang="0">
                <a:pos x="1295" y="659"/>
              </a:cxn>
              <a:cxn ang="0">
                <a:pos x="1179" y="638"/>
              </a:cxn>
              <a:cxn ang="0">
                <a:pos x="1068" y="640"/>
              </a:cxn>
              <a:cxn ang="0">
                <a:pos x="921" y="673"/>
              </a:cxn>
              <a:cxn ang="0">
                <a:pos x="791" y="741"/>
              </a:cxn>
              <a:cxn ang="0">
                <a:pos x="680" y="836"/>
              </a:cxn>
              <a:cxn ang="0">
                <a:pos x="596" y="955"/>
              </a:cxn>
              <a:cxn ang="0">
                <a:pos x="542" y="1092"/>
              </a:cxn>
              <a:cxn ang="0">
                <a:pos x="522" y="1245"/>
              </a:cxn>
              <a:cxn ang="0">
                <a:pos x="500" y="1323"/>
              </a:cxn>
              <a:cxn ang="0">
                <a:pos x="370" y="1359"/>
              </a:cxn>
              <a:cxn ang="0">
                <a:pos x="252" y="1422"/>
              </a:cxn>
              <a:cxn ang="0">
                <a:pos x="153" y="1511"/>
              </a:cxn>
              <a:cxn ang="0">
                <a:pos x="76" y="1617"/>
              </a:cxn>
              <a:cxn ang="0">
                <a:pos x="24" y="1742"/>
              </a:cxn>
              <a:cxn ang="0">
                <a:pos x="1" y="1877"/>
              </a:cxn>
              <a:cxn ang="0">
                <a:pos x="7" y="1995"/>
              </a:cxn>
              <a:cxn ang="0">
                <a:pos x="46" y="2134"/>
              </a:cxn>
              <a:cxn ang="0">
                <a:pos x="118" y="2257"/>
              </a:cxn>
              <a:cxn ang="0">
                <a:pos x="214" y="2359"/>
              </a:cxn>
              <a:cxn ang="0">
                <a:pos x="333" y="2436"/>
              </a:cxn>
              <a:cxn ang="0">
                <a:pos x="470" y="2482"/>
              </a:cxn>
              <a:cxn ang="0">
                <a:pos x="589" y="2493"/>
              </a:cxn>
              <a:cxn ang="0">
                <a:pos x="3133" y="2493"/>
              </a:cxn>
              <a:cxn ang="0">
                <a:pos x="3236" y="2493"/>
              </a:cxn>
              <a:cxn ang="0">
                <a:pos x="3280" y="2481"/>
              </a:cxn>
              <a:cxn ang="0">
                <a:pos x="3470" y="2426"/>
              </a:cxn>
              <a:cxn ang="0">
                <a:pos x="3641" y="2331"/>
              </a:cxn>
              <a:cxn ang="0">
                <a:pos x="3785" y="2201"/>
              </a:cxn>
              <a:cxn ang="0">
                <a:pos x="3897" y="2044"/>
              </a:cxn>
              <a:cxn ang="0">
                <a:pos x="3971" y="1862"/>
              </a:cxn>
              <a:cxn ang="0">
                <a:pos x="4005" y="1663"/>
              </a:cxn>
            </a:cxnLst>
            <a:rect l="0" t="0" r="r" b="b"/>
            <a:pathLst>
              <a:path w="4005" h="2493">
                <a:moveTo>
                  <a:pt x="4005" y="1621"/>
                </a:moveTo>
                <a:lnTo>
                  <a:pt x="4005" y="1621"/>
                </a:lnTo>
                <a:lnTo>
                  <a:pt x="4005" y="1583"/>
                </a:lnTo>
                <a:lnTo>
                  <a:pt x="4002" y="1547"/>
                </a:lnTo>
                <a:lnTo>
                  <a:pt x="3998" y="1509"/>
                </a:lnTo>
                <a:lnTo>
                  <a:pt x="3992" y="1471"/>
                </a:lnTo>
                <a:lnTo>
                  <a:pt x="3985" y="1435"/>
                </a:lnTo>
                <a:lnTo>
                  <a:pt x="3977" y="1399"/>
                </a:lnTo>
                <a:lnTo>
                  <a:pt x="3967" y="1362"/>
                </a:lnTo>
                <a:lnTo>
                  <a:pt x="3954" y="1327"/>
                </a:lnTo>
                <a:lnTo>
                  <a:pt x="3942" y="1292"/>
                </a:lnTo>
                <a:lnTo>
                  <a:pt x="3926" y="1257"/>
                </a:lnTo>
                <a:lnTo>
                  <a:pt x="3911" y="1224"/>
                </a:lnTo>
                <a:lnTo>
                  <a:pt x="3893" y="1191"/>
                </a:lnTo>
                <a:lnTo>
                  <a:pt x="3873" y="1159"/>
                </a:lnTo>
                <a:lnTo>
                  <a:pt x="3854" y="1128"/>
                </a:lnTo>
                <a:lnTo>
                  <a:pt x="3831" y="1099"/>
                </a:lnTo>
                <a:lnTo>
                  <a:pt x="3809" y="1071"/>
                </a:lnTo>
                <a:lnTo>
                  <a:pt x="3784" y="1044"/>
                </a:lnTo>
                <a:lnTo>
                  <a:pt x="3758" y="1018"/>
                </a:lnTo>
                <a:lnTo>
                  <a:pt x="3732" y="994"/>
                </a:lnTo>
                <a:lnTo>
                  <a:pt x="3702" y="972"/>
                </a:lnTo>
                <a:lnTo>
                  <a:pt x="3673" y="952"/>
                </a:lnTo>
                <a:lnTo>
                  <a:pt x="3642" y="932"/>
                </a:lnTo>
                <a:lnTo>
                  <a:pt x="3610" y="916"/>
                </a:lnTo>
                <a:lnTo>
                  <a:pt x="3576" y="902"/>
                </a:lnTo>
                <a:lnTo>
                  <a:pt x="3543" y="889"/>
                </a:lnTo>
                <a:lnTo>
                  <a:pt x="3506" y="878"/>
                </a:lnTo>
                <a:lnTo>
                  <a:pt x="3470" y="869"/>
                </a:lnTo>
                <a:lnTo>
                  <a:pt x="3432" y="864"/>
                </a:lnTo>
                <a:lnTo>
                  <a:pt x="3393" y="861"/>
                </a:lnTo>
                <a:lnTo>
                  <a:pt x="3352" y="860"/>
                </a:lnTo>
                <a:lnTo>
                  <a:pt x="3312" y="861"/>
                </a:lnTo>
                <a:lnTo>
                  <a:pt x="3270" y="867"/>
                </a:lnTo>
                <a:lnTo>
                  <a:pt x="3270" y="867"/>
                </a:lnTo>
                <a:lnTo>
                  <a:pt x="3277" y="822"/>
                </a:lnTo>
                <a:lnTo>
                  <a:pt x="3281" y="777"/>
                </a:lnTo>
                <a:lnTo>
                  <a:pt x="3282" y="734"/>
                </a:lnTo>
                <a:lnTo>
                  <a:pt x="3280" y="690"/>
                </a:lnTo>
                <a:lnTo>
                  <a:pt x="3275" y="648"/>
                </a:lnTo>
                <a:lnTo>
                  <a:pt x="3267" y="606"/>
                </a:lnTo>
                <a:lnTo>
                  <a:pt x="3257" y="566"/>
                </a:lnTo>
                <a:lnTo>
                  <a:pt x="3245" y="526"/>
                </a:lnTo>
                <a:lnTo>
                  <a:pt x="3229" y="489"/>
                </a:lnTo>
                <a:lnTo>
                  <a:pt x="3211" y="451"/>
                </a:lnTo>
                <a:lnTo>
                  <a:pt x="3190" y="414"/>
                </a:lnTo>
                <a:lnTo>
                  <a:pt x="3169" y="379"/>
                </a:lnTo>
                <a:lnTo>
                  <a:pt x="3144" y="346"/>
                </a:lnTo>
                <a:lnTo>
                  <a:pt x="3117" y="314"/>
                </a:lnTo>
                <a:lnTo>
                  <a:pt x="3089" y="281"/>
                </a:lnTo>
                <a:lnTo>
                  <a:pt x="3060" y="252"/>
                </a:lnTo>
                <a:lnTo>
                  <a:pt x="3028" y="223"/>
                </a:lnTo>
                <a:lnTo>
                  <a:pt x="2996" y="196"/>
                </a:lnTo>
                <a:lnTo>
                  <a:pt x="2961" y="171"/>
                </a:lnTo>
                <a:lnTo>
                  <a:pt x="2924" y="147"/>
                </a:lnTo>
                <a:lnTo>
                  <a:pt x="2888" y="125"/>
                </a:lnTo>
                <a:lnTo>
                  <a:pt x="2849" y="104"/>
                </a:lnTo>
                <a:lnTo>
                  <a:pt x="2809" y="85"/>
                </a:lnTo>
                <a:lnTo>
                  <a:pt x="2770" y="67"/>
                </a:lnTo>
                <a:lnTo>
                  <a:pt x="2728" y="52"/>
                </a:lnTo>
                <a:lnTo>
                  <a:pt x="2686" y="39"/>
                </a:lnTo>
                <a:lnTo>
                  <a:pt x="2644" y="28"/>
                </a:lnTo>
                <a:lnTo>
                  <a:pt x="2601" y="18"/>
                </a:lnTo>
                <a:lnTo>
                  <a:pt x="2557" y="10"/>
                </a:lnTo>
                <a:lnTo>
                  <a:pt x="2514" y="4"/>
                </a:lnTo>
                <a:lnTo>
                  <a:pt x="2469" y="1"/>
                </a:lnTo>
                <a:lnTo>
                  <a:pt x="2426" y="0"/>
                </a:lnTo>
                <a:lnTo>
                  <a:pt x="2426" y="0"/>
                </a:lnTo>
                <a:lnTo>
                  <a:pt x="2382" y="1"/>
                </a:lnTo>
                <a:lnTo>
                  <a:pt x="2340" y="4"/>
                </a:lnTo>
                <a:lnTo>
                  <a:pt x="2298" y="8"/>
                </a:lnTo>
                <a:lnTo>
                  <a:pt x="2256" y="15"/>
                </a:lnTo>
                <a:lnTo>
                  <a:pt x="2216" y="22"/>
                </a:lnTo>
                <a:lnTo>
                  <a:pt x="2177" y="32"/>
                </a:lnTo>
                <a:lnTo>
                  <a:pt x="2137" y="43"/>
                </a:lnTo>
                <a:lnTo>
                  <a:pt x="2098" y="57"/>
                </a:lnTo>
                <a:lnTo>
                  <a:pt x="2060" y="71"/>
                </a:lnTo>
                <a:lnTo>
                  <a:pt x="2023" y="87"/>
                </a:lnTo>
                <a:lnTo>
                  <a:pt x="1986" y="105"/>
                </a:lnTo>
                <a:lnTo>
                  <a:pt x="1951" y="123"/>
                </a:lnTo>
                <a:lnTo>
                  <a:pt x="1916" y="144"/>
                </a:lnTo>
                <a:lnTo>
                  <a:pt x="1883" y="165"/>
                </a:lnTo>
                <a:lnTo>
                  <a:pt x="1851" y="189"/>
                </a:lnTo>
                <a:lnTo>
                  <a:pt x="1818" y="213"/>
                </a:lnTo>
                <a:lnTo>
                  <a:pt x="1788" y="239"/>
                </a:lnTo>
                <a:lnTo>
                  <a:pt x="1758" y="266"/>
                </a:lnTo>
                <a:lnTo>
                  <a:pt x="1730" y="294"/>
                </a:lnTo>
                <a:lnTo>
                  <a:pt x="1704" y="322"/>
                </a:lnTo>
                <a:lnTo>
                  <a:pt x="1677" y="353"/>
                </a:lnTo>
                <a:lnTo>
                  <a:pt x="1652" y="384"/>
                </a:lnTo>
                <a:lnTo>
                  <a:pt x="1628" y="416"/>
                </a:lnTo>
                <a:lnTo>
                  <a:pt x="1607" y="449"/>
                </a:lnTo>
                <a:lnTo>
                  <a:pt x="1586" y="484"/>
                </a:lnTo>
                <a:lnTo>
                  <a:pt x="1566" y="519"/>
                </a:lnTo>
                <a:lnTo>
                  <a:pt x="1548" y="556"/>
                </a:lnTo>
                <a:lnTo>
                  <a:pt x="1531" y="592"/>
                </a:lnTo>
                <a:lnTo>
                  <a:pt x="1516" y="630"/>
                </a:lnTo>
                <a:lnTo>
                  <a:pt x="1503" y="668"/>
                </a:lnTo>
                <a:lnTo>
                  <a:pt x="1491" y="707"/>
                </a:lnTo>
                <a:lnTo>
                  <a:pt x="1481" y="748"/>
                </a:lnTo>
                <a:lnTo>
                  <a:pt x="1481" y="748"/>
                </a:lnTo>
                <a:lnTo>
                  <a:pt x="1461" y="734"/>
                </a:lnTo>
                <a:lnTo>
                  <a:pt x="1442" y="722"/>
                </a:lnTo>
                <a:lnTo>
                  <a:pt x="1422" y="711"/>
                </a:lnTo>
                <a:lnTo>
                  <a:pt x="1403" y="700"/>
                </a:lnTo>
                <a:lnTo>
                  <a:pt x="1382" y="690"/>
                </a:lnTo>
                <a:lnTo>
                  <a:pt x="1361" y="682"/>
                </a:lnTo>
                <a:lnTo>
                  <a:pt x="1340" y="673"/>
                </a:lnTo>
                <a:lnTo>
                  <a:pt x="1317" y="665"/>
                </a:lnTo>
                <a:lnTo>
                  <a:pt x="1295" y="659"/>
                </a:lnTo>
                <a:lnTo>
                  <a:pt x="1272" y="652"/>
                </a:lnTo>
                <a:lnTo>
                  <a:pt x="1250" y="648"/>
                </a:lnTo>
                <a:lnTo>
                  <a:pt x="1226" y="644"/>
                </a:lnTo>
                <a:lnTo>
                  <a:pt x="1202" y="640"/>
                </a:lnTo>
                <a:lnTo>
                  <a:pt x="1179" y="638"/>
                </a:lnTo>
                <a:lnTo>
                  <a:pt x="1155" y="637"/>
                </a:lnTo>
                <a:lnTo>
                  <a:pt x="1131" y="636"/>
                </a:lnTo>
                <a:lnTo>
                  <a:pt x="1131" y="636"/>
                </a:lnTo>
                <a:lnTo>
                  <a:pt x="1099" y="637"/>
                </a:lnTo>
                <a:lnTo>
                  <a:pt x="1068" y="640"/>
                </a:lnTo>
                <a:lnTo>
                  <a:pt x="1039" y="643"/>
                </a:lnTo>
                <a:lnTo>
                  <a:pt x="1008" y="648"/>
                </a:lnTo>
                <a:lnTo>
                  <a:pt x="978" y="655"/>
                </a:lnTo>
                <a:lnTo>
                  <a:pt x="950" y="664"/>
                </a:lnTo>
                <a:lnTo>
                  <a:pt x="921" y="673"/>
                </a:lnTo>
                <a:lnTo>
                  <a:pt x="894" y="685"/>
                </a:lnTo>
                <a:lnTo>
                  <a:pt x="866" y="696"/>
                </a:lnTo>
                <a:lnTo>
                  <a:pt x="841" y="710"/>
                </a:lnTo>
                <a:lnTo>
                  <a:pt x="816" y="724"/>
                </a:lnTo>
                <a:lnTo>
                  <a:pt x="791" y="741"/>
                </a:lnTo>
                <a:lnTo>
                  <a:pt x="767" y="757"/>
                </a:lnTo>
                <a:lnTo>
                  <a:pt x="743" y="776"/>
                </a:lnTo>
                <a:lnTo>
                  <a:pt x="722" y="794"/>
                </a:lnTo>
                <a:lnTo>
                  <a:pt x="701" y="815"/>
                </a:lnTo>
                <a:lnTo>
                  <a:pt x="680" y="836"/>
                </a:lnTo>
                <a:lnTo>
                  <a:pt x="662" y="857"/>
                </a:lnTo>
                <a:lnTo>
                  <a:pt x="644" y="881"/>
                </a:lnTo>
                <a:lnTo>
                  <a:pt x="627" y="904"/>
                </a:lnTo>
                <a:lnTo>
                  <a:pt x="610" y="930"/>
                </a:lnTo>
                <a:lnTo>
                  <a:pt x="596" y="955"/>
                </a:lnTo>
                <a:lnTo>
                  <a:pt x="582" y="980"/>
                </a:lnTo>
                <a:lnTo>
                  <a:pt x="571" y="1008"/>
                </a:lnTo>
                <a:lnTo>
                  <a:pt x="560" y="1035"/>
                </a:lnTo>
                <a:lnTo>
                  <a:pt x="550" y="1064"/>
                </a:lnTo>
                <a:lnTo>
                  <a:pt x="542" y="1092"/>
                </a:lnTo>
                <a:lnTo>
                  <a:pt x="535" y="1121"/>
                </a:lnTo>
                <a:lnTo>
                  <a:pt x="529" y="1152"/>
                </a:lnTo>
                <a:lnTo>
                  <a:pt x="526" y="1182"/>
                </a:lnTo>
                <a:lnTo>
                  <a:pt x="524" y="1212"/>
                </a:lnTo>
                <a:lnTo>
                  <a:pt x="522" y="1245"/>
                </a:lnTo>
                <a:lnTo>
                  <a:pt x="522" y="1245"/>
                </a:lnTo>
                <a:lnTo>
                  <a:pt x="524" y="1282"/>
                </a:lnTo>
                <a:lnTo>
                  <a:pt x="528" y="1320"/>
                </a:lnTo>
                <a:lnTo>
                  <a:pt x="528" y="1320"/>
                </a:lnTo>
                <a:lnTo>
                  <a:pt x="500" y="1323"/>
                </a:lnTo>
                <a:lnTo>
                  <a:pt x="473" y="1329"/>
                </a:lnTo>
                <a:lnTo>
                  <a:pt x="447" y="1334"/>
                </a:lnTo>
                <a:lnTo>
                  <a:pt x="420" y="1341"/>
                </a:lnTo>
                <a:lnTo>
                  <a:pt x="393" y="1350"/>
                </a:lnTo>
                <a:lnTo>
                  <a:pt x="370" y="1359"/>
                </a:lnTo>
                <a:lnTo>
                  <a:pt x="344" y="1371"/>
                </a:lnTo>
                <a:lnTo>
                  <a:pt x="321" y="1382"/>
                </a:lnTo>
                <a:lnTo>
                  <a:pt x="297" y="1394"/>
                </a:lnTo>
                <a:lnTo>
                  <a:pt x="274" y="1408"/>
                </a:lnTo>
                <a:lnTo>
                  <a:pt x="252" y="1422"/>
                </a:lnTo>
                <a:lnTo>
                  <a:pt x="231" y="1439"/>
                </a:lnTo>
                <a:lnTo>
                  <a:pt x="210" y="1455"/>
                </a:lnTo>
                <a:lnTo>
                  <a:pt x="190" y="1473"/>
                </a:lnTo>
                <a:lnTo>
                  <a:pt x="171" y="1491"/>
                </a:lnTo>
                <a:lnTo>
                  <a:pt x="153" y="1511"/>
                </a:lnTo>
                <a:lnTo>
                  <a:pt x="136" y="1530"/>
                </a:lnTo>
                <a:lnTo>
                  <a:pt x="119" y="1551"/>
                </a:lnTo>
                <a:lnTo>
                  <a:pt x="104" y="1572"/>
                </a:lnTo>
                <a:lnTo>
                  <a:pt x="90" y="1595"/>
                </a:lnTo>
                <a:lnTo>
                  <a:pt x="76" y="1617"/>
                </a:lnTo>
                <a:lnTo>
                  <a:pt x="63" y="1641"/>
                </a:lnTo>
                <a:lnTo>
                  <a:pt x="52" y="1665"/>
                </a:lnTo>
                <a:lnTo>
                  <a:pt x="41" y="1690"/>
                </a:lnTo>
                <a:lnTo>
                  <a:pt x="32" y="1715"/>
                </a:lnTo>
                <a:lnTo>
                  <a:pt x="24" y="1742"/>
                </a:lnTo>
                <a:lnTo>
                  <a:pt x="17" y="1767"/>
                </a:lnTo>
                <a:lnTo>
                  <a:pt x="11" y="1793"/>
                </a:lnTo>
                <a:lnTo>
                  <a:pt x="7" y="1821"/>
                </a:lnTo>
                <a:lnTo>
                  <a:pt x="3" y="1849"/>
                </a:lnTo>
                <a:lnTo>
                  <a:pt x="1" y="1877"/>
                </a:lnTo>
                <a:lnTo>
                  <a:pt x="0" y="1905"/>
                </a:lnTo>
                <a:lnTo>
                  <a:pt x="0" y="1905"/>
                </a:lnTo>
                <a:lnTo>
                  <a:pt x="1" y="1936"/>
                </a:lnTo>
                <a:lnTo>
                  <a:pt x="4" y="1966"/>
                </a:lnTo>
                <a:lnTo>
                  <a:pt x="7" y="1995"/>
                </a:lnTo>
                <a:lnTo>
                  <a:pt x="13" y="2024"/>
                </a:lnTo>
                <a:lnTo>
                  <a:pt x="20" y="2052"/>
                </a:lnTo>
                <a:lnTo>
                  <a:pt x="27" y="2080"/>
                </a:lnTo>
                <a:lnTo>
                  <a:pt x="36" y="2107"/>
                </a:lnTo>
                <a:lnTo>
                  <a:pt x="46" y="2134"/>
                </a:lnTo>
                <a:lnTo>
                  <a:pt x="59" y="2160"/>
                </a:lnTo>
                <a:lnTo>
                  <a:pt x="71" y="2185"/>
                </a:lnTo>
                <a:lnTo>
                  <a:pt x="85" y="2211"/>
                </a:lnTo>
                <a:lnTo>
                  <a:pt x="101" y="2234"/>
                </a:lnTo>
                <a:lnTo>
                  <a:pt x="118" y="2257"/>
                </a:lnTo>
                <a:lnTo>
                  <a:pt x="134" y="2279"/>
                </a:lnTo>
                <a:lnTo>
                  <a:pt x="154" y="2300"/>
                </a:lnTo>
                <a:lnTo>
                  <a:pt x="172" y="2321"/>
                </a:lnTo>
                <a:lnTo>
                  <a:pt x="193" y="2341"/>
                </a:lnTo>
                <a:lnTo>
                  <a:pt x="214" y="2359"/>
                </a:lnTo>
                <a:lnTo>
                  <a:pt x="237" y="2377"/>
                </a:lnTo>
                <a:lnTo>
                  <a:pt x="260" y="2393"/>
                </a:lnTo>
                <a:lnTo>
                  <a:pt x="284" y="2408"/>
                </a:lnTo>
                <a:lnTo>
                  <a:pt x="308" y="2422"/>
                </a:lnTo>
                <a:lnTo>
                  <a:pt x="333" y="2436"/>
                </a:lnTo>
                <a:lnTo>
                  <a:pt x="360" y="2447"/>
                </a:lnTo>
                <a:lnTo>
                  <a:pt x="386" y="2458"/>
                </a:lnTo>
                <a:lnTo>
                  <a:pt x="414" y="2467"/>
                </a:lnTo>
                <a:lnTo>
                  <a:pt x="442" y="2475"/>
                </a:lnTo>
                <a:lnTo>
                  <a:pt x="470" y="2482"/>
                </a:lnTo>
                <a:lnTo>
                  <a:pt x="500" y="2486"/>
                </a:lnTo>
                <a:lnTo>
                  <a:pt x="529" y="2491"/>
                </a:lnTo>
                <a:lnTo>
                  <a:pt x="559" y="2493"/>
                </a:lnTo>
                <a:lnTo>
                  <a:pt x="589" y="2493"/>
                </a:lnTo>
                <a:lnTo>
                  <a:pt x="589" y="2493"/>
                </a:lnTo>
                <a:lnTo>
                  <a:pt x="592" y="2493"/>
                </a:lnTo>
                <a:lnTo>
                  <a:pt x="592" y="2493"/>
                </a:lnTo>
                <a:lnTo>
                  <a:pt x="592" y="2493"/>
                </a:lnTo>
                <a:lnTo>
                  <a:pt x="3133" y="2493"/>
                </a:lnTo>
                <a:lnTo>
                  <a:pt x="3133" y="2493"/>
                </a:lnTo>
                <a:lnTo>
                  <a:pt x="3133" y="2493"/>
                </a:lnTo>
                <a:lnTo>
                  <a:pt x="3133" y="2493"/>
                </a:lnTo>
                <a:lnTo>
                  <a:pt x="3133" y="2493"/>
                </a:lnTo>
                <a:lnTo>
                  <a:pt x="3236" y="2493"/>
                </a:lnTo>
                <a:lnTo>
                  <a:pt x="3236" y="2493"/>
                </a:lnTo>
                <a:lnTo>
                  <a:pt x="3239" y="2492"/>
                </a:lnTo>
                <a:lnTo>
                  <a:pt x="3239" y="2489"/>
                </a:lnTo>
                <a:lnTo>
                  <a:pt x="3239" y="2486"/>
                </a:lnTo>
                <a:lnTo>
                  <a:pt x="3239" y="2486"/>
                </a:lnTo>
                <a:lnTo>
                  <a:pt x="3280" y="2481"/>
                </a:lnTo>
                <a:lnTo>
                  <a:pt x="3319" y="2474"/>
                </a:lnTo>
                <a:lnTo>
                  <a:pt x="3358" y="2464"/>
                </a:lnTo>
                <a:lnTo>
                  <a:pt x="3396" y="2453"/>
                </a:lnTo>
                <a:lnTo>
                  <a:pt x="3434" y="2440"/>
                </a:lnTo>
                <a:lnTo>
                  <a:pt x="3470" y="2426"/>
                </a:lnTo>
                <a:lnTo>
                  <a:pt x="3506" y="2409"/>
                </a:lnTo>
                <a:lnTo>
                  <a:pt x="3541" y="2393"/>
                </a:lnTo>
                <a:lnTo>
                  <a:pt x="3575" y="2373"/>
                </a:lnTo>
                <a:lnTo>
                  <a:pt x="3609" y="2352"/>
                </a:lnTo>
                <a:lnTo>
                  <a:pt x="3641" y="2331"/>
                </a:lnTo>
                <a:lnTo>
                  <a:pt x="3672" y="2307"/>
                </a:lnTo>
                <a:lnTo>
                  <a:pt x="3701" y="2283"/>
                </a:lnTo>
                <a:lnTo>
                  <a:pt x="3730" y="2257"/>
                </a:lnTo>
                <a:lnTo>
                  <a:pt x="3758" y="2230"/>
                </a:lnTo>
                <a:lnTo>
                  <a:pt x="3785" y="2201"/>
                </a:lnTo>
                <a:lnTo>
                  <a:pt x="3809" y="2171"/>
                </a:lnTo>
                <a:lnTo>
                  <a:pt x="3833" y="2142"/>
                </a:lnTo>
                <a:lnTo>
                  <a:pt x="3856" y="2110"/>
                </a:lnTo>
                <a:lnTo>
                  <a:pt x="3877" y="2078"/>
                </a:lnTo>
                <a:lnTo>
                  <a:pt x="3897" y="2044"/>
                </a:lnTo>
                <a:lnTo>
                  <a:pt x="3915" y="2009"/>
                </a:lnTo>
                <a:lnTo>
                  <a:pt x="3932" y="1974"/>
                </a:lnTo>
                <a:lnTo>
                  <a:pt x="3946" y="1938"/>
                </a:lnTo>
                <a:lnTo>
                  <a:pt x="3960" y="1900"/>
                </a:lnTo>
                <a:lnTo>
                  <a:pt x="3971" y="1862"/>
                </a:lnTo>
                <a:lnTo>
                  <a:pt x="3982" y="1823"/>
                </a:lnTo>
                <a:lnTo>
                  <a:pt x="3991" y="1784"/>
                </a:lnTo>
                <a:lnTo>
                  <a:pt x="3996" y="1744"/>
                </a:lnTo>
                <a:lnTo>
                  <a:pt x="4002" y="1704"/>
                </a:lnTo>
                <a:lnTo>
                  <a:pt x="4005" y="1663"/>
                </a:lnTo>
                <a:lnTo>
                  <a:pt x="4005" y="1621"/>
                </a:lnTo>
                <a:lnTo>
                  <a:pt x="4005" y="1621"/>
                </a:lnTo>
                <a:close/>
              </a:path>
            </a:pathLst>
          </a:custGeom>
          <a:gradFill flip="none" rotWithShape="1">
            <a:gsLst>
              <a:gs pos="0">
                <a:srgbClr val="22E0EA">
                  <a:alpha val="70000"/>
                </a:srgbClr>
              </a:gs>
              <a:gs pos="100000">
                <a:srgbClr val="00B0F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gradFill>
              <a:gsLst>
                <a:gs pos="0">
                  <a:srgbClr val="66FFFF"/>
                </a:gs>
                <a:gs pos="100000">
                  <a:srgbClr val="15C2FF"/>
                </a:gs>
              </a:gsLst>
              <a:lin ang="5400000" scaled="0"/>
            </a:gra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121936" tIns="60968" rIns="121936" bIns="60968" numCol="1" rtlCol="0" anchor="ctr" anchorCtr="1" compatLnSpc="1">
            <a:prstTxWarp prst="textNoShape">
              <a:avLst/>
            </a:prstTxWarp>
          </a:bodyPr>
          <a:lstStyle/>
          <a:p>
            <a:pPr algn="ctr" defTabSz="1535657">
              <a:lnSpc>
                <a:spcPct val="90000"/>
              </a:lnSpc>
              <a:spcBef>
                <a:spcPct val="20000"/>
              </a:spcBef>
              <a:defRPr/>
            </a:pPr>
            <a:endParaRPr lang="zh-CN" altLang="en-US" sz="1100" kern="0" dirty="0">
              <a:gradFill>
                <a:gsLst>
                  <a:gs pos="0">
                    <a:prstClr val="white"/>
                  </a:gs>
                  <a:gs pos="100000">
                    <a:srgbClr val="4FEEFF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Freeform 7"/>
          <p:cNvSpPr>
            <a:spLocks/>
          </p:cNvSpPr>
          <p:nvPr/>
        </p:nvSpPr>
        <p:spPr bwMode="auto">
          <a:xfrm>
            <a:off x="10300972" y="2350159"/>
            <a:ext cx="995915" cy="563818"/>
          </a:xfrm>
          <a:custGeom>
            <a:avLst/>
            <a:gdLst/>
            <a:ahLst/>
            <a:cxnLst>
              <a:cxn ang="0">
                <a:pos x="3998" y="1509"/>
              </a:cxn>
              <a:cxn ang="0">
                <a:pos x="3954" y="1327"/>
              </a:cxn>
              <a:cxn ang="0">
                <a:pos x="3873" y="1159"/>
              </a:cxn>
              <a:cxn ang="0">
                <a:pos x="3758" y="1018"/>
              </a:cxn>
              <a:cxn ang="0">
                <a:pos x="3610" y="916"/>
              </a:cxn>
              <a:cxn ang="0">
                <a:pos x="3432" y="864"/>
              </a:cxn>
              <a:cxn ang="0">
                <a:pos x="3270" y="867"/>
              </a:cxn>
              <a:cxn ang="0">
                <a:pos x="3275" y="648"/>
              </a:cxn>
              <a:cxn ang="0">
                <a:pos x="3211" y="451"/>
              </a:cxn>
              <a:cxn ang="0">
                <a:pos x="3089" y="281"/>
              </a:cxn>
              <a:cxn ang="0">
                <a:pos x="2924" y="147"/>
              </a:cxn>
              <a:cxn ang="0">
                <a:pos x="2728" y="52"/>
              </a:cxn>
              <a:cxn ang="0">
                <a:pos x="2514" y="4"/>
              </a:cxn>
              <a:cxn ang="0">
                <a:pos x="2340" y="4"/>
              </a:cxn>
              <a:cxn ang="0">
                <a:pos x="2137" y="43"/>
              </a:cxn>
              <a:cxn ang="0">
                <a:pos x="1951" y="123"/>
              </a:cxn>
              <a:cxn ang="0">
                <a:pos x="1788" y="239"/>
              </a:cxn>
              <a:cxn ang="0">
                <a:pos x="1652" y="384"/>
              </a:cxn>
              <a:cxn ang="0">
                <a:pos x="1548" y="556"/>
              </a:cxn>
              <a:cxn ang="0">
                <a:pos x="1481" y="748"/>
              </a:cxn>
              <a:cxn ang="0">
                <a:pos x="1403" y="700"/>
              </a:cxn>
              <a:cxn ang="0">
                <a:pos x="1295" y="659"/>
              </a:cxn>
              <a:cxn ang="0">
                <a:pos x="1179" y="638"/>
              </a:cxn>
              <a:cxn ang="0">
                <a:pos x="1068" y="640"/>
              </a:cxn>
              <a:cxn ang="0">
                <a:pos x="921" y="673"/>
              </a:cxn>
              <a:cxn ang="0">
                <a:pos x="791" y="741"/>
              </a:cxn>
              <a:cxn ang="0">
                <a:pos x="680" y="836"/>
              </a:cxn>
              <a:cxn ang="0">
                <a:pos x="596" y="955"/>
              </a:cxn>
              <a:cxn ang="0">
                <a:pos x="542" y="1092"/>
              </a:cxn>
              <a:cxn ang="0">
                <a:pos x="522" y="1245"/>
              </a:cxn>
              <a:cxn ang="0">
                <a:pos x="500" y="1323"/>
              </a:cxn>
              <a:cxn ang="0">
                <a:pos x="370" y="1359"/>
              </a:cxn>
              <a:cxn ang="0">
                <a:pos x="252" y="1422"/>
              </a:cxn>
              <a:cxn ang="0">
                <a:pos x="153" y="1511"/>
              </a:cxn>
              <a:cxn ang="0">
                <a:pos x="76" y="1617"/>
              </a:cxn>
              <a:cxn ang="0">
                <a:pos x="24" y="1742"/>
              </a:cxn>
              <a:cxn ang="0">
                <a:pos x="1" y="1877"/>
              </a:cxn>
              <a:cxn ang="0">
                <a:pos x="7" y="1995"/>
              </a:cxn>
              <a:cxn ang="0">
                <a:pos x="46" y="2134"/>
              </a:cxn>
              <a:cxn ang="0">
                <a:pos x="118" y="2257"/>
              </a:cxn>
              <a:cxn ang="0">
                <a:pos x="214" y="2359"/>
              </a:cxn>
              <a:cxn ang="0">
                <a:pos x="333" y="2436"/>
              </a:cxn>
              <a:cxn ang="0">
                <a:pos x="470" y="2482"/>
              </a:cxn>
              <a:cxn ang="0">
                <a:pos x="589" y="2493"/>
              </a:cxn>
              <a:cxn ang="0">
                <a:pos x="3133" y="2493"/>
              </a:cxn>
              <a:cxn ang="0">
                <a:pos x="3236" y="2493"/>
              </a:cxn>
              <a:cxn ang="0">
                <a:pos x="3280" y="2481"/>
              </a:cxn>
              <a:cxn ang="0">
                <a:pos x="3470" y="2426"/>
              </a:cxn>
              <a:cxn ang="0">
                <a:pos x="3641" y="2331"/>
              </a:cxn>
              <a:cxn ang="0">
                <a:pos x="3785" y="2201"/>
              </a:cxn>
              <a:cxn ang="0">
                <a:pos x="3897" y="2044"/>
              </a:cxn>
              <a:cxn ang="0">
                <a:pos x="3971" y="1862"/>
              </a:cxn>
              <a:cxn ang="0">
                <a:pos x="4005" y="1663"/>
              </a:cxn>
            </a:cxnLst>
            <a:rect l="0" t="0" r="r" b="b"/>
            <a:pathLst>
              <a:path w="4005" h="2493">
                <a:moveTo>
                  <a:pt x="4005" y="1621"/>
                </a:moveTo>
                <a:lnTo>
                  <a:pt x="4005" y="1621"/>
                </a:lnTo>
                <a:lnTo>
                  <a:pt x="4005" y="1583"/>
                </a:lnTo>
                <a:lnTo>
                  <a:pt x="4002" y="1547"/>
                </a:lnTo>
                <a:lnTo>
                  <a:pt x="3998" y="1509"/>
                </a:lnTo>
                <a:lnTo>
                  <a:pt x="3992" y="1471"/>
                </a:lnTo>
                <a:lnTo>
                  <a:pt x="3985" y="1435"/>
                </a:lnTo>
                <a:lnTo>
                  <a:pt x="3977" y="1399"/>
                </a:lnTo>
                <a:lnTo>
                  <a:pt x="3967" y="1362"/>
                </a:lnTo>
                <a:lnTo>
                  <a:pt x="3954" y="1327"/>
                </a:lnTo>
                <a:lnTo>
                  <a:pt x="3942" y="1292"/>
                </a:lnTo>
                <a:lnTo>
                  <a:pt x="3926" y="1257"/>
                </a:lnTo>
                <a:lnTo>
                  <a:pt x="3911" y="1224"/>
                </a:lnTo>
                <a:lnTo>
                  <a:pt x="3893" y="1191"/>
                </a:lnTo>
                <a:lnTo>
                  <a:pt x="3873" y="1159"/>
                </a:lnTo>
                <a:lnTo>
                  <a:pt x="3854" y="1128"/>
                </a:lnTo>
                <a:lnTo>
                  <a:pt x="3831" y="1099"/>
                </a:lnTo>
                <a:lnTo>
                  <a:pt x="3809" y="1071"/>
                </a:lnTo>
                <a:lnTo>
                  <a:pt x="3784" y="1044"/>
                </a:lnTo>
                <a:lnTo>
                  <a:pt x="3758" y="1018"/>
                </a:lnTo>
                <a:lnTo>
                  <a:pt x="3732" y="994"/>
                </a:lnTo>
                <a:lnTo>
                  <a:pt x="3702" y="972"/>
                </a:lnTo>
                <a:lnTo>
                  <a:pt x="3673" y="952"/>
                </a:lnTo>
                <a:lnTo>
                  <a:pt x="3642" y="932"/>
                </a:lnTo>
                <a:lnTo>
                  <a:pt x="3610" y="916"/>
                </a:lnTo>
                <a:lnTo>
                  <a:pt x="3576" y="902"/>
                </a:lnTo>
                <a:lnTo>
                  <a:pt x="3543" y="889"/>
                </a:lnTo>
                <a:lnTo>
                  <a:pt x="3506" y="878"/>
                </a:lnTo>
                <a:lnTo>
                  <a:pt x="3470" y="869"/>
                </a:lnTo>
                <a:lnTo>
                  <a:pt x="3432" y="864"/>
                </a:lnTo>
                <a:lnTo>
                  <a:pt x="3393" y="861"/>
                </a:lnTo>
                <a:lnTo>
                  <a:pt x="3352" y="860"/>
                </a:lnTo>
                <a:lnTo>
                  <a:pt x="3312" y="861"/>
                </a:lnTo>
                <a:lnTo>
                  <a:pt x="3270" y="867"/>
                </a:lnTo>
                <a:lnTo>
                  <a:pt x="3270" y="867"/>
                </a:lnTo>
                <a:lnTo>
                  <a:pt x="3277" y="822"/>
                </a:lnTo>
                <a:lnTo>
                  <a:pt x="3281" y="777"/>
                </a:lnTo>
                <a:lnTo>
                  <a:pt x="3282" y="734"/>
                </a:lnTo>
                <a:lnTo>
                  <a:pt x="3280" y="690"/>
                </a:lnTo>
                <a:lnTo>
                  <a:pt x="3275" y="648"/>
                </a:lnTo>
                <a:lnTo>
                  <a:pt x="3267" y="606"/>
                </a:lnTo>
                <a:lnTo>
                  <a:pt x="3257" y="566"/>
                </a:lnTo>
                <a:lnTo>
                  <a:pt x="3245" y="526"/>
                </a:lnTo>
                <a:lnTo>
                  <a:pt x="3229" y="489"/>
                </a:lnTo>
                <a:lnTo>
                  <a:pt x="3211" y="451"/>
                </a:lnTo>
                <a:lnTo>
                  <a:pt x="3190" y="414"/>
                </a:lnTo>
                <a:lnTo>
                  <a:pt x="3169" y="379"/>
                </a:lnTo>
                <a:lnTo>
                  <a:pt x="3144" y="346"/>
                </a:lnTo>
                <a:lnTo>
                  <a:pt x="3117" y="314"/>
                </a:lnTo>
                <a:lnTo>
                  <a:pt x="3089" y="281"/>
                </a:lnTo>
                <a:lnTo>
                  <a:pt x="3060" y="252"/>
                </a:lnTo>
                <a:lnTo>
                  <a:pt x="3028" y="223"/>
                </a:lnTo>
                <a:lnTo>
                  <a:pt x="2996" y="196"/>
                </a:lnTo>
                <a:lnTo>
                  <a:pt x="2961" y="171"/>
                </a:lnTo>
                <a:lnTo>
                  <a:pt x="2924" y="147"/>
                </a:lnTo>
                <a:lnTo>
                  <a:pt x="2888" y="125"/>
                </a:lnTo>
                <a:lnTo>
                  <a:pt x="2849" y="104"/>
                </a:lnTo>
                <a:lnTo>
                  <a:pt x="2809" y="85"/>
                </a:lnTo>
                <a:lnTo>
                  <a:pt x="2770" y="67"/>
                </a:lnTo>
                <a:lnTo>
                  <a:pt x="2728" y="52"/>
                </a:lnTo>
                <a:lnTo>
                  <a:pt x="2686" y="39"/>
                </a:lnTo>
                <a:lnTo>
                  <a:pt x="2644" y="28"/>
                </a:lnTo>
                <a:lnTo>
                  <a:pt x="2601" y="18"/>
                </a:lnTo>
                <a:lnTo>
                  <a:pt x="2557" y="10"/>
                </a:lnTo>
                <a:lnTo>
                  <a:pt x="2514" y="4"/>
                </a:lnTo>
                <a:lnTo>
                  <a:pt x="2469" y="1"/>
                </a:lnTo>
                <a:lnTo>
                  <a:pt x="2426" y="0"/>
                </a:lnTo>
                <a:lnTo>
                  <a:pt x="2426" y="0"/>
                </a:lnTo>
                <a:lnTo>
                  <a:pt x="2382" y="1"/>
                </a:lnTo>
                <a:lnTo>
                  <a:pt x="2340" y="4"/>
                </a:lnTo>
                <a:lnTo>
                  <a:pt x="2298" y="8"/>
                </a:lnTo>
                <a:lnTo>
                  <a:pt x="2256" y="15"/>
                </a:lnTo>
                <a:lnTo>
                  <a:pt x="2216" y="22"/>
                </a:lnTo>
                <a:lnTo>
                  <a:pt x="2177" y="32"/>
                </a:lnTo>
                <a:lnTo>
                  <a:pt x="2137" y="43"/>
                </a:lnTo>
                <a:lnTo>
                  <a:pt x="2098" y="57"/>
                </a:lnTo>
                <a:lnTo>
                  <a:pt x="2060" y="71"/>
                </a:lnTo>
                <a:lnTo>
                  <a:pt x="2023" y="87"/>
                </a:lnTo>
                <a:lnTo>
                  <a:pt x="1986" y="105"/>
                </a:lnTo>
                <a:lnTo>
                  <a:pt x="1951" y="123"/>
                </a:lnTo>
                <a:lnTo>
                  <a:pt x="1916" y="144"/>
                </a:lnTo>
                <a:lnTo>
                  <a:pt x="1883" y="165"/>
                </a:lnTo>
                <a:lnTo>
                  <a:pt x="1851" y="189"/>
                </a:lnTo>
                <a:lnTo>
                  <a:pt x="1818" y="213"/>
                </a:lnTo>
                <a:lnTo>
                  <a:pt x="1788" y="239"/>
                </a:lnTo>
                <a:lnTo>
                  <a:pt x="1758" y="266"/>
                </a:lnTo>
                <a:lnTo>
                  <a:pt x="1730" y="294"/>
                </a:lnTo>
                <a:lnTo>
                  <a:pt x="1704" y="322"/>
                </a:lnTo>
                <a:lnTo>
                  <a:pt x="1677" y="353"/>
                </a:lnTo>
                <a:lnTo>
                  <a:pt x="1652" y="384"/>
                </a:lnTo>
                <a:lnTo>
                  <a:pt x="1628" y="416"/>
                </a:lnTo>
                <a:lnTo>
                  <a:pt x="1607" y="449"/>
                </a:lnTo>
                <a:lnTo>
                  <a:pt x="1586" y="484"/>
                </a:lnTo>
                <a:lnTo>
                  <a:pt x="1566" y="519"/>
                </a:lnTo>
                <a:lnTo>
                  <a:pt x="1548" y="556"/>
                </a:lnTo>
                <a:lnTo>
                  <a:pt x="1531" y="592"/>
                </a:lnTo>
                <a:lnTo>
                  <a:pt x="1516" y="630"/>
                </a:lnTo>
                <a:lnTo>
                  <a:pt x="1503" y="668"/>
                </a:lnTo>
                <a:lnTo>
                  <a:pt x="1491" y="707"/>
                </a:lnTo>
                <a:lnTo>
                  <a:pt x="1481" y="748"/>
                </a:lnTo>
                <a:lnTo>
                  <a:pt x="1481" y="748"/>
                </a:lnTo>
                <a:lnTo>
                  <a:pt x="1461" y="734"/>
                </a:lnTo>
                <a:lnTo>
                  <a:pt x="1442" y="722"/>
                </a:lnTo>
                <a:lnTo>
                  <a:pt x="1422" y="711"/>
                </a:lnTo>
                <a:lnTo>
                  <a:pt x="1403" y="700"/>
                </a:lnTo>
                <a:lnTo>
                  <a:pt x="1382" y="690"/>
                </a:lnTo>
                <a:lnTo>
                  <a:pt x="1361" y="682"/>
                </a:lnTo>
                <a:lnTo>
                  <a:pt x="1340" y="673"/>
                </a:lnTo>
                <a:lnTo>
                  <a:pt x="1317" y="665"/>
                </a:lnTo>
                <a:lnTo>
                  <a:pt x="1295" y="659"/>
                </a:lnTo>
                <a:lnTo>
                  <a:pt x="1272" y="652"/>
                </a:lnTo>
                <a:lnTo>
                  <a:pt x="1250" y="648"/>
                </a:lnTo>
                <a:lnTo>
                  <a:pt x="1226" y="644"/>
                </a:lnTo>
                <a:lnTo>
                  <a:pt x="1202" y="640"/>
                </a:lnTo>
                <a:lnTo>
                  <a:pt x="1179" y="638"/>
                </a:lnTo>
                <a:lnTo>
                  <a:pt x="1155" y="637"/>
                </a:lnTo>
                <a:lnTo>
                  <a:pt x="1131" y="636"/>
                </a:lnTo>
                <a:lnTo>
                  <a:pt x="1131" y="636"/>
                </a:lnTo>
                <a:lnTo>
                  <a:pt x="1099" y="637"/>
                </a:lnTo>
                <a:lnTo>
                  <a:pt x="1068" y="640"/>
                </a:lnTo>
                <a:lnTo>
                  <a:pt x="1039" y="643"/>
                </a:lnTo>
                <a:lnTo>
                  <a:pt x="1008" y="648"/>
                </a:lnTo>
                <a:lnTo>
                  <a:pt x="978" y="655"/>
                </a:lnTo>
                <a:lnTo>
                  <a:pt x="950" y="664"/>
                </a:lnTo>
                <a:lnTo>
                  <a:pt x="921" y="673"/>
                </a:lnTo>
                <a:lnTo>
                  <a:pt x="894" y="685"/>
                </a:lnTo>
                <a:lnTo>
                  <a:pt x="866" y="696"/>
                </a:lnTo>
                <a:lnTo>
                  <a:pt x="841" y="710"/>
                </a:lnTo>
                <a:lnTo>
                  <a:pt x="816" y="724"/>
                </a:lnTo>
                <a:lnTo>
                  <a:pt x="791" y="741"/>
                </a:lnTo>
                <a:lnTo>
                  <a:pt x="767" y="757"/>
                </a:lnTo>
                <a:lnTo>
                  <a:pt x="743" y="776"/>
                </a:lnTo>
                <a:lnTo>
                  <a:pt x="722" y="794"/>
                </a:lnTo>
                <a:lnTo>
                  <a:pt x="701" y="815"/>
                </a:lnTo>
                <a:lnTo>
                  <a:pt x="680" y="836"/>
                </a:lnTo>
                <a:lnTo>
                  <a:pt x="662" y="857"/>
                </a:lnTo>
                <a:lnTo>
                  <a:pt x="644" y="881"/>
                </a:lnTo>
                <a:lnTo>
                  <a:pt x="627" y="904"/>
                </a:lnTo>
                <a:lnTo>
                  <a:pt x="610" y="930"/>
                </a:lnTo>
                <a:lnTo>
                  <a:pt x="596" y="955"/>
                </a:lnTo>
                <a:lnTo>
                  <a:pt x="582" y="980"/>
                </a:lnTo>
                <a:lnTo>
                  <a:pt x="571" y="1008"/>
                </a:lnTo>
                <a:lnTo>
                  <a:pt x="560" y="1035"/>
                </a:lnTo>
                <a:lnTo>
                  <a:pt x="550" y="1064"/>
                </a:lnTo>
                <a:lnTo>
                  <a:pt x="542" y="1092"/>
                </a:lnTo>
                <a:lnTo>
                  <a:pt x="535" y="1121"/>
                </a:lnTo>
                <a:lnTo>
                  <a:pt x="529" y="1152"/>
                </a:lnTo>
                <a:lnTo>
                  <a:pt x="526" y="1182"/>
                </a:lnTo>
                <a:lnTo>
                  <a:pt x="524" y="1212"/>
                </a:lnTo>
                <a:lnTo>
                  <a:pt x="522" y="1245"/>
                </a:lnTo>
                <a:lnTo>
                  <a:pt x="522" y="1245"/>
                </a:lnTo>
                <a:lnTo>
                  <a:pt x="524" y="1282"/>
                </a:lnTo>
                <a:lnTo>
                  <a:pt x="528" y="1320"/>
                </a:lnTo>
                <a:lnTo>
                  <a:pt x="528" y="1320"/>
                </a:lnTo>
                <a:lnTo>
                  <a:pt x="500" y="1323"/>
                </a:lnTo>
                <a:lnTo>
                  <a:pt x="473" y="1329"/>
                </a:lnTo>
                <a:lnTo>
                  <a:pt x="447" y="1334"/>
                </a:lnTo>
                <a:lnTo>
                  <a:pt x="420" y="1341"/>
                </a:lnTo>
                <a:lnTo>
                  <a:pt x="393" y="1350"/>
                </a:lnTo>
                <a:lnTo>
                  <a:pt x="370" y="1359"/>
                </a:lnTo>
                <a:lnTo>
                  <a:pt x="344" y="1371"/>
                </a:lnTo>
                <a:lnTo>
                  <a:pt x="321" y="1382"/>
                </a:lnTo>
                <a:lnTo>
                  <a:pt x="297" y="1394"/>
                </a:lnTo>
                <a:lnTo>
                  <a:pt x="274" y="1408"/>
                </a:lnTo>
                <a:lnTo>
                  <a:pt x="252" y="1422"/>
                </a:lnTo>
                <a:lnTo>
                  <a:pt x="231" y="1439"/>
                </a:lnTo>
                <a:lnTo>
                  <a:pt x="210" y="1455"/>
                </a:lnTo>
                <a:lnTo>
                  <a:pt x="190" y="1473"/>
                </a:lnTo>
                <a:lnTo>
                  <a:pt x="171" y="1491"/>
                </a:lnTo>
                <a:lnTo>
                  <a:pt x="153" y="1511"/>
                </a:lnTo>
                <a:lnTo>
                  <a:pt x="136" y="1530"/>
                </a:lnTo>
                <a:lnTo>
                  <a:pt x="119" y="1551"/>
                </a:lnTo>
                <a:lnTo>
                  <a:pt x="104" y="1572"/>
                </a:lnTo>
                <a:lnTo>
                  <a:pt x="90" y="1595"/>
                </a:lnTo>
                <a:lnTo>
                  <a:pt x="76" y="1617"/>
                </a:lnTo>
                <a:lnTo>
                  <a:pt x="63" y="1641"/>
                </a:lnTo>
                <a:lnTo>
                  <a:pt x="52" y="1665"/>
                </a:lnTo>
                <a:lnTo>
                  <a:pt x="41" y="1690"/>
                </a:lnTo>
                <a:lnTo>
                  <a:pt x="32" y="1715"/>
                </a:lnTo>
                <a:lnTo>
                  <a:pt x="24" y="1742"/>
                </a:lnTo>
                <a:lnTo>
                  <a:pt x="17" y="1767"/>
                </a:lnTo>
                <a:lnTo>
                  <a:pt x="11" y="1793"/>
                </a:lnTo>
                <a:lnTo>
                  <a:pt x="7" y="1821"/>
                </a:lnTo>
                <a:lnTo>
                  <a:pt x="3" y="1849"/>
                </a:lnTo>
                <a:lnTo>
                  <a:pt x="1" y="1877"/>
                </a:lnTo>
                <a:lnTo>
                  <a:pt x="0" y="1905"/>
                </a:lnTo>
                <a:lnTo>
                  <a:pt x="0" y="1905"/>
                </a:lnTo>
                <a:lnTo>
                  <a:pt x="1" y="1936"/>
                </a:lnTo>
                <a:lnTo>
                  <a:pt x="4" y="1966"/>
                </a:lnTo>
                <a:lnTo>
                  <a:pt x="7" y="1995"/>
                </a:lnTo>
                <a:lnTo>
                  <a:pt x="13" y="2024"/>
                </a:lnTo>
                <a:lnTo>
                  <a:pt x="20" y="2052"/>
                </a:lnTo>
                <a:lnTo>
                  <a:pt x="27" y="2080"/>
                </a:lnTo>
                <a:lnTo>
                  <a:pt x="36" y="2107"/>
                </a:lnTo>
                <a:lnTo>
                  <a:pt x="46" y="2134"/>
                </a:lnTo>
                <a:lnTo>
                  <a:pt x="59" y="2160"/>
                </a:lnTo>
                <a:lnTo>
                  <a:pt x="71" y="2185"/>
                </a:lnTo>
                <a:lnTo>
                  <a:pt x="85" y="2211"/>
                </a:lnTo>
                <a:lnTo>
                  <a:pt x="101" y="2234"/>
                </a:lnTo>
                <a:lnTo>
                  <a:pt x="118" y="2257"/>
                </a:lnTo>
                <a:lnTo>
                  <a:pt x="134" y="2279"/>
                </a:lnTo>
                <a:lnTo>
                  <a:pt x="154" y="2300"/>
                </a:lnTo>
                <a:lnTo>
                  <a:pt x="172" y="2321"/>
                </a:lnTo>
                <a:lnTo>
                  <a:pt x="193" y="2341"/>
                </a:lnTo>
                <a:lnTo>
                  <a:pt x="214" y="2359"/>
                </a:lnTo>
                <a:lnTo>
                  <a:pt x="237" y="2377"/>
                </a:lnTo>
                <a:lnTo>
                  <a:pt x="260" y="2393"/>
                </a:lnTo>
                <a:lnTo>
                  <a:pt x="284" y="2408"/>
                </a:lnTo>
                <a:lnTo>
                  <a:pt x="308" y="2422"/>
                </a:lnTo>
                <a:lnTo>
                  <a:pt x="333" y="2436"/>
                </a:lnTo>
                <a:lnTo>
                  <a:pt x="360" y="2447"/>
                </a:lnTo>
                <a:lnTo>
                  <a:pt x="386" y="2458"/>
                </a:lnTo>
                <a:lnTo>
                  <a:pt x="414" y="2467"/>
                </a:lnTo>
                <a:lnTo>
                  <a:pt x="442" y="2475"/>
                </a:lnTo>
                <a:lnTo>
                  <a:pt x="470" y="2482"/>
                </a:lnTo>
                <a:lnTo>
                  <a:pt x="500" y="2486"/>
                </a:lnTo>
                <a:lnTo>
                  <a:pt x="529" y="2491"/>
                </a:lnTo>
                <a:lnTo>
                  <a:pt x="559" y="2493"/>
                </a:lnTo>
                <a:lnTo>
                  <a:pt x="589" y="2493"/>
                </a:lnTo>
                <a:lnTo>
                  <a:pt x="589" y="2493"/>
                </a:lnTo>
                <a:lnTo>
                  <a:pt x="592" y="2493"/>
                </a:lnTo>
                <a:lnTo>
                  <a:pt x="592" y="2493"/>
                </a:lnTo>
                <a:lnTo>
                  <a:pt x="592" y="2493"/>
                </a:lnTo>
                <a:lnTo>
                  <a:pt x="3133" y="2493"/>
                </a:lnTo>
                <a:lnTo>
                  <a:pt x="3133" y="2493"/>
                </a:lnTo>
                <a:lnTo>
                  <a:pt x="3133" y="2493"/>
                </a:lnTo>
                <a:lnTo>
                  <a:pt x="3133" y="2493"/>
                </a:lnTo>
                <a:lnTo>
                  <a:pt x="3133" y="2493"/>
                </a:lnTo>
                <a:lnTo>
                  <a:pt x="3236" y="2493"/>
                </a:lnTo>
                <a:lnTo>
                  <a:pt x="3236" y="2493"/>
                </a:lnTo>
                <a:lnTo>
                  <a:pt x="3239" y="2492"/>
                </a:lnTo>
                <a:lnTo>
                  <a:pt x="3239" y="2489"/>
                </a:lnTo>
                <a:lnTo>
                  <a:pt x="3239" y="2486"/>
                </a:lnTo>
                <a:lnTo>
                  <a:pt x="3239" y="2486"/>
                </a:lnTo>
                <a:lnTo>
                  <a:pt x="3280" y="2481"/>
                </a:lnTo>
                <a:lnTo>
                  <a:pt x="3319" y="2474"/>
                </a:lnTo>
                <a:lnTo>
                  <a:pt x="3358" y="2464"/>
                </a:lnTo>
                <a:lnTo>
                  <a:pt x="3396" y="2453"/>
                </a:lnTo>
                <a:lnTo>
                  <a:pt x="3434" y="2440"/>
                </a:lnTo>
                <a:lnTo>
                  <a:pt x="3470" y="2426"/>
                </a:lnTo>
                <a:lnTo>
                  <a:pt x="3506" y="2409"/>
                </a:lnTo>
                <a:lnTo>
                  <a:pt x="3541" y="2393"/>
                </a:lnTo>
                <a:lnTo>
                  <a:pt x="3575" y="2373"/>
                </a:lnTo>
                <a:lnTo>
                  <a:pt x="3609" y="2352"/>
                </a:lnTo>
                <a:lnTo>
                  <a:pt x="3641" y="2331"/>
                </a:lnTo>
                <a:lnTo>
                  <a:pt x="3672" y="2307"/>
                </a:lnTo>
                <a:lnTo>
                  <a:pt x="3701" y="2283"/>
                </a:lnTo>
                <a:lnTo>
                  <a:pt x="3730" y="2257"/>
                </a:lnTo>
                <a:lnTo>
                  <a:pt x="3758" y="2230"/>
                </a:lnTo>
                <a:lnTo>
                  <a:pt x="3785" y="2201"/>
                </a:lnTo>
                <a:lnTo>
                  <a:pt x="3809" y="2171"/>
                </a:lnTo>
                <a:lnTo>
                  <a:pt x="3833" y="2142"/>
                </a:lnTo>
                <a:lnTo>
                  <a:pt x="3856" y="2110"/>
                </a:lnTo>
                <a:lnTo>
                  <a:pt x="3877" y="2078"/>
                </a:lnTo>
                <a:lnTo>
                  <a:pt x="3897" y="2044"/>
                </a:lnTo>
                <a:lnTo>
                  <a:pt x="3915" y="2009"/>
                </a:lnTo>
                <a:lnTo>
                  <a:pt x="3932" y="1974"/>
                </a:lnTo>
                <a:lnTo>
                  <a:pt x="3946" y="1938"/>
                </a:lnTo>
                <a:lnTo>
                  <a:pt x="3960" y="1900"/>
                </a:lnTo>
                <a:lnTo>
                  <a:pt x="3971" y="1862"/>
                </a:lnTo>
                <a:lnTo>
                  <a:pt x="3982" y="1823"/>
                </a:lnTo>
                <a:lnTo>
                  <a:pt x="3991" y="1784"/>
                </a:lnTo>
                <a:lnTo>
                  <a:pt x="3996" y="1744"/>
                </a:lnTo>
                <a:lnTo>
                  <a:pt x="4002" y="1704"/>
                </a:lnTo>
                <a:lnTo>
                  <a:pt x="4005" y="1663"/>
                </a:lnTo>
                <a:lnTo>
                  <a:pt x="4005" y="1621"/>
                </a:lnTo>
                <a:lnTo>
                  <a:pt x="4005" y="1621"/>
                </a:lnTo>
                <a:close/>
              </a:path>
            </a:pathLst>
          </a:custGeom>
          <a:gradFill flip="none" rotWithShape="1">
            <a:gsLst>
              <a:gs pos="0">
                <a:srgbClr val="22E0EA">
                  <a:alpha val="70000"/>
                </a:srgbClr>
              </a:gs>
              <a:gs pos="100000">
                <a:srgbClr val="00B0F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gradFill>
              <a:gsLst>
                <a:gs pos="0">
                  <a:srgbClr val="66FFFF"/>
                </a:gs>
                <a:gs pos="100000">
                  <a:srgbClr val="15C2FF"/>
                </a:gs>
              </a:gsLst>
              <a:lin ang="5400000" scaled="0"/>
            </a:gra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121936" tIns="60968" rIns="121936" bIns="60968" numCol="1" rtlCol="0" anchor="ctr" anchorCtr="1" compatLnSpc="1">
            <a:prstTxWarp prst="textNoShape">
              <a:avLst/>
            </a:prstTxWarp>
          </a:bodyPr>
          <a:lstStyle/>
          <a:p>
            <a:pPr algn="ctr" defTabSz="1535657">
              <a:lnSpc>
                <a:spcPct val="90000"/>
              </a:lnSpc>
              <a:spcBef>
                <a:spcPct val="20000"/>
              </a:spcBef>
              <a:defRPr/>
            </a:pPr>
            <a:endParaRPr lang="zh-CN" altLang="en-US" sz="1100" kern="0" dirty="0">
              <a:gradFill>
                <a:gsLst>
                  <a:gs pos="0">
                    <a:prstClr val="white"/>
                  </a:gs>
                  <a:gs pos="100000">
                    <a:srgbClr val="4FEEFF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 rot="5400000">
            <a:off x="2948272" y="3078627"/>
            <a:ext cx="550330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9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...</a:t>
            </a:r>
          </a:p>
        </p:txBody>
      </p:sp>
      <p:pic>
        <p:nvPicPr>
          <p:cNvPr id="41" name="Picture 3" descr="E:\01 日常工作\03 品牌规范设计\公司广告源文档\HW LOGO(字白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0169" y="2023836"/>
            <a:ext cx="480489" cy="463951"/>
          </a:xfrm>
          <a:prstGeom prst="rect">
            <a:avLst/>
          </a:prstGeom>
          <a:noFill/>
        </p:spPr>
      </p:pic>
      <p:sp>
        <p:nvSpPr>
          <p:cNvPr id="42" name="文本框 41"/>
          <p:cNvSpPr txBox="1"/>
          <p:nvPr/>
        </p:nvSpPr>
        <p:spPr>
          <a:xfrm>
            <a:off x="8927141" y="2652699"/>
            <a:ext cx="1385541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712"/>
            <a:r>
              <a:rPr lang="en-US" altLang="zh-CN" sz="100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HUAWEI CLOUD</a:t>
            </a:r>
            <a:endParaRPr lang="zh-CN" altLang="en-US" sz="100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172723" y="2498586"/>
            <a:ext cx="1385541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712"/>
            <a:r>
              <a:rPr lang="en-US" altLang="zh-CN" sz="105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en-US" altLang="zh-CN" sz="1050" baseline="3000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rd</a:t>
            </a:r>
            <a:r>
              <a:rPr lang="en-US" altLang="zh-CN" sz="1050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 party public cloud</a:t>
            </a:r>
            <a:endParaRPr lang="zh-CN" altLang="en-US" sz="1050" dirty="0">
              <a:solidFill>
                <a:prstClr val="white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46" name="肘形连接符 45"/>
          <p:cNvCxnSpPr/>
          <p:nvPr/>
        </p:nvCxnSpPr>
        <p:spPr>
          <a:xfrm rot="16200000" flipH="1">
            <a:off x="3036237" y="2568363"/>
            <a:ext cx="1485254" cy="617615"/>
          </a:xfrm>
          <a:prstGeom prst="bentConnector3">
            <a:avLst>
              <a:gd name="adj1" fmla="val 589"/>
            </a:avLst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肘形连接符 46"/>
          <p:cNvCxnSpPr/>
          <p:nvPr/>
        </p:nvCxnSpPr>
        <p:spPr>
          <a:xfrm>
            <a:off x="3396080" y="3574677"/>
            <a:ext cx="1170583" cy="112871"/>
          </a:xfrm>
          <a:prstGeom prst="bentConnector3">
            <a:avLst>
              <a:gd name="adj1" fmla="val 59250"/>
            </a:avLst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肘形连接符 48"/>
          <p:cNvCxnSpPr/>
          <p:nvPr/>
        </p:nvCxnSpPr>
        <p:spPr>
          <a:xfrm flipV="1">
            <a:off x="7835756" y="2455431"/>
            <a:ext cx="1066387" cy="943484"/>
          </a:xfrm>
          <a:prstGeom prst="bentConnector3">
            <a:avLst>
              <a:gd name="adj1" fmla="val 50000"/>
            </a:avLst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2678524" y="4114225"/>
            <a:ext cx="1476344" cy="30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Cloud edge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585865" y="4114224"/>
            <a:ext cx="1508808" cy="30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Inter-cloud</a:t>
            </a:r>
          </a:p>
        </p:txBody>
      </p:sp>
      <p:cxnSp>
        <p:nvCxnSpPr>
          <p:cNvPr id="73" name="肘形连接符 72"/>
          <p:cNvCxnSpPr/>
          <p:nvPr/>
        </p:nvCxnSpPr>
        <p:spPr>
          <a:xfrm>
            <a:off x="3449436" y="2818790"/>
            <a:ext cx="1172201" cy="863633"/>
          </a:xfrm>
          <a:prstGeom prst="bentConnector3">
            <a:avLst>
              <a:gd name="adj1" fmla="val 54105"/>
            </a:avLst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2834033" y="3447435"/>
            <a:ext cx="664452" cy="358116"/>
            <a:chOff x="2715382" y="3127236"/>
            <a:chExt cx="664663" cy="358229"/>
          </a:xfrm>
        </p:grpSpPr>
        <p:grpSp>
          <p:nvGrpSpPr>
            <p:cNvPr id="75" name="组合 74"/>
            <p:cNvGrpSpPr/>
            <p:nvPr/>
          </p:nvGrpSpPr>
          <p:grpSpPr>
            <a:xfrm>
              <a:off x="2880693" y="3232500"/>
              <a:ext cx="320575" cy="219297"/>
              <a:chOff x="7600950" y="5489575"/>
              <a:chExt cx="608013" cy="415926"/>
            </a:xfrm>
            <a:solidFill>
              <a:srgbClr val="15B0E8"/>
            </a:solidFill>
          </p:grpSpPr>
          <p:sp>
            <p:nvSpPr>
              <p:cNvPr id="77" name="Freeform 168"/>
              <p:cNvSpPr>
                <a:spLocks noEditPoints="1"/>
              </p:cNvSpPr>
              <p:nvPr/>
            </p:nvSpPr>
            <p:spPr bwMode="auto">
              <a:xfrm>
                <a:off x="7600950" y="5489575"/>
                <a:ext cx="608013" cy="341313"/>
              </a:xfrm>
              <a:custGeom>
                <a:avLst/>
                <a:gdLst>
                  <a:gd name="T0" fmla="*/ 110 w 174"/>
                  <a:gd name="T1" fmla="*/ 17 h 96"/>
                  <a:gd name="T2" fmla="*/ 110 w 174"/>
                  <a:gd name="T3" fmla="*/ 14 h 96"/>
                  <a:gd name="T4" fmla="*/ 103 w 174"/>
                  <a:gd name="T5" fmla="*/ 7 h 96"/>
                  <a:gd name="T6" fmla="*/ 13 w 174"/>
                  <a:gd name="T7" fmla="*/ 7 h 96"/>
                  <a:gd name="T8" fmla="*/ 6 w 174"/>
                  <a:gd name="T9" fmla="*/ 14 h 96"/>
                  <a:gd name="T10" fmla="*/ 6 w 174"/>
                  <a:gd name="T11" fmla="*/ 65 h 96"/>
                  <a:gd name="T12" fmla="*/ 13 w 174"/>
                  <a:gd name="T13" fmla="*/ 71 h 96"/>
                  <a:gd name="T14" fmla="*/ 13 w 174"/>
                  <a:gd name="T15" fmla="*/ 71 h 96"/>
                  <a:gd name="T16" fmla="*/ 13 w 174"/>
                  <a:gd name="T17" fmla="*/ 63 h 96"/>
                  <a:gd name="T18" fmla="*/ 26 w 174"/>
                  <a:gd name="T19" fmla="*/ 50 h 96"/>
                  <a:gd name="T20" fmla="*/ 87 w 174"/>
                  <a:gd name="T21" fmla="*/ 50 h 96"/>
                  <a:gd name="T22" fmla="*/ 87 w 174"/>
                  <a:gd name="T23" fmla="*/ 30 h 96"/>
                  <a:gd name="T24" fmla="*/ 100 w 174"/>
                  <a:gd name="T25" fmla="*/ 17 h 96"/>
                  <a:gd name="T26" fmla="*/ 110 w 174"/>
                  <a:gd name="T27" fmla="*/ 17 h 96"/>
                  <a:gd name="T28" fmla="*/ 109 w 174"/>
                  <a:gd name="T29" fmla="*/ 96 h 96"/>
                  <a:gd name="T30" fmla="*/ 74 w 174"/>
                  <a:gd name="T31" fmla="*/ 96 h 96"/>
                  <a:gd name="T32" fmla="*/ 73 w 174"/>
                  <a:gd name="T33" fmla="*/ 90 h 96"/>
                  <a:gd name="T34" fmla="*/ 110 w 174"/>
                  <a:gd name="T35" fmla="*/ 90 h 96"/>
                  <a:gd name="T36" fmla="*/ 109 w 174"/>
                  <a:gd name="T37" fmla="*/ 96 h 96"/>
                  <a:gd name="T38" fmla="*/ 152 w 174"/>
                  <a:gd name="T39" fmla="*/ 90 h 96"/>
                  <a:gd name="T40" fmla="*/ 166 w 174"/>
                  <a:gd name="T41" fmla="*/ 90 h 96"/>
                  <a:gd name="T42" fmla="*/ 168 w 174"/>
                  <a:gd name="T43" fmla="*/ 88 h 96"/>
                  <a:gd name="T44" fmla="*/ 168 w 174"/>
                  <a:gd name="T45" fmla="*/ 82 h 96"/>
                  <a:gd name="T46" fmla="*/ 166 w 174"/>
                  <a:gd name="T47" fmla="*/ 80 h 96"/>
                  <a:gd name="T48" fmla="*/ 165 w 174"/>
                  <a:gd name="T49" fmla="*/ 80 h 96"/>
                  <a:gd name="T50" fmla="*/ 162 w 174"/>
                  <a:gd name="T51" fmla="*/ 77 h 96"/>
                  <a:gd name="T52" fmla="*/ 162 w 174"/>
                  <a:gd name="T53" fmla="*/ 69 h 96"/>
                  <a:gd name="T54" fmla="*/ 155 w 174"/>
                  <a:gd name="T55" fmla="*/ 62 h 96"/>
                  <a:gd name="T56" fmla="*/ 146 w 174"/>
                  <a:gd name="T57" fmla="*/ 62 h 96"/>
                  <a:gd name="T58" fmla="*/ 143 w 174"/>
                  <a:gd name="T59" fmla="*/ 60 h 96"/>
                  <a:gd name="T60" fmla="*/ 131 w 174"/>
                  <a:gd name="T61" fmla="*/ 31 h 96"/>
                  <a:gd name="T62" fmla="*/ 121 w 174"/>
                  <a:gd name="T63" fmla="*/ 23 h 96"/>
                  <a:gd name="T64" fmla="*/ 100 w 174"/>
                  <a:gd name="T65" fmla="*/ 23 h 96"/>
                  <a:gd name="T66" fmla="*/ 93 w 174"/>
                  <a:gd name="T67" fmla="*/ 30 h 96"/>
                  <a:gd name="T68" fmla="*/ 93 w 174"/>
                  <a:gd name="T69" fmla="*/ 53 h 96"/>
                  <a:gd name="T70" fmla="*/ 90 w 174"/>
                  <a:gd name="T71" fmla="*/ 56 h 96"/>
                  <a:gd name="T72" fmla="*/ 26 w 174"/>
                  <a:gd name="T73" fmla="*/ 56 h 96"/>
                  <a:gd name="T74" fmla="*/ 19 w 174"/>
                  <a:gd name="T75" fmla="*/ 63 h 96"/>
                  <a:gd name="T76" fmla="*/ 19 w 174"/>
                  <a:gd name="T77" fmla="*/ 90 h 96"/>
                  <a:gd name="T78" fmla="*/ 30 w 174"/>
                  <a:gd name="T79" fmla="*/ 90 h 96"/>
                  <a:gd name="T80" fmla="*/ 29 w 174"/>
                  <a:gd name="T81" fmla="*/ 96 h 96"/>
                  <a:gd name="T82" fmla="*/ 16 w 174"/>
                  <a:gd name="T83" fmla="*/ 96 h 96"/>
                  <a:gd name="T84" fmla="*/ 13 w 174"/>
                  <a:gd name="T85" fmla="*/ 93 h 96"/>
                  <a:gd name="T86" fmla="*/ 13 w 174"/>
                  <a:gd name="T87" fmla="*/ 78 h 96"/>
                  <a:gd name="T88" fmla="*/ 13 w 174"/>
                  <a:gd name="T89" fmla="*/ 78 h 96"/>
                  <a:gd name="T90" fmla="*/ 0 w 174"/>
                  <a:gd name="T91" fmla="*/ 65 h 96"/>
                  <a:gd name="T92" fmla="*/ 0 w 174"/>
                  <a:gd name="T93" fmla="*/ 14 h 96"/>
                  <a:gd name="T94" fmla="*/ 13 w 174"/>
                  <a:gd name="T95" fmla="*/ 0 h 96"/>
                  <a:gd name="T96" fmla="*/ 103 w 174"/>
                  <a:gd name="T97" fmla="*/ 0 h 96"/>
                  <a:gd name="T98" fmla="*/ 116 w 174"/>
                  <a:gd name="T99" fmla="*/ 14 h 96"/>
                  <a:gd name="T100" fmla="*/ 116 w 174"/>
                  <a:gd name="T101" fmla="*/ 17 h 96"/>
                  <a:gd name="T102" fmla="*/ 121 w 174"/>
                  <a:gd name="T103" fmla="*/ 17 h 96"/>
                  <a:gd name="T104" fmla="*/ 137 w 174"/>
                  <a:gd name="T105" fmla="*/ 29 h 96"/>
                  <a:gd name="T106" fmla="*/ 148 w 174"/>
                  <a:gd name="T107" fmla="*/ 56 h 96"/>
                  <a:gd name="T108" fmla="*/ 155 w 174"/>
                  <a:gd name="T109" fmla="*/ 56 h 96"/>
                  <a:gd name="T110" fmla="*/ 168 w 174"/>
                  <a:gd name="T111" fmla="*/ 69 h 96"/>
                  <a:gd name="T112" fmla="*/ 168 w 174"/>
                  <a:gd name="T113" fmla="*/ 74 h 96"/>
                  <a:gd name="T114" fmla="*/ 166 w 174"/>
                  <a:gd name="T115" fmla="*/ 74 h 96"/>
                  <a:gd name="T116" fmla="*/ 174 w 174"/>
                  <a:gd name="T117" fmla="*/ 82 h 96"/>
                  <a:gd name="T118" fmla="*/ 174 w 174"/>
                  <a:gd name="T119" fmla="*/ 88 h 96"/>
                  <a:gd name="T120" fmla="*/ 166 w 174"/>
                  <a:gd name="T121" fmla="*/ 96 h 96"/>
                  <a:gd name="T122" fmla="*/ 152 w 174"/>
                  <a:gd name="T123" fmla="*/ 96 h 96"/>
                  <a:gd name="T124" fmla="*/ 152 w 174"/>
                  <a:gd name="T125" fmla="*/ 9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4" h="96">
                    <a:moveTo>
                      <a:pt x="110" y="17"/>
                    </a:moveTo>
                    <a:cubicBezTo>
                      <a:pt x="110" y="14"/>
                      <a:pt x="110" y="14"/>
                      <a:pt x="110" y="14"/>
                    </a:cubicBezTo>
                    <a:cubicBezTo>
                      <a:pt x="110" y="10"/>
                      <a:pt x="107" y="7"/>
                      <a:pt x="10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9" y="7"/>
                      <a:pt x="6" y="10"/>
                      <a:pt x="6" y="14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8"/>
                      <a:pt x="9" y="71"/>
                      <a:pt x="13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56"/>
                      <a:pt x="19" y="50"/>
                      <a:pt x="26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7" y="30"/>
                      <a:pt x="87" y="30"/>
                      <a:pt x="87" y="30"/>
                    </a:cubicBezTo>
                    <a:cubicBezTo>
                      <a:pt x="87" y="22"/>
                      <a:pt x="93" y="17"/>
                      <a:pt x="100" y="17"/>
                    </a:cubicBezTo>
                    <a:cubicBezTo>
                      <a:pt x="110" y="17"/>
                      <a:pt x="110" y="17"/>
                      <a:pt x="110" y="17"/>
                    </a:cubicBezTo>
                    <a:close/>
                    <a:moveTo>
                      <a:pt x="109" y="96"/>
                    </a:moveTo>
                    <a:cubicBezTo>
                      <a:pt x="74" y="96"/>
                      <a:pt x="74" y="96"/>
                      <a:pt x="74" y="96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110" y="90"/>
                      <a:pt x="110" y="90"/>
                      <a:pt x="110" y="90"/>
                    </a:cubicBezTo>
                    <a:lnTo>
                      <a:pt x="109" y="96"/>
                    </a:lnTo>
                    <a:close/>
                    <a:moveTo>
                      <a:pt x="152" y="90"/>
                    </a:moveTo>
                    <a:cubicBezTo>
                      <a:pt x="166" y="90"/>
                      <a:pt x="166" y="90"/>
                      <a:pt x="166" y="90"/>
                    </a:cubicBezTo>
                    <a:cubicBezTo>
                      <a:pt x="167" y="90"/>
                      <a:pt x="168" y="89"/>
                      <a:pt x="168" y="88"/>
                    </a:cubicBezTo>
                    <a:cubicBezTo>
                      <a:pt x="168" y="82"/>
                      <a:pt x="168" y="82"/>
                      <a:pt x="168" y="82"/>
                    </a:cubicBezTo>
                    <a:cubicBezTo>
                      <a:pt x="168" y="81"/>
                      <a:pt x="167" y="80"/>
                      <a:pt x="166" y="80"/>
                    </a:cubicBezTo>
                    <a:cubicBezTo>
                      <a:pt x="165" y="80"/>
                      <a:pt x="165" y="80"/>
                      <a:pt x="165" y="80"/>
                    </a:cubicBezTo>
                    <a:cubicBezTo>
                      <a:pt x="163" y="80"/>
                      <a:pt x="162" y="79"/>
                      <a:pt x="162" y="77"/>
                    </a:cubicBezTo>
                    <a:cubicBezTo>
                      <a:pt x="162" y="69"/>
                      <a:pt x="162" y="69"/>
                      <a:pt x="162" y="69"/>
                    </a:cubicBezTo>
                    <a:cubicBezTo>
                      <a:pt x="162" y="65"/>
                      <a:pt x="159" y="62"/>
                      <a:pt x="155" y="62"/>
                    </a:cubicBezTo>
                    <a:cubicBezTo>
                      <a:pt x="146" y="62"/>
                      <a:pt x="146" y="62"/>
                      <a:pt x="146" y="62"/>
                    </a:cubicBezTo>
                    <a:cubicBezTo>
                      <a:pt x="144" y="62"/>
                      <a:pt x="143" y="61"/>
                      <a:pt x="143" y="60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0" y="26"/>
                      <a:pt x="125" y="23"/>
                      <a:pt x="121" y="23"/>
                    </a:cubicBezTo>
                    <a:cubicBezTo>
                      <a:pt x="100" y="23"/>
                      <a:pt x="100" y="23"/>
                      <a:pt x="100" y="23"/>
                    </a:cubicBezTo>
                    <a:cubicBezTo>
                      <a:pt x="96" y="23"/>
                      <a:pt x="93" y="26"/>
                      <a:pt x="93" y="30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93" y="55"/>
                      <a:pt x="92" y="56"/>
                      <a:pt x="90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2" y="56"/>
                      <a:pt x="19" y="59"/>
                      <a:pt x="19" y="63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30" y="90"/>
                      <a:pt x="30" y="90"/>
                      <a:pt x="30" y="90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16" y="96"/>
                      <a:pt x="16" y="96"/>
                      <a:pt x="16" y="96"/>
                    </a:cubicBezTo>
                    <a:cubicBezTo>
                      <a:pt x="14" y="96"/>
                      <a:pt x="13" y="95"/>
                      <a:pt x="13" y="9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6" y="78"/>
                      <a:pt x="0" y="72"/>
                      <a:pt x="0" y="6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10" y="0"/>
                      <a:pt x="116" y="6"/>
                      <a:pt x="116" y="14"/>
                    </a:cubicBezTo>
                    <a:cubicBezTo>
                      <a:pt x="116" y="17"/>
                      <a:pt x="116" y="17"/>
                      <a:pt x="116" y="17"/>
                    </a:cubicBezTo>
                    <a:cubicBezTo>
                      <a:pt x="121" y="17"/>
                      <a:pt x="121" y="17"/>
                      <a:pt x="121" y="17"/>
                    </a:cubicBezTo>
                    <a:cubicBezTo>
                      <a:pt x="128" y="17"/>
                      <a:pt x="135" y="22"/>
                      <a:pt x="137" y="29"/>
                    </a:cubicBezTo>
                    <a:cubicBezTo>
                      <a:pt x="148" y="56"/>
                      <a:pt x="148" y="56"/>
                      <a:pt x="148" y="56"/>
                    </a:cubicBezTo>
                    <a:cubicBezTo>
                      <a:pt x="155" y="56"/>
                      <a:pt x="155" y="56"/>
                      <a:pt x="155" y="56"/>
                    </a:cubicBezTo>
                    <a:cubicBezTo>
                      <a:pt x="162" y="56"/>
                      <a:pt x="168" y="61"/>
                      <a:pt x="168" y="69"/>
                    </a:cubicBezTo>
                    <a:cubicBezTo>
                      <a:pt x="168" y="74"/>
                      <a:pt x="168" y="74"/>
                      <a:pt x="168" y="74"/>
                    </a:cubicBezTo>
                    <a:cubicBezTo>
                      <a:pt x="166" y="74"/>
                      <a:pt x="166" y="74"/>
                      <a:pt x="166" y="74"/>
                    </a:cubicBezTo>
                    <a:cubicBezTo>
                      <a:pt x="171" y="74"/>
                      <a:pt x="174" y="78"/>
                      <a:pt x="174" y="82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93"/>
                      <a:pt x="171" y="96"/>
                      <a:pt x="166" y="96"/>
                    </a:cubicBezTo>
                    <a:cubicBezTo>
                      <a:pt x="152" y="96"/>
                      <a:pt x="152" y="96"/>
                      <a:pt x="152" y="96"/>
                    </a:cubicBezTo>
                    <a:lnTo>
                      <a:pt x="152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8" name="Freeform 169"/>
              <p:cNvSpPr>
                <a:spLocks noEditPoints="1"/>
              </p:cNvSpPr>
              <p:nvPr/>
            </p:nvSpPr>
            <p:spPr bwMode="auto">
              <a:xfrm>
                <a:off x="7702550" y="5741988"/>
                <a:ext cx="160338" cy="163513"/>
              </a:xfrm>
              <a:custGeom>
                <a:avLst/>
                <a:gdLst>
                  <a:gd name="T0" fmla="*/ 23 w 46"/>
                  <a:gd name="T1" fmla="*/ 46 h 46"/>
                  <a:gd name="T2" fmla="*/ 0 w 46"/>
                  <a:gd name="T3" fmla="*/ 23 h 46"/>
                  <a:gd name="T4" fmla="*/ 23 w 46"/>
                  <a:gd name="T5" fmla="*/ 0 h 46"/>
                  <a:gd name="T6" fmla="*/ 46 w 46"/>
                  <a:gd name="T7" fmla="*/ 23 h 46"/>
                  <a:gd name="T8" fmla="*/ 23 w 46"/>
                  <a:gd name="T9" fmla="*/ 46 h 46"/>
                  <a:gd name="T10" fmla="*/ 23 w 46"/>
                  <a:gd name="T11" fmla="*/ 7 h 46"/>
                  <a:gd name="T12" fmla="*/ 7 w 46"/>
                  <a:gd name="T13" fmla="*/ 23 h 46"/>
                  <a:gd name="T14" fmla="*/ 23 w 46"/>
                  <a:gd name="T15" fmla="*/ 38 h 46"/>
                  <a:gd name="T16" fmla="*/ 38 w 46"/>
                  <a:gd name="T17" fmla="*/ 23 h 46"/>
                  <a:gd name="T18" fmla="*/ 23 w 46"/>
                  <a:gd name="T1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35"/>
                      <a:pt x="35" y="46"/>
                      <a:pt x="23" y="46"/>
                    </a:cubicBezTo>
                    <a:close/>
                    <a:moveTo>
                      <a:pt x="23" y="7"/>
                    </a:moveTo>
                    <a:cubicBezTo>
                      <a:pt x="14" y="7"/>
                      <a:pt x="7" y="14"/>
                      <a:pt x="7" y="23"/>
                    </a:cubicBezTo>
                    <a:cubicBezTo>
                      <a:pt x="7" y="31"/>
                      <a:pt x="14" y="38"/>
                      <a:pt x="23" y="38"/>
                    </a:cubicBezTo>
                    <a:cubicBezTo>
                      <a:pt x="31" y="38"/>
                      <a:pt x="38" y="31"/>
                      <a:pt x="38" y="23"/>
                    </a:cubicBezTo>
                    <a:cubicBezTo>
                      <a:pt x="38" y="14"/>
                      <a:pt x="31" y="7"/>
                      <a:pt x="2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9" name="Freeform 170"/>
              <p:cNvSpPr>
                <a:spLocks noEditPoints="1"/>
              </p:cNvSpPr>
              <p:nvPr/>
            </p:nvSpPr>
            <p:spPr bwMode="auto">
              <a:xfrm>
                <a:off x="7981950" y="5741988"/>
                <a:ext cx="157163" cy="163513"/>
              </a:xfrm>
              <a:custGeom>
                <a:avLst/>
                <a:gdLst>
                  <a:gd name="T0" fmla="*/ 22 w 45"/>
                  <a:gd name="T1" fmla="*/ 46 h 46"/>
                  <a:gd name="T2" fmla="*/ 0 w 45"/>
                  <a:gd name="T3" fmla="*/ 23 h 46"/>
                  <a:gd name="T4" fmla="*/ 22 w 45"/>
                  <a:gd name="T5" fmla="*/ 0 h 46"/>
                  <a:gd name="T6" fmla="*/ 45 w 45"/>
                  <a:gd name="T7" fmla="*/ 23 h 46"/>
                  <a:gd name="T8" fmla="*/ 22 w 45"/>
                  <a:gd name="T9" fmla="*/ 46 h 46"/>
                  <a:gd name="T10" fmla="*/ 22 w 45"/>
                  <a:gd name="T11" fmla="*/ 7 h 46"/>
                  <a:gd name="T12" fmla="*/ 7 w 45"/>
                  <a:gd name="T13" fmla="*/ 23 h 46"/>
                  <a:gd name="T14" fmla="*/ 22 w 45"/>
                  <a:gd name="T15" fmla="*/ 38 h 46"/>
                  <a:gd name="T16" fmla="*/ 38 w 45"/>
                  <a:gd name="T17" fmla="*/ 23 h 46"/>
                  <a:gd name="T18" fmla="*/ 22 w 45"/>
                  <a:gd name="T1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6">
                    <a:moveTo>
                      <a:pt x="22" y="46"/>
                    </a:move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5" y="0"/>
                      <a:pt x="45" y="10"/>
                      <a:pt x="45" y="23"/>
                    </a:cubicBezTo>
                    <a:cubicBezTo>
                      <a:pt x="45" y="35"/>
                      <a:pt x="35" y="46"/>
                      <a:pt x="22" y="46"/>
                    </a:cubicBezTo>
                    <a:close/>
                    <a:moveTo>
                      <a:pt x="22" y="7"/>
                    </a:moveTo>
                    <a:cubicBezTo>
                      <a:pt x="14" y="7"/>
                      <a:pt x="7" y="14"/>
                      <a:pt x="7" y="23"/>
                    </a:cubicBezTo>
                    <a:cubicBezTo>
                      <a:pt x="7" y="31"/>
                      <a:pt x="14" y="38"/>
                      <a:pt x="22" y="38"/>
                    </a:cubicBezTo>
                    <a:cubicBezTo>
                      <a:pt x="31" y="38"/>
                      <a:pt x="38" y="31"/>
                      <a:pt x="38" y="23"/>
                    </a:cubicBezTo>
                    <a:cubicBezTo>
                      <a:pt x="38" y="14"/>
                      <a:pt x="31" y="7"/>
                      <a:pt x="2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0" name="Freeform 172"/>
              <p:cNvSpPr>
                <a:spLocks noEditPoints="1"/>
              </p:cNvSpPr>
              <p:nvPr/>
            </p:nvSpPr>
            <p:spPr bwMode="auto">
              <a:xfrm>
                <a:off x="7947025" y="5586413"/>
                <a:ext cx="125413" cy="103188"/>
              </a:xfrm>
              <a:custGeom>
                <a:avLst/>
                <a:gdLst>
                  <a:gd name="T0" fmla="*/ 35 w 36"/>
                  <a:gd name="T1" fmla="*/ 25 h 29"/>
                  <a:gd name="T2" fmla="*/ 27 w 36"/>
                  <a:gd name="T3" fmla="*/ 5 h 29"/>
                  <a:gd name="T4" fmla="*/ 20 w 36"/>
                  <a:gd name="T5" fmla="*/ 0 h 29"/>
                  <a:gd name="T6" fmla="*/ 3 w 36"/>
                  <a:gd name="T7" fmla="*/ 0 h 29"/>
                  <a:gd name="T8" fmla="*/ 0 w 36"/>
                  <a:gd name="T9" fmla="*/ 3 h 29"/>
                  <a:gd name="T10" fmla="*/ 0 w 36"/>
                  <a:gd name="T11" fmla="*/ 26 h 29"/>
                  <a:gd name="T12" fmla="*/ 3 w 36"/>
                  <a:gd name="T13" fmla="*/ 29 h 29"/>
                  <a:gd name="T14" fmla="*/ 32 w 36"/>
                  <a:gd name="T15" fmla="*/ 29 h 29"/>
                  <a:gd name="T16" fmla="*/ 35 w 36"/>
                  <a:gd name="T17" fmla="*/ 28 h 29"/>
                  <a:gd name="T18" fmla="*/ 35 w 36"/>
                  <a:gd name="T19" fmla="*/ 25 h 29"/>
                  <a:gd name="T20" fmla="*/ 6 w 36"/>
                  <a:gd name="T21" fmla="*/ 23 h 29"/>
                  <a:gd name="T22" fmla="*/ 6 w 36"/>
                  <a:gd name="T23" fmla="*/ 6 h 29"/>
                  <a:gd name="T24" fmla="*/ 20 w 36"/>
                  <a:gd name="T25" fmla="*/ 6 h 29"/>
                  <a:gd name="T26" fmla="*/ 21 w 36"/>
                  <a:gd name="T27" fmla="*/ 7 h 29"/>
                  <a:gd name="T28" fmla="*/ 28 w 36"/>
                  <a:gd name="T29" fmla="*/ 23 h 29"/>
                  <a:gd name="T30" fmla="*/ 6 w 36"/>
                  <a:gd name="T31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29">
                    <a:moveTo>
                      <a:pt x="35" y="25"/>
                    </a:moveTo>
                    <a:cubicBezTo>
                      <a:pt x="27" y="5"/>
                      <a:pt x="27" y="5"/>
                      <a:pt x="27" y="5"/>
                    </a:cubicBezTo>
                    <a:cubicBezTo>
                      <a:pt x="26" y="2"/>
                      <a:pt x="22" y="0"/>
                      <a:pt x="2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1" y="29"/>
                      <a:pt x="3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9"/>
                      <a:pt x="34" y="29"/>
                      <a:pt x="35" y="28"/>
                    </a:cubicBezTo>
                    <a:cubicBezTo>
                      <a:pt x="36" y="27"/>
                      <a:pt x="36" y="26"/>
                      <a:pt x="35" y="25"/>
                    </a:cubicBezTo>
                    <a:close/>
                    <a:moveTo>
                      <a:pt x="6" y="23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8" y="23"/>
                      <a:pt x="28" y="23"/>
                      <a:pt x="28" y="23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6" name="Freeform 8"/>
            <p:cNvSpPr>
              <a:spLocks/>
            </p:cNvSpPr>
            <p:nvPr/>
          </p:nvSpPr>
          <p:spPr bwMode="auto">
            <a:xfrm>
              <a:off x="2715382" y="3127236"/>
              <a:ext cx="664663" cy="358229"/>
            </a:xfrm>
            <a:custGeom>
              <a:avLst/>
              <a:gdLst/>
              <a:ahLst/>
              <a:cxnLst>
                <a:cxn ang="0">
                  <a:pos x="5492" y="1876"/>
                </a:cxn>
                <a:cxn ang="0">
                  <a:pos x="5426" y="1682"/>
                </a:cxn>
                <a:cxn ang="0">
                  <a:pos x="5326" y="1506"/>
                </a:cxn>
                <a:cxn ang="0">
                  <a:pos x="5198" y="1350"/>
                </a:cxn>
                <a:cxn ang="0">
                  <a:pos x="5046" y="1220"/>
                </a:cxn>
                <a:cxn ang="0">
                  <a:pos x="4874" y="1116"/>
                </a:cxn>
                <a:cxn ang="0">
                  <a:pos x="4682" y="1042"/>
                </a:cxn>
                <a:cxn ang="0">
                  <a:pos x="4476" y="1004"/>
                </a:cxn>
                <a:cxn ang="0">
                  <a:pos x="4302" y="1002"/>
                </a:cxn>
                <a:cxn ang="0">
                  <a:pos x="4184" y="898"/>
                </a:cxn>
                <a:cxn ang="0">
                  <a:pos x="4060" y="694"/>
                </a:cxn>
                <a:cxn ang="0">
                  <a:pos x="3908" y="512"/>
                </a:cxn>
                <a:cxn ang="0">
                  <a:pos x="3732" y="352"/>
                </a:cxn>
                <a:cxn ang="0">
                  <a:pos x="3534" y="218"/>
                </a:cxn>
                <a:cxn ang="0">
                  <a:pos x="3316" y="114"/>
                </a:cxn>
                <a:cxn ang="0">
                  <a:pos x="3084" y="42"/>
                </a:cxn>
                <a:cxn ang="0">
                  <a:pos x="2838" y="4"/>
                </a:cxn>
                <a:cxn ang="0">
                  <a:pos x="2630" y="2"/>
                </a:cxn>
                <a:cxn ang="0">
                  <a:pos x="2318" y="46"/>
                </a:cxn>
                <a:cxn ang="0">
                  <a:pos x="2026" y="146"/>
                </a:cxn>
                <a:cxn ang="0">
                  <a:pos x="1764" y="296"/>
                </a:cxn>
                <a:cxn ang="0">
                  <a:pos x="1532" y="490"/>
                </a:cxn>
                <a:cxn ang="0">
                  <a:pos x="1340" y="724"/>
                </a:cxn>
                <a:cxn ang="0">
                  <a:pos x="1194" y="988"/>
                </a:cxn>
                <a:cxn ang="0">
                  <a:pos x="1096" y="1280"/>
                </a:cxn>
                <a:cxn ang="0">
                  <a:pos x="1058" y="1514"/>
                </a:cxn>
                <a:cxn ang="0">
                  <a:pos x="908" y="1500"/>
                </a:cxn>
                <a:cxn ang="0">
                  <a:pos x="770" y="1510"/>
                </a:cxn>
                <a:cxn ang="0">
                  <a:pos x="596" y="1556"/>
                </a:cxn>
                <a:cxn ang="0">
                  <a:pos x="436" y="1632"/>
                </a:cxn>
                <a:cxn ang="0">
                  <a:pos x="296" y="1736"/>
                </a:cxn>
                <a:cxn ang="0">
                  <a:pos x="180" y="1864"/>
                </a:cxn>
                <a:cxn ang="0">
                  <a:pos x="90" y="2014"/>
                </a:cxn>
                <a:cxn ang="0">
                  <a:pos x="28" y="2182"/>
                </a:cxn>
                <a:cxn ang="0">
                  <a:pos x="0" y="2362"/>
                </a:cxn>
                <a:cxn ang="0">
                  <a:pos x="4" y="2500"/>
                </a:cxn>
                <a:cxn ang="0">
                  <a:pos x="40" y="2678"/>
                </a:cxn>
                <a:cxn ang="0">
                  <a:pos x="110" y="2840"/>
                </a:cxn>
                <a:cxn ang="0">
                  <a:pos x="206" y="2986"/>
                </a:cxn>
                <a:cxn ang="0">
                  <a:pos x="330" y="3108"/>
                </a:cxn>
                <a:cxn ang="0">
                  <a:pos x="474" y="3206"/>
                </a:cxn>
                <a:cxn ang="0">
                  <a:pos x="638" y="3276"/>
                </a:cxn>
                <a:cxn ang="0">
                  <a:pos x="814" y="3312"/>
                </a:cxn>
                <a:cxn ang="0">
                  <a:pos x="5486" y="3316"/>
                </a:cxn>
                <a:cxn ang="0">
                  <a:pos x="5620" y="3302"/>
                </a:cxn>
                <a:cxn ang="0">
                  <a:pos x="5746" y="3264"/>
                </a:cxn>
                <a:cxn ang="0">
                  <a:pos x="5860" y="3202"/>
                </a:cxn>
                <a:cxn ang="0">
                  <a:pos x="5958" y="3120"/>
                </a:cxn>
                <a:cxn ang="0">
                  <a:pos x="6040" y="3022"/>
                </a:cxn>
                <a:cxn ang="0">
                  <a:pos x="6102" y="2908"/>
                </a:cxn>
                <a:cxn ang="0">
                  <a:pos x="6140" y="2782"/>
                </a:cxn>
                <a:cxn ang="0">
                  <a:pos x="6154" y="2646"/>
                </a:cxn>
                <a:cxn ang="0">
                  <a:pos x="6146" y="2548"/>
                </a:cxn>
                <a:cxn ang="0">
                  <a:pos x="6116" y="2422"/>
                </a:cxn>
                <a:cxn ang="0">
                  <a:pos x="6062" y="2308"/>
                </a:cxn>
                <a:cxn ang="0">
                  <a:pos x="5988" y="2206"/>
                </a:cxn>
                <a:cxn ang="0">
                  <a:pos x="5898" y="2120"/>
                </a:cxn>
                <a:cxn ang="0">
                  <a:pos x="5792" y="2054"/>
                </a:cxn>
                <a:cxn ang="0">
                  <a:pos x="5674" y="2006"/>
                </a:cxn>
                <a:cxn ang="0">
                  <a:pos x="5546" y="1982"/>
                </a:cxn>
              </a:cxnLst>
              <a:rect l="0" t="0" r="r" b="b"/>
              <a:pathLst>
                <a:path w="6154" h="3316">
                  <a:moveTo>
                    <a:pt x="5512" y="1980"/>
                  </a:moveTo>
                  <a:lnTo>
                    <a:pt x="5512" y="1980"/>
                  </a:lnTo>
                  <a:lnTo>
                    <a:pt x="5504" y="1928"/>
                  </a:lnTo>
                  <a:lnTo>
                    <a:pt x="5492" y="1876"/>
                  </a:lnTo>
                  <a:lnTo>
                    <a:pt x="5478" y="1826"/>
                  </a:lnTo>
                  <a:lnTo>
                    <a:pt x="5462" y="1778"/>
                  </a:lnTo>
                  <a:lnTo>
                    <a:pt x="5446" y="1730"/>
                  </a:lnTo>
                  <a:lnTo>
                    <a:pt x="5426" y="1682"/>
                  </a:lnTo>
                  <a:lnTo>
                    <a:pt x="5404" y="1636"/>
                  </a:lnTo>
                  <a:lnTo>
                    <a:pt x="5380" y="1592"/>
                  </a:lnTo>
                  <a:lnTo>
                    <a:pt x="5354" y="1548"/>
                  </a:lnTo>
                  <a:lnTo>
                    <a:pt x="5326" y="1506"/>
                  </a:lnTo>
                  <a:lnTo>
                    <a:pt x="5296" y="1466"/>
                  </a:lnTo>
                  <a:lnTo>
                    <a:pt x="5266" y="1426"/>
                  </a:lnTo>
                  <a:lnTo>
                    <a:pt x="5234" y="1388"/>
                  </a:lnTo>
                  <a:lnTo>
                    <a:pt x="5198" y="1350"/>
                  </a:lnTo>
                  <a:lnTo>
                    <a:pt x="5162" y="1316"/>
                  </a:lnTo>
                  <a:lnTo>
                    <a:pt x="5126" y="1282"/>
                  </a:lnTo>
                  <a:lnTo>
                    <a:pt x="5086" y="1250"/>
                  </a:lnTo>
                  <a:lnTo>
                    <a:pt x="5046" y="1220"/>
                  </a:lnTo>
                  <a:lnTo>
                    <a:pt x="5006" y="1190"/>
                  </a:lnTo>
                  <a:lnTo>
                    <a:pt x="4962" y="1164"/>
                  </a:lnTo>
                  <a:lnTo>
                    <a:pt x="4918" y="1138"/>
                  </a:lnTo>
                  <a:lnTo>
                    <a:pt x="4874" y="1116"/>
                  </a:lnTo>
                  <a:lnTo>
                    <a:pt x="4826" y="1094"/>
                  </a:lnTo>
                  <a:lnTo>
                    <a:pt x="4780" y="1074"/>
                  </a:lnTo>
                  <a:lnTo>
                    <a:pt x="4732" y="1058"/>
                  </a:lnTo>
                  <a:lnTo>
                    <a:pt x="4682" y="1042"/>
                  </a:lnTo>
                  <a:lnTo>
                    <a:pt x="4632" y="1030"/>
                  </a:lnTo>
                  <a:lnTo>
                    <a:pt x="4580" y="1020"/>
                  </a:lnTo>
                  <a:lnTo>
                    <a:pt x="4528" y="1010"/>
                  </a:lnTo>
                  <a:lnTo>
                    <a:pt x="4476" y="1004"/>
                  </a:lnTo>
                  <a:lnTo>
                    <a:pt x="4422" y="1002"/>
                  </a:lnTo>
                  <a:lnTo>
                    <a:pt x="4368" y="1000"/>
                  </a:lnTo>
                  <a:lnTo>
                    <a:pt x="4368" y="1000"/>
                  </a:lnTo>
                  <a:lnTo>
                    <a:pt x="4302" y="1002"/>
                  </a:lnTo>
                  <a:lnTo>
                    <a:pt x="4236" y="1008"/>
                  </a:lnTo>
                  <a:lnTo>
                    <a:pt x="4236" y="1008"/>
                  </a:lnTo>
                  <a:lnTo>
                    <a:pt x="4212" y="952"/>
                  </a:lnTo>
                  <a:lnTo>
                    <a:pt x="4184" y="898"/>
                  </a:lnTo>
                  <a:lnTo>
                    <a:pt x="4156" y="846"/>
                  </a:lnTo>
                  <a:lnTo>
                    <a:pt x="4126" y="794"/>
                  </a:lnTo>
                  <a:lnTo>
                    <a:pt x="4094" y="744"/>
                  </a:lnTo>
                  <a:lnTo>
                    <a:pt x="4060" y="694"/>
                  </a:lnTo>
                  <a:lnTo>
                    <a:pt x="4024" y="646"/>
                  </a:lnTo>
                  <a:lnTo>
                    <a:pt x="3988" y="600"/>
                  </a:lnTo>
                  <a:lnTo>
                    <a:pt x="3948" y="554"/>
                  </a:lnTo>
                  <a:lnTo>
                    <a:pt x="3908" y="512"/>
                  </a:lnTo>
                  <a:lnTo>
                    <a:pt x="3866" y="470"/>
                  </a:lnTo>
                  <a:lnTo>
                    <a:pt x="3822" y="428"/>
                  </a:lnTo>
                  <a:lnTo>
                    <a:pt x="3778" y="390"/>
                  </a:lnTo>
                  <a:lnTo>
                    <a:pt x="3732" y="352"/>
                  </a:lnTo>
                  <a:lnTo>
                    <a:pt x="3684" y="316"/>
                  </a:lnTo>
                  <a:lnTo>
                    <a:pt x="3636" y="282"/>
                  </a:lnTo>
                  <a:lnTo>
                    <a:pt x="3586" y="248"/>
                  </a:lnTo>
                  <a:lnTo>
                    <a:pt x="3534" y="218"/>
                  </a:lnTo>
                  <a:lnTo>
                    <a:pt x="3482" y="190"/>
                  </a:lnTo>
                  <a:lnTo>
                    <a:pt x="3428" y="162"/>
                  </a:lnTo>
                  <a:lnTo>
                    <a:pt x="3372" y="138"/>
                  </a:lnTo>
                  <a:lnTo>
                    <a:pt x="3316" y="114"/>
                  </a:lnTo>
                  <a:lnTo>
                    <a:pt x="3260" y="92"/>
                  </a:lnTo>
                  <a:lnTo>
                    <a:pt x="3202" y="74"/>
                  </a:lnTo>
                  <a:lnTo>
                    <a:pt x="3144" y="56"/>
                  </a:lnTo>
                  <a:lnTo>
                    <a:pt x="3084" y="42"/>
                  </a:lnTo>
                  <a:lnTo>
                    <a:pt x="3024" y="30"/>
                  </a:lnTo>
                  <a:lnTo>
                    <a:pt x="2962" y="18"/>
                  </a:lnTo>
                  <a:lnTo>
                    <a:pt x="2900" y="10"/>
                  </a:lnTo>
                  <a:lnTo>
                    <a:pt x="2838" y="4"/>
                  </a:lnTo>
                  <a:lnTo>
                    <a:pt x="2774" y="0"/>
                  </a:lnTo>
                  <a:lnTo>
                    <a:pt x="2710" y="0"/>
                  </a:lnTo>
                  <a:lnTo>
                    <a:pt x="2710" y="0"/>
                  </a:lnTo>
                  <a:lnTo>
                    <a:pt x="2630" y="2"/>
                  </a:lnTo>
                  <a:lnTo>
                    <a:pt x="2550" y="8"/>
                  </a:lnTo>
                  <a:lnTo>
                    <a:pt x="2472" y="16"/>
                  </a:lnTo>
                  <a:lnTo>
                    <a:pt x="2394" y="30"/>
                  </a:lnTo>
                  <a:lnTo>
                    <a:pt x="2318" y="46"/>
                  </a:lnTo>
                  <a:lnTo>
                    <a:pt x="2242" y="66"/>
                  </a:lnTo>
                  <a:lnTo>
                    <a:pt x="2168" y="90"/>
                  </a:lnTo>
                  <a:lnTo>
                    <a:pt x="2096" y="116"/>
                  </a:lnTo>
                  <a:lnTo>
                    <a:pt x="2026" y="146"/>
                  </a:lnTo>
                  <a:lnTo>
                    <a:pt x="1958" y="180"/>
                  </a:lnTo>
                  <a:lnTo>
                    <a:pt x="1892" y="216"/>
                  </a:lnTo>
                  <a:lnTo>
                    <a:pt x="1826" y="256"/>
                  </a:lnTo>
                  <a:lnTo>
                    <a:pt x="1764" y="296"/>
                  </a:lnTo>
                  <a:lnTo>
                    <a:pt x="1702" y="342"/>
                  </a:lnTo>
                  <a:lnTo>
                    <a:pt x="1644" y="388"/>
                  </a:lnTo>
                  <a:lnTo>
                    <a:pt x="1586" y="438"/>
                  </a:lnTo>
                  <a:lnTo>
                    <a:pt x="1532" y="490"/>
                  </a:lnTo>
                  <a:lnTo>
                    <a:pt x="1480" y="546"/>
                  </a:lnTo>
                  <a:lnTo>
                    <a:pt x="1432" y="602"/>
                  </a:lnTo>
                  <a:lnTo>
                    <a:pt x="1386" y="662"/>
                  </a:lnTo>
                  <a:lnTo>
                    <a:pt x="1340" y="724"/>
                  </a:lnTo>
                  <a:lnTo>
                    <a:pt x="1300" y="786"/>
                  </a:lnTo>
                  <a:lnTo>
                    <a:pt x="1262" y="852"/>
                  </a:lnTo>
                  <a:lnTo>
                    <a:pt x="1226" y="920"/>
                  </a:lnTo>
                  <a:lnTo>
                    <a:pt x="1194" y="988"/>
                  </a:lnTo>
                  <a:lnTo>
                    <a:pt x="1164" y="1058"/>
                  </a:lnTo>
                  <a:lnTo>
                    <a:pt x="1138" y="1132"/>
                  </a:lnTo>
                  <a:lnTo>
                    <a:pt x="1116" y="1204"/>
                  </a:lnTo>
                  <a:lnTo>
                    <a:pt x="1096" y="1280"/>
                  </a:lnTo>
                  <a:lnTo>
                    <a:pt x="1080" y="1356"/>
                  </a:lnTo>
                  <a:lnTo>
                    <a:pt x="1068" y="1434"/>
                  </a:lnTo>
                  <a:lnTo>
                    <a:pt x="1058" y="1514"/>
                  </a:lnTo>
                  <a:lnTo>
                    <a:pt x="1058" y="1514"/>
                  </a:lnTo>
                  <a:lnTo>
                    <a:pt x="1022" y="1508"/>
                  </a:lnTo>
                  <a:lnTo>
                    <a:pt x="984" y="1504"/>
                  </a:lnTo>
                  <a:lnTo>
                    <a:pt x="946" y="1500"/>
                  </a:lnTo>
                  <a:lnTo>
                    <a:pt x="908" y="1500"/>
                  </a:lnTo>
                  <a:lnTo>
                    <a:pt x="908" y="1500"/>
                  </a:lnTo>
                  <a:lnTo>
                    <a:pt x="860" y="1502"/>
                  </a:lnTo>
                  <a:lnTo>
                    <a:pt x="814" y="1504"/>
                  </a:lnTo>
                  <a:lnTo>
                    <a:pt x="770" y="1510"/>
                  </a:lnTo>
                  <a:lnTo>
                    <a:pt x="724" y="1518"/>
                  </a:lnTo>
                  <a:lnTo>
                    <a:pt x="680" y="1528"/>
                  </a:lnTo>
                  <a:lnTo>
                    <a:pt x="638" y="1540"/>
                  </a:lnTo>
                  <a:lnTo>
                    <a:pt x="596" y="1556"/>
                  </a:lnTo>
                  <a:lnTo>
                    <a:pt x="554" y="1572"/>
                  </a:lnTo>
                  <a:lnTo>
                    <a:pt x="514" y="1590"/>
                  </a:lnTo>
                  <a:lnTo>
                    <a:pt x="474" y="1610"/>
                  </a:lnTo>
                  <a:lnTo>
                    <a:pt x="436" y="1632"/>
                  </a:lnTo>
                  <a:lnTo>
                    <a:pt x="400" y="1656"/>
                  </a:lnTo>
                  <a:lnTo>
                    <a:pt x="364" y="1680"/>
                  </a:lnTo>
                  <a:lnTo>
                    <a:pt x="330" y="1708"/>
                  </a:lnTo>
                  <a:lnTo>
                    <a:pt x="296" y="1736"/>
                  </a:lnTo>
                  <a:lnTo>
                    <a:pt x="266" y="1766"/>
                  </a:lnTo>
                  <a:lnTo>
                    <a:pt x="236" y="1798"/>
                  </a:lnTo>
                  <a:lnTo>
                    <a:pt x="206" y="1830"/>
                  </a:lnTo>
                  <a:lnTo>
                    <a:pt x="180" y="1864"/>
                  </a:lnTo>
                  <a:lnTo>
                    <a:pt x="154" y="1900"/>
                  </a:lnTo>
                  <a:lnTo>
                    <a:pt x="130" y="1938"/>
                  </a:lnTo>
                  <a:lnTo>
                    <a:pt x="110" y="1976"/>
                  </a:lnTo>
                  <a:lnTo>
                    <a:pt x="90" y="2014"/>
                  </a:lnTo>
                  <a:lnTo>
                    <a:pt x="70" y="2054"/>
                  </a:lnTo>
                  <a:lnTo>
                    <a:pt x="54" y="2096"/>
                  </a:lnTo>
                  <a:lnTo>
                    <a:pt x="40" y="2138"/>
                  </a:lnTo>
                  <a:lnTo>
                    <a:pt x="28" y="2182"/>
                  </a:lnTo>
                  <a:lnTo>
                    <a:pt x="18" y="2224"/>
                  </a:lnTo>
                  <a:lnTo>
                    <a:pt x="10" y="2270"/>
                  </a:lnTo>
                  <a:lnTo>
                    <a:pt x="4" y="2316"/>
                  </a:lnTo>
                  <a:lnTo>
                    <a:pt x="0" y="2362"/>
                  </a:lnTo>
                  <a:lnTo>
                    <a:pt x="0" y="2408"/>
                  </a:lnTo>
                  <a:lnTo>
                    <a:pt x="0" y="2408"/>
                  </a:lnTo>
                  <a:lnTo>
                    <a:pt x="0" y="2454"/>
                  </a:lnTo>
                  <a:lnTo>
                    <a:pt x="4" y="2500"/>
                  </a:lnTo>
                  <a:lnTo>
                    <a:pt x="10" y="2546"/>
                  </a:lnTo>
                  <a:lnTo>
                    <a:pt x="18" y="2590"/>
                  </a:lnTo>
                  <a:lnTo>
                    <a:pt x="28" y="2634"/>
                  </a:lnTo>
                  <a:lnTo>
                    <a:pt x="40" y="2678"/>
                  </a:lnTo>
                  <a:lnTo>
                    <a:pt x="54" y="2720"/>
                  </a:lnTo>
                  <a:lnTo>
                    <a:pt x="70" y="2762"/>
                  </a:lnTo>
                  <a:lnTo>
                    <a:pt x="90" y="2802"/>
                  </a:lnTo>
                  <a:lnTo>
                    <a:pt x="110" y="2840"/>
                  </a:lnTo>
                  <a:lnTo>
                    <a:pt x="130" y="2878"/>
                  </a:lnTo>
                  <a:lnTo>
                    <a:pt x="154" y="2916"/>
                  </a:lnTo>
                  <a:lnTo>
                    <a:pt x="180" y="2952"/>
                  </a:lnTo>
                  <a:lnTo>
                    <a:pt x="206" y="2986"/>
                  </a:lnTo>
                  <a:lnTo>
                    <a:pt x="236" y="3018"/>
                  </a:lnTo>
                  <a:lnTo>
                    <a:pt x="266" y="3050"/>
                  </a:lnTo>
                  <a:lnTo>
                    <a:pt x="296" y="3080"/>
                  </a:lnTo>
                  <a:lnTo>
                    <a:pt x="330" y="3108"/>
                  </a:lnTo>
                  <a:lnTo>
                    <a:pt x="364" y="3136"/>
                  </a:lnTo>
                  <a:lnTo>
                    <a:pt x="400" y="3160"/>
                  </a:lnTo>
                  <a:lnTo>
                    <a:pt x="436" y="3184"/>
                  </a:lnTo>
                  <a:lnTo>
                    <a:pt x="474" y="3206"/>
                  </a:lnTo>
                  <a:lnTo>
                    <a:pt x="514" y="3226"/>
                  </a:lnTo>
                  <a:lnTo>
                    <a:pt x="554" y="3244"/>
                  </a:lnTo>
                  <a:lnTo>
                    <a:pt x="596" y="3260"/>
                  </a:lnTo>
                  <a:lnTo>
                    <a:pt x="638" y="3276"/>
                  </a:lnTo>
                  <a:lnTo>
                    <a:pt x="680" y="3288"/>
                  </a:lnTo>
                  <a:lnTo>
                    <a:pt x="724" y="3298"/>
                  </a:lnTo>
                  <a:lnTo>
                    <a:pt x="770" y="3306"/>
                  </a:lnTo>
                  <a:lnTo>
                    <a:pt x="814" y="3312"/>
                  </a:lnTo>
                  <a:lnTo>
                    <a:pt x="860" y="3314"/>
                  </a:lnTo>
                  <a:lnTo>
                    <a:pt x="908" y="3316"/>
                  </a:lnTo>
                  <a:lnTo>
                    <a:pt x="5486" y="3316"/>
                  </a:lnTo>
                  <a:lnTo>
                    <a:pt x="5486" y="3316"/>
                  </a:lnTo>
                  <a:lnTo>
                    <a:pt x="5520" y="3316"/>
                  </a:lnTo>
                  <a:lnTo>
                    <a:pt x="5554" y="3312"/>
                  </a:lnTo>
                  <a:lnTo>
                    <a:pt x="5588" y="3308"/>
                  </a:lnTo>
                  <a:lnTo>
                    <a:pt x="5620" y="3302"/>
                  </a:lnTo>
                  <a:lnTo>
                    <a:pt x="5652" y="3294"/>
                  </a:lnTo>
                  <a:lnTo>
                    <a:pt x="5684" y="3286"/>
                  </a:lnTo>
                  <a:lnTo>
                    <a:pt x="5716" y="3276"/>
                  </a:lnTo>
                  <a:lnTo>
                    <a:pt x="5746" y="3264"/>
                  </a:lnTo>
                  <a:lnTo>
                    <a:pt x="5776" y="3250"/>
                  </a:lnTo>
                  <a:lnTo>
                    <a:pt x="5804" y="3236"/>
                  </a:lnTo>
                  <a:lnTo>
                    <a:pt x="5832" y="3220"/>
                  </a:lnTo>
                  <a:lnTo>
                    <a:pt x="5860" y="3202"/>
                  </a:lnTo>
                  <a:lnTo>
                    <a:pt x="5886" y="3184"/>
                  </a:lnTo>
                  <a:lnTo>
                    <a:pt x="5910" y="3164"/>
                  </a:lnTo>
                  <a:lnTo>
                    <a:pt x="5934" y="3142"/>
                  </a:lnTo>
                  <a:lnTo>
                    <a:pt x="5958" y="3120"/>
                  </a:lnTo>
                  <a:lnTo>
                    <a:pt x="5980" y="3096"/>
                  </a:lnTo>
                  <a:lnTo>
                    <a:pt x="6002" y="3072"/>
                  </a:lnTo>
                  <a:lnTo>
                    <a:pt x="6022" y="3048"/>
                  </a:lnTo>
                  <a:lnTo>
                    <a:pt x="6040" y="3022"/>
                  </a:lnTo>
                  <a:lnTo>
                    <a:pt x="6058" y="2994"/>
                  </a:lnTo>
                  <a:lnTo>
                    <a:pt x="6074" y="2966"/>
                  </a:lnTo>
                  <a:lnTo>
                    <a:pt x="6088" y="2938"/>
                  </a:lnTo>
                  <a:lnTo>
                    <a:pt x="6102" y="2908"/>
                  </a:lnTo>
                  <a:lnTo>
                    <a:pt x="6114" y="2878"/>
                  </a:lnTo>
                  <a:lnTo>
                    <a:pt x="6124" y="2846"/>
                  </a:lnTo>
                  <a:lnTo>
                    <a:pt x="6134" y="2814"/>
                  </a:lnTo>
                  <a:lnTo>
                    <a:pt x="6140" y="2782"/>
                  </a:lnTo>
                  <a:lnTo>
                    <a:pt x="6146" y="2748"/>
                  </a:lnTo>
                  <a:lnTo>
                    <a:pt x="6150" y="2716"/>
                  </a:lnTo>
                  <a:lnTo>
                    <a:pt x="6154" y="2682"/>
                  </a:lnTo>
                  <a:lnTo>
                    <a:pt x="6154" y="2646"/>
                  </a:lnTo>
                  <a:lnTo>
                    <a:pt x="6154" y="2646"/>
                  </a:lnTo>
                  <a:lnTo>
                    <a:pt x="6154" y="2614"/>
                  </a:lnTo>
                  <a:lnTo>
                    <a:pt x="6150" y="2580"/>
                  </a:lnTo>
                  <a:lnTo>
                    <a:pt x="6146" y="2548"/>
                  </a:lnTo>
                  <a:lnTo>
                    <a:pt x="6142" y="2516"/>
                  </a:lnTo>
                  <a:lnTo>
                    <a:pt x="6134" y="2484"/>
                  </a:lnTo>
                  <a:lnTo>
                    <a:pt x="6126" y="2452"/>
                  </a:lnTo>
                  <a:lnTo>
                    <a:pt x="6116" y="2422"/>
                  </a:lnTo>
                  <a:lnTo>
                    <a:pt x="6104" y="2392"/>
                  </a:lnTo>
                  <a:lnTo>
                    <a:pt x="6092" y="2364"/>
                  </a:lnTo>
                  <a:lnTo>
                    <a:pt x="6078" y="2336"/>
                  </a:lnTo>
                  <a:lnTo>
                    <a:pt x="6062" y="2308"/>
                  </a:lnTo>
                  <a:lnTo>
                    <a:pt x="6046" y="2282"/>
                  </a:lnTo>
                  <a:lnTo>
                    <a:pt x="6028" y="2256"/>
                  </a:lnTo>
                  <a:lnTo>
                    <a:pt x="6008" y="2230"/>
                  </a:lnTo>
                  <a:lnTo>
                    <a:pt x="5988" y="2206"/>
                  </a:lnTo>
                  <a:lnTo>
                    <a:pt x="5968" y="2184"/>
                  </a:lnTo>
                  <a:lnTo>
                    <a:pt x="5946" y="2162"/>
                  </a:lnTo>
                  <a:lnTo>
                    <a:pt x="5922" y="2140"/>
                  </a:lnTo>
                  <a:lnTo>
                    <a:pt x="5898" y="2120"/>
                  </a:lnTo>
                  <a:lnTo>
                    <a:pt x="5872" y="2102"/>
                  </a:lnTo>
                  <a:lnTo>
                    <a:pt x="5846" y="2084"/>
                  </a:lnTo>
                  <a:lnTo>
                    <a:pt x="5820" y="2068"/>
                  </a:lnTo>
                  <a:lnTo>
                    <a:pt x="5792" y="2054"/>
                  </a:lnTo>
                  <a:lnTo>
                    <a:pt x="5764" y="2040"/>
                  </a:lnTo>
                  <a:lnTo>
                    <a:pt x="5734" y="2026"/>
                  </a:lnTo>
                  <a:lnTo>
                    <a:pt x="5704" y="2016"/>
                  </a:lnTo>
                  <a:lnTo>
                    <a:pt x="5674" y="2006"/>
                  </a:lnTo>
                  <a:lnTo>
                    <a:pt x="5642" y="1998"/>
                  </a:lnTo>
                  <a:lnTo>
                    <a:pt x="5612" y="1990"/>
                  </a:lnTo>
                  <a:lnTo>
                    <a:pt x="5578" y="1986"/>
                  </a:lnTo>
                  <a:lnTo>
                    <a:pt x="5546" y="1982"/>
                  </a:lnTo>
                  <a:lnTo>
                    <a:pt x="5512" y="1980"/>
                  </a:lnTo>
                  <a:lnTo>
                    <a:pt x="5512" y="1980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/>
                  </a:gs>
                  <a:gs pos="50000">
                    <a:srgbClr val="00B0F0">
                      <a:alpha val="83000"/>
                    </a:srgb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90">
                <a:defRPr/>
              </a:pPr>
              <a:endParaRPr lang="zh-CN" altLang="en-US" sz="2131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2834033" y="2602540"/>
            <a:ext cx="664452" cy="358116"/>
            <a:chOff x="2698533" y="2032973"/>
            <a:chExt cx="664663" cy="358229"/>
          </a:xfrm>
        </p:grpSpPr>
        <p:grpSp>
          <p:nvGrpSpPr>
            <p:cNvPr id="82" name="组合 81"/>
            <p:cNvGrpSpPr/>
            <p:nvPr/>
          </p:nvGrpSpPr>
          <p:grpSpPr>
            <a:xfrm>
              <a:off x="2913436" y="2121163"/>
              <a:ext cx="177276" cy="214136"/>
              <a:chOff x="2901079" y="2126007"/>
              <a:chExt cx="221047" cy="267008"/>
            </a:xfrm>
          </p:grpSpPr>
          <p:sp>
            <p:nvSpPr>
              <p:cNvPr id="95" name="Freeform 31"/>
              <p:cNvSpPr>
                <a:spLocks noEditPoints="1"/>
              </p:cNvSpPr>
              <p:nvPr/>
            </p:nvSpPr>
            <p:spPr bwMode="auto">
              <a:xfrm>
                <a:off x="2927342" y="2191665"/>
                <a:ext cx="164145" cy="201350"/>
              </a:xfrm>
              <a:custGeom>
                <a:avLst/>
                <a:gdLst>
                  <a:gd name="T0" fmla="*/ 23 w 31"/>
                  <a:gd name="T1" fmla="*/ 18 h 38"/>
                  <a:gd name="T2" fmla="*/ 23 w 31"/>
                  <a:gd name="T3" fmla="*/ 17 h 38"/>
                  <a:gd name="T4" fmla="*/ 18 w 31"/>
                  <a:gd name="T5" fmla="*/ 6 h 38"/>
                  <a:gd name="T6" fmla="*/ 19 w 31"/>
                  <a:gd name="T7" fmla="*/ 4 h 38"/>
                  <a:gd name="T8" fmla="*/ 15 w 31"/>
                  <a:gd name="T9" fmla="*/ 0 h 38"/>
                  <a:gd name="T10" fmla="*/ 11 w 31"/>
                  <a:gd name="T11" fmla="*/ 4 h 38"/>
                  <a:gd name="T12" fmla="*/ 12 w 31"/>
                  <a:gd name="T13" fmla="*/ 6 h 38"/>
                  <a:gd name="T14" fmla="*/ 8 w 31"/>
                  <a:gd name="T15" fmla="*/ 17 h 38"/>
                  <a:gd name="T16" fmla="*/ 8 w 31"/>
                  <a:gd name="T17" fmla="*/ 17 h 38"/>
                  <a:gd name="T18" fmla="*/ 0 w 31"/>
                  <a:gd name="T19" fmla="*/ 35 h 38"/>
                  <a:gd name="T20" fmla="*/ 1 w 31"/>
                  <a:gd name="T21" fmla="*/ 37 h 38"/>
                  <a:gd name="T22" fmla="*/ 2 w 31"/>
                  <a:gd name="T23" fmla="*/ 38 h 38"/>
                  <a:gd name="T24" fmla="*/ 3 w 31"/>
                  <a:gd name="T25" fmla="*/ 37 h 38"/>
                  <a:gd name="T26" fmla="*/ 7 w 31"/>
                  <a:gd name="T27" fmla="*/ 28 h 38"/>
                  <a:gd name="T28" fmla="*/ 24 w 31"/>
                  <a:gd name="T29" fmla="*/ 28 h 38"/>
                  <a:gd name="T30" fmla="*/ 27 w 31"/>
                  <a:gd name="T31" fmla="*/ 37 h 38"/>
                  <a:gd name="T32" fmla="*/ 29 w 31"/>
                  <a:gd name="T33" fmla="*/ 38 h 38"/>
                  <a:gd name="T34" fmla="*/ 29 w 31"/>
                  <a:gd name="T35" fmla="*/ 37 h 38"/>
                  <a:gd name="T36" fmla="*/ 30 w 31"/>
                  <a:gd name="T37" fmla="*/ 35 h 38"/>
                  <a:gd name="T38" fmla="*/ 23 w 31"/>
                  <a:gd name="T39" fmla="*/ 18 h 38"/>
                  <a:gd name="T40" fmla="*/ 15 w 31"/>
                  <a:gd name="T41" fmla="*/ 8 h 38"/>
                  <a:gd name="T42" fmla="*/ 19 w 31"/>
                  <a:gd name="T43" fmla="*/ 16 h 38"/>
                  <a:gd name="T44" fmla="*/ 12 w 31"/>
                  <a:gd name="T45" fmla="*/ 16 h 38"/>
                  <a:gd name="T46" fmla="*/ 15 w 31"/>
                  <a:gd name="T47" fmla="*/ 8 h 38"/>
                  <a:gd name="T48" fmla="*/ 8 w 31"/>
                  <a:gd name="T49" fmla="*/ 25 h 38"/>
                  <a:gd name="T50" fmla="*/ 10 w 31"/>
                  <a:gd name="T51" fmla="*/ 20 h 38"/>
                  <a:gd name="T52" fmla="*/ 20 w 31"/>
                  <a:gd name="T53" fmla="*/ 20 h 38"/>
                  <a:gd name="T54" fmla="*/ 22 w 31"/>
                  <a:gd name="T55" fmla="*/ 25 h 38"/>
                  <a:gd name="T56" fmla="*/ 8 w 31"/>
                  <a:gd name="T57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1" h="38">
                    <a:moveTo>
                      <a:pt x="23" y="18"/>
                    </a:moveTo>
                    <a:cubicBezTo>
                      <a:pt x="23" y="17"/>
                      <a:pt x="23" y="17"/>
                      <a:pt x="23" y="1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5"/>
                      <a:pt x="19" y="4"/>
                    </a:cubicBezTo>
                    <a:cubicBezTo>
                      <a:pt x="19" y="2"/>
                      <a:pt x="18" y="0"/>
                      <a:pt x="15" y="0"/>
                    </a:cubicBezTo>
                    <a:cubicBezTo>
                      <a:pt x="13" y="0"/>
                      <a:pt x="11" y="2"/>
                      <a:pt x="11" y="4"/>
                    </a:cubicBezTo>
                    <a:cubicBezTo>
                      <a:pt x="11" y="5"/>
                      <a:pt x="12" y="6"/>
                      <a:pt x="12" y="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ubicBezTo>
                      <a:pt x="1" y="38"/>
                      <a:pt x="2" y="38"/>
                      <a:pt x="2" y="38"/>
                    </a:cubicBezTo>
                    <a:cubicBezTo>
                      <a:pt x="3" y="38"/>
                      <a:pt x="3" y="37"/>
                      <a:pt x="3" y="3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8" y="37"/>
                      <a:pt x="28" y="38"/>
                      <a:pt x="29" y="38"/>
                    </a:cubicBezTo>
                    <a:cubicBezTo>
                      <a:pt x="29" y="38"/>
                      <a:pt x="29" y="38"/>
                      <a:pt x="29" y="37"/>
                    </a:cubicBezTo>
                    <a:cubicBezTo>
                      <a:pt x="30" y="37"/>
                      <a:pt x="31" y="36"/>
                      <a:pt x="30" y="35"/>
                    </a:cubicBezTo>
                    <a:lnTo>
                      <a:pt x="23" y="18"/>
                    </a:lnTo>
                    <a:close/>
                    <a:moveTo>
                      <a:pt x="15" y="8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12" y="16"/>
                      <a:pt x="12" y="16"/>
                      <a:pt x="12" y="16"/>
                    </a:cubicBezTo>
                    <a:lnTo>
                      <a:pt x="15" y="8"/>
                    </a:lnTo>
                    <a:close/>
                    <a:moveTo>
                      <a:pt x="8" y="25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5"/>
                      <a:pt x="22" y="25"/>
                      <a:pt x="22" y="25"/>
                    </a:cubicBezTo>
                    <a:lnTo>
                      <a:pt x="8" y="25"/>
                    </a:ln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6" name="Freeform 32"/>
              <p:cNvSpPr>
                <a:spLocks/>
              </p:cNvSpPr>
              <p:nvPr/>
            </p:nvSpPr>
            <p:spPr bwMode="auto">
              <a:xfrm>
                <a:off x="2938284" y="2158835"/>
                <a:ext cx="30640" cy="100675"/>
              </a:xfrm>
              <a:custGeom>
                <a:avLst/>
                <a:gdLst>
                  <a:gd name="T0" fmla="*/ 3 w 6"/>
                  <a:gd name="T1" fmla="*/ 18 h 19"/>
                  <a:gd name="T2" fmla="*/ 4 w 6"/>
                  <a:gd name="T3" fmla="*/ 19 h 19"/>
                  <a:gd name="T4" fmla="*/ 5 w 6"/>
                  <a:gd name="T5" fmla="*/ 19 h 19"/>
                  <a:gd name="T6" fmla="*/ 6 w 6"/>
                  <a:gd name="T7" fmla="*/ 16 h 19"/>
                  <a:gd name="T8" fmla="*/ 3 w 6"/>
                  <a:gd name="T9" fmla="*/ 10 h 19"/>
                  <a:gd name="T10" fmla="*/ 5 w 6"/>
                  <a:gd name="T11" fmla="*/ 3 h 19"/>
                  <a:gd name="T12" fmla="*/ 5 w 6"/>
                  <a:gd name="T13" fmla="*/ 1 h 19"/>
                  <a:gd name="T14" fmla="*/ 3 w 6"/>
                  <a:gd name="T15" fmla="*/ 1 h 19"/>
                  <a:gd name="T16" fmla="*/ 0 w 6"/>
                  <a:gd name="T17" fmla="*/ 10 h 19"/>
                  <a:gd name="T18" fmla="*/ 3 w 6"/>
                  <a:gd name="T1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9">
                    <a:moveTo>
                      <a:pt x="3" y="18"/>
                    </a:moveTo>
                    <a:cubicBezTo>
                      <a:pt x="3" y="19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7"/>
                      <a:pt x="6" y="16"/>
                    </a:cubicBezTo>
                    <a:cubicBezTo>
                      <a:pt x="4" y="14"/>
                      <a:pt x="3" y="12"/>
                      <a:pt x="3" y="10"/>
                    </a:cubicBezTo>
                    <a:cubicBezTo>
                      <a:pt x="3" y="7"/>
                      <a:pt x="4" y="5"/>
                      <a:pt x="5" y="3"/>
                    </a:cubicBezTo>
                    <a:cubicBezTo>
                      <a:pt x="6" y="3"/>
                      <a:pt x="6" y="2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1" y="4"/>
                      <a:pt x="0" y="7"/>
                      <a:pt x="0" y="10"/>
                    </a:cubicBezTo>
                    <a:cubicBezTo>
                      <a:pt x="0" y="13"/>
                      <a:pt x="1" y="16"/>
                      <a:pt x="3" y="18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8" name="Freeform 33"/>
              <p:cNvSpPr>
                <a:spLocks/>
              </p:cNvSpPr>
              <p:nvPr/>
            </p:nvSpPr>
            <p:spPr bwMode="auto">
              <a:xfrm>
                <a:off x="2901079" y="2126007"/>
                <a:ext cx="48149" cy="159768"/>
              </a:xfrm>
              <a:custGeom>
                <a:avLst/>
                <a:gdLst>
                  <a:gd name="T0" fmla="*/ 7 w 9"/>
                  <a:gd name="T1" fmla="*/ 30 h 30"/>
                  <a:gd name="T2" fmla="*/ 7 w 9"/>
                  <a:gd name="T3" fmla="*/ 27 h 30"/>
                  <a:gd name="T4" fmla="*/ 3 w 9"/>
                  <a:gd name="T5" fmla="*/ 16 h 30"/>
                  <a:gd name="T6" fmla="*/ 8 w 9"/>
                  <a:gd name="T7" fmla="*/ 3 h 30"/>
                  <a:gd name="T8" fmla="*/ 8 w 9"/>
                  <a:gd name="T9" fmla="*/ 1 h 30"/>
                  <a:gd name="T10" fmla="*/ 6 w 9"/>
                  <a:gd name="T11" fmla="*/ 1 h 30"/>
                  <a:gd name="T12" fmla="*/ 0 w 9"/>
                  <a:gd name="T13" fmla="*/ 16 h 30"/>
                  <a:gd name="T14" fmla="*/ 5 w 9"/>
                  <a:gd name="T15" fmla="*/ 29 h 30"/>
                  <a:gd name="T16" fmla="*/ 6 w 9"/>
                  <a:gd name="T17" fmla="*/ 30 h 30"/>
                  <a:gd name="T18" fmla="*/ 7 w 9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0">
                    <a:moveTo>
                      <a:pt x="7" y="30"/>
                    </a:moveTo>
                    <a:cubicBezTo>
                      <a:pt x="8" y="29"/>
                      <a:pt x="8" y="28"/>
                      <a:pt x="7" y="27"/>
                    </a:cubicBezTo>
                    <a:cubicBezTo>
                      <a:pt x="5" y="24"/>
                      <a:pt x="3" y="20"/>
                      <a:pt x="3" y="16"/>
                    </a:cubicBezTo>
                    <a:cubicBezTo>
                      <a:pt x="3" y="11"/>
                      <a:pt x="5" y="7"/>
                      <a:pt x="8" y="3"/>
                    </a:cubicBezTo>
                    <a:cubicBezTo>
                      <a:pt x="9" y="3"/>
                      <a:pt x="9" y="2"/>
                      <a:pt x="8" y="1"/>
                    </a:cubicBezTo>
                    <a:cubicBezTo>
                      <a:pt x="7" y="0"/>
                      <a:pt x="6" y="0"/>
                      <a:pt x="6" y="1"/>
                    </a:cubicBezTo>
                    <a:cubicBezTo>
                      <a:pt x="2" y="5"/>
                      <a:pt x="0" y="10"/>
                      <a:pt x="0" y="16"/>
                    </a:cubicBezTo>
                    <a:cubicBezTo>
                      <a:pt x="0" y="21"/>
                      <a:pt x="1" y="26"/>
                      <a:pt x="5" y="29"/>
                    </a:cubicBezTo>
                    <a:cubicBezTo>
                      <a:pt x="5" y="30"/>
                      <a:pt x="6" y="30"/>
                      <a:pt x="6" y="30"/>
                    </a:cubicBezTo>
                    <a:cubicBezTo>
                      <a:pt x="6" y="30"/>
                      <a:pt x="7" y="30"/>
                      <a:pt x="7" y="30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0" name="Freeform 34"/>
              <p:cNvSpPr>
                <a:spLocks/>
              </p:cNvSpPr>
              <p:nvPr/>
            </p:nvSpPr>
            <p:spPr bwMode="auto">
              <a:xfrm>
                <a:off x="3047714" y="2158835"/>
                <a:ext cx="37207" cy="100675"/>
              </a:xfrm>
              <a:custGeom>
                <a:avLst/>
                <a:gdLst>
                  <a:gd name="T0" fmla="*/ 1 w 7"/>
                  <a:gd name="T1" fmla="*/ 19 h 19"/>
                  <a:gd name="T2" fmla="*/ 2 w 7"/>
                  <a:gd name="T3" fmla="*/ 19 h 19"/>
                  <a:gd name="T4" fmla="*/ 3 w 7"/>
                  <a:gd name="T5" fmla="*/ 18 h 19"/>
                  <a:gd name="T6" fmla="*/ 7 w 7"/>
                  <a:gd name="T7" fmla="*/ 10 h 19"/>
                  <a:gd name="T8" fmla="*/ 4 w 7"/>
                  <a:gd name="T9" fmla="*/ 1 h 19"/>
                  <a:gd name="T10" fmla="*/ 1 w 7"/>
                  <a:gd name="T11" fmla="*/ 1 h 19"/>
                  <a:gd name="T12" fmla="*/ 1 w 7"/>
                  <a:gd name="T13" fmla="*/ 3 h 19"/>
                  <a:gd name="T14" fmla="*/ 3 w 7"/>
                  <a:gd name="T15" fmla="*/ 10 h 19"/>
                  <a:gd name="T16" fmla="*/ 1 w 7"/>
                  <a:gd name="T17" fmla="*/ 16 h 19"/>
                  <a:gd name="T18" fmla="*/ 1 w 7"/>
                  <a:gd name="T1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9">
                    <a:moveTo>
                      <a:pt x="1" y="19"/>
                    </a:move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6"/>
                      <a:pt x="7" y="13"/>
                      <a:pt x="7" y="10"/>
                    </a:cubicBezTo>
                    <a:cubicBezTo>
                      <a:pt x="7" y="7"/>
                      <a:pt x="5" y="4"/>
                      <a:pt x="4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5"/>
                      <a:pt x="3" y="7"/>
                      <a:pt x="3" y="10"/>
                    </a:cubicBezTo>
                    <a:cubicBezTo>
                      <a:pt x="3" y="12"/>
                      <a:pt x="2" y="14"/>
                      <a:pt x="1" y="16"/>
                    </a:cubicBezTo>
                    <a:cubicBezTo>
                      <a:pt x="0" y="17"/>
                      <a:pt x="0" y="18"/>
                      <a:pt x="1" y="19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1" name="Freeform 35"/>
              <p:cNvSpPr>
                <a:spLocks/>
              </p:cNvSpPr>
              <p:nvPr/>
            </p:nvSpPr>
            <p:spPr bwMode="auto">
              <a:xfrm>
                <a:off x="3073977" y="2126007"/>
                <a:ext cx="48149" cy="159768"/>
              </a:xfrm>
              <a:custGeom>
                <a:avLst/>
                <a:gdLst>
                  <a:gd name="T0" fmla="*/ 3 w 9"/>
                  <a:gd name="T1" fmla="*/ 1 h 30"/>
                  <a:gd name="T2" fmla="*/ 0 w 9"/>
                  <a:gd name="T3" fmla="*/ 1 h 30"/>
                  <a:gd name="T4" fmla="*/ 0 w 9"/>
                  <a:gd name="T5" fmla="*/ 3 h 30"/>
                  <a:gd name="T6" fmla="*/ 5 w 9"/>
                  <a:gd name="T7" fmla="*/ 16 h 30"/>
                  <a:gd name="T8" fmla="*/ 1 w 9"/>
                  <a:gd name="T9" fmla="*/ 27 h 30"/>
                  <a:gd name="T10" fmla="*/ 1 w 9"/>
                  <a:gd name="T11" fmla="*/ 30 h 30"/>
                  <a:gd name="T12" fmla="*/ 2 w 9"/>
                  <a:gd name="T13" fmla="*/ 30 h 30"/>
                  <a:gd name="T14" fmla="*/ 3 w 9"/>
                  <a:gd name="T15" fmla="*/ 29 h 30"/>
                  <a:gd name="T16" fmla="*/ 9 w 9"/>
                  <a:gd name="T17" fmla="*/ 16 h 30"/>
                  <a:gd name="T18" fmla="*/ 3 w 9"/>
                  <a:gd name="T1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0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3" y="7"/>
                      <a:pt x="5" y="11"/>
                      <a:pt x="5" y="16"/>
                    </a:cubicBezTo>
                    <a:cubicBezTo>
                      <a:pt x="5" y="20"/>
                      <a:pt x="4" y="24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1" y="30"/>
                      <a:pt x="2" y="30"/>
                      <a:pt x="2" y="30"/>
                    </a:cubicBezTo>
                    <a:cubicBezTo>
                      <a:pt x="3" y="30"/>
                      <a:pt x="3" y="30"/>
                      <a:pt x="3" y="29"/>
                    </a:cubicBezTo>
                    <a:cubicBezTo>
                      <a:pt x="7" y="26"/>
                      <a:pt x="9" y="21"/>
                      <a:pt x="9" y="16"/>
                    </a:cubicBezTo>
                    <a:cubicBezTo>
                      <a:pt x="9" y="10"/>
                      <a:pt x="6" y="5"/>
                      <a:pt x="3" y="1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3" name="Freeform 8"/>
            <p:cNvSpPr>
              <a:spLocks/>
            </p:cNvSpPr>
            <p:nvPr/>
          </p:nvSpPr>
          <p:spPr bwMode="auto">
            <a:xfrm>
              <a:off x="2698533" y="2032973"/>
              <a:ext cx="664663" cy="358229"/>
            </a:xfrm>
            <a:custGeom>
              <a:avLst/>
              <a:gdLst/>
              <a:ahLst/>
              <a:cxnLst>
                <a:cxn ang="0">
                  <a:pos x="5492" y="1876"/>
                </a:cxn>
                <a:cxn ang="0">
                  <a:pos x="5426" y="1682"/>
                </a:cxn>
                <a:cxn ang="0">
                  <a:pos x="5326" y="1506"/>
                </a:cxn>
                <a:cxn ang="0">
                  <a:pos x="5198" y="1350"/>
                </a:cxn>
                <a:cxn ang="0">
                  <a:pos x="5046" y="1220"/>
                </a:cxn>
                <a:cxn ang="0">
                  <a:pos x="4874" y="1116"/>
                </a:cxn>
                <a:cxn ang="0">
                  <a:pos x="4682" y="1042"/>
                </a:cxn>
                <a:cxn ang="0">
                  <a:pos x="4476" y="1004"/>
                </a:cxn>
                <a:cxn ang="0">
                  <a:pos x="4302" y="1002"/>
                </a:cxn>
                <a:cxn ang="0">
                  <a:pos x="4184" y="898"/>
                </a:cxn>
                <a:cxn ang="0">
                  <a:pos x="4060" y="694"/>
                </a:cxn>
                <a:cxn ang="0">
                  <a:pos x="3908" y="512"/>
                </a:cxn>
                <a:cxn ang="0">
                  <a:pos x="3732" y="352"/>
                </a:cxn>
                <a:cxn ang="0">
                  <a:pos x="3534" y="218"/>
                </a:cxn>
                <a:cxn ang="0">
                  <a:pos x="3316" y="114"/>
                </a:cxn>
                <a:cxn ang="0">
                  <a:pos x="3084" y="42"/>
                </a:cxn>
                <a:cxn ang="0">
                  <a:pos x="2838" y="4"/>
                </a:cxn>
                <a:cxn ang="0">
                  <a:pos x="2630" y="2"/>
                </a:cxn>
                <a:cxn ang="0">
                  <a:pos x="2318" y="46"/>
                </a:cxn>
                <a:cxn ang="0">
                  <a:pos x="2026" y="146"/>
                </a:cxn>
                <a:cxn ang="0">
                  <a:pos x="1764" y="296"/>
                </a:cxn>
                <a:cxn ang="0">
                  <a:pos x="1532" y="490"/>
                </a:cxn>
                <a:cxn ang="0">
                  <a:pos x="1340" y="724"/>
                </a:cxn>
                <a:cxn ang="0">
                  <a:pos x="1194" y="988"/>
                </a:cxn>
                <a:cxn ang="0">
                  <a:pos x="1096" y="1280"/>
                </a:cxn>
                <a:cxn ang="0">
                  <a:pos x="1058" y="1514"/>
                </a:cxn>
                <a:cxn ang="0">
                  <a:pos x="908" y="1500"/>
                </a:cxn>
                <a:cxn ang="0">
                  <a:pos x="770" y="1510"/>
                </a:cxn>
                <a:cxn ang="0">
                  <a:pos x="596" y="1556"/>
                </a:cxn>
                <a:cxn ang="0">
                  <a:pos x="436" y="1632"/>
                </a:cxn>
                <a:cxn ang="0">
                  <a:pos x="296" y="1736"/>
                </a:cxn>
                <a:cxn ang="0">
                  <a:pos x="180" y="1864"/>
                </a:cxn>
                <a:cxn ang="0">
                  <a:pos x="90" y="2014"/>
                </a:cxn>
                <a:cxn ang="0">
                  <a:pos x="28" y="2182"/>
                </a:cxn>
                <a:cxn ang="0">
                  <a:pos x="0" y="2362"/>
                </a:cxn>
                <a:cxn ang="0">
                  <a:pos x="4" y="2500"/>
                </a:cxn>
                <a:cxn ang="0">
                  <a:pos x="40" y="2678"/>
                </a:cxn>
                <a:cxn ang="0">
                  <a:pos x="110" y="2840"/>
                </a:cxn>
                <a:cxn ang="0">
                  <a:pos x="206" y="2986"/>
                </a:cxn>
                <a:cxn ang="0">
                  <a:pos x="330" y="3108"/>
                </a:cxn>
                <a:cxn ang="0">
                  <a:pos x="474" y="3206"/>
                </a:cxn>
                <a:cxn ang="0">
                  <a:pos x="638" y="3276"/>
                </a:cxn>
                <a:cxn ang="0">
                  <a:pos x="814" y="3312"/>
                </a:cxn>
                <a:cxn ang="0">
                  <a:pos x="5486" y="3316"/>
                </a:cxn>
                <a:cxn ang="0">
                  <a:pos x="5620" y="3302"/>
                </a:cxn>
                <a:cxn ang="0">
                  <a:pos x="5746" y="3264"/>
                </a:cxn>
                <a:cxn ang="0">
                  <a:pos x="5860" y="3202"/>
                </a:cxn>
                <a:cxn ang="0">
                  <a:pos x="5958" y="3120"/>
                </a:cxn>
                <a:cxn ang="0">
                  <a:pos x="6040" y="3022"/>
                </a:cxn>
                <a:cxn ang="0">
                  <a:pos x="6102" y="2908"/>
                </a:cxn>
                <a:cxn ang="0">
                  <a:pos x="6140" y="2782"/>
                </a:cxn>
                <a:cxn ang="0">
                  <a:pos x="6154" y="2646"/>
                </a:cxn>
                <a:cxn ang="0">
                  <a:pos x="6146" y="2548"/>
                </a:cxn>
                <a:cxn ang="0">
                  <a:pos x="6116" y="2422"/>
                </a:cxn>
                <a:cxn ang="0">
                  <a:pos x="6062" y="2308"/>
                </a:cxn>
                <a:cxn ang="0">
                  <a:pos x="5988" y="2206"/>
                </a:cxn>
                <a:cxn ang="0">
                  <a:pos x="5898" y="2120"/>
                </a:cxn>
                <a:cxn ang="0">
                  <a:pos x="5792" y="2054"/>
                </a:cxn>
                <a:cxn ang="0">
                  <a:pos x="5674" y="2006"/>
                </a:cxn>
                <a:cxn ang="0">
                  <a:pos x="5546" y="1982"/>
                </a:cxn>
              </a:cxnLst>
              <a:rect l="0" t="0" r="r" b="b"/>
              <a:pathLst>
                <a:path w="6154" h="3316">
                  <a:moveTo>
                    <a:pt x="5512" y="1980"/>
                  </a:moveTo>
                  <a:lnTo>
                    <a:pt x="5512" y="1980"/>
                  </a:lnTo>
                  <a:lnTo>
                    <a:pt x="5504" y="1928"/>
                  </a:lnTo>
                  <a:lnTo>
                    <a:pt x="5492" y="1876"/>
                  </a:lnTo>
                  <a:lnTo>
                    <a:pt x="5478" y="1826"/>
                  </a:lnTo>
                  <a:lnTo>
                    <a:pt x="5462" y="1778"/>
                  </a:lnTo>
                  <a:lnTo>
                    <a:pt x="5446" y="1730"/>
                  </a:lnTo>
                  <a:lnTo>
                    <a:pt x="5426" y="1682"/>
                  </a:lnTo>
                  <a:lnTo>
                    <a:pt x="5404" y="1636"/>
                  </a:lnTo>
                  <a:lnTo>
                    <a:pt x="5380" y="1592"/>
                  </a:lnTo>
                  <a:lnTo>
                    <a:pt x="5354" y="1548"/>
                  </a:lnTo>
                  <a:lnTo>
                    <a:pt x="5326" y="1506"/>
                  </a:lnTo>
                  <a:lnTo>
                    <a:pt x="5296" y="1466"/>
                  </a:lnTo>
                  <a:lnTo>
                    <a:pt x="5266" y="1426"/>
                  </a:lnTo>
                  <a:lnTo>
                    <a:pt x="5234" y="1388"/>
                  </a:lnTo>
                  <a:lnTo>
                    <a:pt x="5198" y="1350"/>
                  </a:lnTo>
                  <a:lnTo>
                    <a:pt x="5162" y="1316"/>
                  </a:lnTo>
                  <a:lnTo>
                    <a:pt x="5126" y="1282"/>
                  </a:lnTo>
                  <a:lnTo>
                    <a:pt x="5086" y="1250"/>
                  </a:lnTo>
                  <a:lnTo>
                    <a:pt x="5046" y="1220"/>
                  </a:lnTo>
                  <a:lnTo>
                    <a:pt x="5006" y="1190"/>
                  </a:lnTo>
                  <a:lnTo>
                    <a:pt x="4962" y="1164"/>
                  </a:lnTo>
                  <a:lnTo>
                    <a:pt x="4918" y="1138"/>
                  </a:lnTo>
                  <a:lnTo>
                    <a:pt x="4874" y="1116"/>
                  </a:lnTo>
                  <a:lnTo>
                    <a:pt x="4826" y="1094"/>
                  </a:lnTo>
                  <a:lnTo>
                    <a:pt x="4780" y="1074"/>
                  </a:lnTo>
                  <a:lnTo>
                    <a:pt x="4732" y="1058"/>
                  </a:lnTo>
                  <a:lnTo>
                    <a:pt x="4682" y="1042"/>
                  </a:lnTo>
                  <a:lnTo>
                    <a:pt x="4632" y="1030"/>
                  </a:lnTo>
                  <a:lnTo>
                    <a:pt x="4580" y="1020"/>
                  </a:lnTo>
                  <a:lnTo>
                    <a:pt x="4528" y="1010"/>
                  </a:lnTo>
                  <a:lnTo>
                    <a:pt x="4476" y="1004"/>
                  </a:lnTo>
                  <a:lnTo>
                    <a:pt x="4422" y="1002"/>
                  </a:lnTo>
                  <a:lnTo>
                    <a:pt x="4368" y="1000"/>
                  </a:lnTo>
                  <a:lnTo>
                    <a:pt x="4368" y="1000"/>
                  </a:lnTo>
                  <a:lnTo>
                    <a:pt x="4302" y="1002"/>
                  </a:lnTo>
                  <a:lnTo>
                    <a:pt x="4236" y="1008"/>
                  </a:lnTo>
                  <a:lnTo>
                    <a:pt x="4236" y="1008"/>
                  </a:lnTo>
                  <a:lnTo>
                    <a:pt x="4212" y="952"/>
                  </a:lnTo>
                  <a:lnTo>
                    <a:pt x="4184" y="898"/>
                  </a:lnTo>
                  <a:lnTo>
                    <a:pt x="4156" y="846"/>
                  </a:lnTo>
                  <a:lnTo>
                    <a:pt x="4126" y="794"/>
                  </a:lnTo>
                  <a:lnTo>
                    <a:pt x="4094" y="744"/>
                  </a:lnTo>
                  <a:lnTo>
                    <a:pt x="4060" y="694"/>
                  </a:lnTo>
                  <a:lnTo>
                    <a:pt x="4024" y="646"/>
                  </a:lnTo>
                  <a:lnTo>
                    <a:pt x="3988" y="600"/>
                  </a:lnTo>
                  <a:lnTo>
                    <a:pt x="3948" y="554"/>
                  </a:lnTo>
                  <a:lnTo>
                    <a:pt x="3908" y="512"/>
                  </a:lnTo>
                  <a:lnTo>
                    <a:pt x="3866" y="470"/>
                  </a:lnTo>
                  <a:lnTo>
                    <a:pt x="3822" y="428"/>
                  </a:lnTo>
                  <a:lnTo>
                    <a:pt x="3778" y="390"/>
                  </a:lnTo>
                  <a:lnTo>
                    <a:pt x="3732" y="352"/>
                  </a:lnTo>
                  <a:lnTo>
                    <a:pt x="3684" y="316"/>
                  </a:lnTo>
                  <a:lnTo>
                    <a:pt x="3636" y="282"/>
                  </a:lnTo>
                  <a:lnTo>
                    <a:pt x="3586" y="248"/>
                  </a:lnTo>
                  <a:lnTo>
                    <a:pt x="3534" y="218"/>
                  </a:lnTo>
                  <a:lnTo>
                    <a:pt x="3482" y="190"/>
                  </a:lnTo>
                  <a:lnTo>
                    <a:pt x="3428" y="162"/>
                  </a:lnTo>
                  <a:lnTo>
                    <a:pt x="3372" y="138"/>
                  </a:lnTo>
                  <a:lnTo>
                    <a:pt x="3316" y="114"/>
                  </a:lnTo>
                  <a:lnTo>
                    <a:pt x="3260" y="92"/>
                  </a:lnTo>
                  <a:lnTo>
                    <a:pt x="3202" y="74"/>
                  </a:lnTo>
                  <a:lnTo>
                    <a:pt x="3144" y="56"/>
                  </a:lnTo>
                  <a:lnTo>
                    <a:pt x="3084" y="42"/>
                  </a:lnTo>
                  <a:lnTo>
                    <a:pt x="3024" y="30"/>
                  </a:lnTo>
                  <a:lnTo>
                    <a:pt x="2962" y="18"/>
                  </a:lnTo>
                  <a:lnTo>
                    <a:pt x="2900" y="10"/>
                  </a:lnTo>
                  <a:lnTo>
                    <a:pt x="2838" y="4"/>
                  </a:lnTo>
                  <a:lnTo>
                    <a:pt x="2774" y="0"/>
                  </a:lnTo>
                  <a:lnTo>
                    <a:pt x="2710" y="0"/>
                  </a:lnTo>
                  <a:lnTo>
                    <a:pt x="2710" y="0"/>
                  </a:lnTo>
                  <a:lnTo>
                    <a:pt x="2630" y="2"/>
                  </a:lnTo>
                  <a:lnTo>
                    <a:pt x="2550" y="8"/>
                  </a:lnTo>
                  <a:lnTo>
                    <a:pt x="2472" y="16"/>
                  </a:lnTo>
                  <a:lnTo>
                    <a:pt x="2394" y="30"/>
                  </a:lnTo>
                  <a:lnTo>
                    <a:pt x="2318" y="46"/>
                  </a:lnTo>
                  <a:lnTo>
                    <a:pt x="2242" y="66"/>
                  </a:lnTo>
                  <a:lnTo>
                    <a:pt x="2168" y="90"/>
                  </a:lnTo>
                  <a:lnTo>
                    <a:pt x="2096" y="116"/>
                  </a:lnTo>
                  <a:lnTo>
                    <a:pt x="2026" y="146"/>
                  </a:lnTo>
                  <a:lnTo>
                    <a:pt x="1958" y="180"/>
                  </a:lnTo>
                  <a:lnTo>
                    <a:pt x="1892" y="216"/>
                  </a:lnTo>
                  <a:lnTo>
                    <a:pt x="1826" y="256"/>
                  </a:lnTo>
                  <a:lnTo>
                    <a:pt x="1764" y="296"/>
                  </a:lnTo>
                  <a:lnTo>
                    <a:pt x="1702" y="342"/>
                  </a:lnTo>
                  <a:lnTo>
                    <a:pt x="1644" y="388"/>
                  </a:lnTo>
                  <a:lnTo>
                    <a:pt x="1586" y="438"/>
                  </a:lnTo>
                  <a:lnTo>
                    <a:pt x="1532" y="490"/>
                  </a:lnTo>
                  <a:lnTo>
                    <a:pt x="1480" y="546"/>
                  </a:lnTo>
                  <a:lnTo>
                    <a:pt x="1432" y="602"/>
                  </a:lnTo>
                  <a:lnTo>
                    <a:pt x="1386" y="662"/>
                  </a:lnTo>
                  <a:lnTo>
                    <a:pt x="1340" y="724"/>
                  </a:lnTo>
                  <a:lnTo>
                    <a:pt x="1300" y="786"/>
                  </a:lnTo>
                  <a:lnTo>
                    <a:pt x="1262" y="852"/>
                  </a:lnTo>
                  <a:lnTo>
                    <a:pt x="1226" y="920"/>
                  </a:lnTo>
                  <a:lnTo>
                    <a:pt x="1194" y="988"/>
                  </a:lnTo>
                  <a:lnTo>
                    <a:pt x="1164" y="1058"/>
                  </a:lnTo>
                  <a:lnTo>
                    <a:pt x="1138" y="1132"/>
                  </a:lnTo>
                  <a:lnTo>
                    <a:pt x="1116" y="1204"/>
                  </a:lnTo>
                  <a:lnTo>
                    <a:pt x="1096" y="1280"/>
                  </a:lnTo>
                  <a:lnTo>
                    <a:pt x="1080" y="1356"/>
                  </a:lnTo>
                  <a:lnTo>
                    <a:pt x="1068" y="1434"/>
                  </a:lnTo>
                  <a:lnTo>
                    <a:pt x="1058" y="1514"/>
                  </a:lnTo>
                  <a:lnTo>
                    <a:pt x="1058" y="1514"/>
                  </a:lnTo>
                  <a:lnTo>
                    <a:pt x="1022" y="1508"/>
                  </a:lnTo>
                  <a:lnTo>
                    <a:pt x="984" y="1504"/>
                  </a:lnTo>
                  <a:lnTo>
                    <a:pt x="946" y="1500"/>
                  </a:lnTo>
                  <a:lnTo>
                    <a:pt x="908" y="1500"/>
                  </a:lnTo>
                  <a:lnTo>
                    <a:pt x="908" y="1500"/>
                  </a:lnTo>
                  <a:lnTo>
                    <a:pt x="860" y="1502"/>
                  </a:lnTo>
                  <a:lnTo>
                    <a:pt x="814" y="1504"/>
                  </a:lnTo>
                  <a:lnTo>
                    <a:pt x="770" y="1510"/>
                  </a:lnTo>
                  <a:lnTo>
                    <a:pt x="724" y="1518"/>
                  </a:lnTo>
                  <a:lnTo>
                    <a:pt x="680" y="1528"/>
                  </a:lnTo>
                  <a:lnTo>
                    <a:pt x="638" y="1540"/>
                  </a:lnTo>
                  <a:lnTo>
                    <a:pt x="596" y="1556"/>
                  </a:lnTo>
                  <a:lnTo>
                    <a:pt x="554" y="1572"/>
                  </a:lnTo>
                  <a:lnTo>
                    <a:pt x="514" y="1590"/>
                  </a:lnTo>
                  <a:lnTo>
                    <a:pt x="474" y="1610"/>
                  </a:lnTo>
                  <a:lnTo>
                    <a:pt x="436" y="1632"/>
                  </a:lnTo>
                  <a:lnTo>
                    <a:pt x="400" y="1656"/>
                  </a:lnTo>
                  <a:lnTo>
                    <a:pt x="364" y="1680"/>
                  </a:lnTo>
                  <a:lnTo>
                    <a:pt x="330" y="1708"/>
                  </a:lnTo>
                  <a:lnTo>
                    <a:pt x="296" y="1736"/>
                  </a:lnTo>
                  <a:lnTo>
                    <a:pt x="266" y="1766"/>
                  </a:lnTo>
                  <a:lnTo>
                    <a:pt x="236" y="1798"/>
                  </a:lnTo>
                  <a:lnTo>
                    <a:pt x="206" y="1830"/>
                  </a:lnTo>
                  <a:lnTo>
                    <a:pt x="180" y="1864"/>
                  </a:lnTo>
                  <a:lnTo>
                    <a:pt x="154" y="1900"/>
                  </a:lnTo>
                  <a:lnTo>
                    <a:pt x="130" y="1938"/>
                  </a:lnTo>
                  <a:lnTo>
                    <a:pt x="110" y="1976"/>
                  </a:lnTo>
                  <a:lnTo>
                    <a:pt x="90" y="2014"/>
                  </a:lnTo>
                  <a:lnTo>
                    <a:pt x="70" y="2054"/>
                  </a:lnTo>
                  <a:lnTo>
                    <a:pt x="54" y="2096"/>
                  </a:lnTo>
                  <a:lnTo>
                    <a:pt x="40" y="2138"/>
                  </a:lnTo>
                  <a:lnTo>
                    <a:pt x="28" y="2182"/>
                  </a:lnTo>
                  <a:lnTo>
                    <a:pt x="18" y="2224"/>
                  </a:lnTo>
                  <a:lnTo>
                    <a:pt x="10" y="2270"/>
                  </a:lnTo>
                  <a:lnTo>
                    <a:pt x="4" y="2316"/>
                  </a:lnTo>
                  <a:lnTo>
                    <a:pt x="0" y="2362"/>
                  </a:lnTo>
                  <a:lnTo>
                    <a:pt x="0" y="2408"/>
                  </a:lnTo>
                  <a:lnTo>
                    <a:pt x="0" y="2408"/>
                  </a:lnTo>
                  <a:lnTo>
                    <a:pt x="0" y="2454"/>
                  </a:lnTo>
                  <a:lnTo>
                    <a:pt x="4" y="2500"/>
                  </a:lnTo>
                  <a:lnTo>
                    <a:pt x="10" y="2546"/>
                  </a:lnTo>
                  <a:lnTo>
                    <a:pt x="18" y="2590"/>
                  </a:lnTo>
                  <a:lnTo>
                    <a:pt x="28" y="2634"/>
                  </a:lnTo>
                  <a:lnTo>
                    <a:pt x="40" y="2678"/>
                  </a:lnTo>
                  <a:lnTo>
                    <a:pt x="54" y="2720"/>
                  </a:lnTo>
                  <a:lnTo>
                    <a:pt x="70" y="2762"/>
                  </a:lnTo>
                  <a:lnTo>
                    <a:pt x="90" y="2802"/>
                  </a:lnTo>
                  <a:lnTo>
                    <a:pt x="110" y="2840"/>
                  </a:lnTo>
                  <a:lnTo>
                    <a:pt x="130" y="2878"/>
                  </a:lnTo>
                  <a:lnTo>
                    <a:pt x="154" y="2916"/>
                  </a:lnTo>
                  <a:lnTo>
                    <a:pt x="180" y="2952"/>
                  </a:lnTo>
                  <a:lnTo>
                    <a:pt x="206" y="2986"/>
                  </a:lnTo>
                  <a:lnTo>
                    <a:pt x="236" y="3018"/>
                  </a:lnTo>
                  <a:lnTo>
                    <a:pt x="266" y="3050"/>
                  </a:lnTo>
                  <a:lnTo>
                    <a:pt x="296" y="3080"/>
                  </a:lnTo>
                  <a:lnTo>
                    <a:pt x="330" y="3108"/>
                  </a:lnTo>
                  <a:lnTo>
                    <a:pt x="364" y="3136"/>
                  </a:lnTo>
                  <a:lnTo>
                    <a:pt x="400" y="3160"/>
                  </a:lnTo>
                  <a:lnTo>
                    <a:pt x="436" y="3184"/>
                  </a:lnTo>
                  <a:lnTo>
                    <a:pt x="474" y="3206"/>
                  </a:lnTo>
                  <a:lnTo>
                    <a:pt x="514" y="3226"/>
                  </a:lnTo>
                  <a:lnTo>
                    <a:pt x="554" y="3244"/>
                  </a:lnTo>
                  <a:lnTo>
                    <a:pt x="596" y="3260"/>
                  </a:lnTo>
                  <a:lnTo>
                    <a:pt x="638" y="3276"/>
                  </a:lnTo>
                  <a:lnTo>
                    <a:pt x="680" y="3288"/>
                  </a:lnTo>
                  <a:lnTo>
                    <a:pt x="724" y="3298"/>
                  </a:lnTo>
                  <a:lnTo>
                    <a:pt x="770" y="3306"/>
                  </a:lnTo>
                  <a:lnTo>
                    <a:pt x="814" y="3312"/>
                  </a:lnTo>
                  <a:lnTo>
                    <a:pt x="860" y="3314"/>
                  </a:lnTo>
                  <a:lnTo>
                    <a:pt x="908" y="3316"/>
                  </a:lnTo>
                  <a:lnTo>
                    <a:pt x="5486" y="3316"/>
                  </a:lnTo>
                  <a:lnTo>
                    <a:pt x="5486" y="3316"/>
                  </a:lnTo>
                  <a:lnTo>
                    <a:pt x="5520" y="3316"/>
                  </a:lnTo>
                  <a:lnTo>
                    <a:pt x="5554" y="3312"/>
                  </a:lnTo>
                  <a:lnTo>
                    <a:pt x="5588" y="3308"/>
                  </a:lnTo>
                  <a:lnTo>
                    <a:pt x="5620" y="3302"/>
                  </a:lnTo>
                  <a:lnTo>
                    <a:pt x="5652" y="3294"/>
                  </a:lnTo>
                  <a:lnTo>
                    <a:pt x="5684" y="3286"/>
                  </a:lnTo>
                  <a:lnTo>
                    <a:pt x="5716" y="3276"/>
                  </a:lnTo>
                  <a:lnTo>
                    <a:pt x="5746" y="3264"/>
                  </a:lnTo>
                  <a:lnTo>
                    <a:pt x="5776" y="3250"/>
                  </a:lnTo>
                  <a:lnTo>
                    <a:pt x="5804" y="3236"/>
                  </a:lnTo>
                  <a:lnTo>
                    <a:pt x="5832" y="3220"/>
                  </a:lnTo>
                  <a:lnTo>
                    <a:pt x="5860" y="3202"/>
                  </a:lnTo>
                  <a:lnTo>
                    <a:pt x="5886" y="3184"/>
                  </a:lnTo>
                  <a:lnTo>
                    <a:pt x="5910" y="3164"/>
                  </a:lnTo>
                  <a:lnTo>
                    <a:pt x="5934" y="3142"/>
                  </a:lnTo>
                  <a:lnTo>
                    <a:pt x="5958" y="3120"/>
                  </a:lnTo>
                  <a:lnTo>
                    <a:pt x="5980" y="3096"/>
                  </a:lnTo>
                  <a:lnTo>
                    <a:pt x="6002" y="3072"/>
                  </a:lnTo>
                  <a:lnTo>
                    <a:pt x="6022" y="3048"/>
                  </a:lnTo>
                  <a:lnTo>
                    <a:pt x="6040" y="3022"/>
                  </a:lnTo>
                  <a:lnTo>
                    <a:pt x="6058" y="2994"/>
                  </a:lnTo>
                  <a:lnTo>
                    <a:pt x="6074" y="2966"/>
                  </a:lnTo>
                  <a:lnTo>
                    <a:pt x="6088" y="2938"/>
                  </a:lnTo>
                  <a:lnTo>
                    <a:pt x="6102" y="2908"/>
                  </a:lnTo>
                  <a:lnTo>
                    <a:pt x="6114" y="2878"/>
                  </a:lnTo>
                  <a:lnTo>
                    <a:pt x="6124" y="2846"/>
                  </a:lnTo>
                  <a:lnTo>
                    <a:pt x="6134" y="2814"/>
                  </a:lnTo>
                  <a:lnTo>
                    <a:pt x="6140" y="2782"/>
                  </a:lnTo>
                  <a:lnTo>
                    <a:pt x="6146" y="2748"/>
                  </a:lnTo>
                  <a:lnTo>
                    <a:pt x="6150" y="2716"/>
                  </a:lnTo>
                  <a:lnTo>
                    <a:pt x="6154" y="2682"/>
                  </a:lnTo>
                  <a:lnTo>
                    <a:pt x="6154" y="2646"/>
                  </a:lnTo>
                  <a:lnTo>
                    <a:pt x="6154" y="2646"/>
                  </a:lnTo>
                  <a:lnTo>
                    <a:pt x="6154" y="2614"/>
                  </a:lnTo>
                  <a:lnTo>
                    <a:pt x="6150" y="2580"/>
                  </a:lnTo>
                  <a:lnTo>
                    <a:pt x="6146" y="2548"/>
                  </a:lnTo>
                  <a:lnTo>
                    <a:pt x="6142" y="2516"/>
                  </a:lnTo>
                  <a:lnTo>
                    <a:pt x="6134" y="2484"/>
                  </a:lnTo>
                  <a:lnTo>
                    <a:pt x="6126" y="2452"/>
                  </a:lnTo>
                  <a:lnTo>
                    <a:pt x="6116" y="2422"/>
                  </a:lnTo>
                  <a:lnTo>
                    <a:pt x="6104" y="2392"/>
                  </a:lnTo>
                  <a:lnTo>
                    <a:pt x="6092" y="2364"/>
                  </a:lnTo>
                  <a:lnTo>
                    <a:pt x="6078" y="2336"/>
                  </a:lnTo>
                  <a:lnTo>
                    <a:pt x="6062" y="2308"/>
                  </a:lnTo>
                  <a:lnTo>
                    <a:pt x="6046" y="2282"/>
                  </a:lnTo>
                  <a:lnTo>
                    <a:pt x="6028" y="2256"/>
                  </a:lnTo>
                  <a:lnTo>
                    <a:pt x="6008" y="2230"/>
                  </a:lnTo>
                  <a:lnTo>
                    <a:pt x="5988" y="2206"/>
                  </a:lnTo>
                  <a:lnTo>
                    <a:pt x="5968" y="2184"/>
                  </a:lnTo>
                  <a:lnTo>
                    <a:pt x="5946" y="2162"/>
                  </a:lnTo>
                  <a:lnTo>
                    <a:pt x="5922" y="2140"/>
                  </a:lnTo>
                  <a:lnTo>
                    <a:pt x="5898" y="2120"/>
                  </a:lnTo>
                  <a:lnTo>
                    <a:pt x="5872" y="2102"/>
                  </a:lnTo>
                  <a:lnTo>
                    <a:pt x="5846" y="2084"/>
                  </a:lnTo>
                  <a:lnTo>
                    <a:pt x="5820" y="2068"/>
                  </a:lnTo>
                  <a:lnTo>
                    <a:pt x="5792" y="2054"/>
                  </a:lnTo>
                  <a:lnTo>
                    <a:pt x="5764" y="2040"/>
                  </a:lnTo>
                  <a:lnTo>
                    <a:pt x="5734" y="2026"/>
                  </a:lnTo>
                  <a:lnTo>
                    <a:pt x="5704" y="2016"/>
                  </a:lnTo>
                  <a:lnTo>
                    <a:pt x="5674" y="2006"/>
                  </a:lnTo>
                  <a:lnTo>
                    <a:pt x="5642" y="1998"/>
                  </a:lnTo>
                  <a:lnTo>
                    <a:pt x="5612" y="1990"/>
                  </a:lnTo>
                  <a:lnTo>
                    <a:pt x="5578" y="1986"/>
                  </a:lnTo>
                  <a:lnTo>
                    <a:pt x="5546" y="1982"/>
                  </a:lnTo>
                  <a:lnTo>
                    <a:pt x="5512" y="1980"/>
                  </a:lnTo>
                  <a:lnTo>
                    <a:pt x="5512" y="1980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/>
                  </a:gs>
                  <a:gs pos="50000">
                    <a:srgbClr val="00B0F0">
                      <a:alpha val="83000"/>
                    </a:srgb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90">
                <a:defRPr/>
              </a:pPr>
              <a:endParaRPr lang="zh-CN" altLang="en-US" sz="2131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2834033" y="1955487"/>
            <a:ext cx="664452" cy="358116"/>
            <a:chOff x="1472437" y="2167746"/>
            <a:chExt cx="664663" cy="358229"/>
          </a:xfrm>
        </p:grpSpPr>
        <p:grpSp>
          <p:nvGrpSpPr>
            <p:cNvPr id="103" name="组合 102"/>
            <p:cNvGrpSpPr/>
            <p:nvPr/>
          </p:nvGrpSpPr>
          <p:grpSpPr>
            <a:xfrm>
              <a:off x="1667194" y="2280934"/>
              <a:ext cx="211768" cy="190075"/>
              <a:chOff x="2806970" y="1321532"/>
              <a:chExt cx="448660" cy="402700"/>
            </a:xfrm>
          </p:grpSpPr>
          <p:sp>
            <p:nvSpPr>
              <p:cNvPr id="105" name="Freeform 34"/>
              <p:cNvSpPr>
                <a:spLocks/>
              </p:cNvSpPr>
              <p:nvPr/>
            </p:nvSpPr>
            <p:spPr bwMode="auto">
              <a:xfrm>
                <a:off x="2914210" y="1608236"/>
                <a:ext cx="227613" cy="115996"/>
              </a:xfrm>
              <a:custGeom>
                <a:avLst/>
                <a:gdLst>
                  <a:gd name="T0" fmla="*/ 29 w 32"/>
                  <a:gd name="T1" fmla="*/ 10 h 16"/>
                  <a:gd name="T2" fmla="*/ 18 w 32"/>
                  <a:gd name="T3" fmla="*/ 10 h 16"/>
                  <a:gd name="T4" fmla="*/ 18 w 32"/>
                  <a:gd name="T5" fmla="*/ 6 h 16"/>
                  <a:gd name="T6" fmla="*/ 16 w 32"/>
                  <a:gd name="T7" fmla="*/ 4 h 16"/>
                  <a:gd name="T8" fmla="*/ 15 w 32"/>
                  <a:gd name="T9" fmla="*/ 6 h 16"/>
                  <a:gd name="T10" fmla="*/ 15 w 32"/>
                  <a:gd name="T11" fmla="*/ 11 h 16"/>
                  <a:gd name="T12" fmla="*/ 16 w 32"/>
                  <a:gd name="T13" fmla="*/ 13 h 16"/>
                  <a:gd name="T14" fmla="*/ 29 w 32"/>
                  <a:gd name="T15" fmla="*/ 13 h 16"/>
                  <a:gd name="T16" fmla="*/ 29 w 32"/>
                  <a:gd name="T17" fmla="*/ 13 h 16"/>
                  <a:gd name="T18" fmla="*/ 29 w 32"/>
                  <a:gd name="T19" fmla="*/ 13 h 16"/>
                  <a:gd name="T20" fmla="*/ 3 w 32"/>
                  <a:gd name="T21" fmla="*/ 13 h 16"/>
                  <a:gd name="T22" fmla="*/ 3 w 32"/>
                  <a:gd name="T23" fmla="*/ 13 h 16"/>
                  <a:gd name="T24" fmla="*/ 3 w 32"/>
                  <a:gd name="T25" fmla="*/ 13 h 16"/>
                  <a:gd name="T26" fmla="*/ 11 w 32"/>
                  <a:gd name="T27" fmla="*/ 13 h 16"/>
                  <a:gd name="T28" fmla="*/ 12 w 32"/>
                  <a:gd name="T29" fmla="*/ 11 h 16"/>
                  <a:gd name="T30" fmla="*/ 12 w 32"/>
                  <a:gd name="T31" fmla="*/ 1 h 16"/>
                  <a:gd name="T32" fmla="*/ 11 w 32"/>
                  <a:gd name="T33" fmla="*/ 0 h 16"/>
                  <a:gd name="T34" fmla="*/ 9 w 32"/>
                  <a:gd name="T35" fmla="*/ 1 h 16"/>
                  <a:gd name="T36" fmla="*/ 9 w 32"/>
                  <a:gd name="T37" fmla="*/ 10 h 16"/>
                  <a:gd name="T38" fmla="*/ 3 w 32"/>
                  <a:gd name="T39" fmla="*/ 10 h 16"/>
                  <a:gd name="T40" fmla="*/ 0 w 32"/>
                  <a:gd name="T41" fmla="*/ 13 h 16"/>
                  <a:gd name="T42" fmla="*/ 3 w 32"/>
                  <a:gd name="T43" fmla="*/ 16 h 16"/>
                  <a:gd name="T44" fmla="*/ 29 w 32"/>
                  <a:gd name="T45" fmla="*/ 16 h 16"/>
                  <a:gd name="T46" fmla="*/ 32 w 32"/>
                  <a:gd name="T47" fmla="*/ 13 h 16"/>
                  <a:gd name="T48" fmla="*/ 29 w 32"/>
                  <a:gd name="T4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16">
                    <a:moveTo>
                      <a:pt x="29" y="10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7" y="4"/>
                      <a:pt x="16" y="4"/>
                    </a:cubicBezTo>
                    <a:cubicBezTo>
                      <a:pt x="16" y="4"/>
                      <a:pt x="15" y="5"/>
                      <a:pt x="15" y="6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2"/>
                      <a:pt x="16" y="13"/>
                      <a:pt x="16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2" y="12"/>
                      <a:pt x="12" y="1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10" y="0"/>
                      <a:pt x="9" y="0"/>
                      <a:pt x="9" y="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0" y="11"/>
                      <a:pt x="0" y="13"/>
                    </a:cubicBezTo>
                    <a:cubicBezTo>
                      <a:pt x="0" y="15"/>
                      <a:pt x="2" y="16"/>
                      <a:pt x="3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1" y="16"/>
                      <a:pt x="32" y="15"/>
                      <a:pt x="32" y="13"/>
                    </a:cubicBezTo>
                    <a:cubicBezTo>
                      <a:pt x="32" y="11"/>
                      <a:pt x="31" y="10"/>
                      <a:pt x="29" y="10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6" name="Freeform 35"/>
              <p:cNvSpPr>
                <a:spLocks noEditPoints="1"/>
              </p:cNvSpPr>
              <p:nvPr/>
            </p:nvSpPr>
            <p:spPr bwMode="auto">
              <a:xfrm>
                <a:off x="3078355" y="1472544"/>
                <a:ext cx="129127" cy="129127"/>
              </a:xfrm>
              <a:custGeom>
                <a:avLst/>
                <a:gdLst>
                  <a:gd name="T0" fmla="*/ 13 w 18"/>
                  <a:gd name="T1" fmla="*/ 18 h 18"/>
                  <a:gd name="T2" fmla="*/ 5 w 18"/>
                  <a:gd name="T3" fmla="*/ 18 h 18"/>
                  <a:gd name="T4" fmla="*/ 0 w 18"/>
                  <a:gd name="T5" fmla="*/ 13 h 18"/>
                  <a:gd name="T6" fmla="*/ 0 w 18"/>
                  <a:gd name="T7" fmla="*/ 5 h 18"/>
                  <a:gd name="T8" fmla="*/ 5 w 18"/>
                  <a:gd name="T9" fmla="*/ 0 h 18"/>
                  <a:gd name="T10" fmla="*/ 13 w 18"/>
                  <a:gd name="T11" fmla="*/ 0 h 18"/>
                  <a:gd name="T12" fmla="*/ 18 w 18"/>
                  <a:gd name="T13" fmla="*/ 5 h 18"/>
                  <a:gd name="T14" fmla="*/ 18 w 18"/>
                  <a:gd name="T15" fmla="*/ 13 h 18"/>
                  <a:gd name="T16" fmla="*/ 13 w 18"/>
                  <a:gd name="T17" fmla="*/ 18 h 18"/>
                  <a:gd name="T18" fmla="*/ 5 w 18"/>
                  <a:gd name="T19" fmla="*/ 3 h 18"/>
                  <a:gd name="T20" fmla="*/ 3 w 18"/>
                  <a:gd name="T21" fmla="*/ 5 h 18"/>
                  <a:gd name="T22" fmla="*/ 3 w 18"/>
                  <a:gd name="T23" fmla="*/ 13 h 18"/>
                  <a:gd name="T24" fmla="*/ 5 w 18"/>
                  <a:gd name="T25" fmla="*/ 15 h 18"/>
                  <a:gd name="T26" fmla="*/ 13 w 18"/>
                  <a:gd name="T27" fmla="*/ 15 h 18"/>
                  <a:gd name="T28" fmla="*/ 15 w 18"/>
                  <a:gd name="T29" fmla="*/ 13 h 18"/>
                  <a:gd name="T30" fmla="*/ 15 w 18"/>
                  <a:gd name="T31" fmla="*/ 5 h 18"/>
                  <a:gd name="T32" fmla="*/ 13 w 18"/>
                  <a:gd name="T33" fmla="*/ 3 h 18"/>
                  <a:gd name="T34" fmla="*/ 5 w 18"/>
                  <a:gd name="T3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18">
                    <a:moveTo>
                      <a:pt x="13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2" y="18"/>
                      <a:pt x="0" y="15"/>
                      <a:pt x="0" y="1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8" y="2"/>
                      <a:pt x="18" y="5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5"/>
                      <a:pt x="16" y="18"/>
                      <a:pt x="13" y="18"/>
                    </a:cubicBezTo>
                    <a:close/>
                    <a:moveTo>
                      <a:pt x="5" y="3"/>
                    </a:moveTo>
                    <a:cubicBezTo>
                      <a:pt x="4" y="3"/>
                      <a:pt x="3" y="4"/>
                      <a:pt x="3" y="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5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4" y="3"/>
                      <a:pt x="13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7" name="Freeform 40"/>
              <p:cNvSpPr>
                <a:spLocks noEditPoints="1"/>
              </p:cNvSpPr>
              <p:nvPr/>
            </p:nvSpPr>
            <p:spPr bwMode="auto">
              <a:xfrm>
                <a:off x="2879193" y="1321532"/>
                <a:ext cx="376437" cy="315157"/>
              </a:xfrm>
              <a:custGeom>
                <a:avLst/>
                <a:gdLst>
                  <a:gd name="T0" fmla="*/ 22 w 53"/>
                  <a:gd name="T1" fmla="*/ 3 h 44"/>
                  <a:gd name="T2" fmla="*/ 38 w 53"/>
                  <a:gd name="T3" fmla="*/ 11 h 44"/>
                  <a:gd name="T4" fmla="*/ 50 w 53"/>
                  <a:gd name="T5" fmla="*/ 19 h 44"/>
                  <a:gd name="T6" fmla="*/ 50 w 53"/>
                  <a:gd name="T7" fmla="*/ 40 h 44"/>
                  <a:gd name="T8" fmla="*/ 48 w 53"/>
                  <a:gd name="T9" fmla="*/ 42 h 44"/>
                  <a:gd name="T10" fmla="*/ 28 w 53"/>
                  <a:gd name="T11" fmla="*/ 42 h 44"/>
                  <a:gd name="T12" fmla="*/ 12 w 53"/>
                  <a:gd name="T13" fmla="*/ 31 h 44"/>
                  <a:gd name="T14" fmla="*/ 3 w 53"/>
                  <a:gd name="T15" fmla="*/ 22 h 44"/>
                  <a:gd name="T16" fmla="*/ 3 w 53"/>
                  <a:gd name="T17" fmla="*/ 4 h 44"/>
                  <a:gd name="T18" fmla="*/ 4 w 53"/>
                  <a:gd name="T19" fmla="*/ 3 h 44"/>
                  <a:gd name="T20" fmla="*/ 22 w 53"/>
                  <a:gd name="T21" fmla="*/ 3 h 44"/>
                  <a:gd name="T22" fmla="*/ 23 w 53"/>
                  <a:gd name="T23" fmla="*/ 0 h 44"/>
                  <a:gd name="T24" fmla="*/ 4 w 53"/>
                  <a:gd name="T25" fmla="*/ 0 h 44"/>
                  <a:gd name="T26" fmla="*/ 0 w 53"/>
                  <a:gd name="T27" fmla="*/ 4 h 44"/>
                  <a:gd name="T28" fmla="*/ 0 w 53"/>
                  <a:gd name="T29" fmla="*/ 23 h 44"/>
                  <a:gd name="T30" fmla="*/ 10 w 53"/>
                  <a:gd name="T31" fmla="*/ 33 h 44"/>
                  <a:gd name="T32" fmla="*/ 27 w 53"/>
                  <a:gd name="T33" fmla="*/ 44 h 44"/>
                  <a:gd name="T34" fmla="*/ 48 w 53"/>
                  <a:gd name="T35" fmla="*/ 44 h 44"/>
                  <a:gd name="T36" fmla="*/ 53 w 53"/>
                  <a:gd name="T37" fmla="*/ 40 h 44"/>
                  <a:gd name="T38" fmla="*/ 53 w 53"/>
                  <a:gd name="T39" fmla="*/ 17 h 44"/>
                  <a:gd name="T40" fmla="*/ 39 w 53"/>
                  <a:gd name="T41" fmla="*/ 9 h 44"/>
                  <a:gd name="T42" fmla="*/ 23 w 53"/>
                  <a:gd name="T4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44">
                    <a:moveTo>
                      <a:pt x="22" y="3"/>
                    </a:moveTo>
                    <a:cubicBezTo>
                      <a:pt x="24" y="4"/>
                      <a:pt x="34" y="9"/>
                      <a:pt x="38" y="11"/>
                    </a:cubicBezTo>
                    <a:cubicBezTo>
                      <a:pt x="41" y="13"/>
                      <a:pt x="47" y="17"/>
                      <a:pt x="50" y="19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50" y="41"/>
                      <a:pt x="49" y="42"/>
                      <a:pt x="48" y="42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5" y="40"/>
                      <a:pt x="15" y="33"/>
                      <a:pt x="12" y="31"/>
                    </a:cubicBezTo>
                    <a:cubicBezTo>
                      <a:pt x="10" y="29"/>
                      <a:pt x="5" y="24"/>
                      <a:pt x="3" y="2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2" y="3"/>
                      <a:pt x="22" y="3"/>
                      <a:pt x="22" y="3"/>
                    </a:cubicBezTo>
                    <a:moveTo>
                      <a:pt x="2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7" y="30"/>
                      <a:pt x="10" y="33"/>
                    </a:cubicBezTo>
                    <a:cubicBezTo>
                      <a:pt x="13" y="35"/>
                      <a:pt x="27" y="44"/>
                      <a:pt x="27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51" y="44"/>
                      <a:pt x="53" y="42"/>
                      <a:pt x="53" y="40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3" y="17"/>
                      <a:pt x="44" y="12"/>
                      <a:pt x="39" y="9"/>
                    </a:cubicBezTo>
                    <a:cubicBezTo>
                      <a:pt x="34" y="6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8" name="Freeform 41"/>
              <p:cNvSpPr>
                <a:spLocks/>
              </p:cNvSpPr>
              <p:nvPr/>
            </p:nvSpPr>
            <p:spPr bwMode="auto">
              <a:xfrm>
                <a:off x="2885759" y="1328097"/>
                <a:ext cx="186031" cy="129127"/>
              </a:xfrm>
              <a:custGeom>
                <a:avLst/>
                <a:gdLst>
                  <a:gd name="T0" fmla="*/ 24 w 26"/>
                  <a:gd name="T1" fmla="*/ 18 h 18"/>
                  <a:gd name="T2" fmla="*/ 23 w 26"/>
                  <a:gd name="T3" fmla="*/ 18 h 18"/>
                  <a:gd name="T4" fmla="*/ 1 w 26"/>
                  <a:gd name="T5" fmla="*/ 3 h 18"/>
                  <a:gd name="T6" fmla="*/ 0 w 26"/>
                  <a:gd name="T7" fmla="*/ 1 h 18"/>
                  <a:gd name="T8" fmla="*/ 2 w 26"/>
                  <a:gd name="T9" fmla="*/ 0 h 18"/>
                  <a:gd name="T10" fmla="*/ 25 w 26"/>
                  <a:gd name="T11" fmla="*/ 16 h 18"/>
                  <a:gd name="T12" fmla="*/ 25 w 26"/>
                  <a:gd name="T13" fmla="*/ 18 h 18"/>
                  <a:gd name="T14" fmla="*/ 24 w 2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4" y="18"/>
                    </a:moveTo>
                    <a:cubicBezTo>
                      <a:pt x="24" y="18"/>
                      <a:pt x="24" y="18"/>
                      <a:pt x="23" y="18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6"/>
                      <a:pt x="26" y="17"/>
                      <a:pt x="25" y="18"/>
                    </a:cubicBezTo>
                    <a:cubicBezTo>
                      <a:pt x="25" y="18"/>
                      <a:pt x="25" y="18"/>
                      <a:pt x="24" y="18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9" name="Freeform 42"/>
              <p:cNvSpPr>
                <a:spLocks/>
              </p:cNvSpPr>
              <p:nvPr/>
            </p:nvSpPr>
            <p:spPr bwMode="auto">
              <a:xfrm>
                <a:off x="2806970" y="1428772"/>
                <a:ext cx="122561" cy="223236"/>
              </a:xfrm>
              <a:custGeom>
                <a:avLst/>
                <a:gdLst>
                  <a:gd name="T0" fmla="*/ 14 w 17"/>
                  <a:gd name="T1" fmla="*/ 31 h 31"/>
                  <a:gd name="T2" fmla="*/ 12 w 17"/>
                  <a:gd name="T3" fmla="*/ 30 h 31"/>
                  <a:gd name="T4" fmla="*/ 13 w 17"/>
                  <a:gd name="T5" fmla="*/ 28 h 31"/>
                  <a:gd name="T6" fmla="*/ 15 w 17"/>
                  <a:gd name="T7" fmla="*/ 27 h 31"/>
                  <a:gd name="T8" fmla="*/ 15 w 17"/>
                  <a:gd name="T9" fmla="*/ 27 h 31"/>
                  <a:gd name="T10" fmla="*/ 13 w 17"/>
                  <a:gd name="T11" fmla="*/ 26 h 31"/>
                  <a:gd name="T12" fmla="*/ 1 w 17"/>
                  <a:gd name="T13" fmla="*/ 9 h 31"/>
                  <a:gd name="T14" fmla="*/ 5 w 17"/>
                  <a:gd name="T15" fmla="*/ 2 h 31"/>
                  <a:gd name="T16" fmla="*/ 11 w 17"/>
                  <a:gd name="T17" fmla="*/ 1 h 31"/>
                  <a:gd name="T18" fmla="*/ 12 w 17"/>
                  <a:gd name="T19" fmla="*/ 3 h 31"/>
                  <a:gd name="T20" fmla="*/ 11 w 17"/>
                  <a:gd name="T21" fmla="*/ 4 h 31"/>
                  <a:gd name="T22" fmla="*/ 11 w 17"/>
                  <a:gd name="T23" fmla="*/ 4 h 31"/>
                  <a:gd name="T24" fmla="*/ 6 w 17"/>
                  <a:gd name="T25" fmla="*/ 5 h 31"/>
                  <a:gd name="T26" fmla="*/ 4 w 17"/>
                  <a:gd name="T27" fmla="*/ 10 h 31"/>
                  <a:gd name="T28" fmla="*/ 15 w 17"/>
                  <a:gd name="T29" fmla="*/ 24 h 31"/>
                  <a:gd name="T30" fmla="*/ 17 w 17"/>
                  <a:gd name="T31" fmla="*/ 28 h 31"/>
                  <a:gd name="T32" fmla="*/ 14 w 17"/>
                  <a:gd name="T33" fmla="*/ 31 h 31"/>
                  <a:gd name="T34" fmla="*/ 14 w 17"/>
                  <a:gd name="T3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1">
                    <a:moveTo>
                      <a:pt x="14" y="31"/>
                    </a:moveTo>
                    <a:cubicBezTo>
                      <a:pt x="13" y="31"/>
                      <a:pt x="12" y="31"/>
                      <a:pt x="12" y="30"/>
                    </a:cubicBezTo>
                    <a:cubicBezTo>
                      <a:pt x="12" y="29"/>
                      <a:pt x="12" y="28"/>
                      <a:pt x="13" y="28"/>
                    </a:cubicBezTo>
                    <a:cubicBezTo>
                      <a:pt x="14" y="28"/>
                      <a:pt x="14" y="28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3" y="26"/>
                    </a:cubicBezTo>
                    <a:cubicBezTo>
                      <a:pt x="10" y="24"/>
                      <a:pt x="0" y="19"/>
                      <a:pt x="1" y="9"/>
                    </a:cubicBezTo>
                    <a:cubicBezTo>
                      <a:pt x="1" y="6"/>
                      <a:pt x="2" y="4"/>
                      <a:pt x="5" y="2"/>
                    </a:cubicBezTo>
                    <a:cubicBezTo>
                      <a:pt x="7" y="0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2" y="3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8" y="3"/>
                      <a:pt x="6" y="5"/>
                    </a:cubicBezTo>
                    <a:cubicBezTo>
                      <a:pt x="5" y="6"/>
                      <a:pt x="4" y="7"/>
                      <a:pt x="4" y="10"/>
                    </a:cubicBezTo>
                    <a:cubicBezTo>
                      <a:pt x="3" y="17"/>
                      <a:pt x="9" y="21"/>
                      <a:pt x="15" y="24"/>
                    </a:cubicBezTo>
                    <a:cubicBezTo>
                      <a:pt x="17" y="25"/>
                      <a:pt x="17" y="26"/>
                      <a:pt x="17" y="28"/>
                    </a:cubicBezTo>
                    <a:cubicBezTo>
                      <a:pt x="17" y="29"/>
                      <a:pt x="15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lose/>
                  </a:path>
                </a:pathLst>
              </a:custGeom>
              <a:solidFill>
                <a:srgbClr val="15B0E8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10" tIns="45706" rIns="91410" bIns="4570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4" name="Freeform 8"/>
            <p:cNvSpPr>
              <a:spLocks/>
            </p:cNvSpPr>
            <p:nvPr/>
          </p:nvSpPr>
          <p:spPr bwMode="auto">
            <a:xfrm>
              <a:off x="1472437" y="2167746"/>
              <a:ext cx="664663" cy="358229"/>
            </a:xfrm>
            <a:custGeom>
              <a:avLst/>
              <a:gdLst/>
              <a:ahLst/>
              <a:cxnLst>
                <a:cxn ang="0">
                  <a:pos x="5492" y="1876"/>
                </a:cxn>
                <a:cxn ang="0">
                  <a:pos x="5426" y="1682"/>
                </a:cxn>
                <a:cxn ang="0">
                  <a:pos x="5326" y="1506"/>
                </a:cxn>
                <a:cxn ang="0">
                  <a:pos x="5198" y="1350"/>
                </a:cxn>
                <a:cxn ang="0">
                  <a:pos x="5046" y="1220"/>
                </a:cxn>
                <a:cxn ang="0">
                  <a:pos x="4874" y="1116"/>
                </a:cxn>
                <a:cxn ang="0">
                  <a:pos x="4682" y="1042"/>
                </a:cxn>
                <a:cxn ang="0">
                  <a:pos x="4476" y="1004"/>
                </a:cxn>
                <a:cxn ang="0">
                  <a:pos x="4302" y="1002"/>
                </a:cxn>
                <a:cxn ang="0">
                  <a:pos x="4184" y="898"/>
                </a:cxn>
                <a:cxn ang="0">
                  <a:pos x="4060" y="694"/>
                </a:cxn>
                <a:cxn ang="0">
                  <a:pos x="3908" y="512"/>
                </a:cxn>
                <a:cxn ang="0">
                  <a:pos x="3732" y="352"/>
                </a:cxn>
                <a:cxn ang="0">
                  <a:pos x="3534" y="218"/>
                </a:cxn>
                <a:cxn ang="0">
                  <a:pos x="3316" y="114"/>
                </a:cxn>
                <a:cxn ang="0">
                  <a:pos x="3084" y="42"/>
                </a:cxn>
                <a:cxn ang="0">
                  <a:pos x="2838" y="4"/>
                </a:cxn>
                <a:cxn ang="0">
                  <a:pos x="2630" y="2"/>
                </a:cxn>
                <a:cxn ang="0">
                  <a:pos x="2318" y="46"/>
                </a:cxn>
                <a:cxn ang="0">
                  <a:pos x="2026" y="146"/>
                </a:cxn>
                <a:cxn ang="0">
                  <a:pos x="1764" y="296"/>
                </a:cxn>
                <a:cxn ang="0">
                  <a:pos x="1532" y="490"/>
                </a:cxn>
                <a:cxn ang="0">
                  <a:pos x="1340" y="724"/>
                </a:cxn>
                <a:cxn ang="0">
                  <a:pos x="1194" y="988"/>
                </a:cxn>
                <a:cxn ang="0">
                  <a:pos x="1096" y="1280"/>
                </a:cxn>
                <a:cxn ang="0">
                  <a:pos x="1058" y="1514"/>
                </a:cxn>
                <a:cxn ang="0">
                  <a:pos x="908" y="1500"/>
                </a:cxn>
                <a:cxn ang="0">
                  <a:pos x="770" y="1510"/>
                </a:cxn>
                <a:cxn ang="0">
                  <a:pos x="596" y="1556"/>
                </a:cxn>
                <a:cxn ang="0">
                  <a:pos x="436" y="1632"/>
                </a:cxn>
                <a:cxn ang="0">
                  <a:pos x="296" y="1736"/>
                </a:cxn>
                <a:cxn ang="0">
                  <a:pos x="180" y="1864"/>
                </a:cxn>
                <a:cxn ang="0">
                  <a:pos x="90" y="2014"/>
                </a:cxn>
                <a:cxn ang="0">
                  <a:pos x="28" y="2182"/>
                </a:cxn>
                <a:cxn ang="0">
                  <a:pos x="0" y="2362"/>
                </a:cxn>
                <a:cxn ang="0">
                  <a:pos x="4" y="2500"/>
                </a:cxn>
                <a:cxn ang="0">
                  <a:pos x="40" y="2678"/>
                </a:cxn>
                <a:cxn ang="0">
                  <a:pos x="110" y="2840"/>
                </a:cxn>
                <a:cxn ang="0">
                  <a:pos x="206" y="2986"/>
                </a:cxn>
                <a:cxn ang="0">
                  <a:pos x="330" y="3108"/>
                </a:cxn>
                <a:cxn ang="0">
                  <a:pos x="474" y="3206"/>
                </a:cxn>
                <a:cxn ang="0">
                  <a:pos x="638" y="3276"/>
                </a:cxn>
                <a:cxn ang="0">
                  <a:pos x="814" y="3312"/>
                </a:cxn>
                <a:cxn ang="0">
                  <a:pos x="5486" y="3316"/>
                </a:cxn>
                <a:cxn ang="0">
                  <a:pos x="5620" y="3302"/>
                </a:cxn>
                <a:cxn ang="0">
                  <a:pos x="5746" y="3264"/>
                </a:cxn>
                <a:cxn ang="0">
                  <a:pos x="5860" y="3202"/>
                </a:cxn>
                <a:cxn ang="0">
                  <a:pos x="5958" y="3120"/>
                </a:cxn>
                <a:cxn ang="0">
                  <a:pos x="6040" y="3022"/>
                </a:cxn>
                <a:cxn ang="0">
                  <a:pos x="6102" y="2908"/>
                </a:cxn>
                <a:cxn ang="0">
                  <a:pos x="6140" y="2782"/>
                </a:cxn>
                <a:cxn ang="0">
                  <a:pos x="6154" y="2646"/>
                </a:cxn>
                <a:cxn ang="0">
                  <a:pos x="6146" y="2548"/>
                </a:cxn>
                <a:cxn ang="0">
                  <a:pos x="6116" y="2422"/>
                </a:cxn>
                <a:cxn ang="0">
                  <a:pos x="6062" y="2308"/>
                </a:cxn>
                <a:cxn ang="0">
                  <a:pos x="5988" y="2206"/>
                </a:cxn>
                <a:cxn ang="0">
                  <a:pos x="5898" y="2120"/>
                </a:cxn>
                <a:cxn ang="0">
                  <a:pos x="5792" y="2054"/>
                </a:cxn>
                <a:cxn ang="0">
                  <a:pos x="5674" y="2006"/>
                </a:cxn>
                <a:cxn ang="0">
                  <a:pos x="5546" y="1982"/>
                </a:cxn>
              </a:cxnLst>
              <a:rect l="0" t="0" r="r" b="b"/>
              <a:pathLst>
                <a:path w="6154" h="3316">
                  <a:moveTo>
                    <a:pt x="5512" y="1980"/>
                  </a:moveTo>
                  <a:lnTo>
                    <a:pt x="5512" y="1980"/>
                  </a:lnTo>
                  <a:lnTo>
                    <a:pt x="5504" y="1928"/>
                  </a:lnTo>
                  <a:lnTo>
                    <a:pt x="5492" y="1876"/>
                  </a:lnTo>
                  <a:lnTo>
                    <a:pt x="5478" y="1826"/>
                  </a:lnTo>
                  <a:lnTo>
                    <a:pt x="5462" y="1778"/>
                  </a:lnTo>
                  <a:lnTo>
                    <a:pt x="5446" y="1730"/>
                  </a:lnTo>
                  <a:lnTo>
                    <a:pt x="5426" y="1682"/>
                  </a:lnTo>
                  <a:lnTo>
                    <a:pt x="5404" y="1636"/>
                  </a:lnTo>
                  <a:lnTo>
                    <a:pt x="5380" y="1592"/>
                  </a:lnTo>
                  <a:lnTo>
                    <a:pt x="5354" y="1548"/>
                  </a:lnTo>
                  <a:lnTo>
                    <a:pt x="5326" y="1506"/>
                  </a:lnTo>
                  <a:lnTo>
                    <a:pt x="5296" y="1466"/>
                  </a:lnTo>
                  <a:lnTo>
                    <a:pt x="5266" y="1426"/>
                  </a:lnTo>
                  <a:lnTo>
                    <a:pt x="5234" y="1388"/>
                  </a:lnTo>
                  <a:lnTo>
                    <a:pt x="5198" y="1350"/>
                  </a:lnTo>
                  <a:lnTo>
                    <a:pt x="5162" y="1316"/>
                  </a:lnTo>
                  <a:lnTo>
                    <a:pt x="5126" y="1282"/>
                  </a:lnTo>
                  <a:lnTo>
                    <a:pt x="5086" y="1250"/>
                  </a:lnTo>
                  <a:lnTo>
                    <a:pt x="5046" y="1220"/>
                  </a:lnTo>
                  <a:lnTo>
                    <a:pt x="5006" y="1190"/>
                  </a:lnTo>
                  <a:lnTo>
                    <a:pt x="4962" y="1164"/>
                  </a:lnTo>
                  <a:lnTo>
                    <a:pt x="4918" y="1138"/>
                  </a:lnTo>
                  <a:lnTo>
                    <a:pt x="4874" y="1116"/>
                  </a:lnTo>
                  <a:lnTo>
                    <a:pt x="4826" y="1094"/>
                  </a:lnTo>
                  <a:lnTo>
                    <a:pt x="4780" y="1074"/>
                  </a:lnTo>
                  <a:lnTo>
                    <a:pt x="4732" y="1058"/>
                  </a:lnTo>
                  <a:lnTo>
                    <a:pt x="4682" y="1042"/>
                  </a:lnTo>
                  <a:lnTo>
                    <a:pt x="4632" y="1030"/>
                  </a:lnTo>
                  <a:lnTo>
                    <a:pt x="4580" y="1020"/>
                  </a:lnTo>
                  <a:lnTo>
                    <a:pt x="4528" y="1010"/>
                  </a:lnTo>
                  <a:lnTo>
                    <a:pt x="4476" y="1004"/>
                  </a:lnTo>
                  <a:lnTo>
                    <a:pt x="4422" y="1002"/>
                  </a:lnTo>
                  <a:lnTo>
                    <a:pt x="4368" y="1000"/>
                  </a:lnTo>
                  <a:lnTo>
                    <a:pt x="4368" y="1000"/>
                  </a:lnTo>
                  <a:lnTo>
                    <a:pt x="4302" y="1002"/>
                  </a:lnTo>
                  <a:lnTo>
                    <a:pt x="4236" y="1008"/>
                  </a:lnTo>
                  <a:lnTo>
                    <a:pt x="4236" y="1008"/>
                  </a:lnTo>
                  <a:lnTo>
                    <a:pt x="4212" y="952"/>
                  </a:lnTo>
                  <a:lnTo>
                    <a:pt x="4184" y="898"/>
                  </a:lnTo>
                  <a:lnTo>
                    <a:pt x="4156" y="846"/>
                  </a:lnTo>
                  <a:lnTo>
                    <a:pt x="4126" y="794"/>
                  </a:lnTo>
                  <a:lnTo>
                    <a:pt x="4094" y="744"/>
                  </a:lnTo>
                  <a:lnTo>
                    <a:pt x="4060" y="694"/>
                  </a:lnTo>
                  <a:lnTo>
                    <a:pt x="4024" y="646"/>
                  </a:lnTo>
                  <a:lnTo>
                    <a:pt x="3988" y="600"/>
                  </a:lnTo>
                  <a:lnTo>
                    <a:pt x="3948" y="554"/>
                  </a:lnTo>
                  <a:lnTo>
                    <a:pt x="3908" y="512"/>
                  </a:lnTo>
                  <a:lnTo>
                    <a:pt x="3866" y="470"/>
                  </a:lnTo>
                  <a:lnTo>
                    <a:pt x="3822" y="428"/>
                  </a:lnTo>
                  <a:lnTo>
                    <a:pt x="3778" y="390"/>
                  </a:lnTo>
                  <a:lnTo>
                    <a:pt x="3732" y="352"/>
                  </a:lnTo>
                  <a:lnTo>
                    <a:pt x="3684" y="316"/>
                  </a:lnTo>
                  <a:lnTo>
                    <a:pt x="3636" y="282"/>
                  </a:lnTo>
                  <a:lnTo>
                    <a:pt x="3586" y="248"/>
                  </a:lnTo>
                  <a:lnTo>
                    <a:pt x="3534" y="218"/>
                  </a:lnTo>
                  <a:lnTo>
                    <a:pt x="3482" y="190"/>
                  </a:lnTo>
                  <a:lnTo>
                    <a:pt x="3428" y="162"/>
                  </a:lnTo>
                  <a:lnTo>
                    <a:pt x="3372" y="138"/>
                  </a:lnTo>
                  <a:lnTo>
                    <a:pt x="3316" y="114"/>
                  </a:lnTo>
                  <a:lnTo>
                    <a:pt x="3260" y="92"/>
                  </a:lnTo>
                  <a:lnTo>
                    <a:pt x="3202" y="74"/>
                  </a:lnTo>
                  <a:lnTo>
                    <a:pt x="3144" y="56"/>
                  </a:lnTo>
                  <a:lnTo>
                    <a:pt x="3084" y="42"/>
                  </a:lnTo>
                  <a:lnTo>
                    <a:pt x="3024" y="30"/>
                  </a:lnTo>
                  <a:lnTo>
                    <a:pt x="2962" y="18"/>
                  </a:lnTo>
                  <a:lnTo>
                    <a:pt x="2900" y="10"/>
                  </a:lnTo>
                  <a:lnTo>
                    <a:pt x="2838" y="4"/>
                  </a:lnTo>
                  <a:lnTo>
                    <a:pt x="2774" y="0"/>
                  </a:lnTo>
                  <a:lnTo>
                    <a:pt x="2710" y="0"/>
                  </a:lnTo>
                  <a:lnTo>
                    <a:pt x="2710" y="0"/>
                  </a:lnTo>
                  <a:lnTo>
                    <a:pt x="2630" y="2"/>
                  </a:lnTo>
                  <a:lnTo>
                    <a:pt x="2550" y="8"/>
                  </a:lnTo>
                  <a:lnTo>
                    <a:pt x="2472" y="16"/>
                  </a:lnTo>
                  <a:lnTo>
                    <a:pt x="2394" y="30"/>
                  </a:lnTo>
                  <a:lnTo>
                    <a:pt x="2318" y="46"/>
                  </a:lnTo>
                  <a:lnTo>
                    <a:pt x="2242" y="66"/>
                  </a:lnTo>
                  <a:lnTo>
                    <a:pt x="2168" y="90"/>
                  </a:lnTo>
                  <a:lnTo>
                    <a:pt x="2096" y="116"/>
                  </a:lnTo>
                  <a:lnTo>
                    <a:pt x="2026" y="146"/>
                  </a:lnTo>
                  <a:lnTo>
                    <a:pt x="1958" y="180"/>
                  </a:lnTo>
                  <a:lnTo>
                    <a:pt x="1892" y="216"/>
                  </a:lnTo>
                  <a:lnTo>
                    <a:pt x="1826" y="256"/>
                  </a:lnTo>
                  <a:lnTo>
                    <a:pt x="1764" y="296"/>
                  </a:lnTo>
                  <a:lnTo>
                    <a:pt x="1702" y="342"/>
                  </a:lnTo>
                  <a:lnTo>
                    <a:pt x="1644" y="388"/>
                  </a:lnTo>
                  <a:lnTo>
                    <a:pt x="1586" y="438"/>
                  </a:lnTo>
                  <a:lnTo>
                    <a:pt x="1532" y="490"/>
                  </a:lnTo>
                  <a:lnTo>
                    <a:pt x="1480" y="546"/>
                  </a:lnTo>
                  <a:lnTo>
                    <a:pt x="1432" y="602"/>
                  </a:lnTo>
                  <a:lnTo>
                    <a:pt x="1386" y="662"/>
                  </a:lnTo>
                  <a:lnTo>
                    <a:pt x="1340" y="724"/>
                  </a:lnTo>
                  <a:lnTo>
                    <a:pt x="1300" y="786"/>
                  </a:lnTo>
                  <a:lnTo>
                    <a:pt x="1262" y="852"/>
                  </a:lnTo>
                  <a:lnTo>
                    <a:pt x="1226" y="920"/>
                  </a:lnTo>
                  <a:lnTo>
                    <a:pt x="1194" y="988"/>
                  </a:lnTo>
                  <a:lnTo>
                    <a:pt x="1164" y="1058"/>
                  </a:lnTo>
                  <a:lnTo>
                    <a:pt x="1138" y="1132"/>
                  </a:lnTo>
                  <a:lnTo>
                    <a:pt x="1116" y="1204"/>
                  </a:lnTo>
                  <a:lnTo>
                    <a:pt x="1096" y="1280"/>
                  </a:lnTo>
                  <a:lnTo>
                    <a:pt x="1080" y="1356"/>
                  </a:lnTo>
                  <a:lnTo>
                    <a:pt x="1068" y="1434"/>
                  </a:lnTo>
                  <a:lnTo>
                    <a:pt x="1058" y="1514"/>
                  </a:lnTo>
                  <a:lnTo>
                    <a:pt x="1058" y="1514"/>
                  </a:lnTo>
                  <a:lnTo>
                    <a:pt x="1022" y="1508"/>
                  </a:lnTo>
                  <a:lnTo>
                    <a:pt x="984" y="1504"/>
                  </a:lnTo>
                  <a:lnTo>
                    <a:pt x="946" y="1500"/>
                  </a:lnTo>
                  <a:lnTo>
                    <a:pt x="908" y="1500"/>
                  </a:lnTo>
                  <a:lnTo>
                    <a:pt x="908" y="1500"/>
                  </a:lnTo>
                  <a:lnTo>
                    <a:pt x="860" y="1502"/>
                  </a:lnTo>
                  <a:lnTo>
                    <a:pt x="814" y="1504"/>
                  </a:lnTo>
                  <a:lnTo>
                    <a:pt x="770" y="1510"/>
                  </a:lnTo>
                  <a:lnTo>
                    <a:pt x="724" y="1518"/>
                  </a:lnTo>
                  <a:lnTo>
                    <a:pt x="680" y="1528"/>
                  </a:lnTo>
                  <a:lnTo>
                    <a:pt x="638" y="1540"/>
                  </a:lnTo>
                  <a:lnTo>
                    <a:pt x="596" y="1556"/>
                  </a:lnTo>
                  <a:lnTo>
                    <a:pt x="554" y="1572"/>
                  </a:lnTo>
                  <a:lnTo>
                    <a:pt x="514" y="1590"/>
                  </a:lnTo>
                  <a:lnTo>
                    <a:pt x="474" y="1610"/>
                  </a:lnTo>
                  <a:lnTo>
                    <a:pt x="436" y="1632"/>
                  </a:lnTo>
                  <a:lnTo>
                    <a:pt x="400" y="1656"/>
                  </a:lnTo>
                  <a:lnTo>
                    <a:pt x="364" y="1680"/>
                  </a:lnTo>
                  <a:lnTo>
                    <a:pt x="330" y="1708"/>
                  </a:lnTo>
                  <a:lnTo>
                    <a:pt x="296" y="1736"/>
                  </a:lnTo>
                  <a:lnTo>
                    <a:pt x="266" y="1766"/>
                  </a:lnTo>
                  <a:lnTo>
                    <a:pt x="236" y="1798"/>
                  </a:lnTo>
                  <a:lnTo>
                    <a:pt x="206" y="1830"/>
                  </a:lnTo>
                  <a:lnTo>
                    <a:pt x="180" y="1864"/>
                  </a:lnTo>
                  <a:lnTo>
                    <a:pt x="154" y="1900"/>
                  </a:lnTo>
                  <a:lnTo>
                    <a:pt x="130" y="1938"/>
                  </a:lnTo>
                  <a:lnTo>
                    <a:pt x="110" y="1976"/>
                  </a:lnTo>
                  <a:lnTo>
                    <a:pt x="90" y="2014"/>
                  </a:lnTo>
                  <a:lnTo>
                    <a:pt x="70" y="2054"/>
                  </a:lnTo>
                  <a:lnTo>
                    <a:pt x="54" y="2096"/>
                  </a:lnTo>
                  <a:lnTo>
                    <a:pt x="40" y="2138"/>
                  </a:lnTo>
                  <a:lnTo>
                    <a:pt x="28" y="2182"/>
                  </a:lnTo>
                  <a:lnTo>
                    <a:pt x="18" y="2224"/>
                  </a:lnTo>
                  <a:lnTo>
                    <a:pt x="10" y="2270"/>
                  </a:lnTo>
                  <a:lnTo>
                    <a:pt x="4" y="2316"/>
                  </a:lnTo>
                  <a:lnTo>
                    <a:pt x="0" y="2362"/>
                  </a:lnTo>
                  <a:lnTo>
                    <a:pt x="0" y="2408"/>
                  </a:lnTo>
                  <a:lnTo>
                    <a:pt x="0" y="2408"/>
                  </a:lnTo>
                  <a:lnTo>
                    <a:pt x="0" y="2454"/>
                  </a:lnTo>
                  <a:lnTo>
                    <a:pt x="4" y="2500"/>
                  </a:lnTo>
                  <a:lnTo>
                    <a:pt x="10" y="2546"/>
                  </a:lnTo>
                  <a:lnTo>
                    <a:pt x="18" y="2590"/>
                  </a:lnTo>
                  <a:lnTo>
                    <a:pt x="28" y="2634"/>
                  </a:lnTo>
                  <a:lnTo>
                    <a:pt x="40" y="2678"/>
                  </a:lnTo>
                  <a:lnTo>
                    <a:pt x="54" y="2720"/>
                  </a:lnTo>
                  <a:lnTo>
                    <a:pt x="70" y="2762"/>
                  </a:lnTo>
                  <a:lnTo>
                    <a:pt x="90" y="2802"/>
                  </a:lnTo>
                  <a:lnTo>
                    <a:pt x="110" y="2840"/>
                  </a:lnTo>
                  <a:lnTo>
                    <a:pt x="130" y="2878"/>
                  </a:lnTo>
                  <a:lnTo>
                    <a:pt x="154" y="2916"/>
                  </a:lnTo>
                  <a:lnTo>
                    <a:pt x="180" y="2952"/>
                  </a:lnTo>
                  <a:lnTo>
                    <a:pt x="206" y="2986"/>
                  </a:lnTo>
                  <a:lnTo>
                    <a:pt x="236" y="3018"/>
                  </a:lnTo>
                  <a:lnTo>
                    <a:pt x="266" y="3050"/>
                  </a:lnTo>
                  <a:lnTo>
                    <a:pt x="296" y="3080"/>
                  </a:lnTo>
                  <a:lnTo>
                    <a:pt x="330" y="3108"/>
                  </a:lnTo>
                  <a:lnTo>
                    <a:pt x="364" y="3136"/>
                  </a:lnTo>
                  <a:lnTo>
                    <a:pt x="400" y="3160"/>
                  </a:lnTo>
                  <a:lnTo>
                    <a:pt x="436" y="3184"/>
                  </a:lnTo>
                  <a:lnTo>
                    <a:pt x="474" y="3206"/>
                  </a:lnTo>
                  <a:lnTo>
                    <a:pt x="514" y="3226"/>
                  </a:lnTo>
                  <a:lnTo>
                    <a:pt x="554" y="3244"/>
                  </a:lnTo>
                  <a:lnTo>
                    <a:pt x="596" y="3260"/>
                  </a:lnTo>
                  <a:lnTo>
                    <a:pt x="638" y="3276"/>
                  </a:lnTo>
                  <a:lnTo>
                    <a:pt x="680" y="3288"/>
                  </a:lnTo>
                  <a:lnTo>
                    <a:pt x="724" y="3298"/>
                  </a:lnTo>
                  <a:lnTo>
                    <a:pt x="770" y="3306"/>
                  </a:lnTo>
                  <a:lnTo>
                    <a:pt x="814" y="3312"/>
                  </a:lnTo>
                  <a:lnTo>
                    <a:pt x="860" y="3314"/>
                  </a:lnTo>
                  <a:lnTo>
                    <a:pt x="908" y="3316"/>
                  </a:lnTo>
                  <a:lnTo>
                    <a:pt x="5486" y="3316"/>
                  </a:lnTo>
                  <a:lnTo>
                    <a:pt x="5486" y="3316"/>
                  </a:lnTo>
                  <a:lnTo>
                    <a:pt x="5520" y="3316"/>
                  </a:lnTo>
                  <a:lnTo>
                    <a:pt x="5554" y="3312"/>
                  </a:lnTo>
                  <a:lnTo>
                    <a:pt x="5588" y="3308"/>
                  </a:lnTo>
                  <a:lnTo>
                    <a:pt x="5620" y="3302"/>
                  </a:lnTo>
                  <a:lnTo>
                    <a:pt x="5652" y="3294"/>
                  </a:lnTo>
                  <a:lnTo>
                    <a:pt x="5684" y="3286"/>
                  </a:lnTo>
                  <a:lnTo>
                    <a:pt x="5716" y="3276"/>
                  </a:lnTo>
                  <a:lnTo>
                    <a:pt x="5746" y="3264"/>
                  </a:lnTo>
                  <a:lnTo>
                    <a:pt x="5776" y="3250"/>
                  </a:lnTo>
                  <a:lnTo>
                    <a:pt x="5804" y="3236"/>
                  </a:lnTo>
                  <a:lnTo>
                    <a:pt x="5832" y="3220"/>
                  </a:lnTo>
                  <a:lnTo>
                    <a:pt x="5860" y="3202"/>
                  </a:lnTo>
                  <a:lnTo>
                    <a:pt x="5886" y="3184"/>
                  </a:lnTo>
                  <a:lnTo>
                    <a:pt x="5910" y="3164"/>
                  </a:lnTo>
                  <a:lnTo>
                    <a:pt x="5934" y="3142"/>
                  </a:lnTo>
                  <a:lnTo>
                    <a:pt x="5958" y="3120"/>
                  </a:lnTo>
                  <a:lnTo>
                    <a:pt x="5980" y="3096"/>
                  </a:lnTo>
                  <a:lnTo>
                    <a:pt x="6002" y="3072"/>
                  </a:lnTo>
                  <a:lnTo>
                    <a:pt x="6022" y="3048"/>
                  </a:lnTo>
                  <a:lnTo>
                    <a:pt x="6040" y="3022"/>
                  </a:lnTo>
                  <a:lnTo>
                    <a:pt x="6058" y="2994"/>
                  </a:lnTo>
                  <a:lnTo>
                    <a:pt x="6074" y="2966"/>
                  </a:lnTo>
                  <a:lnTo>
                    <a:pt x="6088" y="2938"/>
                  </a:lnTo>
                  <a:lnTo>
                    <a:pt x="6102" y="2908"/>
                  </a:lnTo>
                  <a:lnTo>
                    <a:pt x="6114" y="2878"/>
                  </a:lnTo>
                  <a:lnTo>
                    <a:pt x="6124" y="2846"/>
                  </a:lnTo>
                  <a:lnTo>
                    <a:pt x="6134" y="2814"/>
                  </a:lnTo>
                  <a:lnTo>
                    <a:pt x="6140" y="2782"/>
                  </a:lnTo>
                  <a:lnTo>
                    <a:pt x="6146" y="2748"/>
                  </a:lnTo>
                  <a:lnTo>
                    <a:pt x="6150" y="2716"/>
                  </a:lnTo>
                  <a:lnTo>
                    <a:pt x="6154" y="2682"/>
                  </a:lnTo>
                  <a:lnTo>
                    <a:pt x="6154" y="2646"/>
                  </a:lnTo>
                  <a:lnTo>
                    <a:pt x="6154" y="2646"/>
                  </a:lnTo>
                  <a:lnTo>
                    <a:pt x="6154" y="2614"/>
                  </a:lnTo>
                  <a:lnTo>
                    <a:pt x="6150" y="2580"/>
                  </a:lnTo>
                  <a:lnTo>
                    <a:pt x="6146" y="2548"/>
                  </a:lnTo>
                  <a:lnTo>
                    <a:pt x="6142" y="2516"/>
                  </a:lnTo>
                  <a:lnTo>
                    <a:pt x="6134" y="2484"/>
                  </a:lnTo>
                  <a:lnTo>
                    <a:pt x="6126" y="2452"/>
                  </a:lnTo>
                  <a:lnTo>
                    <a:pt x="6116" y="2422"/>
                  </a:lnTo>
                  <a:lnTo>
                    <a:pt x="6104" y="2392"/>
                  </a:lnTo>
                  <a:lnTo>
                    <a:pt x="6092" y="2364"/>
                  </a:lnTo>
                  <a:lnTo>
                    <a:pt x="6078" y="2336"/>
                  </a:lnTo>
                  <a:lnTo>
                    <a:pt x="6062" y="2308"/>
                  </a:lnTo>
                  <a:lnTo>
                    <a:pt x="6046" y="2282"/>
                  </a:lnTo>
                  <a:lnTo>
                    <a:pt x="6028" y="2256"/>
                  </a:lnTo>
                  <a:lnTo>
                    <a:pt x="6008" y="2230"/>
                  </a:lnTo>
                  <a:lnTo>
                    <a:pt x="5988" y="2206"/>
                  </a:lnTo>
                  <a:lnTo>
                    <a:pt x="5968" y="2184"/>
                  </a:lnTo>
                  <a:lnTo>
                    <a:pt x="5946" y="2162"/>
                  </a:lnTo>
                  <a:lnTo>
                    <a:pt x="5922" y="2140"/>
                  </a:lnTo>
                  <a:lnTo>
                    <a:pt x="5898" y="2120"/>
                  </a:lnTo>
                  <a:lnTo>
                    <a:pt x="5872" y="2102"/>
                  </a:lnTo>
                  <a:lnTo>
                    <a:pt x="5846" y="2084"/>
                  </a:lnTo>
                  <a:lnTo>
                    <a:pt x="5820" y="2068"/>
                  </a:lnTo>
                  <a:lnTo>
                    <a:pt x="5792" y="2054"/>
                  </a:lnTo>
                  <a:lnTo>
                    <a:pt x="5764" y="2040"/>
                  </a:lnTo>
                  <a:lnTo>
                    <a:pt x="5734" y="2026"/>
                  </a:lnTo>
                  <a:lnTo>
                    <a:pt x="5704" y="2016"/>
                  </a:lnTo>
                  <a:lnTo>
                    <a:pt x="5674" y="2006"/>
                  </a:lnTo>
                  <a:lnTo>
                    <a:pt x="5642" y="1998"/>
                  </a:lnTo>
                  <a:lnTo>
                    <a:pt x="5612" y="1990"/>
                  </a:lnTo>
                  <a:lnTo>
                    <a:pt x="5578" y="1986"/>
                  </a:lnTo>
                  <a:lnTo>
                    <a:pt x="5546" y="1982"/>
                  </a:lnTo>
                  <a:lnTo>
                    <a:pt x="5512" y="1980"/>
                  </a:lnTo>
                  <a:lnTo>
                    <a:pt x="5512" y="1980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/>
                  </a:gs>
                  <a:gs pos="50000">
                    <a:srgbClr val="00B0F0">
                      <a:alpha val="83000"/>
                    </a:srgb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90">
                <a:defRPr/>
              </a:pPr>
              <a:endParaRPr lang="zh-CN" altLang="en-US" sz="2131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10" name="标题 1"/>
          <p:cNvSpPr txBox="1">
            <a:spLocks/>
          </p:cNvSpPr>
          <p:nvPr/>
        </p:nvSpPr>
        <p:spPr>
          <a:xfrm>
            <a:off x="517775" y="165384"/>
            <a:ext cx="11156451" cy="888111"/>
          </a:xfrm>
          <a:prstGeom prst="rect">
            <a:avLst/>
          </a:prstGeom>
        </p:spPr>
        <p:txBody>
          <a:bodyPr vert="horz" lIns="121904" tIns="60952" rIns="121904" bIns="60952" rtlCol="0" anchor="ctr">
            <a:noAutofit/>
          </a:bodyPr>
          <a:lstStyle>
            <a:lvl1pPr marR="0" indent="0" defTabSz="1219444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599" dirty="0"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50" name="组合 18"/>
          <p:cNvGrpSpPr>
            <a:grpSpLocks/>
          </p:cNvGrpSpPr>
          <p:nvPr/>
        </p:nvGrpSpPr>
        <p:grpSpPr bwMode="auto">
          <a:xfrm>
            <a:off x="4655468" y="2220569"/>
            <a:ext cx="3447906" cy="1865761"/>
            <a:chOff x="6754694" y="1946390"/>
            <a:chExt cx="1938456" cy="1039017"/>
          </a:xfrm>
        </p:grpSpPr>
        <p:sp>
          <p:nvSpPr>
            <p:cNvPr id="176" name="Freeform 8"/>
            <p:cNvSpPr>
              <a:spLocks/>
            </p:cNvSpPr>
            <p:nvPr/>
          </p:nvSpPr>
          <p:spPr bwMode="auto">
            <a:xfrm>
              <a:off x="6770568" y="1946390"/>
              <a:ext cx="1922582" cy="1035957"/>
            </a:xfrm>
            <a:custGeom>
              <a:avLst/>
              <a:gdLst/>
              <a:ahLst/>
              <a:cxnLst>
                <a:cxn ang="0">
                  <a:pos x="5492" y="1876"/>
                </a:cxn>
                <a:cxn ang="0">
                  <a:pos x="5426" y="1682"/>
                </a:cxn>
                <a:cxn ang="0">
                  <a:pos x="5326" y="1506"/>
                </a:cxn>
                <a:cxn ang="0">
                  <a:pos x="5198" y="1350"/>
                </a:cxn>
                <a:cxn ang="0">
                  <a:pos x="5046" y="1220"/>
                </a:cxn>
                <a:cxn ang="0">
                  <a:pos x="4874" y="1116"/>
                </a:cxn>
                <a:cxn ang="0">
                  <a:pos x="4682" y="1042"/>
                </a:cxn>
                <a:cxn ang="0">
                  <a:pos x="4476" y="1004"/>
                </a:cxn>
                <a:cxn ang="0">
                  <a:pos x="4302" y="1002"/>
                </a:cxn>
                <a:cxn ang="0">
                  <a:pos x="4184" y="898"/>
                </a:cxn>
                <a:cxn ang="0">
                  <a:pos x="4060" y="694"/>
                </a:cxn>
                <a:cxn ang="0">
                  <a:pos x="3908" y="512"/>
                </a:cxn>
                <a:cxn ang="0">
                  <a:pos x="3732" y="352"/>
                </a:cxn>
                <a:cxn ang="0">
                  <a:pos x="3534" y="218"/>
                </a:cxn>
                <a:cxn ang="0">
                  <a:pos x="3316" y="114"/>
                </a:cxn>
                <a:cxn ang="0">
                  <a:pos x="3084" y="42"/>
                </a:cxn>
                <a:cxn ang="0">
                  <a:pos x="2838" y="4"/>
                </a:cxn>
                <a:cxn ang="0">
                  <a:pos x="2630" y="2"/>
                </a:cxn>
                <a:cxn ang="0">
                  <a:pos x="2318" y="46"/>
                </a:cxn>
                <a:cxn ang="0">
                  <a:pos x="2026" y="146"/>
                </a:cxn>
                <a:cxn ang="0">
                  <a:pos x="1764" y="296"/>
                </a:cxn>
                <a:cxn ang="0">
                  <a:pos x="1532" y="490"/>
                </a:cxn>
                <a:cxn ang="0">
                  <a:pos x="1340" y="724"/>
                </a:cxn>
                <a:cxn ang="0">
                  <a:pos x="1194" y="988"/>
                </a:cxn>
                <a:cxn ang="0">
                  <a:pos x="1096" y="1280"/>
                </a:cxn>
                <a:cxn ang="0">
                  <a:pos x="1058" y="1514"/>
                </a:cxn>
                <a:cxn ang="0">
                  <a:pos x="908" y="1500"/>
                </a:cxn>
                <a:cxn ang="0">
                  <a:pos x="770" y="1510"/>
                </a:cxn>
                <a:cxn ang="0">
                  <a:pos x="596" y="1556"/>
                </a:cxn>
                <a:cxn ang="0">
                  <a:pos x="436" y="1632"/>
                </a:cxn>
                <a:cxn ang="0">
                  <a:pos x="296" y="1736"/>
                </a:cxn>
                <a:cxn ang="0">
                  <a:pos x="180" y="1864"/>
                </a:cxn>
                <a:cxn ang="0">
                  <a:pos x="90" y="2014"/>
                </a:cxn>
                <a:cxn ang="0">
                  <a:pos x="28" y="2182"/>
                </a:cxn>
                <a:cxn ang="0">
                  <a:pos x="0" y="2362"/>
                </a:cxn>
                <a:cxn ang="0">
                  <a:pos x="4" y="2500"/>
                </a:cxn>
                <a:cxn ang="0">
                  <a:pos x="40" y="2678"/>
                </a:cxn>
                <a:cxn ang="0">
                  <a:pos x="110" y="2840"/>
                </a:cxn>
                <a:cxn ang="0">
                  <a:pos x="206" y="2986"/>
                </a:cxn>
                <a:cxn ang="0">
                  <a:pos x="330" y="3108"/>
                </a:cxn>
                <a:cxn ang="0">
                  <a:pos x="474" y="3206"/>
                </a:cxn>
                <a:cxn ang="0">
                  <a:pos x="638" y="3276"/>
                </a:cxn>
                <a:cxn ang="0">
                  <a:pos x="814" y="3312"/>
                </a:cxn>
                <a:cxn ang="0">
                  <a:pos x="5486" y="3316"/>
                </a:cxn>
                <a:cxn ang="0">
                  <a:pos x="5620" y="3302"/>
                </a:cxn>
                <a:cxn ang="0">
                  <a:pos x="5746" y="3264"/>
                </a:cxn>
                <a:cxn ang="0">
                  <a:pos x="5860" y="3202"/>
                </a:cxn>
                <a:cxn ang="0">
                  <a:pos x="5958" y="3120"/>
                </a:cxn>
                <a:cxn ang="0">
                  <a:pos x="6040" y="3022"/>
                </a:cxn>
                <a:cxn ang="0">
                  <a:pos x="6102" y="2908"/>
                </a:cxn>
                <a:cxn ang="0">
                  <a:pos x="6140" y="2782"/>
                </a:cxn>
                <a:cxn ang="0">
                  <a:pos x="6154" y="2646"/>
                </a:cxn>
                <a:cxn ang="0">
                  <a:pos x="6146" y="2548"/>
                </a:cxn>
                <a:cxn ang="0">
                  <a:pos x="6116" y="2422"/>
                </a:cxn>
                <a:cxn ang="0">
                  <a:pos x="6062" y="2308"/>
                </a:cxn>
                <a:cxn ang="0">
                  <a:pos x="5988" y="2206"/>
                </a:cxn>
                <a:cxn ang="0">
                  <a:pos x="5898" y="2120"/>
                </a:cxn>
                <a:cxn ang="0">
                  <a:pos x="5792" y="2054"/>
                </a:cxn>
                <a:cxn ang="0">
                  <a:pos x="5674" y="2006"/>
                </a:cxn>
                <a:cxn ang="0">
                  <a:pos x="5546" y="1982"/>
                </a:cxn>
              </a:cxnLst>
              <a:rect l="0" t="0" r="r" b="b"/>
              <a:pathLst>
                <a:path w="6154" h="3316">
                  <a:moveTo>
                    <a:pt x="5512" y="1980"/>
                  </a:moveTo>
                  <a:lnTo>
                    <a:pt x="5512" y="1980"/>
                  </a:lnTo>
                  <a:lnTo>
                    <a:pt x="5504" y="1928"/>
                  </a:lnTo>
                  <a:lnTo>
                    <a:pt x="5492" y="1876"/>
                  </a:lnTo>
                  <a:lnTo>
                    <a:pt x="5478" y="1826"/>
                  </a:lnTo>
                  <a:lnTo>
                    <a:pt x="5462" y="1778"/>
                  </a:lnTo>
                  <a:lnTo>
                    <a:pt x="5446" y="1730"/>
                  </a:lnTo>
                  <a:lnTo>
                    <a:pt x="5426" y="1682"/>
                  </a:lnTo>
                  <a:lnTo>
                    <a:pt x="5404" y="1636"/>
                  </a:lnTo>
                  <a:lnTo>
                    <a:pt x="5380" y="1592"/>
                  </a:lnTo>
                  <a:lnTo>
                    <a:pt x="5354" y="1548"/>
                  </a:lnTo>
                  <a:lnTo>
                    <a:pt x="5326" y="1506"/>
                  </a:lnTo>
                  <a:lnTo>
                    <a:pt x="5296" y="1466"/>
                  </a:lnTo>
                  <a:lnTo>
                    <a:pt x="5266" y="1426"/>
                  </a:lnTo>
                  <a:lnTo>
                    <a:pt x="5234" y="1388"/>
                  </a:lnTo>
                  <a:lnTo>
                    <a:pt x="5198" y="1350"/>
                  </a:lnTo>
                  <a:lnTo>
                    <a:pt x="5162" y="1316"/>
                  </a:lnTo>
                  <a:lnTo>
                    <a:pt x="5126" y="1282"/>
                  </a:lnTo>
                  <a:lnTo>
                    <a:pt x="5086" y="1250"/>
                  </a:lnTo>
                  <a:lnTo>
                    <a:pt x="5046" y="1220"/>
                  </a:lnTo>
                  <a:lnTo>
                    <a:pt x="5006" y="1190"/>
                  </a:lnTo>
                  <a:lnTo>
                    <a:pt x="4962" y="1164"/>
                  </a:lnTo>
                  <a:lnTo>
                    <a:pt x="4918" y="1138"/>
                  </a:lnTo>
                  <a:lnTo>
                    <a:pt x="4874" y="1116"/>
                  </a:lnTo>
                  <a:lnTo>
                    <a:pt x="4826" y="1094"/>
                  </a:lnTo>
                  <a:lnTo>
                    <a:pt x="4780" y="1074"/>
                  </a:lnTo>
                  <a:lnTo>
                    <a:pt x="4732" y="1058"/>
                  </a:lnTo>
                  <a:lnTo>
                    <a:pt x="4682" y="1042"/>
                  </a:lnTo>
                  <a:lnTo>
                    <a:pt x="4632" y="1030"/>
                  </a:lnTo>
                  <a:lnTo>
                    <a:pt x="4580" y="1020"/>
                  </a:lnTo>
                  <a:lnTo>
                    <a:pt x="4528" y="1010"/>
                  </a:lnTo>
                  <a:lnTo>
                    <a:pt x="4476" y="1004"/>
                  </a:lnTo>
                  <a:lnTo>
                    <a:pt x="4422" y="1002"/>
                  </a:lnTo>
                  <a:lnTo>
                    <a:pt x="4368" y="1000"/>
                  </a:lnTo>
                  <a:lnTo>
                    <a:pt x="4368" y="1000"/>
                  </a:lnTo>
                  <a:lnTo>
                    <a:pt x="4302" y="1002"/>
                  </a:lnTo>
                  <a:lnTo>
                    <a:pt x="4236" y="1008"/>
                  </a:lnTo>
                  <a:lnTo>
                    <a:pt x="4236" y="1008"/>
                  </a:lnTo>
                  <a:lnTo>
                    <a:pt x="4212" y="952"/>
                  </a:lnTo>
                  <a:lnTo>
                    <a:pt x="4184" y="898"/>
                  </a:lnTo>
                  <a:lnTo>
                    <a:pt x="4156" y="846"/>
                  </a:lnTo>
                  <a:lnTo>
                    <a:pt x="4126" y="794"/>
                  </a:lnTo>
                  <a:lnTo>
                    <a:pt x="4094" y="744"/>
                  </a:lnTo>
                  <a:lnTo>
                    <a:pt x="4060" y="694"/>
                  </a:lnTo>
                  <a:lnTo>
                    <a:pt x="4024" y="646"/>
                  </a:lnTo>
                  <a:lnTo>
                    <a:pt x="3988" y="600"/>
                  </a:lnTo>
                  <a:lnTo>
                    <a:pt x="3948" y="554"/>
                  </a:lnTo>
                  <a:lnTo>
                    <a:pt x="3908" y="512"/>
                  </a:lnTo>
                  <a:lnTo>
                    <a:pt x="3866" y="470"/>
                  </a:lnTo>
                  <a:lnTo>
                    <a:pt x="3822" y="428"/>
                  </a:lnTo>
                  <a:lnTo>
                    <a:pt x="3778" y="390"/>
                  </a:lnTo>
                  <a:lnTo>
                    <a:pt x="3732" y="352"/>
                  </a:lnTo>
                  <a:lnTo>
                    <a:pt x="3684" y="316"/>
                  </a:lnTo>
                  <a:lnTo>
                    <a:pt x="3636" y="282"/>
                  </a:lnTo>
                  <a:lnTo>
                    <a:pt x="3586" y="248"/>
                  </a:lnTo>
                  <a:lnTo>
                    <a:pt x="3534" y="218"/>
                  </a:lnTo>
                  <a:lnTo>
                    <a:pt x="3482" y="190"/>
                  </a:lnTo>
                  <a:lnTo>
                    <a:pt x="3428" y="162"/>
                  </a:lnTo>
                  <a:lnTo>
                    <a:pt x="3372" y="138"/>
                  </a:lnTo>
                  <a:lnTo>
                    <a:pt x="3316" y="114"/>
                  </a:lnTo>
                  <a:lnTo>
                    <a:pt x="3260" y="92"/>
                  </a:lnTo>
                  <a:lnTo>
                    <a:pt x="3202" y="74"/>
                  </a:lnTo>
                  <a:lnTo>
                    <a:pt x="3144" y="56"/>
                  </a:lnTo>
                  <a:lnTo>
                    <a:pt x="3084" y="42"/>
                  </a:lnTo>
                  <a:lnTo>
                    <a:pt x="3024" y="30"/>
                  </a:lnTo>
                  <a:lnTo>
                    <a:pt x="2962" y="18"/>
                  </a:lnTo>
                  <a:lnTo>
                    <a:pt x="2900" y="10"/>
                  </a:lnTo>
                  <a:lnTo>
                    <a:pt x="2838" y="4"/>
                  </a:lnTo>
                  <a:lnTo>
                    <a:pt x="2774" y="0"/>
                  </a:lnTo>
                  <a:lnTo>
                    <a:pt x="2710" y="0"/>
                  </a:lnTo>
                  <a:lnTo>
                    <a:pt x="2710" y="0"/>
                  </a:lnTo>
                  <a:lnTo>
                    <a:pt x="2630" y="2"/>
                  </a:lnTo>
                  <a:lnTo>
                    <a:pt x="2550" y="8"/>
                  </a:lnTo>
                  <a:lnTo>
                    <a:pt x="2472" y="16"/>
                  </a:lnTo>
                  <a:lnTo>
                    <a:pt x="2394" y="30"/>
                  </a:lnTo>
                  <a:lnTo>
                    <a:pt x="2318" y="46"/>
                  </a:lnTo>
                  <a:lnTo>
                    <a:pt x="2242" y="66"/>
                  </a:lnTo>
                  <a:lnTo>
                    <a:pt x="2168" y="90"/>
                  </a:lnTo>
                  <a:lnTo>
                    <a:pt x="2096" y="116"/>
                  </a:lnTo>
                  <a:lnTo>
                    <a:pt x="2026" y="146"/>
                  </a:lnTo>
                  <a:lnTo>
                    <a:pt x="1958" y="180"/>
                  </a:lnTo>
                  <a:lnTo>
                    <a:pt x="1892" y="216"/>
                  </a:lnTo>
                  <a:lnTo>
                    <a:pt x="1826" y="256"/>
                  </a:lnTo>
                  <a:lnTo>
                    <a:pt x="1764" y="296"/>
                  </a:lnTo>
                  <a:lnTo>
                    <a:pt x="1702" y="342"/>
                  </a:lnTo>
                  <a:lnTo>
                    <a:pt x="1644" y="388"/>
                  </a:lnTo>
                  <a:lnTo>
                    <a:pt x="1586" y="438"/>
                  </a:lnTo>
                  <a:lnTo>
                    <a:pt x="1532" y="490"/>
                  </a:lnTo>
                  <a:lnTo>
                    <a:pt x="1480" y="546"/>
                  </a:lnTo>
                  <a:lnTo>
                    <a:pt x="1432" y="602"/>
                  </a:lnTo>
                  <a:lnTo>
                    <a:pt x="1386" y="662"/>
                  </a:lnTo>
                  <a:lnTo>
                    <a:pt x="1340" y="724"/>
                  </a:lnTo>
                  <a:lnTo>
                    <a:pt x="1300" y="786"/>
                  </a:lnTo>
                  <a:lnTo>
                    <a:pt x="1262" y="852"/>
                  </a:lnTo>
                  <a:lnTo>
                    <a:pt x="1226" y="920"/>
                  </a:lnTo>
                  <a:lnTo>
                    <a:pt x="1194" y="988"/>
                  </a:lnTo>
                  <a:lnTo>
                    <a:pt x="1164" y="1058"/>
                  </a:lnTo>
                  <a:lnTo>
                    <a:pt x="1138" y="1132"/>
                  </a:lnTo>
                  <a:lnTo>
                    <a:pt x="1116" y="1204"/>
                  </a:lnTo>
                  <a:lnTo>
                    <a:pt x="1096" y="1280"/>
                  </a:lnTo>
                  <a:lnTo>
                    <a:pt x="1080" y="1356"/>
                  </a:lnTo>
                  <a:lnTo>
                    <a:pt x="1068" y="1434"/>
                  </a:lnTo>
                  <a:lnTo>
                    <a:pt x="1058" y="1514"/>
                  </a:lnTo>
                  <a:lnTo>
                    <a:pt x="1058" y="1514"/>
                  </a:lnTo>
                  <a:lnTo>
                    <a:pt x="1022" y="1508"/>
                  </a:lnTo>
                  <a:lnTo>
                    <a:pt x="984" y="1504"/>
                  </a:lnTo>
                  <a:lnTo>
                    <a:pt x="946" y="1500"/>
                  </a:lnTo>
                  <a:lnTo>
                    <a:pt x="908" y="1500"/>
                  </a:lnTo>
                  <a:lnTo>
                    <a:pt x="908" y="1500"/>
                  </a:lnTo>
                  <a:lnTo>
                    <a:pt x="860" y="1502"/>
                  </a:lnTo>
                  <a:lnTo>
                    <a:pt x="814" y="1504"/>
                  </a:lnTo>
                  <a:lnTo>
                    <a:pt x="770" y="1510"/>
                  </a:lnTo>
                  <a:lnTo>
                    <a:pt x="724" y="1518"/>
                  </a:lnTo>
                  <a:lnTo>
                    <a:pt x="680" y="1528"/>
                  </a:lnTo>
                  <a:lnTo>
                    <a:pt x="638" y="1540"/>
                  </a:lnTo>
                  <a:lnTo>
                    <a:pt x="596" y="1556"/>
                  </a:lnTo>
                  <a:lnTo>
                    <a:pt x="554" y="1572"/>
                  </a:lnTo>
                  <a:lnTo>
                    <a:pt x="514" y="1590"/>
                  </a:lnTo>
                  <a:lnTo>
                    <a:pt x="474" y="1610"/>
                  </a:lnTo>
                  <a:lnTo>
                    <a:pt x="436" y="1632"/>
                  </a:lnTo>
                  <a:lnTo>
                    <a:pt x="400" y="1656"/>
                  </a:lnTo>
                  <a:lnTo>
                    <a:pt x="364" y="1680"/>
                  </a:lnTo>
                  <a:lnTo>
                    <a:pt x="330" y="1708"/>
                  </a:lnTo>
                  <a:lnTo>
                    <a:pt x="296" y="1736"/>
                  </a:lnTo>
                  <a:lnTo>
                    <a:pt x="266" y="1766"/>
                  </a:lnTo>
                  <a:lnTo>
                    <a:pt x="236" y="1798"/>
                  </a:lnTo>
                  <a:lnTo>
                    <a:pt x="206" y="1830"/>
                  </a:lnTo>
                  <a:lnTo>
                    <a:pt x="180" y="1864"/>
                  </a:lnTo>
                  <a:lnTo>
                    <a:pt x="154" y="1900"/>
                  </a:lnTo>
                  <a:lnTo>
                    <a:pt x="130" y="1938"/>
                  </a:lnTo>
                  <a:lnTo>
                    <a:pt x="110" y="1976"/>
                  </a:lnTo>
                  <a:lnTo>
                    <a:pt x="90" y="2014"/>
                  </a:lnTo>
                  <a:lnTo>
                    <a:pt x="70" y="2054"/>
                  </a:lnTo>
                  <a:lnTo>
                    <a:pt x="54" y="2096"/>
                  </a:lnTo>
                  <a:lnTo>
                    <a:pt x="40" y="2138"/>
                  </a:lnTo>
                  <a:lnTo>
                    <a:pt x="28" y="2182"/>
                  </a:lnTo>
                  <a:lnTo>
                    <a:pt x="18" y="2224"/>
                  </a:lnTo>
                  <a:lnTo>
                    <a:pt x="10" y="2270"/>
                  </a:lnTo>
                  <a:lnTo>
                    <a:pt x="4" y="2316"/>
                  </a:lnTo>
                  <a:lnTo>
                    <a:pt x="0" y="2362"/>
                  </a:lnTo>
                  <a:lnTo>
                    <a:pt x="0" y="2408"/>
                  </a:lnTo>
                  <a:lnTo>
                    <a:pt x="0" y="2408"/>
                  </a:lnTo>
                  <a:lnTo>
                    <a:pt x="0" y="2454"/>
                  </a:lnTo>
                  <a:lnTo>
                    <a:pt x="4" y="2500"/>
                  </a:lnTo>
                  <a:lnTo>
                    <a:pt x="10" y="2546"/>
                  </a:lnTo>
                  <a:lnTo>
                    <a:pt x="18" y="2590"/>
                  </a:lnTo>
                  <a:lnTo>
                    <a:pt x="28" y="2634"/>
                  </a:lnTo>
                  <a:lnTo>
                    <a:pt x="40" y="2678"/>
                  </a:lnTo>
                  <a:lnTo>
                    <a:pt x="54" y="2720"/>
                  </a:lnTo>
                  <a:lnTo>
                    <a:pt x="70" y="2762"/>
                  </a:lnTo>
                  <a:lnTo>
                    <a:pt x="90" y="2802"/>
                  </a:lnTo>
                  <a:lnTo>
                    <a:pt x="110" y="2840"/>
                  </a:lnTo>
                  <a:lnTo>
                    <a:pt x="130" y="2878"/>
                  </a:lnTo>
                  <a:lnTo>
                    <a:pt x="154" y="2916"/>
                  </a:lnTo>
                  <a:lnTo>
                    <a:pt x="180" y="2952"/>
                  </a:lnTo>
                  <a:lnTo>
                    <a:pt x="206" y="2986"/>
                  </a:lnTo>
                  <a:lnTo>
                    <a:pt x="236" y="3018"/>
                  </a:lnTo>
                  <a:lnTo>
                    <a:pt x="266" y="3050"/>
                  </a:lnTo>
                  <a:lnTo>
                    <a:pt x="296" y="3080"/>
                  </a:lnTo>
                  <a:lnTo>
                    <a:pt x="330" y="3108"/>
                  </a:lnTo>
                  <a:lnTo>
                    <a:pt x="364" y="3136"/>
                  </a:lnTo>
                  <a:lnTo>
                    <a:pt x="400" y="3160"/>
                  </a:lnTo>
                  <a:lnTo>
                    <a:pt x="436" y="3184"/>
                  </a:lnTo>
                  <a:lnTo>
                    <a:pt x="474" y="3206"/>
                  </a:lnTo>
                  <a:lnTo>
                    <a:pt x="514" y="3226"/>
                  </a:lnTo>
                  <a:lnTo>
                    <a:pt x="554" y="3244"/>
                  </a:lnTo>
                  <a:lnTo>
                    <a:pt x="596" y="3260"/>
                  </a:lnTo>
                  <a:lnTo>
                    <a:pt x="638" y="3276"/>
                  </a:lnTo>
                  <a:lnTo>
                    <a:pt x="680" y="3288"/>
                  </a:lnTo>
                  <a:lnTo>
                    <a:pt x="724" y="3298"/>
                  </a:lnTo>
                  <a:lnTo>
                    <a:pt x="770" y="3306"/>
                  </a:lnTo>
                  <a:lnTo>
                    <a:pt x="814" y="3312"/>
                  </a:lnTo>
                  <a:lnTo>
                    <a:pt x="860" y="3314"/>
                  </a:lnTo>
                  <a:lnTo>
                    <a:pt x="908" y="3316"/>
                  </a:lnTo>
                  <a:lnTo>
                    <a:pt x="5486" y="3316"/>
                  </a:lnTo>
                  <a:lnTo>
                    <a:pt x="5486" y="3316"/>
                  </a:lnTo>
                  <a:lnTo>
                    <a:pt x="5520" y="3316"/>
                  </a:lnTo>
                  <a:lnTo>
                    <a:pt x="5554" y="3312"/>
                  </a:lnTo>
                  <a:lnTo>
                    <a:pt x="5588" y="3308"/>
                  </a:lnTo>
                  <a:lnTo>
                    <a:pt x="5620" y="3302"/>
                  </a:lnTo>
                  <a:lnTo>
                    <a:pt x="5652" y="3294"/>
                  </a:lnTo>
                  <a:lnTo>
                    <a:pt x="5684" y="3286"/>
                  </a:lnTo>
                  <a:lnTo>
                    <a:pt x="5716" y="3276"/>
                  </a:lnTo>
                  <a:lnTo>
                    <a:pt x="5746" y="3264"/>
                  </a:lnTo>
                  <a:lnTo>
                    <a:pt x="5776" y="3250"/>
                  </a:lnTo>
                  <a:lnTo>
                    <a:pt x="5804" y="3236"/>
                  </a:lnTo>
                  <a:lnTo>
                    <a:pt x="5832" y="3220"/>
                  </a:lnTo>
                  <a:lnTo>
                    <a:pt x="5860" y="3202"/>
                  </a:lnTo>
                  <a:lnTo>
                    <a:pt x="5886" y="3184"/>
                  </a:lnTo>
                  <a:lnTo>
                    <a:pt x="5910" y="3164"/>
                  </a:lnTo>
                  <a:lnTo>
                    <a:pt x="5934" y="3142"/>
                  </a:lnTo>
                  <a:lnTo>
                    <a:pt x="5958" y="3120"/>
                  </a:lnTo>
                  <a:lnTo>
                    <a:pt x="5980" y="3096"/>
                  </a:lnTo>
                  <a:lnTo>
                    <a:pt x="6002" y="3072"/>
                  </a:lnTo>
                  <a:lnTo>
                    <a:pt x="6022" y="3048"/>
                  </a:lnTo>
                  <a:lnTo>
                    <a:pt x="6040" y="3022"/>
                  </a:lnTo>
                  <a:lnTo>
                    <a:pt x="6058" y="2994"/>
                  </a:lnTo>
                  <a:lnTo>
                    <a:pt x="6074" y="2966"/>
                  </a:lnTo>
                  <a:lnTo>
                    <a:pt x="6088" y="2938"/>
                  </a:lnTo>
                  <a:lnTo>
                    <a:pt x="6102" y="2908"/>
                  </a:lnTo>
                  <a:lnTo>
                    <a:pt x="6114" y="2878"/>
                  </a:lnTo>
                  <a:lnTo>
                    <a:pt x="6124" y="2846"/>
                  </a:lnTo>
                  <a:lnTo>
                    <a:pt x="6134" y="2814"/>
                  </a:lnTo>
                  <a:lnTo>
                    <a:pt x="6140" y="2782"/>
                  </a:lnTo>
                  <a:lnTo>
                    <a:pt x="6146" y="2748"/>
                  </a:lnTo>
                  <a:lnTo>
                    <a:pt x="6150" y="2716"/>
                  </a:lnTo>
                  <a:lnTo>
                    <a:pt x="6154" y="2682"/>
                  </a:lnTo>
                  <a:lnTo>
                    <a:pt x="6154" y="2646"/>
                  </a:lnTo>
                  <a:lnTo>
                    <a:pt x="6154" y="2646"/>
                  </a:lnTo>
                  <a:lnTo>
                    <a:pt x="6154" y="2614"/>
                  </a:lnTo>
                  <a:lnTo>
                    <a:pt x="6150" y="2580"/>
                  </a:lnTo>
                  <a:lnTo>
                    <a:pt x="6146" y="2548"/>
                  </a:lnTo>
                  <a:lnTo>
                    <a:pt x="6142" y="2516"/>
                  </a:lnTo>
                  <a:lnTo>
                    <a:pt x="6134" y="2484"/>
                  </a:lnTo>
                  <a:lnTo>
                    <a:pt x="6126" y="2452"/>
                  </a:lnTo>
                  <a:lnTo>
                    <a:pt x="6116" y="2422"/>
                  </a:lnTo>
                  <a:lnTo>
                    <a:pt x="6104" y="2392"/>
                  </a:lnTo>
                  <a:lnTo>
                    <a:pt x="6092" y="2364"/>
                  </a:lnTo>
                  <a:lnTo>
                    <a:pt x="6078" y="2336"/>
                  </a:lnTo>
                  <a:lnTo>
                    <a:pt x="6062" y="2308"/>
                  </a:lnTo>
                  <a:lnTo>
                    <a:pt x="6046" y="2282"/>
                  </a:lnTo>
                  <a:lnTo>
                    <a:pt x="6028" y="2256"/>
                  </a:lnTo>
                  <a:lnTo>
                    <a:pt x="6008" y="2230"/>
                  </a:lnTo>
                  <a:lnTo>
                    <a:pt x="5988" y="2206"/>
                  </a:lnTo>
                  <a:lnTo>
                    <a:pt x="5968" y="2184"/>
                  </a:lnTo>
                  <a:lnTo>
                    <a:pt x="5946" y="2162"/>
                  </a:lnTo>
                  <a:lnTo>
                    <a:pt x="5922" y="2140"/>
                  </a:lnTo>
                  <a:lnTo>
                    <a:pt x="5898" y="2120"/>
                  </a:lnTo>
                  <a:lnTo>
                    <a:pt x="5872" y="2102"/>
                  </a:lnTo>
                  <a:lnTo>
                    <a:pt x="5846" y="2084"/>
                  </a:lnTo>
                  <a:lnTo>
                    <a:pt x="5820" y="2068"/>
                  </a:lnTo>
                  <a:lnTo>
                    <a:pt x="5792" y="2054"/>
                  </a:lnTo>
                  <a:lnTo>
                    <a:pt x="5764" y="2040"/>
                  </a:lnTo>
                  <a:lnTo>
                    <a:pt x="5734" y="2026"/>
                  </a:lnTo>
                  <a:lnTo>
                    <a:pt x="5704" y="2016"/>
                  </a:lnTo>
                  <a:lnTo>
                    <a:pt x="5674" y="2006"/>
                  </a:lnTo>
                  <a:lnTo>
                    <a:pt x="5642" y="1998"/>
                  </a:lnTo>
                  <a:lnTo>
                    <a:pt x="5612" y="1990"/>
                  </a:lnTo>
                  <a:lnTo>
                    <a:pt x="5578" y="1986"/>
                  </a:lnTo>
                  <a:lnTo>
                    <a:pt x="5546" y="1982"/>
                  </a:lnTo>
                  <a:lnTo>
                    <a:pt x="5512" y="1980"/>
                  </a:lnTo>
                  <a:lnTo>
                    <a:pt x="5512" y="19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alpha val="58000"/>
                  </a:srgbClr>
                </a:gs>
                <a:gs pos="67000">
                  <a:srgbClr val="0070C0">
                    <a:alpha val="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90">
                <a:defRPr/>
              </a:pPr>
              <a:endParaRPr lang="zh-CN" altLang="en-US" sz="2131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7" name="Freeform 8"/>
            <p:cNvSpPr>
              <a:spLocks/>
            </p:cNvSpPr>
            <p:nvPr/>
          </p:nvSpPr>
          <p:spPr bwMode="auto">
            <a:xfrm>
              <a:off x="6754694" y="1949450"/>
              <a:ext cx="1922582" cy="1035957"/>
            </a:xfrm>
            <a:custGeom>
              <a:avLst/>
              <a:gdLst/>
              <a:ahLst/>
              <a:cxnLst>
                <a:cxn ang="0">
                  <a:pos x="5492" y="1876"/>
                </a:cxn>
                <a:cxn ang="0">
                  <a:pos x="5426" y="1682"/>
                </a:cxn>
                <a:cxn ang="0">
                  <a:pos x="5326" y="1506"/>
                </a:cxn>
                <a:cxn ang="0">
                  <a:pos x="5198" y="1350"/>
                </a:cxn>
                <a:cxn ang="0">
                  <a:pos x="5046" y="1220"/>
                </a:cxn>
                <a:cxn ang="0">
                  <a:pos x="4874" y="1116"/>
                </a:cxn>
                <a:cxn ang="0">
                  <a:pos x="4682" y="1042"/>
                </a:cxn>
                <a:cxn ang="0">
                  <a:pos x="4476" y="1004"/>
                </a:cxn>
                <a:cxn ang="0">
                  <a:pos x="4302" y="1002"/>
                </a:cxn>
                <a:cxn ang="0">
                  <a:pos x="4184" y="898"/>
                </a:cxn>
                <a:cxn ang="0">
                  <a:pos x="4060" y="694"/>
                </a:cxn>
                <a:cxn ang="0">
                  <a:pos x="3908" y="512"/>
                </a:cxn>
                <a:cxn ang="0">
                  <a:pos x="3732" y="352"/>
                </a:cxn>
                <a:cxn ang="0">
                  <a:pos x="3534" y="218"/>
                </a:cxn>
                <a:cxn ang="0">
                  <a:pos x="3316" y="114"/>
                </a:cxn>
                <a:cxn ang="0">
                  <a:pos x="3084" y="42"/>
                </a:cxn>
                <a:cxn ang="0">
                  <a:pos x="2838" y="4"/>
                </a:cxn>
                <a:cxn ang="0">
                  <a:pos x="2630" y="2"/>
                </a:cxn>
                <a:cxn ang="0">
                  <a:pos x="2318" y="46"/>
                </a:cxn>
                <a:cxn ang="0">
                  <a:pos x="2026" y="146"/>
                </a:cxn>
                <a:cxn ang="0">
                  <a:pos x="1764" y="296"/>
                </a:cxn>
                <a:cxn ang="0">
                  <a:pos x="1532" y="490"/>
                </a:cxn>
                <a:cxn ang="0">
                  <a:pos x="1340" y="724"/>
                </a:cxn>
                <a:cxn ang="0">
                  <a:pos x="1194" y="988"/>
                </a:cxn>
                <a:cxn ang="0">
                  <a:pos x="1096" y="1280"/>
                </a:cxn>
                <a:cxn ang="0">
                  <a:pos x="1058" y="1514"/>
                </a:cxn>
                <a:cxn ang="0">
                  <a:pos x="908" y="1500"/>
                </a:cxn>
                <a:cxn ang="0">
                  <a:pos x="770" y="1510"/>
                </a:cxn>
                <a:cxn ang="0">
                  <a:pos x="596" y="1556"/>
                </a:cxn>
                <a:cxn ang="0">
                  <a:pos x="436" y="1632"/>
                </a:cxn>
                <a:cxn ang="0">
                  <a:pos x="296" y="1736"/>
                </a:cxn>
                <a:cxn ang="0">
                  <a:pos x="180" y="1864"/>
                </a:cxn>
                <a:cxn ang="0">
                  <a:pos x="90" y="2014"/>
                </a:cxn>
                <a:cxn ang="0">
                  <a:pos x="28" y="2182"/>
                </a:cxn>
                <a:cxn ang="0">
                  <a:pos x="0" y="2362"/>
                </a:cxn>
                <a:cxn ang="0">
                  <a:pos x="4" y="2500"/>
                </a:cxn>
                <a:cxn ang="0">
                  <a:pos x="40" y="2678"/>
                </a:cxn>
                <a:cxn ang="0">
                  <a:pos x="110" y="2840"/>
                </a:cxn>
                <a:cxn ang="0">
                  <a:pos x="206" y="2986"/>
                </a:cxn>
                <a:cxn ang="0">
                  <a:pos x="330" y="3108"/>
                </a:cxn>
                <a:cxn ang="0">
                  <a:pos x="474" y="3206"/>
                </a:cxn>
                <a:cxn ang="0">
                  <a:pos x="638" y="3276"/>
                </a:cxn>
                <a:cxn ang="0">
                  <a:pos x="814" y="3312"/>
                </a:cxn>
                <a:cxn ang="0">
                  <a:pos x="5486" y="3316"/>
                </a:cxn>
                <a:cxn ang="0">
                  <a:pos x="5620" y="3302"/>
                </a:cxn>
                <a:cxn ang="0">
                  <a:pos x="5746" y="3264"/>
                </a:cxn>
                <a:cxn ang="0">
                  <a:pos x="5860" y="3202"/>
                </a:cxn>
                <a:cxn ang="0">
                  <a:pos x="5958" y="3120"/>
                </a:cxn>
                <a:cxn ang="0">
                  <a:pos x="6040" y="3022"/>
                </a:cxn>
                <a:cxn ang="0">
                  <a:pos x="6102" y="2908"/>
                </a:cxn>
                <a:cxn ang="0">
                  <a:pos x="6140" y="2782"/>
                </a:cxn>
                <a:cxn ang="0">
                  <a:pos x="6154" y="2646"/>
                </a:cxn>
                <a:cxn ang="0">
                  <a:pos x="6146" y="2548"/>
                </a:cxn>
                <a:cxn ang="0">
                  <a:pos x="6116" y="2422"/>
                </a:cxn>
                <a:cxn ang="0">
                  <a:pos x="6062" y="2308"/>
                </a:cxn>
                <a:cxn ang="0">
                  <a:pos x="5988" y="2206"/>
                </a:cxn>
                <a:cxn ang="0">
                  <a:pos x="5898" y="2120"/>
                </a:cxn>
                <a:cxn ang="0">
                  <a:pos x="5792" y="2054"/>
                </a:cxn>
                <a:cxn ang="0">
                  <a:pos x="5674" y="2006"/>
                </a:cxn>
                <a:cxn ang="0">
                  <a:pos x="5546" y="1982"/>
                </a:cxn>
              </a:cxnLst>
              <a:rect l="0" t="0" r="r" b="b"/>
              <a:pathLst>
                <a:path w="6154" h="3316">
                  <a:moveTo>
                    <a:pt x="5512" y="1980"/>
                  </a:moveTo>
                  <a:lnTo>
                    <a:pt x="5512" y="1980"/>
                  </a:lnTo>
                  <a:lnTo>
                    <a:pt x="5504" y="1928"/>
                  </a:lnTo>
                  <a:lnTo>
                    <a:pt x="5492" y="1876"/>
                  </a:lnTo>
                  <a:lnTo>
                    <a:pt x="5478" y="1826"/>
                  </a:lnTo>
                  <a:lnTo>
                    <a:pt x="5462" y="1778"/>
                  </a:lnTo>
                  <a:lnTo>
                    <a:pt x="5446" y="1730"/>
                  </a:lnTo>
                  <a:lnTo>
                    <a:pt x="5426" y="1682"/>
                  </a:lnTo>
                  <a:lnTo>
                    <a:pt x="5404" y="1636"/>
                  </a:lnTo>
                  <a:lnTo>
                    <a:pt x="5380" y="1592"/>
                  </a:lnTo>
                  <a:lnTo>
                    <a:pt x="5354" y="1548"/>
                  </a:lnTo>
                  <a:lnTo>
                    <a:pt x="5326" y="1506"/>
                  </a:lnTo>
                  <a:lnTo>
                    <a:pt x="5296" y="1466"/>
                  </a:lnTo>
                  <a:lnTo>
                    <a:pt x="5266" y="1426"/>
                  </a:lnTo>
                  <a:lnTo>
                    <a:pt x="5234" y="1388"/>
                  </a:lnTo>
                  <a:lnTo>
                    <a:pt x="5198" y="1350"/>
                  </a:lnTo>
                  <a:lnTo>
                    <a:pt x="5162" y="1316"/>
                  </a:lnTo>
                  <a:lnTo>
                    <a:pt x="5126" y="1282"/>
                  </a:lnTo>
                  <a:lnTo>
                    <a:pt x="5086" y="1250"/>
                  </a:lnTo>
                  <a:lnTo>
                    <a:pt x="5046" y="1220"/>
                  </a:lnTo>
                  <a:lnTo>
                    <a:pt x="5006" y="1190"/>
                  </a:lnTo>
                  <a:lnTo>
                    <a:pt x="4962" y="1164"/>
                  </a:lnTo>
                  <a:lnTo>
                    <a:pt x="4918" y="1138"/>
                  </a:lnTo>
                  <a:lnTo>
                    <a:pt x="4874" y="1116"/>
                  </a:lnTo>
                  <a:lnTo>
                    <a:pt x="4826" y="1094"/>
                  </a:lnTo>
                  <a:lnTo>
                    <a:pt x="4780" y="1074"/>
                  </a:lnTo>
                  <a:lnTo>
                    <a:pt x="4732" y="1058"/>
                  </a:lnTo>
                  <a:lnTo>
                    <a:pt x="4682" y="1042"/>
                  </a:lnTo>
                  <a:lnTo>
                    <a:pt x="4632" y="1030"/>
                  </a:lnTo>
                  <a:lnTo>
                    <a:pt x="4580" y="1020"/>
                  </a:lnTo>
                  <a:lnTo>
                    <a:pt x="4528" y="1010"/>
                  </a:lnTo>
                  <a:lnTo>
                    <a:pt x="4476" y="1004"/>
                  </a:lnTo>
                  <a:lnTo>
                    <a:pt x="4422" y="1002"/>
                  </a:lnTo>
                  <a:lnTo>
                    <a:pt x="4368" y="1000"/>
                  </a:lnTo>
                  <a:lnTo>
                    <a:pt x="4368" y="1000"/>
                  </a:lnTo>
                  <a:lnTo>
                    <a:pt x="4302" y="1002"/>
                  </a:lnTo>
                  <a:lnTo>
                    <a:pt x="4236" y="1008"/>
                  </a:lnTo>
                  <a:lnTo>
                    <a:pt x="4236" y="1008"/>
                  </a:lnTo>
                  <a:lnTo>
                    <a:pt x="4212" y="952"/>
                  </a:lnTo>
                  <a:lnTo>
                    <a:pt x="4184" y="898"/>
                  </a:lnTo>
                  <a:lnTo>
                    <a:pt x="4156" y="846"/>
                  </a:lnTo>
                  <a:lnTo>
                    <a:pt x="4126" y="794"/>
                  </a:lnTo>
                  <a:lnTo>
                    <a:pt x="4094" y="744"/>
                  </a:lnTo>
                  <a:lnTo>
                    <a:pt x="4060" y="694"/>
                  </a:lnTo>
                  <a:lnTo>
                    <a:pt x="4024" y="646"/>
                  </a:lnTo>
                  <a:lnTo>
                    <a:pt x="3988" y="600"/>
                  </a:lnTo>
                  <a:lnTo>
                    <a:pt x="3948" y="554"/>
                  </a:lnTo>
                  <a:lnTo>
                    <a:pt x="3908" y="512"/>
                  </a:lnTo>
                  <a:lnTo>
                    <a:pt x="3866" y="470"/>
                  </a:lnTo>
                  <a:lnTo>
                    <a:pt x="3822" y="428"/>
                  </a:lnTo>
                  <a:lnTo>
                    <a:pt x="3778" y="390"/>
                  </a:lnTo>
                  <a:lnTo>
                    <a:pt x="3732" y="352"/>
                  </a:lnTo>
                  <a:lnTo>
                    <a:pt x="3684" y="316"/>
                  </a:lnTo>
                  <a:lnTo>
                    <a:pt x="3636" y="282"/>
                  </a:lnTo>
                  <a:lnTo>
                    <a:pt x="3586" y="248"/>
                  </a:lnTo>
                  <a:lnTo>
                    <a:pt x="3534" y="218"/>
                  </a:lnTo>
                  <a:lnTo>
                    <a:pt x="3482" y="190"/>
                  </a:lnTo>
                  <a:lnTo>
                    <a:pt x="3428" y="162"/>
                  </a:lnTo>
                  <a:lnTo>
                    <a:pt x="3372" y="138"/>
                  </a:lnTo>
                  <a:lnTo>
                    <a:pt x="3316" y="114"/>
                  </a:lnTo>
                  <a:lnTo>
                    <a:pt x="3260" y="92"/>
                  </a:lnTo>
                  <a:lnTo>
                    <a:pt x="3202" y="74"/>
                  </a:lnTo>
                  <a:lnTo>
                    <a:pt x="3144" y="56"/>
                  </a:lnTo>
                  <a:lnTo>
                    <a:pt x="3084" y="42"/>
                  </a:lnTo>
                  <a:lnTo>
                    <a:pt x="3024" y="30"/>
                  </a:lnTo>
                  <a:lnTo>
                    <a:pt x="2962" y="18"/>
                  </a:lnTo>
                  <a:lnTo>
                    <a:pt x="2900" y="10"/>
                  </a:lnTo>
                  <a:lnTo>
                    <a:pt x="2838" y="4"/>
                  </a:lnTo>
                  <a:lnTo>
                    <a:pt x="2774" y="0"/>
                  </a:lnTo>
                  <a:lnTo>
                    <a:pt x="2710" y="0"/>
                  </a:lnTo>
                  <a:lnTo>
                    <a:pt x="2710" y="0"/>
                  </a:lnTo>
                  <a:lnTo>
                    <a:pt x="2630" y="2"/>
                  </a:lnTo>
                  <a:lnTo>
                    <a:pt x="2550" y="8"/>
                  </a:lnTo>
                  <a:lnTo>
                    <a:pt x="2472" y="16"/>
                  </a:lnTo>
                  <a:lnTo>
                    <a:pt x="2394" y="30"/>
                  </a:lnTo>
                  <a:lnTo>
                    <a:pt x="2318" y="46"/>
                  </a:lnTo>
                  <a:lnTo>
                    <a:pt x="2242" y="66"/>
                  </a:lnTo>
                  <a:lnTo>
                    <a:pt x="2168" y="90"/>
                  </a:lnTo>
                  <a:lnTo>
                    <a:pt x="2096" y="116"/>
                  </a:lnTo>
                  <a:lnTo>
                    <a:pt x="2026" y="146"/>
                  </a:lnTo>
                  <a:lnTo>
                    <a:pt x="1958" y="180"/>
                  </a:lnTo>
                  <a:lnTo>
                    <a:pt x="1892" y="216"/>
                  </a:lnTo>
                  <a:lnTo>
                    <a:pt x="1826" y="256"/>
                  </a:lnTo>
                  <a:lnTo>
                    <a:pt x="1764" y="296"/>
                  </a:lnTo>
                  <a:lnTo>
                    <a:pt x="1702" y="342"/>
                  </a:lnTo>
                  <a:lnTo>
                    <a:pt x="1644" y="388"/>
                  </a:lnTo>
                  <a:lnTo>
                    <a:pt x="1586" y="438"/>
                  </a:lnTo>
                  <a:lnTo>
                    <a:pt x="1532" y="490"/>
                  </a:lnTo>
                  <a:lnTo>
                    <a:pt x="1480" y="546"/>
                  </a:lnTo>
                  <a:lnTo>
                    <a:pt x="1432" y="602"/>
                  </a:lnTo>
                  <a:lnTo>
                    <a:pt x="1386" y="662"/>
                  </a:lnTo>
                  <a:lnTo>
                    <a:pt x="1340" y="724"/>
                  </a:lnTo>
                  <a:lnTo>
                    <a:pt x="1300" y="786"/>
                  </a:lnTo>
                  <a:lnTo>
                    <a:pt x="1262" y="852"/>
                  </a:lnTo>
                  <a:lnTo>
                    <a:pt x="1226" y="920"/>
                  </a:lnTo>
                  <a:lnTo>
                    <a:pt x="1194" y="988"/>
                  </a:lnTo>
                  <a:lnTo>
                    <a:pt x="1164" y="1058"/>
                  </a:lnTo>
                  <a:lnTo>
                    <a:pt x="1138" y="1132"/>
                  </a:lnTo>
                  <a:lnTo>
                    <a:pt x="1116" y="1204"/>
                  </a:lnTo>
                  <a:lnTo>
                    <a:pt x="1096" y="1280"/>
                  </a:lnTo>
                  <a:lnTo>
                    <a:pt x="1080" y="1356"/>
                  </a:lnTo>
                  <a:lnTo>
                    <a:pt x="1068" y="1434"/>
                  </a:lnTo>
                  <a:lnTo>
                    <a:pt x="1058" y="1514"/>
                  </a:lnTo>
                  <a:lnTo>
                    <a:pt x="1058" y="1514"/>
                  </a:lnTo>
                  <a:lnTo>
                    <a:pt x="1022" y="1508"/>
                  </a:lnTo>
                  <a:lnTo>
                    <a:pt x="984" y="1504"/>
                  </a:lnTo>
                  <a:lnTo>
                    <a:pt x="946" y="1500"/>
                  </a:lnTo>
                  <a:lnTo>
                    <a:pt x="908" y="1500"/>
                  </a:lnTo>
                  <a:lnTo>
                    <a:pt x="908" y="1500"/>
                  </a:lnTo>
                  <a:lnTo>
                    <a:pt x="860" y="1502"/>
                  </a:lnTo>
                  <a:lnTo>
                    <a:pt x="814" y="1504"/>
                  </a:lnTo>
                  <a:lnTo>
                    <a:pt x="770" y="1510"/>
                  </a:lnTo>
                  <a:lnTo>
                    <a:pt x="724" y="1518"/>
                  </a:lnTo>
                  <a:lnTo>
                    <a:pt x="680" y="1528"/>
                  </a:lnTo>
                  <a:lnTo>
                    <a:pt x="638" y="1540"/>
                  </a:lnTo>
                  <a:lnTo>
                    <a:pt x="596" y="1556"/>
                  </a:lnTo>
                  <a:lnTo>
                    <a:pt x="554" y="1572"/>
                  </a:lnTo>
                  <a:lnTo>
                    <a:pt x="514" y="1590"/>
                  </a:lnTo>
                  <a:lnTo>
                    <a:pt x="474" y="1610"/>
                  </a:lnTo>
                  <a:lnTo>
                    <a:pt x="436" y="1632"/>
                  </a:lnTo>
                  <a:lnTo>
                    <a:pt x="400" y="1656"/>
                  </a:lnTo>
                  <a:lnTo>
                    <a:pt x="364" y="1680"/>
                  </a:lnTo>
                  <a:lnTo>
                    <a:pt x="330" y="1708"/>
                  </a:lnTo>
                  <a:lnTo>
                    <a:pt x="296" y="1736"/>
                  </a:lnTo>
                  <a:lnTo>
                    <a:pt x="266" y="1766"/>
                  </a:lnTo>
                  <a:lnTo>
                    <a:pt x="236" y="1798"/>
                  </a:lnTo>
                  <a:lnTo>
                    <a:pt x="206" y="1830"/>
                  </a:lnTo>
                  <a:lnTo>
                    <a:pt x="180" y="1864"/>
                  </a:lnTo>
                  <a:lnTo>
                    <a:pt x="154" y="1900"/>
                  </a:lnTo>
                  <a:lnTo>
                    <a:pt x="130" y="1938"/>
                  </a:lnTo>
                  <a:lnTo>
                    <a:pt x="110" y="1976"/>
                  </a:lnTo>
                  <a:lnTo>
                    <a:pt x="90" y="2014"/>
                  </a:lnTo>
                  <a:lnTo>
                    <a:pt x="70" y="2054"/>
                  </a:lnTo>
                  <a:lnTo>
                    <a:pt x="54" y="2096"/>
                  </a:lnTo>
                  <a:lnTo>
                    <a:pt x="40" y="2138"/>
                  </a:lnTo>
                  <a:lnTo>
                    <a:pt x="28" y="2182"/>
                  </a:lnTo>
                  <a:lnTo>
                    <a:pt x="18" y="2224"/>
                  </a:lnTo>
                  <a:lnTo>
                    <a:pt x="10" y="2270"/>
                  </a:lnTo>
                  <a:lnTo>
                    <a:pt x="4" y="2316"/>
                  </a:lnTo>
                  <a:lnTo>
                    <a:pt x="0" y="2362"/>
                  </a:lnTo>
                  <a:lnTo>
                    <a:pt x="0" y="2408"/>
                  </a:lnTo>
                  <a:lnTo>
                    <a:pt x="0" y="2408"/>
                  </a:lnTo>
                  <a:lnTo>
                    <a:pt x="0" y="2454"/>
                  </a:lnTo>
                  <a:lnTo>
                    <a:pt x="4" y="2500"/>
                  </a:lnTo>
                  <a:lnTo>
                    <a:pt x="10" y="2546"/>
                  </a:lnTo>
                  <a:lnTo>
                    <a:pt x="18" y="2590"/>
                  </a:lnTo>
                  <a:lnTo>
                    <a:pt x="28" y="2634"/>
                  </a:lnTo>
                  <a:lnTo>
                    <a:pt x="40" y="2678"/>
                  </a:lnTo>
                  <a:lnTo>
                    <a:pt x="54" y="2720"/>
                  </a:lnTo>
                  <a:lnTo>
                    <a:pt x="70" y="2762"/>
                  </a:lnTo>
                  <a:lnTo>
                    <a:pt x="90" y="2802"/>
                  </a:lnTo>
                  <a:lnTo>
                    <a:pt x="110" y="2840"/>
                  </a:lnTo>
                  <a:lnTo>
                    <a:pt x="130" y="2878"/>
                  </a:lnTo>
                  <a:lnTo>
                    <a:pt x="154" y="2916"/>
                  </a:lnTo>
                  <a:lnTo>
                    <a:pt x="180" y="2952"/>
                  </a:lnTo>
                  <a:lnTo>
                    <a:pt x="206" y="2986"/>
                  </a:lnTo>
                  <a:lnTo>
                    <a:pt x="236" y="3018"/>
                  </a:lnTo>
                  <a:lnTo>
                    <a:pt x="266" y="3050"/>
                  </a:lnTo>
                  <a:lnTo>
                    <a:pt x="296" y="3080"/>
                  </a:lnTo>
                  <a:lnTo>
                    <a:pt x="330" y="3108"/>
                  </a:lnTo>
                  <a:lnTo>
                    <a:pt x="364" y="3136"/>
                  </a:lnTo>
                  <a:lnTo>
                    <a:pt x="400" y="3160"/>
                  </a:lnTo>
                  <a:lnTo>
                    <a:pt x="436" y="3184"/>
                  </a:lnTo>
                  <a:lnTo>
                    <a:pt x="474" y="3206"/>
                  </a:lnTo>
                  <a:lnTo>
                    <a:pt x="514" y="3226"/>
                  </a:lnTo>
                  <a:lnTo>
                    <a:pt x="554" y="3244"/>
                  </a:lnTo>
                  <a:lnTo>
                    <a:pt x="596" y="3260"/>
                  </a:lnTo>
                  <a:lnTo>
                    <a:pt x="638" y="3276"/>
                  </a:lnTo>
                  <a:lnTo>
                    <a:pt x="680" y="3288"/>
                  </a:lnTo>
                  <a:lnTo>
                    <a:pt x="724" y="3298"/>
                  </a:lnTo>
                  <a:lnTo>
                    <a:pt x="770" y="3306"/>
                  </a:lnTo>
                  <a:lnTo>
                    <a:pt x="814" y="3312"/>
                  </a:lnTo>
                  <a:lnTo>
                    <a:pt x="860" y="3314"/>
                  </a:lnTo>
                  <a:lnTo>
                    <a:pt x="908" y="3316"/>
                  </a:lnTo>
                  <a:lnTo>
                    <a:pt x="5486" y="3316"/>
                  </a:lnTo>
                  <a:lnTo>
                    <a:pt x="5486" y="3316"/>
                  </a:lnTo>
                  <a:lnTo>
                    <a:pt x="5520" y="3316"/>
                  </a:lnTo>
                  <a:lnTo>
                    <a:pt x="5554" y="3312"/>
                  </a:lnTo>
                  <a:lnTo>
                    <a:pt x="5588" y="3308"/>
                  </a:lnTo>
                  <a:lnTo>
                    <a:pt x="5620" y="3302"/>
                  </a:lnTo>
                  <a:lnTo>
                    <a:pt x="5652" y="3294"/>
                  </a:lnTo>
                  <a:lnTo>
                    <a:pt x="5684" y="3286"/>
                  </a:lnTo>
                  <a:lnTo>
                    <a:pt x="5716" y="3276"/>
                  </a:lnTo>
                  <a:lnTo>
                    <a:pt x="5746" y="3264"/>
                  </a:lnTo>
                  <a:lnTo>
                    <a:pt x="5776" y="3250"/>
                  </a:lnTo>
                  <a:lnTo>
                    <a:pt x="5804" y="3236"/>
                  </a:lnTo>
                  <a:lnTo>
                    <a:pt x="5832" y="3220"/>
                  </a:lnTo>
                  <a:lnTo>
                    <a:pt x="5860" y="3202"/>
                  </a:lnTo>
                  <a:lnTo>
                    <a:pt x="5886" y="3184"/>
                  </a:lnTo>
                  <a:lnTo>
                    <a:pt x="5910" y="3164"/>
                  </a:lnTo>
                  <a:lnTo>
                    <a:pt x="5934" y="3142"/>
                  </a:lnTo>
                  <a:lnTo>
                    <a:pt x="5958" y="3120"/>
                  </a:lnTo>
                  <a:lnTo>
                    <a:pt x="5980" y="3096"/>
                  </a:lnTo>
                  <a:lnTo>
                    <a:pt x="6002" y="3072"/>
                  </a:lnTo>
                  <a:lnTo>
                    <a:pt x="6022" y="3048"/>
                  </a:lnTo>
                  <a:lnTo>
                    <a:pt x="6040" y="3022"/>
                  </a:lnTo>
                  <a:lnTo>
                    <a:pt x="6058" y="2994"/>
                  </a:lnTo>
                  <a:lnTo>
                    <a:pt x="6074" y="2966"/>
                  </a:lnTo>
                  <a:lnTo>
                    <a:pt x="6088" y="2938"/>
                  </a:lnTo>
                  <a:lnTo>
                    <a:pt x="6102" y="2908"/>
                  </a:lnTo>
                  <a:lnTo>
                    <a:pt x="6114" y="2878"/>
                  </a:lnTo>
                  <a:lnTo>
                    <a:pt x="6124" y="2846"/>
                  </a:lnTo>
                  <a:lnTo>
                    <a:pt x="6134" y="2814"/>
                  </a:lnTo>
                  <a:lnTo>
                    <a:pt x="6140" y="2782"/>
                  </a:lnTo>
                  <a:lnTo>
                    <a:pt x="6146" y="2748"/>
                  </a:lnTo>
                  <a:lnTo>
                    <a:pt x="6150" y="2716"/>
                  </a:lnTo>
                  <a:lnTo>
                    <a:pt x="6154" y="2682"/>
                  </a:lnTo>
                  <a:lnTo>
                    <a:pt x="6154" y="2646"/>
                  </a:lnTo>
                  <a:lnTo>
                    <a:pt x="6154" y="2646"/>
                  </a:lnTo>
                  <a:lnTo>
                    <a:pt x="6154" y="2614"/>
                  </a:lnTo>
                  <a:lnTo>
                    <a:pt x="6150" y="2580"/>
                  </a:lnTo>
                  <a:lnTo>
                    <a:pt x="6146" y="2548"/>
                  </a:lnTo>
                  <a:lnTo>
                    <a:pt x="6142" y="2516"/>
                  </a:lnTo>
                  <a:lnTo>
                    <a:pt x="6134" y="2484"/>
                  </a:lnTo>
                  <a:lnTo>
                    <a:pt x="6126" y="2452"/>
                  </a:lnTo>
                  <a:lnTo>
                    <a:pt x="6116" y="2422"/>
                  </a:lnTo>
                  <a:lnTo>
                    <a:pt x="6104" y="2392"/>
                  </a:lnTo>
                  <a:lnTo>
                    <a:pt x="6092" y="2364"/>
                  </a:lnTo>
                  <a:lnTo>
                    <a:pt x="6078" y="2336"/>
                  </a:lnTo>
                  <a:lnTo>
                    <a:pt x="6062" y="2308"/>
                  </a:lnTo>
                  <a:lnTo>
                    <a:pt x="6046" y="2282"/>
                  </a:lnTo>
                  <a:lnTo>
                    <a:pt x="6028" y="2256"/>
                  </a:lnTo>
                  <a:lnTo>
                    <a:pt x="6008" y="2230"/>
                  </a:lnTo>
                  <a:lnTo>
                    <a:pt x="5988" y="2206"/>
                  </a:lnTo>
                  <a:lnTo>
                    <a:pt x="5968" y="2184"/>
                  </a:lnTo>
                  <a:lnTo>
                    <a:pt x="5946" y="2162"/>
                  </a:lnTo>
                  <a:lnTo>
                    <a:pt x="5922" y="2140"/>
                  </a:lnTo>
                  <a:lnTo>
                    <a:pt x="5898" y="2120"/>
                  </a:lnTo>
                  <a:lnTo>
                    <a:pt x="5872" y="2102"/>
                  </a:lnTo>
                  <a:lnTo>
                    <a:pt x="5846" y="2084"/>
                  </a:lnTo>
                  <a:lnTo>
                    <a:pt x="5820" y="2068"/>
                  </a:lnTo>
                  <a:lnTo>
                    <a:pt x="5792" y="2054"/>
                  </a:lnTo>
                  <a:lnTo>
                    <a:pt x="5764" y="2040"/>
                  </a:lnTo>
                  <a:lnTo>
                    <a:pt x="5734" y="2026"/>
                  </a:lnTo>
                  <a:lnTo>
                    <a:pt x="5704" y="2016"/>
                  </a:lnTo>
                  <a:lnTo>
                    <a:pt x="5674" y="2006"/>
                  </a:lnTo>
                  <a:lnTo>
                    <a:pt x="5642" y="1998"/>
                  </a:lnTo>
                  <a:lnTo>
                    <a:pt x="5612" y="1990"/>
                  </a:lnTo>
                  <a:lnTo>
                    <a:pt x="5578" y="1986"/>
                  </a:lnTo>
                  <a:lnTo>
                    <a:pt x="5546" y="1982"/>
                  </a:lnTo>
                  <a:lnTo>
                    <a:pt x="5512" y="1980"/>
                  </a:lnTo>
                  <a:lnTo>
                    <a:pt x="5512" y="1980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/>
                  </a:gs>
                  <a:gs pos="50000">
                    <a:srgbClr val="00B0F0">
                      <a:alpha val="83000"/>
                    </a:srgb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glow rad="63500">
                <a:srgbClr val="267DE6">
                  <a:alpha val="23922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90">
                <a:defRPr/>
              </a:pPr>
              <a:endParaRPr lang="zh-CN" altLang="en-US" sz="2131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51" name="文本框 150"/>
          <p:cNvSpPr txBox="1"/>
          <p:nvPr/>
        </p:nvSpPr>
        <p:spPr>
          <a:xfrm>
            <a:off x="5377060" y="4139997"/>
            <a:ext cx="1830859" cy="30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Intra-cloud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4994386" y="3087121"/>
            <a:ext cx="2541572" cy="913952"/>
            <a:chOff x="2034244" y="2991160"/>
            <a:chExt cx="3969151" cy="1414125"/>
          </a:xfrm>
        </p:grpSpPr>
        <p:grpSp>
          <p:nvGrpSpPr>
            <p:cNvPr id="160" name="组合 169"/>
            <p:cNvGrpSpPr/>
            <p:nvPr/>
          </p:nvGrpSpPr>
          <p:grpSpPr>
            <a:xfrm>
              <a:off x="5064254" y="3050803"/>
              <a:ext cx="939141" cy="763684"/>
              <a:chOff x="2791427" y="4175536"/>
              <a:chExt cx="439262" cy="406912"/>
            </a:xfrm>
            <a:effectLst/>
            <a:scene3d>
              <a:camera prst="orthographicFront">
                <a:rot lat="0" lon="0" rev="0"/>
              </a:camera>
              <a:lightRig rig="threePt" dir="t"/>
            </a:scene3d>
          </p:grpSpPr>
          <p:pic>
            <p:nvPicPr>
              <p:cNvPr id="170" name="Picture 3" descr="C:\Users\Dan\Desktop\vm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1427" y="4175536"/>
                <a:ext cx="128848" cy="193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3" descr="C:\Users\Dan\Desktop\vm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0412" y="4196132"/>
                <a:ext cx="128848" cy="193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3" descr="C:\Users\Dan\Desktop\vm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1841" y="4175536"/>
                <a:ext cx="128848" cy="193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3" descr="C:\Users\Dan\Desktop\vm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1427" y="4368694"/>
                <a:ext cx="128848" cy="193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3" descr="C:\Users\Dan\Desktop\vm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0412" y="4389290"/>
                <a:ext cx="128848" cy="193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3" descr="C:\Users\Dan\Desktop\vm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1841" y="4368694"/>
                <a:ext cx="128848" cy="193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1" name="组合 107"/>
            <p:cNvGrpSpPr>
              <a:grpSpLocks noChangeAspect="1"/>
            </p:cNvGrpSpPr>
            <p:nvPr/>
          </p:nvGrpSpPr>
          <p:grpSpPr>
            <a:xfrm>
              <a:off x="3739458" y="2991160"/>
              <a:ext cx="1084587" cy="890989"/>
              <a:chOff x="5117520" y="2481566"/>
              <a:chExt cx="1487869" cy="1000495"/>
            </a:xfrm>
            <a:effectLst/>
            <a:scene3d>
              <a:camera prst="orthographicFront">
                <a:rot lat="0" lon="0" rev="0"/>
              </a:camera>
              <a:lightRig rig="threePt" dir="t"/>
            </a:scene3d>
          </p:grpSpPr>
          <p:pic>
            <p:nvPicPr>
              <p:cNvPr id="166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email"/>
              <a:srcRect l="25568" t="10361" r="2013" b="15534"/>
              <a:stretch/>
            </p:blipFill>
            <p:spPr bwMode="auto">
              <a:xfrm>
                <a:off x="5307885" y="2564865"/>
                <a:ext cx="1297504" cy="91719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67" name="组合 138"/>
              <p:cNvGrpSpPr/>
              <p:nvPr/>
            </p:nvGrpSpPr>
            <p:grpSpPr>
              <a:xfrm>
                <a:off x="5117520" y="2481566"/>
                <a:ext cx="883081" cy="970135"/>
                <a:chOff x="4903382" y="2060680"/>
                <a:chExt cx="729817" cy="1409782"/>
              </a:xfrm>
            </p:grpSpPr>
            <p:pic>
              <p:nvPicPr>
                <p:cNvPr id="168" name="Picture 5" descr="E:\2014\01. 外部交流\23. HCC大会\IT产品线材料\01 E9000 in  cabinet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4903382" y="2097505"/>
                  <a:ext cx="479098" cy="13237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" name="Picture 4" descr="E:\2014\01. 外部交流\23. HCC大会\IT产品线材料\02 E9000 in cabinet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>
                  <a:off x="5267298" y="2060680"/>
                  <a:ext cx="365901" cy="14097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162" name="文本框 127"/>
            <p:cNvSpPr txBox="1"/>
            <p:nvPr/>
          </p:nvSpPr>
          <p:spPr>
            <a:xfrm>
              <a:off x="3775593" y="4097962"/>
              <a:ext cx="1071275" cy="28565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lIns="0" tIns="0" rIns="0" bIns="0" rtlCol="0">
              <a:spAutoFit/>
            </a:bodyPr>
            <a:lstStyle/>
            <a:p>
              <a:pPr defTabSz="3820506"/>
              <a:r>
                <a:rPr kumimoji="1" lang="en-US" altLang="zh-CN" sz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+mn-ea"/>
                  <a:sym typeface="+mn-lt"/>
                </a:rPr>
                <a:t>Bare Metal</a:t>
              </a:r>
              <a:endParaRPr kumimoji="1" lang="zh-CN" altLang="en-U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文本框 127"/>
            <p:cNvSpPr txBox="1"/>
            <p:nvPr/>
          </p:nvSpPr>
          <p:spPr>
            <a:xfrm>
              <a:off x="5429770" y="4097965"/>
              <a:ext cx="340373" cy="285653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lIns="0" tIns="0" rIns="0" bIns="0" rtlCol="0">
              <a:spAutoFit/>
            </a:bodyPr>
            <a:lstStyle/>
            <a:p>
              <a:pPr defTabSz="3820506"/>
              <a:r>
                <a:rPr kumimoji="1" lang="en-US" altLang="zh-CN" sz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+mn-ea"/>
                  <a:sym typeface="+mn-lt"/>
                </a:rPr>
                <a:t>VM</a:t>
              </a:r>
              <a:endParaRPr kumimoji="1" lang="zh-CN" altLang="en-U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4" name="文本框 151"/>
            <p:cNvSpPr txBox="1"/>
            <p:nvPr/>
          </p:nvSpPr>
          <p:spPr>
            <a:xfrm>
              <a:off x="2034244" y="4090539"/>
              <a:ext cx="1489530" cy="314746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vert="horz" lIns="126085" tIns="63042" rIns="126085" bIns="63042" rtlCol="0" anchor="ctr">
              <a:noAutofit/>
            </a:bodyPr>
            <a:lstStyle>
              <a:defPPr>
                <a:defRPr lang="zh-CN"/>
              </a:defPPr>
              <a:lvl1pPr marL="187981" indent="-187981" algn="ctr" defTabSz="501284">
                <a:spcBef>
                  <a:spcPct val="20000"/>
                </a:spcBef>
                <a:defRPr kumimoji="1" sz="1800" b="1">
                  <a:gradFill>
                    <a:gsLst>
                      <a:gs pos="4900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Arial" pitchFamily="34" charset="0"/>
                </a:defRPr>
              </a:lvl1pPr>
            </a:lstStyle>
            <a:p>
              <a:pPr marL="0" indent="0">
                <a:spcBef>
                  <a:spcPts val="0"/>
                </a:spcBef>
              </a:pPr>
              <a:r>
                <a:rPr lang="en-US" altLang="zh-CN" sz="1200" b="0" dirty="0">
                  <a:solidFill>
                    <a:prstClr val="white"/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Container</a:t>
              </a:r>
            </a:p>
          </p:txBody>
        </p:sp>
      </p:grpSp>
      <p:pic>
        <p:nvPicPr>
          <p:cNvPr id="153" name="11541504156974_.pic_hd.jpg" descr="11541504156974_.pic_hd.jpg"/>
          <p:cNvPicPr>
            <a:picLocks noChangeAspect="1"/>
          </p:cNvPicPr>
          <p:nvPr/>
        </p:nvPicPr>
        <p:blipFill rotWithShape="1">
          <a:blip r:embed="rId9">
            <a:extLst/>
          </a:blip>
          <a:srcRect l="8585" t="-478" r="78224"/>
          <a:stretch/>
        </p:blipFill>
        <p:spPr>
          <a:xfrm>
            <a:off x="4368258" y="1989215"/>
            <a:ext cx="4125497" cy="2014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" name="Picture 2" descr="ban .png"/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0AF6F6">
                <a:tint val="45000"/>
                <a:satMod val="400000"/>
              </a:srgbClr>
            </a:duotone>
            <a:lum bright="40000" contrast="40000"/>
            <a:extLst/>
          </a:blip>
          <a:srcRect/>
          <a:stretch>
            <a:fillRect/>
          </a:stretch>
        </p:blipFill>
        <p:spPr bwMode="auto">
          <a:xfrm>
            <a:off x="5337182" y="2483095"/>
            <a:ext cx="1761821" cy="47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文本框 1"/>
          <p:cNvSpPr txBox="1"/>
          <p:nvPr/>
        </p:nvSpPr>
        <p:spPr>
          <a:xfrm>
            <a:off x="5347360" y="2459175"/>
            <a:ext cx="1756490" cy="32968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10888" tIns="10888" rIns="10888" bIns="10888" numCol="1" anchor="t">
            <a:spAutoFit/>
          </a:bodyPr>
          <a:lstStyle>
            <a:lvl1pPr>
              <a:defRPr sz="70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/>
            <a:r>
              <a:rPr kumimoji="1" lang="en-US" altLang="zh-CN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Industry enablement </a:t>
            </a:r>
          </a:p>
          <a:p>
            <a:pPr algn="ctr"/>
            <a:r>
              <a:rPr kumimoji="1" lang="en-US" altLang="zh-CN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platform</a:t>
            </a:r>
            <a:endParaRPr kumimoji="1" lang="en-US" altLang="zh-CN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7" name="矩形 145"/>
          <p:cNvSpPr/>
          <p:nvPr/>
        </p:nvSpPr>
        <p:spPr>
          <a:xfrm>
            <a:off x="5346714" y="3308648"/>
            <a:ext cx="1774062" cy="1230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kern="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Collect &gt; Store &gt; Compute &gt; Manage &gt; Use</a:t>
            </a:r>
          </a:p>
        </p:txBody>
      </p:sp>
      <p:sp>
        <p:nvSpPr>
          <p:cNvPr id="159" name="文本框 1"/>
          <p:cNvSpPr txBox="1"/>
          <p:nvPr/>
        </p:nvSpPr>
        <p:spPr>
          <a:xfrm>
            <a:off x="5210953" y="2965838"/>
            <a:ext cx="2028328" cy="2066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10888" tIns="10888" rIns="10888" bIns="10888" numCol="1" anchor="t">
            <a:spAutoFit/>
          </a:bodyPr>
          <a:lstStyle>
            <a:lvl1pPr>
              <a:defRPr sz="7000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/>
            <a:r>
              <a:rPr kumimoji="1"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软雅黑" panose="020B0503020204020204" pitchFamily="34" charset="-122"/>
                <a:cs typeface="+mn-ea"/>
                <a:sym typeface="+mn-lt"/>
              </a:rPr>
              <a:t>Data Lake</a:t>
            </a:r>
          </a:p>
        </p:txBody>
      </p:sp>
      <p:sp>
        <p:nvSpPr>
          <p:cNvPr id="181" name="TextBox 49"/>
          <p:cNvSpPr txBox="1"/>
          <p:nvPr/>
        </p:nvSpPr>
        <p:spPr>
          <a:xfrm>
            <a:off x="612056" y="2855567"/>
            <a:ext cx="1449250" cy="306495"/>
          </a:xfrm>
          <a:prstGeom prst="rect">
            <a:avLst/>
          </a:prstGeom>
          <a:noFill/>
        </p:spPr>
        <p:txBody>
          <a:bodyPr wrap="square" lIns="90230" tIns="45113" rIns="90230" bIns="45113" rtlCol="0">
            <a:spAutoFit/>
          </a:bodyPr>
          <a:lstStyle/>
          <a:p>
            <a:pPr algn="ctr" defTabSz="913944"/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Data Intelligence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2" name="TextBox 49"/>
          <p:cNvSpPr txBox="1"/>
          <p:nvPr/>
        </p:nvSpPr>
        <p:spPr>
          <a:xfrm>
            <a:off x="467895" y="1921053"/>
            <a:ext cx="1746293" cy="521883"/>
          </a:xfrm>
          <a:prstGeom prst="rect">
            <a:avLst/>
          </a:prstGeom>
          <a:noFill/>
        </p:spPr>
        <p:txBody>
          <a:bodyPr wrap="square" lIns="90230" tIns="45113" rIns="90230" bIns="45113" rtlCol="0">
            <a:spAutoFit/>
          </a:bodyPr>
          <a:lstStyle/>
          <a:p>
            <a:pPr algn="ctr" defTabSz="913944"/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Service</a:t>
            </a:r>
          </a:p>
          <a:p>
            <a:pPr algn="ctr" defTabSz="913944"/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 Innovation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3" name="TextBox 49"/>
          <p:cNvSpPr txBox="1"/>
          <p:nvPr/>
        </p:nvSpPr>
        <p:spPr>
          <a:xfrm>
            <a:off x="520143" y="3854511"/>
            <a:ext cx="1639416" cy="521883"/>
          </a:xfrm>
          <a:prstGeom prst="rect">
            <a:avLst/>
          </a:prstGeom>
          <a:noFill/>
        </p:spPr>
        <p:txBody>
          <a:bodyPr wrap="square" lIns="90230" tIns="45113" rIns="90230" bIns="45113" rtlCol="0">
            <a:spAutoFit/>
          </a:bodyPr>
          <a:lstStyle/>
          <a:p>
            <a:pPr algn="ctr" defTabSz="913944"/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Resource</a:t>
            </a:r>
          </a:p>
          <a:p>
            <a:pPr algn="ctr" defTabSz="913944"/>
            <a:r>
              <a:rPr lang="en-US" altLang="zh-CN" sz="14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Convergence</a:t>
            </a:r>
          </a:p>
        </p:txBody>
      </p:sp>
      <p:sp>
        <p:nvSpPr>
          <p:cNvPr id="184" name="直接连接符 26"/>
          <p:cNvSpPr/>
          <p:nvPr/>
        </p:nvSpPr>
        <p:spPr>
          <a:xfrm>
            <a:off x="8004517" y="5091664"/>
            <a:ext cx="0" cy="988784"/>
          </a:xfrm>
          <a:prstGeom prst="line">
            <a:avLst/>
          </a:prstGeom>
          <a:gradFill>
            <a:gsLst>
              <a:gs pos="0">
                <a:srgbClr val="0070C0">
                  <a:alpha val="0"/>
                </a:srgbClr>
              </a:gs>
              <a:gs pos="50000">
                <a:srgbClr val="0070C0"/>
              </a:gs>
              <a:gs pos="100000">
                <a:srgbClr val="0070C0">
                  <a:alpha val="0"/>
                </a:srgbClr>
              </a:gs>
            </a:gsLst>
          </a:gradFill>
          <a:ln w="3175">
            <a:solidFill>
              <a:srgbClr val="FFFFFF"/>
            </a:solidFill>
            <a:prstDash val="sysDot"/>
            <a:miter lim="400000"/>
          </a:ln>
        </p:spPr>
        <p:txBody>
          <a:bodyPr lIns="10888" rIns="10888"/>
          <a:lstStyle/>
          <a:p>
            <a:pPr>
              <a:defRPr sz="7200">
                <a:latin typeface="Akkurat Pro"/>
                <a:ea typeface="Akkurat Pro"/>
                <a:cs typeface="Akkurat Pro"/>
                <a:sym typeface="Akkurat Pro"/>
              </a:defRPr>
            </a:pPr>
            <a:endParaRPr sz="11498">
              <a:cs typeface="+mn-ea"/>
              <a:sym typeface="+mn-lt"/>
            </a:endParaRPr>
          </a:p>
        </p:txBody>
      </p:sp>
      <p:sp>
        <p:nvSpPr>
          <p:cNvPr id="185" name="直接连接符 26"/>
          <p:cNvSpPr/>
          <p:nvPr/>
        </p:nvSpPr>
        <p:spPr>
          <a:xfrm>
            <a:off x="4079892" y="5091664"/>
            <a:ext cx="0" cy="988784"/>
          </a:xfrm>
          <a:prstGeom prst="line">
            <a:avLst/>
          </a:prstGeom>
          <a:gradFill>
            <a:gsLst>
              <a:gs pos="0">
                <a:srgbClr val="0070C0">
                  <a:alpha val="0"/>
                </a:srgbClr>
              </a:gs>
              <a:gs pos="50000">
                <a:srgbClr val="0070C0"/>
              </a:gs>
              <a:gs pos="100000">
                <a:srgbClr val="0070C0">
                  <a:alpha val="0"/>
                </a:srgbClr>
              </a:gs>
            </a:gsLst>
          </a:gradFill>
          <a:ln w="3175">
            <a:solidFill>
              <a:srgbClr val="FFFFFF"/>
            </a:solidFill>
            <a:prstDash val="sysDot"/>
            <a:miter lim="400000"/>
          </a:ln>
        </p:spPr>
        <p:txBody>
          <a:bodyPr lIns="10888" rIns="10888"/>
          <a:lstStyle/>
          <a:p>
            <a:pPr>
              <a:defRPr sz="7200">
                <a:latin typeface="Akkurat Pro"/>
                <a:ea typeface="Akkurat Pro"/>
                <a:cs typeface="Akkurat Pro"/>
                <a:sym typeface="Akkurat Pro"/>
              </a:defRPr>
            </a:pPr>
            <a:endParaRPr sz="11498">
              <a:cs typeface="+mn-ea"/>
              <a:sym typeface="+mn-lt"/>
            </a:endParaRPr>
          </a:p>
        </p:txBody>
      </p:sp>
      <p:sp>
        <p:nvSpPr>
          <p:cNvPr id="186" name="标题 1"/>
          <p:cNvSpPr txBox="1"/>
          <p:nvPr/>
        </p:nvSpPr>
        <p:spPr>
          <a:xfrm>
            <a:off x="3231148" y="5982574"/>
            <a:ext cx="2589625" cy="1480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19988" tIns="19988" rIns="19988" bIns="19988" anchor="ctr">
            <a:spAutoFit/>
          </a:bodyPr>
          <a:lstStyle>
            <a:lvl1pPr defTabSz="852805">
              <a:defRPr sz="14000">
                <a:solidFill>
                  <a:srgbClr val="F5AA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endParaRPr sz="70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8" name="标题 1"/>
          <p:cNvSpPr txBox="1"/>
          <p:nvPr/>
        </p:nvSpPr>
        <p:spPr>
          <a:xfrm>
            <a:off x="5568788" y="5982574"/>
            <a:ext cx="2537553" cy="1480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19988" tIns="19988" rIns="19988" bIns="19988" anchor="ctr">
            <a:spAutoFit/>
          </a:bodyPr>
          <a:lstStyle>
            <a:lvl1pPr defTabSz="852805">
              <a:defRPr sz="14000">
                <a:solidFill>
                  <a:srgbClr val="F5AA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endParaRPr sz="70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4342049" y="5327011"/>
            <a:ext cx="3773628" cy="47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kumimoji="1" lang="en-US" altLang="zh-CN" sz="1799" b="1" kern="0" dirty="0">
                <a:solidFill>
                  <a:srgbClr val="FFC000"/>
                </a:solidFill>
                <a:ea typeface="微软雅黑" panose="020B0503020204020204" pitchFamily="34" charset="-122"/>
                <a:cs typeface="+mn-ea"/>
                <a:sym typeface="+mn-lt"/>
              </a:rPr>
              <a:t>Most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private cloud IaaS cloud services</a:t>
            </a:r>
          </a:p>
        </p:txBody>
      </p:sp>
      <p:sp>
        <p:nvSpPr>
          <p:cNvPr id="111" name="矩形 110"/>
          <p:cNvSpPr/>
          <p:nvPr/>
        </p:nvSpPr>
        <p:spPr>
          <a:xfrm>
            <a:off x="356292" y="5337003"/>
            <a:ext cx="3823191" cy="47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Industry's </a:t>
            </a:r>
            <a:r>
              <a:rPr kumimoji="1" lang="en-US" altLang="zh-CN" sz="1799" b="1" kern="0" dirty="0">
                <a:solidFill>
                  <a:srgbClr val="FFC000"/>
                </a:solidFill>
                <a:ea typeface="微软雅黑" panose="020B0503020204020204" pitchFamily="34" charset="-122"/>
                <a:cs typeface="+mn-ea"/>
                <a:sym typeface="+mn-lt"/>
              </a:rPr>
              <a:t>only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+mn-lt"/>
              </a:rPr>
              <a:t> Full Stack cloud solution</a:t>
            </a:r>
          </a:p>
        </p:txBody>
      </p:sp>
      <p:sp>
        <p:nvSpPr>
          <p:cNvPr id="4" name="矩形 3"/>
          <p:cNvSpPr/>
          <p:nvPr/>
        </p:nvSpPr>
        <p:spPr>
          <a:xfrm>
            <a:off x="8645300" y="5355386"/>
            <a:ext cx="2461572" cy="4798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kumimoji="1" lang="en-US" altLang="zh-CN" sz="1799" b="1" kern="0" dirty="0">
                <a:solidFill>
                  <a:srgbClr val="FFC000"/>
                </a:solidFill>
                <a:ea typeface="微软雅黑" panose="020B0503020204020204" pitchFamily="34" charset="-122"/>
                <a:cs typeface="+mn-ea"/>
                <a:sym typeface="+mn-lt"/>
              </a:rPr>
              <a:t>40+ </a:t>
            </a:r>
            <a:r>
              <a:rPr lang="en-US" altLang="zh-CN" sz="1200" dirty="0">
                <a:solidFill>
                  <a:srgbClr val="FFFFFF"/>
                </a:solidFill>
                <a:ea typeface="微软雅黑" panose="020B0503020204020204" pitchFamily="34" charset="-122"/>
                <a:cs typeface="+mn-ea"/>
                <a:sym typeface="+mn-lt"/>
              </a:rPr>
              <a:t>services (IaaS + </a:t>
            </a:r>
            <a:r>
              <a:rPr lang="en-US" altLang="zh-CN" sz="1200" dirty="0" err="1">
                <a:solidFill>
                  <a:srgbClr val="FFFFFF"/>
                </a:solidFill>
                <a:ea typeface="微软雅黑" panose="020B0503020204020204" pitchFamily="34" charset="-122"/>
                <a:cs typeface="+mn-ea"/>
                <a:sym typeface="+mn-lt"/>
              </a:rPr>
              <a:t>DaaS</a:t>
            </a:r>
            <a:r>
              <a:rPr lang="en-US" altLang="zh-CN" sz="1200" dirty="0">
                <a:solidFill>
                  <a:srgbClr val="FFFFFF"/>
                </a:solidFill>
                <a:ea typeface="微软雅黑" panose="020B0503020204020204" pitchFamily="34" charset="-122"/>
                <a:cs typeface="+mn-ea"/>
                <a:sym typeface="+mn-lt"/>
              </a:rPr>
              <a:t> + PaaS) </a:t>
            </a:r>
            <a:r>
              <a:rPr lang="en-US" altLang="zh-CN" sz="1799" dirty="0">
                <a:solidFill>
                  <a:srgbClr val="FFFFFF"/>
                </a:solidFill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088151" y="1655846"/>
            <a:ext cx="3589120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9" dirty="0">
                <a:solidFill>
                  <a:schemeClr val="bg1"/>
                </a:solidFill>
                <a:latin typeface="+mn-ea"/>
              </a:rPr>
              <a:t>HUAWEI CLOUD Stack</a:t>
            </a:r>
            <a:endParaRPr lang="zh-CN" altLang="en-US" sz="1799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4" name="标题 1"/>
          <p:cNvSpPr txBox="1">
            <a:spLocks/>
          </p:cNvSpPr>
          <p:nvPr/>
        </p:nvSpPr>
        <p:spPr>
          <a:xfrm>
            <a:off x="582461" y="165656"/>
            <a:ext cx="11920583" cy="888161"/>
          </a:xfrm>
          <a:prstGeom prst="rect">
            <a:avLst/>
          </a:prstGeom>
        </p:spPr>
        <p:txBody>
          <a:bodyPr lIns="122368" rIns="122368" anchor="ctr" anchorCtr="0">
            <a:noAutofit/>
          </a:bodyPr>
          <a:lstStyle>
            <a:lvl1pPr algn="ctr" defTabSz="1219444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599" b="1" dirty="0">
                <a:gradFill>
                  <a:gsLst>
                    <a:gs pos="0">
                      <a:srgbClr val="FFC000"/>
                    </a:gs>
                    <a:gs pos="100000">
                      <a:srgbClr val="DE7108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Arial" pitchFamily="34" charset="0"/>
              </a:rPr>
              <a:t>Full Stack and Industry Oriented Hybrid Cloud with  Comprehensive Services </a:t>
            </a:r>
          </a:p>
        </p:txBody>
      </p:sp>
    </p:spTree>
    <p:extLst>
      <p:ext uri="{BB962C8B-B14F-4D97-AF65-F5344CB8AC3E}">
        <p14:creationId xmlns:p14="http://schemas.microsoft.com/office/powerpoint/2010/main" val="28914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 bwMode="auto">
          <a:xfrm>
            <a:off x="5755593" y="2668342"/>
            <a:ext cx="682401" cy="326479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20" tIns="45658" rIns="91320" bIns="4565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3485">
              <a:buClr>
                <a:srgbClr val="CC9900"/>
              </a:buClr>
            </a:pPr>
            <a:endParaRPr kumimoji="1" lang="zh-CN" altLang="en-US" sz="1399" kern="0" dirty="0">
              <a:solidFill>
                <a:schemeClr val="bg1"/>
              </a:solidFill>
              <a:latin typeface="Huawei Sans" panose="020C05030302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228552" y="179489"/>
            <a:ext cx="10006825" cy="993012"/>
          </a:xfrm>
        </p:spPr>
        <p:txBody>
          <a:bodyPr wrap="square">
            <a:noAutofit/>
          </a:bodyPr>
          <a:lstStyle/>
          <a:p>
            <a:pPr defTabSz="1217322" fontAlgn="ctr">
              <a:spcBef>
                <a:spcPct val="0"/>
              </a:spcBef>
            </a:pPr>
            <a:r>
              <a:rPr sz="2799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j-cs"/>
              </a:rPr>
              <a:t>Unified IT Resource Management and Seamless Cloud Evolution</a:t>
            </a:r>
            <a:endParaRPr lang="zh-CN" altLang="en-US" sz="2799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j-cs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4776204" y="1563908"/>
            <a:ext cx="2641180" cy="1430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47" y="12897"/>
                </a:moveTo>
                <a:lnTo>
                  <a:pt x="19319" y="12559"/>
                </a:lnTo>
                <a:lnTo>
                  <a:pt x="19276" y="12220"/>
                </a:lnTo>
                <a:lnTo>
                  <a:pt x="19227" y="11894"/>
                </a:lnTo>
                <a:lnTo>
                  <a:pt x="19115" y="11269"/>
                </a:lnTo>
                <a:lnTo>
                  <a:pt x="19045" y="10956"/>
                </a:lnTo>
                <a:lnTo>
                  <a:pt x="18968" y="10657"/>
                </a:lnTo>
                <a:lnTo>
                  <a:pt x="18883" y="10370"/>
                </a:lnTo>
                <a:lnTo>
                  <a:pt x="18792" y="10083"/>
                </a:lnTo>
                <a:lnTo>
                  <a:pt x="18694" y="9810"/>
                </a:lnTo>
                <a:lnTo>
                  <a:pt x="18483" y="9289"/>
                </a:lnTo>
                <a:lnTo>
                  <a:pt x="18371" y="9041"/>
                </a:lnTo>
                <a:lnTo>
                  <a:pt x="18245" y="8794"/>
                </a:lnTo>
                <a:lnTo>
                  <a:pt x="17992" y="8351"/>
                </a:lnTo>
                <a:lnTo>
                  <a:pt x="17851" y="8142"/>
                </a:lnTo>
                <a:lnTo>
                  <a:pt x="17571" y="7752"/>
                </a:lnTo>
                <a:lnTo>
                  <a:pt x="17262" y="7413"/>
                </a:lnTo>
                <a:lnTo>
                  <a:pt x="17107" y="7269"/>
                </a:lnTo>
                <a:lnTo>
                  <a:pt x="16939" y="7126"/>
                </a:lnTo>
                <a:lnTo>
                  <a:pt x="16777" y="6996"/>
                </a:lnTo>
                <a:lnTo>
                  <a:pt x="16609" y="6892"/>
                </a:lnTo>
                <a:lnTo>
                  <a:pt x="16433" y="6787"/>
                </a:lnTo>
                <a:lnTo>
                  <a:pt x="16258" y="6709"/>
                </a:lnTo>
                <a:lnTo>
                  <a:pt x="15893" y="6579"/>
                </a:lnTo>
                <a:lnTo>
                  <a:pt x="15710" y="6540"/>
                </a:lnTo>
                <a:lnTo>
                  <a:pt x="15331" y="6514"/>
                </a:lnTo>
                <a:lnTo>
                  <a:pt x="15100" y="6527"/>
                </a:lnTo>
                <a:lnTo>
                  <a:pt x="14868" y="6566"/>
                </a:lnTo>
                <a:lnTo>
                  <a:pt x="14784" y="6201"/>
                </a:lnTo>
                <a:lnTo>
                  <a:pt x="14685" y="5849"/>
                </a:lnTo>
                <a:lnTo>
                  <a:pt x="14587" y="5511"/>
                </a:lnTo>
                <a:lnTo>
                  <a:pt x="14482" y="5172"/>
                </a:lnTo>
                <a:lnTo>
                  <a:pt x="14370" y="4846"/>
                </a:lnTo>
                <a:lnTo>
                  <a:pt x="14250" y="4521"/>
                </a:lnTo>
                <a:lnTo>
                  <a:pt x="14124" y="4208"/>
                </a:lnTo>
                <a:lnTo>
                  <a:pt x="13998" y="3908"/>
                </a:lnTo>
                <a:lnTo>
                  <a:pt x="13857" y="3609"/>
                </a:lnTo>
                <a:lnTo>
                  <a:pt x="13717" y="3335"/>
                </a:lnTo>
                <a:lnTo>
                  <a:pt x="13569" y="3062"/>
                </a:lnTo>
                <a:lnTo>
                  <a:pt x="13415" y="2788"/>
                </a:lnTo>
                <a:lnTo>
                  <a:pt x="13260" y="2540"/>
                </a:lnTo>
                <a:lnTo>
                  <a:pt x="13099" y="2293"/>
                </a:lnTo>
                <a:lnTo>
                  <a:pt x="12931" y="2058"/>
                </a:lnTo>
                <a:lnTo>
                  <a:pt x="12762" y="1837"/>
                </a:lnTo>
                <a:lnTo>
                  <a:pt x="12587" y="1615"/>
                </a:lnTo>
                <a:lnTo>
                  <a:pt x="12404" y="1420"/>
                </a:lnTo>
                <a:lnTo>
                  <a:pt x="12222" y="1238"/>
                </a:lnTo>
                <a:lnTo>
                  <a:pt x="12032" y="1055"/>
                </a:lnTo>
                <a:lnTo>
                  <a:pt x="11639" y="743"/>
                </a:lnTo>
                <a:lnTo>
                  <a:pt x="11442" y="599"/>
                </a:lnTo>
                <a:lnTo>
                  <a:pt x="11035" y="365"/>
                </a:lnTo>
                <a:lnTo>
                  <a:pt x="10825" y="274"/>
                </a:lnTo>
                <a:lnTo>
                  <a:pt x="10614" y="195"/>
                </a:lnTo>
                <a:lnTo>
                  <a:pt x="10396" y="117"/>
                </a:lnTo>
                <a:lnTo>
                  <a:pt x="10179" y="65"/>
                </a:lnTo>
                <a:lnTo>
                  <a:pt x="9961" y="26"/>
                </a:lnTo>
                <a:lnTo>
                  <a:pt x="9736" y="0"/>
                </a:lnTo>
                <a:lnTo>
                  <a:pt x="9512" y="0"/>
                </a:lnTo>
                <a:lnTo>
                  <a:pt x="9231" y="13"/>
                </a:lnTo>
                <a:lnTo>
                  <a:pt x="8950" y="52"/>
                </a:lnTo>
                <a:lnTo>
                  <a:pt x="8677" y="104"/>
                </a:lnTo>
                <a:lnTo>
                  <a:pt x="8403" y="195"/>
                </a:lnTo>
                <a:lnTo>
                  <a:pt x="8136" y="300"/>
                </a:lnTo>
                <a:lnTo>
                  <a:pt x="7869" y="430"/>
                </a:lnTo>
                <a:lnTo>
                  <a:pt x="7609" y="586"/>
                </a:lnTo>
                <a:lnTo>
                  <a:pt x="7357" y="756"/>
                </a:lnTo>
                <a:lnTo>
                  <a:pt x="7111" y="951"/>
                </a:lnTo>
                <a:lnTo>
                  <a:pt x="6872" y="1172"/>
                </a:lnTo>
                <a:lnTo>
                  <a:pt x="6641" y="1407"/>
                </a:lnTo>
                <a:lnTo>
                  <a:pt x="6409" y="1668"/>
                </a:lnTo>
                <a:lnTo>
                  <a:pt x="6191" y="1928"/>
                </a:lnTo>
                <a:lnTo>
                  <a:pt x="5974" y="2228"/>
                </a:lnTo>
                <a:lnTo>
                  <a:pt x="5770" y="2527"/>
                </a:lnTo>
                <a:lnTo>
                  <a:pt x="5567" y="2853"/>
                </a:lnTo>
                <a:lnTo>
                  <a:pt x="5377" y="3192"/>
                </a:lnTo>
                <a:lnTo>
                  <a:pt x="5195" y="3557"/>
                </a:lnTo>
                <a:lnTo>
                  <a:pt x="5026" y="3921"/>
                </a:lnTo>
                <a:lnTo>
                  <a:pt x="4865" y="4312"/>
                </a:lnTo>
                <a:lnTo>
                  <a:pt x="4703" y="4716"/>
                </a:lnTo>
                <a:lnTo>
                  <a:pt x="4563" y="5120"/>
                </a:lnTo>
                <a:lnTo>
                  <a:pt x="4430" y="5550"/>
                </a:lnTo>
                <a:lnTo>
                  <a:pt x="4303" y="5993"/>
                </a:lnTo>
                <a:lnTo>
                  <a:pt x="4191" y="6436"/>
                </a:lnTo>
                <a:lnTo>
                  <a:pt x="4086" y="6892"/>
                </a:lnTo>
                <a:lnTo>
                  <a:pt x="3994" y="7374"/>
                </a:lnTo>
                <a:lnTo>
                  <a:pt x="3917" y="7843"/>
                </a:lnTo>
                <a:lnTo>
                  <a:pt x="3847" y="8338"/>
                </a:lnTo>
                <a:lnTo>
                  <a:pt x="3791" y="8833"/>
                </a:lnTo>
                <a:lnTo>
                  <a:pt x="3749" y="9341"/>
                </a:lnTo>
                <a:lnTo>
                  <a:pt x="3713" y="9862"/>
                </a:lnTo>
                <a:lnTo>
                  <a:pt x="3587" y="9823"/>
                </a:lnTo>
                <a:lnTo>
                  <a:pt x="3320" y="9771"/>
                </a:lnTo>
                <a:lnTo>
                  <a:pt x="3187" y="9771"/>
                </a:lnTo>
                <a:lnTo>
                  <a:pt x="3019" y="9784"/>
                </a:lnTo>
                <a:lnTo>
                  <a:pt x="2857" y="9797"/>
                </a:lnTo>
                <a:lnTo>
                  <a:pt x="2703" y="9836"/>
                </a:lnTo>
                <a:lnTo>
                  <a:pt x="2541" y="9888"/>
                </a:lnTo>
                <a:lnTo>
                  <a:pt x="2387" y="9953"/>
                </a:lnTo>
                <a:lnTo>
                  <a:pt x="2239" y="10031"/>
                </a:lnTo>
                <a:lnTo>
                  <a:pt x="1944" y="10240"/>
                </a:lnTo>
                <a:lnTo>
                  <a:pt x="1804" y="10357"/>
                </a:lnTo>
                <a:lnTo>
                  <a:pt x="1664" y="10487"/>
                </a:lnTo>
                <a:lnTo>
                  <a:pt x="1530" y="10631"/>
                </a:lnTo>
                <a:lnTo>
                  <a:pt x="1278" y="10943"/>
                </a:lnTo>
                <a:lnTo>
                  <a:pt x="1039" y="11308"/>
                </a:lnTo>
                <a:lnTo>
                  <a:pt x="934" y="11503"/>
                </a:lnTo>
                <a:lnTo>
                  <a:pt x="723" y="11920"/>
                </a:lnTo>
                <a:lnTo>
                  <a:pt x="632" y="12142"/>
                </a:lnTo>
                <a:lnTo>
                  <a:pt x="541" y="12376"/>
                </a:lnTo>
                <a:lnTo>
                  <a:pt x="456" y="12624"/>
                </a:lnTo>
                <a:lnTo>
                  <a:pt x="316" y="13119"/>
                </a:lnTo>
                <a:lnTo>
                  <a:pt x="246" y="13379"/>
                </a:lnTo>
                <a:lnTo>
                  <a:pt x="190" y="13653"/>
                </a:lnTo>
                <a:lnTo>
                  <a:pt x="140" y="13927"/>
                </a:lnTo>
                <a:lnTo>
                  <a:pt x="98" y="14213"/>
                </a:lnTo>
                <a:lnTo>
                  <a:pt x="63" y="14487"/>
                </a:lnTo>
                <a:lnTo>
                  <a:pt x="35" y="14786"/>
                </a:lnTo>
                <a:lnTo>
                  <a:pt x="14" y="15086"/>
                </a:lnTo>
                <a:lnTo>
                  <a:pt x="0" y="15386"/>
                </a:lnTo>
                <a:lnTo>
                  <a:pt x="0" y="15985"/>
                </a:lnTo>
                <a:lnTo>
                  <a:pt x="14" y="16285"/>
                </a:lnTo>
                <a:lnTo>
                  <a:pt x="35" y="16584"/>
                </a:lnTo>
                <a:lnTo>
                  <a:pt x="63" y="16871"/>
                </a:lnTo>
                <a:lnTo>
                  <a:pt x="98" y="17158"/>
                </a:lnTo>
                <a:lnTo>
                  <a:pt x="140" y="17444"/>
                </a:lnTo>
                <a:lnTo>
                  <a:pt x="190" y="17718"/>
                </a:lnTo>
                <a:lnTo>
                  <a:pt x="246" y="17991"/>
                </a:lnTo>
                <a:lnTo>
                  <a:pt x="316" y="18252"/>
                </a:lnTo>
                <a:lnTo>
                  <a:pt x="456" y="18747"/>
                </a:lnTo>
                <a:lnTo>
                  <a:pt x="541" y="18994"/>
                </a:lnTo>
                <a:lnTo>
                  <a:pt x="632" y="19229"/>
                </a:lnTo>
                <a:lnTo>
                  <a:pt x="723" y="19450"/>
                </a:lnTo>
                <a:lnTo>
                  <a:pt x="934" y="19867"/>
                </a:lnTo>
                <a:lnTo>
                  <a:pt x="1039" y="20063"/>
                </a:lnTo>
                <a:lnTo>
                  <a:pt x="1278" y="20428"/>
                </a:lnTo>
                <a:lnTo>
                  <a:pt x="1530" y="20740"/>
                </a:lnTo>
                <a:lnTo>
                  <a:pt x="1664" y="20883"/>
                </a:lnTo>
                <a:lnTo>
                  <a:pt x="1804" y="21014"/>
                </a:lnTo>
                <a:lnTo>
                  <a:pt x="1944" y="21131"/>
                </a:lnTo>
                <a:lnTo>
                  <a:pt x="2239" y="21339"/>
                </a:lnTo>
                <a:lnTo>
                  <a:pt x="2387" y="21418"/>
                </a:lnTo>
                <a:lnTo>
                  <a:pt x="2541" y="21483"/>
                </a:lnTo>
                <a:lnTo>
                  <a:pt x="2703" y="21535"/>
                </a:lnTo>
                <a:lnTo>
                  <a:pt x="2857" y="21574"/>
                </a:lnTo>
                <a:lnTo>
                  <a:pt x="3019" y="21587"/>
                </a:lnTo>
                <a:lnTo>
                  <a:pt x="3187" y="21600"/>
                </a:lnTo>
                <a:lnTo>
                  <a:pt x="19375" y="21600"/>
                </a:lnTo>
                <a:lnTo>
                  <a:pt x="19613" y="21548"/>
                </a:lnTo>
                <a:lnTo>
                  <a:pt x="19726" y="21509"/>
                </a:lnTo>
                <a:lnTo>
                  <a:pt x="19950" y="21405"/>
                </a:lnTo>
                <a:lnTo>
                  <a:pt x="20063" y="21339"/>
                </a:lnTo>
                <a:lnTo>
                  <a:pt x="20168" y="21261"/>
                </a:lnTo>
                <a:lnTo>
                  <a:pt x="20273" y="21170"/>
                </a:lnTo>
                <a:lnTo>
                  <a:pt x="20372" y="21079"/>
                </a:lnTo>
                <a:lnTo>
                  <a:pt x="20470" y="20975"/>
                </a:lnTo>
                <a:lnTo>
                  <a:pt x="20568" y="20857"/>
                </a:lnTo>
                <a:lnTo>
                  <a:pt x="20659" y="20740"/>
                </a:lnTo>
                <a:lnTo>
                  <a:pt x="20744" y="20610"/>
                </a:lnTo>
                <a:lnTo>
                  <a:pt x="20912" y="20323"/>
                </a:lnTo>
                <a:lnTo>
                  <a:pt x="21066" y="20011"/>
                </a:lnTo>
                <a:lnTo>
                  <a:pt x="21137" y="19854"/>
                </a:lnTo>
                <a:lnTo>
                  <a:pt x="21200" y="19685"/>
                </a:lnTo>
                <a:lnTo>
                  <a:pt x="21263" y="19503"/>
                </a:lnTo>
                <a:lnTo>
                  <a:pt x="21319" y="19320"/>
                </a:lnTo>
                <a:lnTo>
                  <a:pt x="21368" y="19138"/>
                </a:lnTo>
                <a:lnTo>
                  <a:pt x="21417" y="18942"/>
                </a:lnTo>
                <a:lnTo>
                  <a:pt x="21460" y="18747"/>
                </a:lnTo>
                <a:lnTo>
                  <a:pt x="21530" y="18330"/>
                </a:lnTo>
                <a:lnTo>
                  <a:pt x="21551" y="18122"/>
                </a:lnTo>
                <a:lnTo>
                  <a:pt x="21572" y="17900"/>
                </a:lnTo>
                <a:lnTo>
                  <a:pt x="21586" y="17692"/>
                </a:lnTo>
                <a:lnTo>
                  <a:pt x="21600" y="17470"/>
                </a:lnTo>
                <a:lnTo>
                  <a:pt x="21600" y="17027"/>
                </a:lnTo>
                <a:lnTo>
                  <a:pt x="21586" y="16806"/>
                </a:lnTo>
                <a:lnTo>
                  <a:pt x="21558" y="16389"/>
                </a:lnTo>
                <a:lnTo>
                  <a:pt x="21502" y="15972"/>
                </a:lnTo>
                <a:lnTo>
                  <a:pt x="21467" y="15777"/>
                </a:lnTo>
                <a:lnTo>
                  <a:pt x="21425" y="15581"/>
                </a:lnTo>
                <a:lnTo>
                  <a:pt x="21382" y="15399"/>
                </a:lnTo>
                <a:lnTo>
                  <a:pt x="21333" y="15216"/>
                </a:lnTo>
                <a:lnTo>
                  <a:pt x="21277" y="15034"/>
                </a:lnTo>
                <a:lnTo>
                  <a:pt x="21221" y="14865"/>
                </a:lnTo>
                <a:lnTo>
                  <a:pt x="21158" y="14695"/>
                </a:lnTo>
                <a:lnTo>
                  <a:pt x="21088" y="14526"/>
                </a:lnTo>
                <a:lnTo>
                  <a:pt x="21017" y="14370"/>
                </a:lnTo>
                <a:lnTo>
                  <a:pt x="20947" y="14226"/>
                </a:lnTo>
                <a:lnTo>
                  <a:pt x="20870" y="14083"/>
                </a:lnTo>
                <a:lnTo>
                  <a:pt x="20786" y="13940"/>
                </a:lnTo>
                <a:lnTo>
                  <a:pt x="20701" y="13809"/>
                </a:lnTo>
                <a:lnTo>
                  <a:pt x="20519" y="13575"/>
                </a:lnTo>
                <a:lnTo>
                  <a:pt x="20428" y="13471"/>
                </a:lnTo>
                <a:lnTo>
                  <a:pt x="20231" y="13288"/>
                </a:lnTo>
                <a:lnTo>
                  <a:pt x="20126" y="13197"/>
                </a:lnTo>
                <a:lnTo>
                  <a:pt x="19915" y="13067"/>
                </a:lnTo>
                <a:lnTo>
                  <a:pt x="19803" y="13015"/>
                </a:lnTo>
                <a:lnTo>
                  <a:pt x="19698" y="12963"/>
                </a:lnTo>
                <a:lnTo>
                  <a:pt x="19578" y="12937"/>
                </a:lnTo>
                <a:lnTo>
                  <a:pt x="19466" y="12910"/>
                </a:lnTo>
                <a:lnTo>
                  <a:pt x="19347" y="12897"/>
                </a:lnTo>
                <a:close/>
              </a:path>
            </a:pathLst>
          </a:custGeom>
          <a:solidFill>
            <a:schemeClr val="tx2"/>
          </a:solidFill>
          <a:ln w="12700" cap="flat">
            <a:solidFill>
              <a:schemeClr val="bg1">
                <a:lumMod val="75000"/>
                <a:lumOff val="25000"/>
              </a:schemeClr>
            </a:solidFill>
            <a:prstDash val="solid"/>
            <a:round/>
          </a:ln>
          <a:effectLst/>
        </p:spPr>
        <p:txBody>
          <a:bodyPr wrap="square" lIns="42315" tIns="42315" rIns="42315" bIns="42315" numCol="1" anchor="ctr">
            <a:noAutofit/>
          </a:bodyPr>
          <a:lstStyle/>
          <a:p>
            <a:pPr algn="ctr" defTabSz="845863">
              <a:lnSpc>
                <a:spcPct val="90000"/>
              </a:lnSpc>
              <a:defRPr sz="6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微软雅黑"/>
                <a:sym typeface="微软雅黑"/>
              </a:defRPr>
            </a:pPr>
            <a:endParaRPr sz="600" b="1" kern="0" dirty="0">
              <a:solidFill>
                <a:schemeClr val="bg1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Huawei Sans" panose="020C0503030203020204" pitchFamily="34" charset="0"/>
              <a:cs typeface="微软雅黑"/>
              <a:sym typeface="Arial" panose="020B0604020202020204" pitchFamily="34" charset="0"/>
            </a:endParaRPr>
          </a:p>
        </p:txBody>
      </p:sp>
      <p:pic>
        <p:nvPicPr>
          <p:cNvPr id="7" name="图形 235" descr="图形 235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267" y="1808138"/>
            <a:ext cx="1186682" cy="118668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矩形 7"/>
          <p:cNvSpPr/>
          <p:nvPr/>
        </p:nvSpPr>
        <p:spPr>
          <a:xfrm>
            <a:off x="5069522" y="2143237"/>
            <a:ext cx="1832320" cy="3691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sz="1799" b="1" dirty="0">
                <a:solidFill>
                  <a:schemeClr val="bg1"/>
                </a:solidFill>
                <a:latin typeface="Huawei Sans" panose="020C0503030203020204" pitchFamily="34" charset="0"/>
              </a:rPr>
              <a:t>HUAWEI CLOUD Stack</a:t>
            </a:r>
          </a:p>
        </p:txBody>
      </p:sp>
      <p:sp>
        <p:nvSpPr>
          <p:cNvPr id="9" name="矩形 8"/>
          <p:cNvSpPr>
            <a:spLocks/>
          </p:cNvSpPr>
          <p:nvPr/>
        </p:nvSpPr>
        <p:spPr>
          <a:xfrm>
            <a:off x="855166" y="3589644"/>
            <a:ext cx="2371394" cy="2254358"/>
          </a:xfrm>
          <a:prstGeom prst="rect">
            <a:avLst/>
          </a:prstGeom>
          <a:noFill/>
          <a:ln w="1270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0" tIns="129549" rIns="0" bIns="0" rtlCol="0" anchor="t" anchorCtr="1">
            <a:noAutofit/>
          </a:bodyPr>
          <a:lstStyle/>
          <a:p>
            <a:pPr algn="ctr" defTabSz="685526">
              <a:lnSpc>
                <a:spcPct val="150000"/>
              </a:lnSpc>
              <a:defRPr/>
            </a:pPr>
            <a:r>
              <a:rPr sz="1599" dirty="0">
                <a:solidFill>
                  <a:srgbClr val="1D1D1A"/>
                </a:solidFill>
                <a:latin typeface="Huawei Sans" panose="020C0503030203020204" pitchFamily="34" charset="0"/>
              </a:rPr>
              <a:t>Traditional IT</a:t>
            </a:r>
            <a:endParaRPr lang="zh-CN" altLang="en-US" sz="1599" kern="0" dirty="0">
              <a:solidFill>
                <a:srgbClr val="1D1D1A"/>
              </a:solidFill>
              <a:latin typeface="Huawei Sans" panose="020C0503030203020204" pitchFamily="34" charset="0"/>
              <a:cs typeface="Helvetica"/>
              <a:sym typeface="Calibri"/>
            </a:endParaRPr>
          </a:p>
        </p:txBody>
      </p:sp>
      <p:sp>
        <p:nvSpPr>
          <p:cNvPr id="10" name="矩形 9"/>
          <p:cNvSpPr>
            <a:spLocks/>
          </p:cNvSpPr>
          <p:nvPr/>
        </p:nvSpPr>
        <p:spPr>
          <a:xfrm>
            <a:off x="3563469" y="3589644"/>
            <a:ext cx="2371394" cy="2254358"/>
          </a:xfrm>
          <a:prstGeom prst="rect">
            <a:avLst/>
          </a:prstGeom>
          <a:noFill/>
          <a:ln w="1270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0" tIns="129549" rIns="0" bIns="0" rtlCol="0" anchor="t" anchorCtr="1">
            <a:noAutofit/>
          </a:bodyPr>
          <a:lstStyle/>
          <a:p>
            <a:pPr algn="ctr" defTabSz="685526">
              <a:lnSpc>
                <a:spcPct val="150000"/>
              </a:lnSpc>
            </a:pPr>
            <a:r>
              <a:rPr sz="1599" dirty="0">
                <a:solidFill>
                  <a:srgbClr val="1D1D1A"/>
                </a:solidFill>
                <a:latin typeface="Huawei Sans" panose="020C0503030203020204" pitchFamily="34" charset="0"/>
              </a:rPr>
              <a:t>Virtualization</a:t>
            </a:r>
          </a:p>
        </p:txBody>
      </p:sp>
      <p:sp>
        <p:nvSpPr>
          <p:cNvPr id="11" name="矩形 10"/>
          <p:cNvSpPr>
            <a:spLocks/>
          </p:cNvSpPr>
          <p:nvPr/>
        </p:nvSpPr>
        <p:spPr>
          <a:xfrm>
            <a:off x="6271772" y="3589644"/>
            <a:ext cx="2371394" cy="2254358"/>
          </a:xfrm>
          <a:prstGeom prst="rect">
            <a:avLst/>
          </a:prstGeom>
          <a:noFill/>
          <a:ln w="1270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0" tIns="129549" rIns="0" bIns="0" rtlCol="0" anchor="t" anchorCtr="1">
            <a:noAutofit/>
          </a:bodyPr>
          <a:lstStyle/>
          <a:p>
            <a:pPr algn="ctr" defTabSz="685526">
              <a:lnSpc>
                <a:spcPct val="150000"/>
              </a:lnSpc>
            </a:pPr>
            <a:r>
              <a:rPr sz="1599" dirty="0">
                <a:solidFill>
                  <a:srgbClr val="1D1D1A"/>
                </a:solidFill>
                <a:latin typeface="Huawei Sans" panose="020C0503030203020204" pitchFamily="34" charset="0"/>
              </a:rPr>
              <a:t>Cloud resource pool</a:t>
            </a:r>
            <a:endParaRPr lang="zh-CN" altLang="en-US" sz="1599" kern="0" dirty="0">
              <a:solidFill>
                <a:srgbClr val="1D1D1A"/>
              </a:solidFill>
              <a:latin typeface="Huawei Sans" panose="020C0503030203020204" pitchFamily="34" charset="0"/>
              <a:cs typeface="Helvetica"/>
              <a:sym typeface="Calibri"/>
            </a:endParaRPr>
          </a:p>
        </p:txBody>
      </p:sp>
      <p:sp>
        <p:nvSpPr>
          <p:cNvPr id="12" name="矩形 11"/>
          <p:cNvSpPr>
            <a:spLocks/>
          </p:cNvSpPr>
          <p:nvPr/>
        </p:nvSpPr>
        <p:spPr>
          <a:xfrm>
            <a:off x="8980076" y="3589644"/>
            <a:ext cx="2371394" cy="2254358"/>
          </a:xfrm>
          <a:prstGeom prst="rect">
            <a:avLst/>
          </a:prstGeom>
          <a:noFill/>
          <a:ln w="12700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0" tIns="129549" rIns="0" bIns="0" rtlCol="0" anchor="t" anchorCtr="1">
            <a:noAutofit/>
          </a:bodyPr>
          <a:lstStyle/>
          <a:p>
            <a:pPr algn="ctr" defTabSz="685526">
              <a:lnSpc>
                <a:spcPct val="150000"/>
              </a:lnSpc>
            </a:pPr>
            <a:r>
              <a:rPr sz="1599" dirty="0">
                <a:solidFill>
                  <a:srgbClr val="1D1D1A"/>
                </a:solidFill>
                <a:latin typeface="Huawei Sans" panose="020C0503030203020204" pitchFamily="34" charset="0"/>
              </a:rPr>
              <a:t>Public cloud</a:t>
            </a:r>
            <a:endParaRPr lang="zh-CN" altLang="en-US" sz="1599" kern="0" dirty="0">
              <a:solidFill>
                <a:srgbClr val="1D1D1A"/>
              </a:solidFill>
              <a:latin typeface="Huawei Sans" panose="020C0503030203020204" pitchFamily="34" charset="0"/>
              <a:cs typeface="Helvetica"/>
              <a:sym typeface="Calibri"/>
            </a:endParaRPr>
          </a:p>
        </p:txBody>
      </p:sp>
      <p:cxnSp>
        <p:nvCxnSpPr>
          <p:cNvPr id="18" name="肘形连接符 17"/>
          <p:cNvCxnSpPr>
            <a:stCxn id="16" idx="2"/>
            <a:endCxn id="9" idx="0"/>
          </p:cNvCxnSpPr>
          <p:nvPr/>
        </p:nvCxnSpPr>
        <p:spPr>
          <a:xfrm rot="5400000">
            <a:off x="3771418" y="1264267"/>
            <a:ext cx="594823" cy="4055931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>
            <a:stCxn id="16" idx="2"/>
            <a:endCxn id="10" idx="0"/>
          </p:cNvCxnSpPr>
          <p:nvPr/>
        </p:nvCxnSpPr>
        <p:spPr>
          <a:xfrm rot="5400000">
            <a:off x="5125569" y="2618417"/>
            <a:ext cx="594823" cy="1347628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>
            <a:stCxn id="16" idx="2"/>
            <a:endCxn id="11" idx="0"/>
          </p:cNvCxnSpPr>
          <p:nvPr/>
        </p:nvCxnSpPr>
        <p:spPr>
          <a:xfrm rot="16200000" flipH="1">
            <a:off x="6479720" y="2611894"/>
            <a:ext cx="594823" cy="1360675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>
            <a:stCxn id="16" idx="2"/>
            <a:endCxn id="12" idx="0"/>
          </p:cNvCxnSpPr>
          <p:nvPr/>
        </p:nvCxnSpPr>
        <p:spPr>
          <a:xfrm rot="16200000" flipH="1">
            <a:off x="7833872" y="1257741"/>
            <a:ext cx="594823" cy="406898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utoShape 85"/>
          <p:cNvSpPr>
            <a:spLocks noChangeArrowheads="1"/>
          </p:cNvSpPr>
          <p:nvPr/>
        </p:nvSpPr>
        <p:spPr bwMode="auto">
          <a:xfrm>
            <a:off x="3775365" y="4217333"/>
            <a:ext cx="1947604" cy="348715"/>
          </a:xfrm>
          <a:prstGeom prst="roundRect">
            <a:avLst>
              <a:gd name="adj" fmla="val 0"/>
            </a:avLst>
          </a:prstGeom>
          <a:solidFill>
            <a:srgbClr val="A7A7A7">
              <a:lumMod val="5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FusionCompute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3775365" y="4605248"/>
            <a:ext cx="1947604" cy="348715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VMware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46" name="AutoShape 85"/>
          <p:cNvSpPr>
            <a:spLocks noChangeArrowheads="1"/>
          </p:cNvSpPr>
          <p:nvPr/>
        </p:nvSpPr>
        <p:spPr bwMode="auto">
          <a:xfrm>
            <a:off x="3775365" y="4993162"/>
            <a:ext cx="1947604" cy="348715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Hyper-V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47" name="AutoShape 85"/>
          <p:cNvSpPr>
            <a:spLocks noChangeArrowheads="1"/>
          </p:cNvSpPr>
          <p:nvPr/>
        </p:nvSpPr>
        <p:spPr bwMode="auto">
          <a:xfrm>
            <a:off x="3775365" y="5381076"/>
            <a:ext cx="1947604" cy="348715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PowerVM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48" name="AutoShape 85"/>
          <p:cNvSpPr>
            <a:spLocks noChangeArrowheads="1"/>
          </p:cNvSpPr>
          <p:nvPr/>
        </p:nvSpPr>
        <p:spPr bwMode="auto">
          <a:xfrm>
            <a:off x="6483668" y="4365369"/>
            <a:ext cx="1947604" cy="446872"/>
          </a:xfrm>
          <a:prstGeom prst="roundRect">
            <a:avLst>
              <a:gd name="adj" fmla="val 0"/>
            </a:avLst>
          </a:prstGeom>
          <a:solidFill>
            <a:srgbClr val="A7A7A7">
              <a:lumMod val="5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FusionSphere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0" name="AutoShape 85"/>
          <p:cNvSpPr>
            <a:spLocks noChangeArrowheads="1"/>
          </p:cNvSpPr>
          <p:nvPr/>
        </p:nvSpPr>
        <p:spPr bwMode="auto">
          <a:xfrm>
            <a:off x="6483668" y="5049095"/>
            <a:ext cx="1947604" cy="446872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Third-party OpenStack</a:t>
            </a:r>
            <a:endParaRPr lang="en-US" altLang="zh-CN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1" name="AutoShape 85"/>
          <p:cNvSpPr>
            <a:spLocks noChangeArrowheads="1"/>
          </p:cNvSpPr>
          <p:nvPr/>
        </p:nvSpPr>
        <p:spPr bwMode="auto">
          <a:xfrm>
            <a:off x="9191972" y="4202402"/>
            <a:ext cx="1947604" cy="446872"/>
          </a:xfrm>
          <a:prstGeom prst="roundRect">
            <a:avLst>
              <a:gd name="adj" fmla="val 0"/>
            </a:avLst>
          </a:prstGeom>
          <a:solidFill>
            <a:srgbClr val="A7A7A7">
              <a:lumMod val="5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HUAWEI CLOUD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2" name="AutoShape 85"/>
          <p:cNvSpPr>
            <a:spLocks noChangeArrowheads="1"/>
          </p:cNvSpPr>
          <p:nvPr/>
        </p:nvSpPr>
        <p:spPr bwMode="auto">
          <a:xfrm>
            <a:off x="9191972" y="4742661"/>
            <a:ext cx="1947604" cy="446872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AWS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3" name="AutoShape 85"/>
          <p:cNvSpPr>
            <a:spLocks noChangeArrowheads="1"/>
          </p:cNvSpPr>
          <p:nvPr/>
        </p:nvSpPr>
        <p:spPr bwMode="auto">
          <a:xfrm>
            <a:off x="9191972" y="5282919"/>
            <a:ext cx="1947604" cy="446872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  <a:defRPr/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Azure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4" name="AutoShape 85"/>
          <p:cNvSpPr>
            <a:spLocks noChangeArrowheads="1"/>
          </p:cNvSpPr>
          <p:nvPr/>
        </p:nvSpPr>
        <p:spPr bwMode="auto">
          <a:xfrm>
            <a:off x="1067062" y="4202402"/>
            <a:ext cx="1947604" cy="446872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Server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5" name="AutoShape 85"/>
          <p:cNvSpPr>
            <a:spLocks noChangeArrowheads="1"/>
          </p:cNvSpPr>
          <p:nvPr/>
        </p:nvSpPr>
        <p:spPr bwMode="auto">
          <a:xfrm>
            <a:off x="1067062" y="4742661"/>
            <a:ext cx="1947604" cy="446872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Storage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56" name="AutoShape 85"/>
          <p:cNvSpPr>
            <a:spLocks noChangeArrowheads="1"/>
          </p:cNvSpPr>
          <p:nvPr/>
        </p:nvSpPr>
        <p:spPr bwMode="auto">
          <a:xfrm>
            <a:off x="1067062" y="5282919"/>
            <a:ext cx="1947604" cy="446872"/>
          </a:xfrm>
          <a:prstGeom prst="roundRect">
            <a:avLst>
              <a:gd name="adj" fmla="val 0"/>
            </a:avLst>
          </a:prstGeom>
          <a:solidFill>
            <a:srgbClr val="535353">
              <a:lumMod val="60000"/>
              <a:lumOff val="4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1623158" eaLnBrk="0">
              <a:lnSpc>
                <a:spcPct val="90000"/>
              </a:lnSpc>
              <a:spcBef>
                <a:spcPct val="50000"/>
              </a:spcBef>
              <a:buClr>
                <a:srgbClr val="FD0000"/>
              </a:buClr>
            </a:pPr>
            <a:r>
              <a:rPr sz="1399" dirty="0">
                <a:solidFill>
                  <a:prstClr val="white"/>
                </a:solidFill>
                <a:latin typeface="Huawei Sans" panose="020C0503030203020204" pitchFamily="34" charset="0"/>
              </a:rPr>
              <a:t>Network</a:t>
            </a:r>
            <a:endParaRPr lang="en-US" sz="1399" kern="0" dirty="0">
              <a:solidFill>
                <a:prstClr val="white"/>
              </a:solidFill>
              <a:latin typeface="Huawei Sans" panose="020C0503030203020204" pitchFamily="34" charset="0"/>
              <a:cs typeface="Arial" charset="0"/>
              <a:sym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9552695" y="356028"/>
            <a:ext cx="2348145" cy="1055647"/>
            <a:chOff x="2130912" y="2132562"/>
            <a:chExt cx="4530661" cy="1949971"/>
          </a:xfrm>
        </p:grpSpPr>
        <p:grpSp>
          <p:nvGrpSpPr>
            <p:cNvPr id="58" name="组合 148"/>
            <p:cNvGrpSpPr/>
            <p:nvPr/>
          </p:nvGrpSpPr>
          <p:grpSpPr>
            <a:xfrm>
              <a:off x="2130912" y="2132562"/>
              <a:ext cx="2665075" cy="1505086"/>
              <a:chOff x="2004770" y="2084883"/>
              <a:chExt cx="2665075" cy="1700416"/>
            </a:xfrm>
            <a:solidFill>
              <a:srgbClr val="C0504D"/>
            </a:solidFill>
          </p:grpSpPr>
          <p:sp>
            <p:nvSpPr>
              <p:cNvPr id="64" name="Freeform 8"/>
              <p:cNvSpPr/>
              <p:nvPr/>
            </p:nvSpPr>
            <p:spPr>
              <a:xfrm>
                <a:off x="2056508" y="2097098"/>
                <a:ext cx="2613337" cy="1688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47" y="12897"/>
                    </a:moveTo>
                    <a:lnTo>
                      <a:pt x="19319" y="12559"/>
                    </a:lnTo>
                    <a:lnTo>
                      <a:pt x="19276" y="12220"/>
                    </a:lnTo>
                    <a:lnTo>
                      <a:pt x="19227" y="11894"/>
                    </a:lnTo>
                    <a:lnTo>
                      <a:pt x="19115" y="11269"/>
                    </a:lnTo>
                    <a:lnTo>
                      <a:pt x="19045" y="10956"/>
                    </a:lnTo>
                    <a:lnTo>
                      <a:pt x="18968" y="10657"/>
                    </a:lnTo>
                    <a:lnTo>
                      <a:pt x="18883" y="10370"/>
                    </a:lnTo>
                    <a:lnTo>
                      <a:pt x="18792" y="10083"/>
                    </a:lnTo>
                    <a:lnTo>
                      <a:pt x="18694" y="9810"/>
                    </a:lnTo>
                    <a:lnTo>
                      <a:pt x="18483" y="9289"/>
                    </a:lnTo>
                    <a:lnTo>
                      <a:pt x="18371" y="9041"/>
                    </a:lnTo>
                    <a:lnTo>
                      <a:pt x="18245" y="8794"/>
                    </a:lnTo>
                    <a:lnTo>
                      <a:pt x="17992" y="8351"/>
                    </a:lnTo>
                    <a:lnTo>
                      <a:pt x="17851" y="8142"/>
                    </a:lnTo>
                    <a:lnTo>
                      <a:pt x="17571" y="7752"/>
                    </a:lnTo>
                    <a:lnTo>
                      <a:pt x="17262" y="7413"/>
                    </a:lnTo>
                    <a:lnTo>
                      <a:pt x="17107" y="7269"/>
                    </a:lnTo>
                    <a:lnTo>
                      <a:pt x="16939" y="7126"/>
                    </a:lnTo>
                    <a:lnTo>
                      <a:pt x="16777" y="6996"/>
                    </a:lnTo>
                    <a:lnTo>
                      <a:pt x="16609" y="6892"/>
                    </a:lnTo>
                    <a:lnTo>
                      <a:pt x="16433" y="6787"/>
                    </a:lnTo>
                    <a:lnTo>
                      <a:pt x="16258" y="6709"/>
                    </a:lnTo>
                    <a:lnTo>
                      <a:pt x="15893" y="6579"/>
                    </a:lnTo>
                    <a:lnTo>
                      <a:pt x="15710" y="6540"/>
                    </a:lnTo>
                    <a:lnTo>
                      <a:pt x="15331" y="6514"/>
                    </a:lnTo>
                    <a:lnTo>
                      <a:pt x="15100" y="6527"/>
                    </a:lnTo>
                    <a:lnTo>
                      <a:pt x="14868" y="6566"/>
                    </a:lnTo>
                    <a:lnTo>
                      <a:pt x="14784" y="6201"/>
                    </a:lnTo>
                    <a:lnTo>
                      <a:pt x="14685" y="5849"/>
                    </a:lnTo>
                    <a:lnTo>
                      <a:pt x="14587" y="5511"/>
                    </a:lnTo>
                    <a:lnTo>
                      <a:pt x="14482" y="5172"/>
                    </a:lnTo>
                    <a:lnTo>
                      <a:pt x="14370" y="4846"/>
                    </a:lnTo>
                    <a:lnTo>
                      <a:pt x="14250" y="4521"/>
                    </a:lnTo>
                    <a:lnTo>
                      <a:pt x="14124" y="4208"/>
                    </a:lnTo>
                    <a:lnTo>
                      <a:pt x="13998" y="3908"/>
                    </a:lnTo>
                    <a:lnTo>
                      <a:pt x="13857" y="3609"/>
                    </a:lnTo>
                    <a:lnTo>
                      <a:pt x="13717" y="3335"/>
                    </a:lnTo>
                    <a:lnTo>
                      <a:pt x="13569" y="3062"/>
                    </a:lnTo>
                    <a:lnTo>
                      <a:pt x="13415" y="2788"/>
                    </a:lnTo>
                    <a:lnTo>
                      <a:pt x="13260" y="2540"/>
                    </a:lnTo>
                    <a:lnTo>
                      <a:pt x="13099" y="2293"/>
                    </a:lnTo>
                    <a:lnTo>
                      <a:pt x="12931" y="2058"/>
                    </a:lnTo>
                    <a:lnTo>
                      <a:pt x="12762" y="1837"/>
                    </a:lnTo>
                    <a:lnTo>
                      <a:pt x="12587" y="1615"/>
                    </a:lnTo>
                    <a:lnTo>
                      <a:pt x="12404" y="1420"/>
                    </a:lnTo>
                    <a:lnTo>
                      <a:pt x="12222" y="1238"/>
                    </a:lnTo>
                    <a:lnTo>
                      <a:pt x="12032" y="1055"/>
                    </a:lnTo>
                    <a:lnTo>
                      <a:pt x="11639" y="743"/>
                    </a:lnTo>
                    <a:lnTo>
                      <a:pt x="11442" y="599"/>
                    </a:lnTo>
                    <a:lnTo>
                      <a:pt x="11035" y="365"/>
                    </a:lnTo>
                    <a:lnTo>
                      <a:pt x="10825" y="274"/>
                    </a:lnTo>
                    <a:lnTo>
                      <a:pt x="10614" y="195"/>
                    </a:lnTo>
                    <a:lnTo>
                      <a:pt x="10396" y="117"/>
                    </a:lnTo>
                    <a:lnTo>
                      <a:pt x="10179" y="65"/>
                    </a:lnTo>
                    <a:lnTo>
                      <a:pt x="9961" y="26"/>
                    </a:lnTo>
                    <a:lnTo>
                      <a:pt x="9736" y="0"/>
                    </a:lnTo>
                    <a:lnTo>
                      <a:pt x="9512" y="0"/>
                    </a:lnTo>
                    <a:lnTo>
                      <a:pt x="9231" y="13"/>
                    </a:lnTo>
                    <a:lnTo>
                      <a:pt x="8950" y="52"/>
                    </a:lnTo>
                    <a:lnTo>
                      <a:pt x="8677" y="104"/>
                    </a:lnTo>
                    <a:lnTo>
                      <a:pt x="8403" y="195"/>
                    </a:lnTo>
                    <a:lnTo>
                      <a:pt x="8136" y="300"/>
                    </a:lnTo>
                    <a:lnTo>
                      <a:pt x="7869" y="430"/>
                    </a:lnTo>
                    <a:lnTo>
                      <a:pt x="7609" y="586"/>
                    </a:lnTo>
                    <a:lnTo>
                      <a:pt x="7357" y="756"/>
                    </a:lnTo>
                    <a:lnTo>
                      <a:pt x="7111" y="951"/>
                    </a:lnTo>
                    <a:lnTo>
                      <a:pt x="6872" y="1172"/>
                    </a:lnTo>
                    <a:lnTo>
                      <a:pt x="6641" y="1407"/>
                    </a:lnTo>
                    <a:lnTo>
                      <a:pt x="6409" y="1668"/>
                    </a:lnTo>
                    <a:lnTo>
                      <a:pt x="6191" y="1928"/>
                    </a:lnTo>
                    <a:lnTo>
                      <a:pt x="5974" y="2228"/>
                    </a:lnTo>
                    <a:lnTo>
                      <a:pt x="5770" y="2527"/>
                    </a:lnTo>
                    <a:lnTo>
                      <a:pt x="5567" y="2853"/>
                    </a:lnTo>
                    <a:lnTo>
                      <a:pt x="5377" y="3192"/>
                    </a:lnTo>
                    <a:lnTo>
                      <a:pt x="5195" y="3557"/>
                    </a:lnTo>
                    <a:lnTo>
                      <a:pt x="5026" y="3921"/>
                    </a:lnTo>
                    <a:lnTo>
                      <a:pt x="4865" y="4312"/>
                    </a:lnTo>
                    <a:lnTo>
                      <a:pt x="4703" y="4716"/>
                    </a:lnTo>
                    <a:lnTo>
                      <a:pt x="4563" y="5120"/>
                    </a:lnTo>
                    <a:lnTo>
                      <a:pt x="4430" y="5550"/>
                    </a:lnTo>
                    <a:lnTo>
                      <a:pt x="4303" y="5993"/>
                    </a:lnTo>
                    <a:lnTo>
                      <a:pt x="4191" y="6436"/>
                    </a:lnTo>
                    <a:lnTo>
                      <a:pt x="4086" y="6892"/>
                    </a:lnTo>
                    <a:lnTo>
                      <a:pt x="3994" y="7374"/>
                    </a:lnTo>
                    <a:lnTo>
                      <a:pt x="3917" y="7843"/>
                    </a:lnTo>
                    <a:lnTo>
                      <a:pt x="3847" y="8338"/>
                    </a:lnTo>
                    <a:lnTo>
                      <a:pt x="3791" y="8833"/>
                    </a:lnTo>
                    <a:lnTo>
                      <a:pt x="3749" y="9341"/>
                    </a:lnTo>
                    <a:lnTo>
                      <a:pt x="3713" y="9862"/>
                    </a:lnTo>
                    <a:lnTo>
                      <a:pt x="3587" y="9823"/>
                    </a:lnTo>
                    <a:lnTo>
                      <a:pt x="3320" y="9771"/>
                    </a:lnTo>
                    <a:lnTo>
                      <a:pt x="3187" y="9771"/>
                    </a:lnTo>
                    <a:lnTo>
                      <a:pt x="3019" y="9784"/>
                    </a:lnTo>
                    <a:lnTo>
                      <a:pt x="2857" y="9797"/>
                    </a:lnTo>
                    <a:lnTo>
                      <a:pt x="2703" y="9836"/>
                    </a:lnTo>
                    <a:lnTo>
                      <a:pt x="2541" y="9888"/>
                    </a:lnTo>
                    <a:lnTo>
                      <a:pt x="2387" y="9953"/>
                    </a:lnTo>
                    <a:lnTo>
                      <a:pt x="2239" y="10031"/>
                    </a:lnTo>
                    <a:lnTo>
                      <a:pt x="1944" y="10240"/>
                    </a:lnTo>
                    <a:lnTo>
                      <a:pt x="1804" y="10357"/>
                    </a:lnTo>
                    <a:lnTo>
                      <a:pt x="1664" y="10487"/>
                    </a:lnTo>
                    <a:lnTo>
                      <a:pt x="1530" y="10631"/>
                    </a:lnTo>
                    <a:lnTo>
                      <a:pt x="1278" y="10943"/>
                    </a:lnTo>
                    <a:lnTo>
                      <a:pt x="1039" y="11308"/>
                    </a:lnTo>
                    <a:lnTo>
                      <a:pt x="934" y="11503"/>
                    </a:lnTo>
                    <a:lnTo>
                      <a:pt x="723" y="11920"/>
                    </a:lnTo>
                    <a:lnTo>
                      <a:pt x="632" y="12142"/>
                    </a:lnTo>
                    <a:lnTo>
                      <a:pt x="541" y="12376"/>
                    </a:lnTo>
                    <a:lnTo>
                      <a:pt x="456" y="12624"/>
                    </a:lnTo>
                    <a:lnTo>
                      <a:pt x="316" y="13119"/>
                    </a:lnTo>
                    <a:lnTo>
                      <a:pt x="246" y="13379"/>
                    </a:lnTo>
                    <a:lnTo>
                      <a:pt x="190" y="13653"/>
                    </a:lnTo>
                    <a:lnTo>
                      <a:pt x="140" y="13927"/>
                    </a:lnTo>
                    <a:lnTo>
                      <a:pt x="98" y="14213"/>
                    </a:lnTo>
                    <a:lnTo>
                      <a:pt x="63" y="14487"/>
                    </a:lnTo>
                    <a:lnTo>
                      <a:pt x="35" y="14786"/>
                    </a:lnTo>
                    <a:lnTo>
                      <a:pt x="14" y="15086"/>
                    </a:lnTo>
                    <a:lnTo>
                      <a:pt x="0" y="15386"/>
                    </a:lnTo>
                    <a:lnTo>
                      <a:pt x="0" y="15985"/>
                    </a:lnTo>
                    <a:lnTo>
                      <a:pt x="14" y="16285"/>
                    </a:lnTo>
                    <a:lnTo>
                      <a:pt x="35" y="16584"/>
                    </a:lnTo>
                    <a:lnTo>
                      <a:pt x="63" y="16871"/>
                    </a:lnTo>
                    <a:lnTo>
                      <a:pt x="98" y="17158"/>
                    </a:lnTo>
                    <a:lnTo>
                      <a:pt x="140" y="17444"/>
                    </a:lnTo>
                    <a:lnTo>
                      <a:pt x="190" y="17718"/>
                    </a:lnTo>
                    <a:lnTo>
                      <a:pt x="246" y="17991"/>
                    </a:lnTo>
                    <a:lnTo>
                      <a:pt x="316" y="18252"/>
                    </a:lnTo>
                    <a:lnTo>
                      <a:pt x="456" y="18747"/>
                    </a:lnTo>
                    <a:lnTo>
                      <a:pt x="541" y="18994"/>
                    </a:lnTo>
                    <a:lnTo>
                      <a:pt x="632" y="19229"/>
                    </a:lnTo>
                    <a:lnTo>
                      <a:pt x="723" y="19450"/>
                    </a:lnTo>
                    <a:lnTo>
                      <a:pt x="934" y="19867"/>
                    </a:lnTo>
                    <a:lnTo>
                      <a:pt x="1039" y="20063"/>
                    </a:lnTo>
                    <a:lnTo>
                      <a:pt x="1278" y="20428"/>
                    </a:lnTo>
                    <a:lnTo>
                      <a:pt x="1530" y="20740"/>
                    </a:lnTo>
                    <a:lnTo>
                      <a:pt x="1664" y="20883"/>
                    </a:lnTo>
                    <a:lnTo>
                      <a:pt x="1804" y="21014"/>
                    </a:lnTo>
                    <a:lnTo>
                      <a:pt x="1944" y="21131"/>
                    </a:lnTo>
                    <a:lnTo>
                      <a:pt x="2239" y="21339"/>
                    </a:lnTo>
                    <a:lnTo>
                      <a:pt x="2387" y="21418"/>
                    </a:lnTo>
                    <a:lnTo>
                      <a:pt x="2541" y="21483"/>
                    </a:lnTo>
                    <a:lnTo>
                      <a:pt x="2703" y="21535"/>
                    </a:lnTo>
                    <a:lnTo>
                      <a:pt x="2857" y="21574"/>
                    </a:lnTo>
                    <a:lnTo>
                      <a:pt x="3019" y="21587"/>
                    </a:lnTo>
                    <a:lnTo>
                      <a:pt x="3187" y="21600"/>
                    </a:lnTo>
                    <a:lnTo>
                      <a:pt x="19375" y="21600"/>
                    </a:lnTo>
                    <a:lnTo>
                      <a:pt x="19613" y="21548"/>
                    </a:lnTo>
                    <a:lnTo>
                      <a:pt x="19726" y="21509"/>
                    </a:lnTo>
                    <a:lnTo>
                      <a:pt x="19950" y="21405"/>
                    </a:lnTo>
                    <a:lnTo>
                      <a:pt x="20063" y="21339"/>
                    </a:lnTo>
                    <a:lnTo>
                      <a:pt x="20168" y="21261"/>
                    </a:lnTo>
                    <a:lnTo>
                      <a:pt x="20273" y="21170"/>
                    </a:lnTo>
                    <a:lnTo>
                      <a:pt x="20372" y="21079"/>
                    </a:lnTo>
                    <a:lnTo>
                      <a:pt x="20470" y="20975"/>
                    </a:lnTo>
                    <a:lnTo>
                      <a:pt x="20568" y="20857"/>
                    </a:lnTo>
                    <a:lnTo>
                      <a:pt x="20659" y="20740"/>
                    </a:lnTo>
                    <a:lnTo>
                      <a:pt x="20744" y="20610"/>
                    </a:lnTo>
                    <a:lnTo>
                      <a:pt x="20912" y="20323"/>
                    </a:lnTo>
                    <a:lnTo>
                      <a:pt x="21066" y="20011"/>
                    </a:lnTo>
                    <a:lnTo>
                      <a:pt x="21137" y="19854"/>
                    </a:lnTo>
                    <a:lnTo>
                      <a:pt x="21200" y="19685"/>
                    </a:lnTo>
                    <a:lnTo>
                      <a:pt x="21263" y="19503"/>
                    </a:lnTo>
                    <a:lnTo>
                      <a:pt x="21319" y="19320"/>
                    </a:lnTo>
                    <a:lnTo>
                      <a:pt x="21368" y="19138"/>
                    </a:lnTo>
                    <a:lnTo>
                      <a:pt x="21417" y="18942"/>
                    </a:lnTo>
                    <a:lnTo>
                      <a:pt x="21460" y="18747"/>
                    </a:lnTo>
                    <a:lnTo>
                      <a:pt x="21530" y="18330"/>
                    </a:lnTo>
                    <a:lnTo>
                      <a:pt x="21551" y="18122"/>
                    </a:lnTo>
                    <a:lnTo>
                      <a:pt x="21572" y="17900"/>
                    </a:lnTo>
                    <a:lnTo>
                      <a:pt x="21586" y="17692"/>
                    </a:lnTo>
                    <a:lnTo>
                      <a:pt x="21600" y="17470"/>
                    </a:lnTo>
                    <a:lnTo>
                      <a:pt x="21600" y="17027"/>
                    </a:lnTo>
                    <a:lnTo>
                      <a:pt x="21586" y="16806"/>
                    </a:lnTo>
                    <a:lnTo>
                      <a:pt x="21558" y="16389"/>
                    </a:lnTo>
                    <a:lnTo>
                      <a:pt x="21502" y="15972"/>
                    </a:lnTo>
                    <a:lnTo>
                      <a:pt x="21467" y="15777"/>
                    </a:lnTo>
                    <a:lnTo>
                      <a:pt x="21425" y="15581"/>
                    </a:lnTo>
                    <a:lnTo>
                      <a:pt x="21382" y="15399"/>
                    </a:lnTo>
                    <a:lnTo>
                      <a:pt x="21333" y="15216"/>
                    </a:lnTo>
                    <a:lnTo>
                      <a:pt x="21277" y="15034"/>
                    </a:lnTo>
                    <a:lnTo>
                      <a:pt x="21221" y="14865"/>
                    </a:lnTo>
                    <a:lnTo>
                      <a:pt x="21158" y="14695"/>
                    </a:lnTo>
                    <a:lnTo>
                      <a:pt x="21088" y="14526"/>
                    </a:lnTo>
                    <a:lnTo>
                      <a:pt x="21017" y="14370"/>
                    </a:lnTo>
                    <a:lnTo>
                      <a:pt x="20947" y="14226"/>
                    </a:lnTo>
                    <a:lnTo>
                      <a:pt x="20870" y="14083"/>
                    </a:lnTo>
                    <a:lnTo>
                      <a:pt x="20786" y="13940"/>
                    </a:lnTo>
                    <a:lnTo>
                      <a:pt x="20701" y="13809"/>
                    </a:lnTo>
                    <a:lnTo>
                      <a:pt x="20519" y="13575"/>
                    </a:lnTo>
                    <a:lnTo>
                      <a:pt x="20428" y="13471"/>
                    </a:lnTo>
                    <a:lnTo>
                      <a:pt x="20231" y="13288"/>
                    </a:lnTo>
                    <a:lnTo>
                      <a:pt x="20126" y="13197"/>
                    </a:lnTo>
                    <a:lnTo>
                      <a:pt x="19915" y="13067"/>
                    </a:lnTo>
                    <a:lnTo>
                      <a:pt x="19803" y="13015"/>
                    </a:lnTo>
                    <a:lnTo>
                      <a:pt x="19698" y="12963"/>
                    </a:lnTo>
                    <a:lnTo>
                      <a:pt x="19578" y="12937"/>
                    </a:lnTo>
                    <a:lnTo>
                      <a:pt x="19466" y="12910"/>
                    </a:lnTo>
                    <a:lnTo>
                      <a:pt x="19347" y="12897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0">
                <a:solidFill>
                  <a:sysClr val="windowText" lastClr="000000"/>
                </a:solidFill>
                <a:miter lim="400000"/>
              </a:ln>
            </p:spPr>
            <p:txBody>
              <a:bodyPr wrap="square" lIns="45701" rIns="45701" anchor="ctr">
                <a:noAutofit/>
              </a:bodyPr>
              <a:lstStyle/>
              <a:p>
                <a:pPr defTabSz="914034" fontAlgn="ctr">
                  <a:defRPr sz="3000" b="0">
                    <a:solidFill>
                      <a:srgbClr val="FFFFFF"/>
                    </a:solidFill>
                    <a:latin typeface="Arial"/>
                    <a:ea typeface="方正兰亭黑简体"/>
                    <a:cs typeface="方正兰亭黑简体"/>
                    <a:sym typeface="方正兰亭黑简体"/>
                  </a:defRPr>
                </a:pPr>
                <a:endParaRPr sz="2999" kern="0" dirty="0">
                  <a:solidFill>
                    <a:srgbClr val="FFFFFF"/>
                  </a:solidFill>
                  <a:latin typeface="Arial"/>
                  <a:ea typeface="方正兰亭黑简体"/>
                  <a:cs typeface="方正兰亭黑简体"/>
                  <a:sym typeface="方正兰亭黑简体"/>
                </a:endParaRPr>
              </a:p>
            </p:txBody>
          </p:sp>
          <p:sp>
            <p:nvSpPr>
              <p:cNvPr id="65" name="Freeform 8"/>
              <p:cNvSpPr/>
              <p:nvPr/>
            </p:nvSpPr>
            <p:spPr>
              <a:xfrm>
                <a:off x="2004770" y="2084883"/>
                <a:ext cx="2613338" cy="1688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47" y="12897"/>
                    </a:moveTo>
                    <a:lnTo>
                      <a:pt x="19319" y="12559"/>
                    </a:lnTo>
                    <a:lnTo>
                      <a:pt x="19276" y="12220"/>
                    </a:lnTo>
                    <a:lnTo>
                      <a:pt x="19227" y="11894"/>
                    </a:lnTo>
                    <a:lnTo>
                      <a:pt x="19115" y="11269"/>
                    </a:lnTo>
                    <a:lnTo>
                      <a:pt x="19045" y="10956"/>
                    </a:lnTo>
                    <a:lnTo>
                      <a:pt x="18968" y="10657"/>
                    </a:lnTo>
                    <a:lnTo>
                      <a:pt x="18883" y="10370"/>
                    </a:lnTo>
                    <a:lnTo>
                      <a:pt x="18792" y="10083"/>
                    </a:lnTo>
                    <a:lnTo>
                      <a:pt x="18694" y="9810"/>
                    </a:lnTo>
                    <a:lnTo>
                      <a:pt x="18483" y="9289"/>
                    </a:lnTo>
                    <a:lnTo>
                      <a:pt x="18371" y="9041"/>
                    </a:lnTo>
                    <a:lnTo>
                      <a:pt x="18245" y="8794"/>
                    </a:lnTo>
                    <a:lnTo>
                      <a:pt x="17992" y="8351"/>
                    </a:lnTo>
                    <a:lnTo>
                      <a:pt x="17851" y="8142"/>
                    </a:lnTo>
                    <a:lnTo>
                      <a:pt x="17571" y="7752"/>
                    </a:lnTo>
                    <a:lnTo>
                      <a:pt x="17262" y="7413"/>
                    </a:lnTo>
                    <a:lnTo>
                      <a:pt x="17107" y="7269"/>
                    </a:lnTo>
                    <a:lnTo>
                      <a:pt x="16939" y="7126"/>
                    </a:lnTo>
                    <a:lnTo>
                      <a:pt x="16777" y="6996"/>
                    </a:lnTo>
                    <a:lnTo>
                      <a:pt x="16609" y="6892"/>
                    </a:lnTo>
                    <a:lnTo>
                      <a:pt x="16433" y="6787"/>
                    </a:lnTo>
                    <a:lnTo>
                      <a:pt x="16258" y="6709"/>
                    </a:lnTo>
                    <a:lnTo>
                      <a:pt x="15893" y="6579"/>
                    </a:lnTo>
                    <a:lnTo>
                      <a:pt x="15710" y="6540"/>
                    </a:lnTo>
                    <a:lnTo>
                      <a:pt x="15331" y="6514"/>
                    </a:lnTo>
                    <a:lnTo>
                      <a:pt x="15100" y="6527"/>
                    </a:lnTo>
                    <a:lnTo>
                      <a:pt x="14868" y="6566"/>
                    </a:lnTo>
                    <a:lnTo>
                      <a:pt x="14784" y="6201"/>
                    </a:lnTo>
                    <a:lnTo>
                      <a:pt x="14685" y="5849"/>
                    </a:lnTo>
                    <a:lnTo>
                      <a:pt x="14587" y="5511"/>
                    </a:lnTo>
                    <a:lnTo>
                      <a:pt x="14482" y="5172"/>
                    </a:lnTo>
                    <a:lnTo>
                      <a:pt x="14370" y="4846"/>
                    </a:lnTo>
                    <a:lnTo>
                      <a:pt x="14250" y="4521"/>
                    </a:lnTo>
                    <a:lnTo>
                      <a:pt x="14124" y="4208"/>
                    </a:lnTo>
                    <a:lnTo>
                      <a:pt x="13998" y="3908"/>
                    </a:lnTo>
                    <a:lnTo>
                      <a:pt x="13857" y="3609"/>
                    </a:lnTo>
                    <a:lnTo>
                      <a:pt x="13717" y="3335"/>
                    </a:lnTo>
                    <a:lnTo>
                      <a:pt x="13569" y="3062"/>
                    </a:lnTo>
                    <a:lnTo>
                      <a:pt x="13415" y="2788"/>
                    </a:lnTo>
                    <a:lnTo>
                      <a:pt x="13260" y="2540"/>
                    </a:lnTo>
                    <a:lnTo>
                      <a:pt x="13099" y="2293"/>
                    </a:lnTo>
                    <a:lnTo>
                      <a:pt x="12931" y="2058"/>
                    </a:lnTo>
                    <a:lnTo>
                      <a:pt x="12762" y="1837"/>
                    </a:lnTo>
                    <a:lnTo>
                      <a:pt x="12587" y="1615"/>
                    </a:lnTo>
                    <a:lnTo>
                      <a:pt x="12404" y="1420"/>
                    </a:lnTo>
                    <a:lnTo>
                      <a:pt x="12222" y="1238"/>
                    </a:lnTo>
                    <a:lnTo>
                      <a:pt x="12032" y="1055"/>
                    </a:lnTo>
                    <a:lnTo>
                      <a:pt x="11639" y="743"/>
                    </a:lnTo>
                    <a:lnTo>
                      <a:pt x="11442" y="599"/>
                    </a:lnTo>
                    <a:lnTo>
                      <a:pt x="11035" y="365"/>
                    </a:lnTo>
                    <a:lnTo>
                      <a:pt x="10825" y="274"/>
                    </a:lnTo>
                    <a:lnTo>
                      <a:pt x="10614" y="195"/>
                    </a:lnTo>
                    <a:lnTo>
                      <a:pt x="10396" y="117"/>
                    </a:lnTo>
                    <a:lnTo>
                      <a:pt x="10179" y="65"/>
                    </a:lnTo>
                    <a:lnTo>
                      <a:pt x="9961" y="26"/>
                    </a:lnTo>
                    <a:lnTo>
                      <a:pt x="9736" y="0"/>
                    </a:lnTo>
                    <a:lnTo>
                      <a:pt x="9512" y="0"/>
                    </a:lnTo>
                    <a:lnTo>
                      <a:pt x="9231" y="13"/>
                    </a:lnTo>
                    <a:lnTo>
                      <a:pt x="8950" y="52"/>
                    </a:lnTo>
                    <a:lnTo>
                      <a:pt x="8677" y="104"/>
                    </a:lnTo>
                    <a:lnTo>
                      <a:pt x="8403" y="195"/>
                    </a:lnTo>
                    <a:lnTo>
                      <a:pt x="8136" y="300"/>
                    </a:lnTo>
                    <a:lnTo>
                      <a:pt x="7869" y="430"/>
                    </a:lnTo>
                    <a:lnTo>
                      <a:pt x="7609" y="586"/>
                    </a:lnTo>
                    <a:lnTo>
                      <a:pt x="7357" y="756"/>
                    </a:lnTo>
                    <a:lnTo>
                      <a:pt x="7111" y="951"/>
                    </a:lnTo>
                    <a:lnTo>
                      <a:pt x="6872" y="1172"/>
                    </a:lnTo>
                    <a:lnTo>
                      <a:pt x="6641" y="1407"/>
                    </a:lnTo>
                    <a:lnTo>
                      <a:pt x="6409" y="1668"/>
                    </a:lnTo>
                    <a:lnTo>
                      <a:pt x="6191" y="1928"/>
                    </a:lnTo>
                    <a:lnTo>
                      <a:pt x="5974" y="2228"/>
                    </a:lnTo>
                    <a:lnTo>
                      <a:pt x="5770" y="2527"/>
                    </a:lnTo>
                    <a:lnTo>
                      <a:pt x="5567" y="2853"/>
                    </a:lnTo>
                    <a:lnTo>
                      <a:pt x="5377" y="3192"/>
                    </a:lnTo>
                    <a:lnTo>
                      <a:pt x="5195" y="3557"/>
                    </a:lnTo>
                    <a:lnTo>
                      <a:pt x="5026" y="3921"/>
                    </a:lnTo>
                    <a:lnTo>
                      <a:pt x="4865" y="4312"/>
                    </a:lnTo>
                    <a:lnTo>
                      <a:pt x="4703" y="4716"/>
                    </a:lnTo>
                    <a:lnTo>
                      <a:pt x="4563" y="5120"/>
                    </a:lnTo>
                    <a:lnTo>
                      <a:pt x="4430" y="5550"/>
                    </a:lnTo>
                    <a:lnTo>
                      <a:pt x="4303" y="5993"/>
                    </a:lnTo>
                    <a:lnTo>
                      <a:pt x="4191" y="6436"/>
                    </a:lnTo>
                    <a:lnTo>
                      <a:pt x="4086" y="6892"/>
                    </a:lnTo>
                    <a:lnTo>
                      <a:pt x="3994" y="7374"/>
                    </a:lnTo>
                    <a:lnTo>
                      <a:pt x="3917" y="7843"/>
                    </a:lnTo>
                    <a:lnTo>
                      <a:pt x="3847" y="8338"/>
                    </a:lnTo>
                    <a:lnTo>
                      <a:pt x="3791" y="8833"/>
                    </a:lnTo>
                    <a:lnTo>
                      <a:pt x="3749" y="9341"/>
                    </a:lnTo>
                    <a:lnTo>
                      <a:pt x="3713" y="9862"/>
                    </a:lnTo>
                    <a:lnTo>
                      <a:pt x="3587" y="9823"/>
                    </a:lnTo>
                    <a:lnTo>
                      <a:pt x="3320" y="9771"/>
                    </a:lnTo>
                    <a:lnTo>
                      <a:pt x="3187" y="9771"/>
                    </a:lnTo>
                    <a:lnTo>
                      <a:pt x="3019" y="9784"/>
                    </a:lnTo>
                    <a:lnTo>
                      <a:pt x="2857" y="9797"/>
                    </a:lnTo>
                    <a:lnTo>
                      <a:pt x="2703" y="9836"/>
                    </a:lnTo>
                    <a:lnTo>
                      <a:pt x="2541" y="9888"/>
                    </a:lnTo>
                    <a:lnTo>
                      <a:pt x="2387" y="9953"/>
                    </a:lnTo>
                    <a:lnTo>
                      <a:pt x="2239" y="10031"/>
                    </a:lnTo>
                    <a:lnTo>
                      <a:pt x="1944" y="10240"/>
                    </a:lnTo>
                    <a:lnTo>
                      <a:pt x="1804" y="10357"/>
                    </a:lnTo>
                    <a:lnTo>
                      <a:pt x="1664" y="10487"/>
                    </a:lnTo>
                    <a:lnTo>
                      <a:pt x="1530" y="10631"/>
                    </a:lnTo>
                    <a:lnTo>
                      <a:pt x="1278" y="10943"/>
                    </a:lnTo>
                    <a:lnTo>
                      <a:pt x="1039" y="11308"/>
                    </a:lnTo>
                    <a:lnTo>
                      <a:pt x="934" y="11503"/>
                    </a:lnTo>
                    <a:lnTo>
                      <a:pt x="723" y="11920"/>
                    </a:lnTo>
                    <a:lnTo>
                      <a:pt x="632" y="12142"/>
                    </a:lnTo>
                    <a:lnTo>
                      <a:pt x="541" y="12376"/>
                    </a:lnTo>
                    <a:lnTo>
                      <a:pt x="456" y="12624"/>
                    </a:lnTo>
                    <a:lnTo>
                      <a:pt x="316" y="13119"/>
                    </a:lnTo>
                    <a:lnTo>
                      <a:pt x="246" y="13379"/>
                    </a:lnTo>
                    <a:lnTo>
                      <a:pt x="190" y="13653"/>
                    </a:lnTo>
                    <a:lnTo>
                      <a:pt x="140" y="13927"/>
                    </a:lnTo>
                    <a:lnTo>
                      <a:pt x="98" y="14213"/>
                    </a:lnTo>
                    <a:lnTo>
                      <a:pt x="63" y="14487"/>
                    </a:lnTo>
                    <a:lnTo>
                      <a:pt x="35" y="14786"/>
                    </a:lnTo>
                    <a:lnTo>
                      <a:pt x="14" y="15086"/>
                    </a:lnTo>
                    <a:lnTo>
                      <a:pt x="0" y="15386"/>
                    </a:lnTo>
                    <a:lnTo>
                      <a:pt x="0" y="15985"/>
                    </a:lnTo>
                    <a:lnTo>
                      <a:pt x="14" y="16285"/>
                    </a:lnTo>
                    <a:lnTo>
                      <a:pt x="35" y="16584"/>
                    </a:lnTo>
                    <a:lnTo>
                      <a:pt x="63" y="16871"/>
                    </a:lnTo>
                    <a:lnTo>
                      <a:pt x="98" y="17158"/>
                    </a:lnTo>
                    <a:lnTo>
                      <a:pt x="140" y="17444"/>
                    </a:lnTo>
                    <a:lnTo>
                      <a:pt x="190" y="17718"/>
                    </a:lnTo>
                    <a:lnTo>
                      <a:pt x="246" y="17991"/>
                    </a:lnTo>
                    <a:lnTo>
                      <a:pt x="316" y="18252"/>
                    </a:lnTo>
                    <a:lnTo>
                      <a:pt x="456" y="18747"/>
                    </a:lnTo>
                    <a:lnTo>
                      <a:pt x="541" y="18994"/>
                    </a:lnTo>
                    <a:lnTo>
                      <a:pt x="632" y="19229"/>
                    </a:lnTo>
                    <a:lnTo>
                      <a:pt x="723" y="19450"/>
                    </a:lnTo>
                    <a:lnTo>
                      <a:pt x="934" y="19867"/>
                    </a:lnTo>
                    <a:lnTo>
                      <a:pt x="1039" y="20063"/>
                    </a:lnTo>
                    <a:lnTo>
                      <a:pt x="1278" y="20428"/>
                    </a:lnTo>
                    <a:lnTo>
                      <a:pt x="1530" y="20740"/>
                    </a:lnTo>
                    <a:lnTo>
                      <a:pt x="1664" y="20883"/>
                    </a:lnTo>
                    <a:lnTo>
                      <a:pt x="1804" y="21014"/>
                    </a:lnTo>
                    <a:lnTo>
                      <a:pt x="1944" y="21131"/>
                    </a:lnTo>
                    <a:lnTo>
                      <a:pt x="2239" y="21339"/>
                    </a:lnTo>
                    <a:lnTo>
                      <a:pt x="2387" y="21418"/>
                    </a:lnTo>
                    <a:lnTo>
                      <a:pt x="2541" y="21483"/>
                    </a:lnTo>
                    <a:lnTo>
                      <a:pt x="2703" y="21535"/>
                    </a:lnTo>
                    <a:lnTo>
                      <a:pt x="2857" y="21574"/>
                    </a:lnTo>
                    <a:lnTo>
                      <a:pt x="3019" y="21587"/>
                    </a:lnTo>
                    <a:lnTo>
                      <a:pt x="3187" y="21600"/>
                    </a:lnTo>
                    <a:lnTo>
                      <a:pt x="19375" y="21600"/>
                    </a:lnTo>
                    <a:lnTo>
                      <a:pt x="19613" y="21548"/>
                    </a:lnTo>
                    <a:lnTo>
                      <a:pt x="19726" y="21509"/>
                    </a:lnTo>
                    <a:lnTo>
                      <a:pt x="19950" y="21405"/>
                    </a:lnTo>
                    <a:lnTo>
                      <a:pt x="20063" y="21339"/>
                    </a:lnTo>
                    <a:lnTo>
                      <a:pt x="20168" y="21261"/>
                    </a:lnTo>
                    <a:lnTo>
                      <a:pt x="20273" y="21170"/>
                    </a:lnTo>
                    <a:lnTo>
                      <a:pt x="20372" y="21079"/>
                    </a:lnTo>
                    <a:lnTo>
                      <a:pt x="20470" y="20975"/>
                    </a:lnTo>
                    <a:lnTo>
                      <a:pt x="20568" y="20857"/>
                    </a:lnTo>
                    <a:lnTo>
                      <a:pt x="20659" y="20740"/>
                    </a:lnTo>
                    <a:lnTo>
                      <a:pt x="20744" y="20610"/>
                    </a:lnTo>
                    <a:lnTo>
                      <a:pt x="20912" y="20323"/>
                    </a:lnTo>
                    <a:lnTo>
                      <a:pt x="21066" y="20011"/>
                    </a:lnTo>
                    <a:lnTo>
                      <a:pt x="21137" y="19854"/>
                    </a:lnTo>
                    <a:lnTo>
                      <a:pt x="21200" y="19685"/>
                    </a:lnTo>
                    <a:lnTo>
                      <a:pt x="21263" y="19503"/>
                    </a:lnTo>
                    <a:lnTo>
                      <a:pt x="21319" y="19320"/>
                    </a:lnTo>
                    <a:lnTo>
                      <a:pt x="21368" y="19138"/>
                    </a:lnTo>
                    <a:lnTo>
                      <a:pt x="21417" y="18942"/>
                    </a:lnTo>
                    <a:lnTo>
                      <a:pt x="21460" y="18747"/>
                    </a:lnTo>
                    <a:lnTo>
                      <a:pt x="21530" y="18330"/>
                    </a:lnTo>
                    <a:lnTo>
                      <a:pt x="21551" y="18122"/>
                    </a:lnTo>
                    <a:lnTo>
                      <a:pt x="21572" y="17900"/>
                    </a:lnTo>
                    <a:lnTo>
                      <a:pt x="21586" y="17692"/>
                    </a:lnTo>
                    <a:lnTo>
                      <a:pt x="21600" y="17470"/>
                    </a:lnTo>
                    <a:lnTo>
                      <a:pt x="21600" y="17027"/>
                    </a:lnTo>
                    <a:lnTo>
                      <a:pt x="21586" y="16806"/>
                    </a:lnTo>
                    <a:lnTo>
                      <a:pt x="21558" y="16389"/>
                    </a:lnTo>
                    <a:lnTo>
                      <a:pt x="21502" y="15972"/>
                    </a:lnTo>
                    <a:lnTo>
                      <a:pt x="21467" y="15777"/>
                    </a:lnTo>
                    <a:lnTo>
                      <a:pt x="21425" y="15581"/>
                    </a:lnTo>
                    <a:lnTo>
                      <a:pt x="21382" y="15399"/>
                    </a:lnTo>
                    <a:lnTo>
                      <a:pt x="21333" y="15216"/>
                    </a:lnTo>
                    <a:lnTo>
                      <a:pt x="21277" y="15034"/>
                    </a:lnTo>
                    <a:lnTo>
                      <a:pt x="21221" y="14865"/>
                    </a:lnTo>
                    <a:lnTo>
                      <a:pt x="21158" y="14695"/>
                    </a:lnTo>
                    <a:lnTo>
                      <a:pt x="21088" y="14526"/>
                    </a:lnTo>
                    <a:lnTo>
                      <a:pt x="21017" y="14370"/>
                    </a:lnTo>
                    <a:lnTo>
                      <a:pt x="20947" y="14226"/>
                    </a:lnTo>
                    <a:lnTo>
                      <a:pt x="20870" y="14083"/>
                    </a:lnTo>
                    <a:lnTo>
                      <a:pt x="20786" y="13940"/>
                    </a:lnTo>
                    <a:lnTo>
                      <a:pt x="20701" y="13809"/>
                    </a:lnTo>
                    <a:lnTo>
                      <a:pt x="20519" y="13575"/>
                    </a:lnTo>
                    <a:lnTo>
                      <a:pt x="20428" y="13471"/>
                    </a:lnTo>
                    <a:lnTo>
                      <a:pt x="20231" y="13288"/>
                    </a:lnTo>
                    <a:lnTo>
                      <a:pt x="20126" y="13197"/>
                    </a:lnTo>
                    <a:lnTo>
                      <a:pt x="19915" y="13067"/>
                    </a:lnTo>
                    <a:lnTo>
                      <a:pt x="19803" y="13015"/>
                    </a:lnTo>
                    <a:lnTo>
                      <a:pt x="19698" y="12963"/>
                    </a:lnTo>
                    <a:lnTo>
                      <a:pt x="19578" y="12937"/>
                    </a:lnTo>
                    <a:lnTo>
                      <a:pt x="19466" y="12910"/>
                    </a:lnTo>
                    <a:lnTo>
                      <a:pt x="19347" y="12897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9050">
                <a:solidFill>
                  <a:srgbClr val="FFFFFF">
                    <a:alpha val="50000"/>
                  </a:srgbClr>
                </a:solidFill>
                <a:miter lim="400000"/>
              </a:ln>
            </p:spPr>
            <p:txBody>
              <a:bodyPr wrap="square" lIns="45701" rIns="45701" anchor="ctr">
                <a:noAutofit/>
              </a:bodyPr>
              <a:lstStyle/>
              <a:p>
                <a:pPr defTabSz="914034" fontAlgn="ctr">
                  <a:defRPr sz="3000" b="0">
                    <a:solidFill>
                      <a:srgbClr val="FFFFFF"/>
                    </a:solidFill>
                    <a:latin typeface="Arial"/>
                    <a:ea typeface="方正兰亭黑简体"/>
                    <a:cs typeface="方正兰亭黑简体"/>
                    <a:sym typeface="方正兰亭黑简体"/>
                  </a:defRPr>
                </a:pPr>
                <a:endParaRPr sz="2999" kern="0" dirty="0">
                  <a:solidFill>
                    <a:srgbClr val="FFFFFF"/>
                  </a:solidFill>
                  <a:latin typeface="Arial"/>
                  <a:ea typeface="方正兰亭黑简体"/>
                  <a:cs typeface="方正兰亭黑简体"/>
                  <a:sym typeface="方正兰亭黑简体"/>
                </a:endParaRPr>
              </a:p>
            </p:txBody>
          </p:sp>
        </p:grpSp>
        <p:sp>
          <p:nvSpPr>
            <p:cNvPr id="59" name="矩形 155"/>
            <p:cNvSpPr/>
            <p:nvPr/>
          </p:nvSpPr>
          <p:spPr>
            <a:xfrm>
              <a:off x="2351322" y="2870682"/>
              <a:ext cx="2172518" cy="40011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defTabSz="914034" fontAlgn="ctr">
                <a:defRPr/>
              </a:pPr>
              <a:r>
                <a:rPr sz="900" kern="0" dirty="0">
                  <a:solidFill>
                    <a:prstClr val="black"/>
                  </a:solidFill>
                </a:rPr>
                <a:t>HUAWEI CLOUD</a:t>
              </a:r>
            </a:p>
          </p:txBody>
        </p:sp>
        <p:grpSp>
          <p:nvGrpSpPr>
            <p:cNvPr id="60" name="组合 148"/>
            <p:cNvGrpSpPr/>
            <p:nvPr/>
          </p:nvGrpSpPr>
          <p:grpSpPr>
            <a:xfrm>
              <a:off x="3996498" y="2577447"/>
              <a:ext cx="2665075" cy="1505086"/>
              <a:chOff x="2004770" y="2084883"/>
              <a:chExt cx="2665075" cy="1700416"/>
            </a:xfrm>
            <a:solidFill>
              <a:sysClr val="window" lastClr="FFFFFF">
                <a:lumMod val="85000"/>
              </a:sysClr>
            </a:solidFill>
          </p:grpSpPr>
          <p:sp>
            <p:nvSpPr>
              <p:cNvPr id="62" name="Freeform 61"/>
              <p:cNvSpPr/>
              <p:nvPr/>
            </p:nvSpPr>
            <p:spPr>
              <a:xfrm>
                <a:off x="2056508" y="2097098"/>
                <a:ext cx="2613337" cy="1688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47" y="12897"/>
                    </a:moveTo>
                    <a:lnTo>
                      <a:pt x="19319" y="12559"/>
                    </a:lnTo>
                    <a:lnTo>
                      <a:pt x="19276" y="12220"/>
                    </a:lnTo>
                    <a:lnTo>
                      <a:pt x="19227" y="11894"/>
                    </a:lnTo>
                    <a:lnTo>
                      <a:pt x="19115" y="11269"/>
                    </a:lnTo>
                    <a:lnTo>
                      <a:pt x="19045" y="10956"/>
                    </a:lnTo>
                    <a:lnTo>
                      <a:pt x="18968" y="10657"/>
                    </a:lnTo>
                    <a:lnTo>
                      <a:pt x="18883" y="10370"/>
                    </a:lnTo>
                    <a:lnTo>
                      <a:pt x="18792" y="10083"/>
                    </a:lnTo>
                    <a:lnTo>
                      <a:pt x="18694" y="9810"/>
                    </a:lnTo>
                    <a:lnTo>
                      <a:pt x="18483" y="9289"/>
                    </a:lnTo>
                    <a:lnTo>
                      <a:pt x="18371" y="9041"/>
                    </a:lnTo>
                    <a:lnTo>
                      <a:pt x="18245" y="8794"/>
                    </a:lnTo>
                    <a:lnTo>
                      <a:pt x="17992" y="8351"/>
                    </a:lnTo>
                    <a:lnTo>
                      <a:pt x="17851" y="8142"/>
                    </a:lnTo>
                    <a:lnTo>
                      <a:pt x="17571" y="7752"/>
                    </a:lnTo>
                    <a:lnTo>
                      <a:pt x="17262" y="7413"/>
                    </a:lnTo>
                    <a:lnTo>
                      <a:pt x="17107" y="7269"/>
                    </a:lnTo>
                    <a:lnTo>
                      <a:pt x="16939" y="7126"/>
                    </a:lnTo>
                    <a:lnTo>
                      <a:pt x="16777" y="6996"/>
                    </a:lnTo>
                    <a:lnTo>
                      <a:pt x="16609" y="6892"/>
                    </a:lnTo>
                    <a:lnTo>
                      <a:pt x="16433" y="6787"/>
                    </a:lnTo>
                    <a:lnTo>
                      <a:pt x="16258" y="6709"/>
                    </a:lnTo>
                    <a:lnTo>
                      <a:pt x="15893" y="6579"/>
                    </a:lnTo>
                    <a:lnTo>
                      <a:pt x="15710" y="6540"/>
                    </a:lnTo>
                    <a:lnTo>
                      <a:pt x="15331" y="6514"/>
                    </a:lnTo>
                    <a:lnTo>
                      <a:pt x="15100" y="6527"/>
                    </a:lnTo>
                    <a:lnTo>
                      <a:pt x="14868" y="6566"/>
                    </a:lnTo>
                    <a:lnTo>
                      <a:pt x="14784" y="6201"/>
                    </a:lnTo>
                    <a:lnTo>
                      <a:pt x="14685" y="5849"/>
                    </a:lnTo>
                    <a:lnTo>
                      <a:pt x="14587" y="5511"/>
                    </a:lnTo>
                    <a:lnTo>
                      <a:pt x="14482" y="5172"/>
                    </a:lnTo>
                    <a:lnTo>
                      <a:pt x="14370" y="4846"/>
                    </a:lnTo>
                    <a:lnTo>
                      <a:pt x="14250" y="4521"/>
                    </a:lnTo>
                    <a:lnTo>
                      <a:pt x="14124" y="4208"/>
                    </a:lnTo>
                    <a:lnTo>
                      <a:pt x="13998" y="3908"/>
                    </a:lnTo>
                    <a:lnTo>
                      <a:pt x="13857" y="3609"/>
                    </a:lnTo>
                    <a:lnTo>
                      <a:pt x="13717" y="3335"/>
                    </a:lnTo>
                    <a:lnTo>
                      <a:pt x="13569" y="3062"/>
                    </a:lnTo>
                    <a:lnTo>
                      <a:pt x="13415" y="2788"/>
                    </a:lnTo>
                    <a:lnTo>
                      <a:pt x="13260" y="2540"/>
                    </a:lnTo>
                    <a:lnTo>
                      <a:pt x="13099" y="2293"/>
                    </a:lnTo>
                    <a:lnTo>
                      <a:pt x="12931" y="2058"/>
                    </a:lnTo>
                    <a:lnTo>
                      <a:pt x="12762" y="1837"/>
                    </a:lnTo>
                    <a:lnTo>
                      <a:pt x="12587" y="1615"/>
                    </a:lnTo>
                    <a:lnTo>
                      <a:pt x="12404" y="1420"/>
                    </a:lnTo>
                    <a:lnTo>
                      <a:pt x="12222" y="1238"/>
                    </a:lnTo>
                    <a:lnTo>
                      <a:pt x="12032" y="1055"/>
                    </a:lnTo>
                    <a:lnTo>
                      <a:pt x="11639" y="743"/>
                    </a:lnTo>
                    <a:lnTo>
                      <a:pt x="11442" y="599"/>
                    </a:lnTo>
                    <a:lnTo>
                      <a:pt x="11035" y="365"/>
                    </a:lnTo>
                    <a:lnTo>
                      <a:pt x="10825" y="274"/>
                    </a:lnTo>
                    <a:lnTo>
                      <a:pt x="10614" y="195"/>
                    </a:lnTo>
                    <a:lnTo>
                      <a:pt x="10396" y="117"/>
                    </a:lnTo>
                    <a:lnTo>
                      <a:pt x="10179" y="65"/>
                    </a:lnTo>
                    <a:lnTo>
                      <a:pt x="9961" y="26"/>
                    </a:lnTo>
                    <a:lnTo>
                      <a:pt x="9736" y="0"/>
                    </a:lnTo>
                    <a:lnTo>
                      <a:pt x="9512" y="0"/>
                    </a:lnTo>
                    <a:lnTo>
                      <a:pt x="9231" y="13"/>
                    </a:lnTo>
                    <a:lnTo>
                      <a:pt x="8950" y="52"/>
                    </a:lnTo>
                    <a:lnTo>
                      <a:pt x="8677" y="104"/>
                    </a:lnTo>
                    <a:lnTo>
                      <a:pt x="8403" y="195"/>
                    </a:lnTo>
                    <a:lnTo>
                      <a:pt x="8136" y="300"/>
                    </a:lnTo>
                    <a:lnTo>
                      <a:pt x="7869" y="430"/>
                    </a:lnTo>
                    <a:lnTo>
                      <a:pt x="7609" y="586"/>
                    </a:lnTo>
                    <a:lnTo>
                      <a:pt x="7357" y="756"/>
                    </a:lnTo>
                    <a:lnTo>
                      <a:pt x="7111" y="951"/>
                    </a:lnTo>
                    <a:lnTo>
                      <a:pt x="6872" y="1172"/>
                    </a:lnTo>
                    <a:lnTo>
                      <a:pt x="6641" y="1407"/>
                    </a:lnTo>
                    <a:lnTo>
                      <a:pt x="6409" y="1668"/>
                    </a:lnTo>
                    <a:lnTo>
                      <a:pt x="6191" y="1928"/>
                    </a:lnTo>
                    <a:lnTo>
                      <a:pt x="5974" y="2228"/>
                    </a:lnTo>
                    <a:lnTo>
                      <a:pt x="5770" y="2527"/>
                    </a:lnTo>
                    <a:lnTo>
                      <a:pt x="5567" y="2853"/>
                    </a:lnTo>
                    <a:lnTo>
                      <a:pt x="5377" y="3192"/>
                    </a:lnTo>
                    <a:lnTo>
                      <a:pt x="5195" y="3557"/>
                    </a:lnTo>
                    <a:lnTo>
                      <a:pt x="5026" y="3921"/>
                    </a:lnTo>
                    <a:lnTo>
                      <a:pt x="4865" y="4312"/>
                    </a:lnTo>
                    <a:lnTo>
                      <a:pt x="4703" y="4716"/>
                    </a:lnTo>
                    <a:lnTo>
                      <a:pt x="4563" y="5120"/>
                    </a:lnTo>
                    <a:lnTo>
                      <a:pt x="4430" y="5550"/>
                    </a:lnTo>
                    <a:lnTo>
                      <a:pt x="4303" y="5993"/>
                    </a:lnTo>
                    <a:lnTo>
                      <a:pt x="4191" y="6436"/>
                    </a:lnTo>
                    <a:lnTo>
                      <a:pt x="4086" y="6892"/>
                    </a:lnTo>
                    <a:lnTo>
                      <a:pt x="3994" y="7374"/>
                    </a:lnTo>
                    <a:lnTo>
                      <a:pt x="3917" y="7843"/>
                    </a:lnTo>
                    <a:lnTo>
                      <a:pt x="3847" y="8338"/>
                    </a:lnTo>
                    <a:lnTo>
                      <a:pt x="3791" y="8833"/>
                    </a:lnTo>
                    <a:lnTo>
                      <a:pt x="3749" y="9341"/>
                    </a:lnTo>
                    <a:lnTo>
                      <a:pt x="3713" y="9862"/>
                    </a:lnTo>
                    <a:lnTo>
                      <a:pt x="3587" y="9823"/>
                    </a:lnTo>
                    <a:lnTo>
                      <a:pt x="3320" y="9771"/>
                    </a:lnTo>
                    <a:lnTo>
                      <a:pt x="3187" y="9771"/>
                    </a:lnTo>
                    <a:lnTo>
                      <a:pt x="3019" y="9784"/>
                    </a:lnTo>
                    <a:lnTo>
                      <a:pt x="2857" y="9797"/>
                    </a:lnTo>
                    <a:lnTo>
                      <a:pt x="2703" y="9836"/>
                    </a:lnTo>
                    <a:lnTo>
                      <a:pt x="2541" y="9888"/>
                    </a:lnTo>
                    <a:lnTo>
                      <a:pt x="2387" y="9953"/>
                    </a:lnTo>
                    <a:lnTo>
                      <a:pt x="2239" y="10031"/>
                    </a:lnTo>
                    <a:lnTo>
                      <a:pt x="1944" y="10240"/>
                    </a:lnTo>
                    <a:lnTo>
                      <a:pt x="1804" y="10357"/>
                    </a:lnTo>
                    <a:lnTo>
                      <a:pt x="1664" y="10487"/>
                    </a:lnTo>
                    <a:lnTo>
                      <a:pt x="1530" y="10631"/>
                    </a:lnTo>
                    <a:lnTo>
                      <a:pt x="1278" y="10943"/>
                    </a:lnTo>
                    <a:lnTo>
                      <a:pt x="1039" y="11308"/>
                    </a:lnTo>
                    <a:lnTo>
                      <a:pt x="934" y="11503"/>
                    </a:lnTo>
                    <a:lnTo>
                      <a:pt x="723" y="11920"/>
                    </a:lnTo>
                    <a:lnTo>
                      <a:pt x="632" y="12142"/>
                    </a:lnTo>
                    <a:lnTo>
                      <a:pt x="541" y="12376"/>
                    </a:lnTo>
                    <a:lnTo>
                      <a:pt x="456" y="12624"/>
                    </a:lnTo>
                    <a:lnTo>
                      <a:pt x="316" y="13119"/>
                    </a:lnTo>
                    <a:lnTo>
                      <a:pt x="246" y="13379"/>
                    </a:lnTo>
                    <a:lnTo>
                      <a:pt x="190" y="13653"/>
                    </a:lnTo>
                    <a:lnTo>
                      <a:pt x="140" y="13927"/>
                    </a:lnTo>
                    <a:lnTo>
                      <a:pt x="98" y="14213"/>
                    </a:lnTo>
                    <a:lnTo>
                      <a:pt x="63" y="14487"/>
                    </a:lnTo>
                    <a:lnTo>
                      <a:pt x="35" y="14786"/>
                    </a:lnTo>
                    <a:lnTo>
                      <a:pt x="14" y="15086"/>
                    </a:lnTo>
                    <a:lnTo>
                      <a:pt x="0" y="15386"/>
                    </a:lnTo>
                    <a:lnTo>
                      <a:pt x="0" y="15985"/>
                    </a:lnTo>
                    <a:lnTo>
                      <a:pt x="14" y="16285"/>
                    </a:lnTo>
                    <a:lnTo>
                      <a:pt x="35" y="16584"/>
                    </a:lnTo>
                    <a:lnTo>
                      <a:pt x="63" y="16871"/>
                    </a:lnTo>
                    <a:lnTo>
                      <a:pt x="98" y="17158"/>
                    </a:lnTo>
                    <a:lnTo>
                      <a:pt x="140" y="17444"/>
                    </a:lnTo>
                    <a:lnTo>
                      <a:pt x="190" y="17718"/>
                    </a:lnTo>
                    <a:lnTo>
                      <a:pt x="246" y="17991"/>
                    </a:lnTo>
                    <a:lnTo>
                      <a:pt x="316" y="18252"/>
                    </a:lnTo>
                    <a:lnTo>
                      <a:pt x="456" y="18747"/>
                    </a:lnTo>
                    <a:lnTo>
                      <a:pt x="541" y="18994"/>
                    </a:lnTo>
                    <a:lnTo>
                      <a:pt x="632" y="19229"/>
                    </a:lnTo>
                    <a:lnTo>
                      <a:pt x="723" y="19450"/>
                    </a:lnTo>
                    <a:lnTo>
                      <a:pt x="934" y="19867"/>
                    </a:lnTo>
                    <a:lnTo>
                      <a:pt x="1039" y="20063"/>
                    </a:lnTo>
                    <a:lnTo>
                      <a:pt x="1278" y="20428"/>
                    </a:lnTo>
                    <a:lnTo>
                      <a:pt x="1530" y="20740"/>
                    </a:lnTo>
                    <a:lnTo>
                      <a:pt x="1664" y="20883"/>
                    </a:lnTo>
                    <a:lnTo>
                      <a:pt x="1804" y="21014"/>
                    </a:lnTo>
                    <a:lnTo>
                      <a:pt x="1944" y="21131"/>
                    </a:lnTo>
                    <a:lnTo>
                      <a:pt x="2239" y="21339"/>
                    </a:lnTo>
                    <a:lnTo>
                      <a:pt x="2387" y="21418"/>
                    </a:lnTo>
                    <a:lnTo>
                      <a:pt x="2541" y="21483"/>
                    </a:lnTo>
                    <a:lnTo>
                      <a:pt x="2703" y="21535"/>
                    </a:lnTo>
                    <a:lnTo>
                      <a:pt x="2857" y="21574"/>
                    </a:lnTo>
                    <a:lnTo>
                      <a:pt x="3019" y="21587"/>
                    </a:lnTo>
                    <a:lnTo>
                      <a:pt x="3187" y="21600"/>
                    </a:lnTo>
                    <a:lnTo>
                      <a:pt x="19375" y="21600"/>
                    </a:lnTo>
                    <a:lnTo>
                      <a:pt x="19613" y="21548"/>
                    </a:lnTo>
                    <a:lnTo>
                      <a:pt x="19726" y="21509"/>
                    </a:lnTo>
                    <a:lnTo>
                      <a:pt x="19950" y="21405"/>
                    </a:lnTo>
                    <a:lnTo>
                      <a:pt x="20063" y="21339"/>
                    </a:lnTo>
                    <a:lnTo>
                      <a:pt x="20168" y="21261"/>
                    </a:lnTo>
                    <a:lnTo>
                      <a:pt x="20273" y="21170"/>
                    </a:lnTo>
                    <a:lnTo>
                      <a:pt x="20372" y="21079"/>
                    </a:lnTo>
                    <a:lnTo>
                      <a:pt x="20470" y="20975"/>
                    </a:lnTo>
                    <a:lnTo>
                      <a:pt x="20568" y="20857"/>
                    </a:lnTo>
                    <a:lnTo>
                      <a:pt x="20659" y="20740"/>
                    </a:lnTo>
                    <a:lnTo>
                      <a:pt x="20744" y="20610"/>
                    </a:lnTo>
                    <a:lnTo>
                      <a:pt x="20912" y="20323"/>
                    </a:lnTo>
                    <a:lnTo>
                      <a:pt x="21066" y="20011"/>
                    </a:lnTo>
                    <a:lnTo>
                      <a:pt x="21137" y="19854"/>
                    </a:lnTo>
                    <a:lnTo>
                      <a:pt x="21200" y="19685"/>
                    </a:lnTo>
                    <a:lnTo>
                      <a:pt x="21263" y="19503"/>
                    </a:lnTo>
                    <a:lnTo>
                      <a:pt x="21319" y="19320"/>
                    </a:lnTo>
                    <a:lnTo>
                      <a:pt x="21368" y="19138"/>
                    </a:lnTo>
                    <a:lnTo>
                      <a:pt x="21417" y="18942"/>
                    </a:lnTo>
                    <a:lnTo>
                      <a:pt x="21460" y="18747"/>
                    </a:lnTo>
                    <a:lnTo>
                      <a:pt x="21530" y="18330"/>
                    </a:lnTo>
                    <a:lnTo>
                      <a:pt x="21551" y="18122"/>
                    </a:lnTo>
                    <a:lnTo>
                      <a:pt x="21572" y="17900"/>
                    </a:lnTo>
                    <a:lnTo>
                      <a:pt x="21586" y="17692"/>
                    </a:lnTo>
                    <a:lnTo>
                      <a:pt x="21600" y="17470"/>
                    </a:lnTo>
                    <a:lnTo>
                      <a:pt x="21600" y="17027"/>
                    </a:lnTo>
                    <a:lnTo>
                      <a:pt x="21586" y="16806"/>
                    </a:lnTo>
                    <a:lnTo>
                      <a:pt x="21558" y="16389"/>
                    </a:lnTo>
                    <a:lnTo>
                      <a:pt x="21502" y="15972"/>
                    </a:lnTo>
                    <a:lnTo>
                      <a:pt x="21467" y="15777"/>
                    </a:lnTo>
                    <a:lnTo>
                      <a:pt x="21425" y="15581"/>
                    </a:lnTo>
                    <a:lnTo>
                      <a:pt x="21382" y="15399"/>
                    </a:lnTo>
                    <a:lnTo>
                      <a:pt x="21333" y="15216"/>
                    </a:lnTo>
                    <a:lnTo>
                      <a:pt x="21277" y="15034"/>
                    </a:lnTo>
                    <a:lnTo>
                      <a:pt x="21221" y="14865"/>
                    </a:lnTo>
                    <a:lnTo>
                      <a:pt x="21158" y="14695"/>
                    </a:lnTo>
                    <a:lnTo>
                      <a:pt x="21088" y="14526"/>
                    </a:lnTo>
                    <a:lnTo>
                      <a:pt x="21017" y="14370"/>
                    </a:lnTo>
                    <a:lnTo>
                      <a:pt x="20947" y="14226"/>
                    </a:lnTo>
                    <a:lnTo>
                      <a:pt x="20870" y="14083"/>
                    </a:lnTo>
                    <a:lnTo>
                      <a:pt x="20786" y="13940"/>
                    </a:lnTo>
                    <a:lnTo>
                      <a:pt x="20701" y="13809"/>
                    </a:lnTo>
                    <a:lnTo>
                      <a:pt x="20519" y="13575"/>
                    </a:lnTo>
                    <a:lnTo>
                      <a:pt x="20428" y="13471"/>
                    </a:lnTo>
                    <a:lnTo>
                      <a:pt x="20231" y="13288"/>
                    </a:lnTo>
                    <a:lnTo>
                      <a:pt x="20126" y="13197"/>
                    </a:lnTo>
                    <a:lnTo>
                      <a:pt x="19915" y="13067"/>
                    </a:lnTo>
                    <a:lnTo>
                      <a:pt x="19803" y="13015"/>
                    </a:lnTo>
                    <a:lnTo>
                      <a:pt x="19698" y="12963"/>
                    </a:lnTo>
                    <a:lnTo>
                      <a:pt x="19578" y="12937"/>
                    </a:lnTo>
                    <a:lnTo>
                      <a:pt x="19466" y="12910"/>
                    </a:lnTo>
                    <a:lnTo>
                      <a:pt x="19347" y="12897"/>
                    </a:lnTo>
                    <a:close/>
                  </a:path>
                </a:pathLst>
              </a:custGeom>
              <a:grpFill/>
              <a:ln w="12700">
                <a:solidFill>
                  <a:sysClr val="windowText" lastClr="000000"/>
                </a:solidFill>
                <a:miter lim="400000"/>
              </a:ln>
            </p:spPr>
            <p:txBody>
              <a:bodyPr wrap="square" lIns="45701" rIns="45701" anchor="ctr">
                <a:noAutofit/>
              </a:bodyPr>
              <a:lstStyle/>
              <a:p>
                <a:pPr defTabSz="914034" fontAlgn="ctr">
                  <a:defRPr sz="3000" b="0">
                    <a:solidFill>
                      <a:srgbClr val="FFFFFF"/>
                    </a:solidFill>
                    <a:latin typeface="Arial"/>
                    <a:ea typeface="方正兰亭黑简体"/>
                    <a:cs typeface="方正兰亭黑简体"/>
                    <a:sym typeface="方正兰亭黑简体"/>
                  </a:defRPr>
                </a:pPr>
                <a:endParaRPr sz="2999" kern="0" dirty="0">
                  <a:solidFill>
                    <a:srgbClr val="FFFFFF"/>
                  </a:solidFill>
                  <a:latin typeface="Arial"/>
                  <a:ea typeface="方正兰亭黑简体"/>
                  <a:cs typeface="方正兰亭黑简体"/>
                  <a:sym typeface="方正兰亭黑简体"/>
                </a:endParaRPr>
              </a:p>
            </p:txBody>
          </p:sp>
          <p:sp>
            <p:nvSpPr>
              <p:cNvPr id="63" name="Freeform 8"/>
              <p:cNvSpPr/>
              <p:nvPr/>
            </p:nvSpPr>
            <p:spPr>
              <a:xfrm>
                <a:off x="2004770" y="2084883"/>
                <a:ext cx="2613338" cy="1688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47" y="12897"/>
                    </a:moveTo>
                    <a:lnTo>
                      <a:pt x="19319" y="12559"/>
                    </a:lnTo>
                    <a:lnTo>
                      <a:pt x="19276" y="12220"/>
                    </a:lnTo>
                    <a:lnTo>
                      <a:pt x="19227" y="11894"/>
                    </a:lnTo>
                    <a:lnTo>
                      <a:pt x="19115" y="11269"/>
                    </a:lnTo>
                    <a:lnTo>
                      <a:pt x="19045" y="10956"/>
                    </a:lnTo>
                    <a:lnTo>
                      <a:pt x="18968" y="10657"/>
                    </a:lnTo>
                    <a:lnTo>
                      <a:pt x="18883" y="10370"/>
                    </a:lnTo>
                    <a:lnTo>
                      <a:pt x="18792" y="10083"/>
                    </a:lnTo>
                    <a:lnTo>
                      <a:pt x="18694" y="9810"/>
                    </a:lnTo>
                    <a:lnTo>
                      <a:pt x="18483" y="9289"/>
                    </a:lnTo>
                    <a:lnTo>
                      <a:pt x="18371" y="9041"/>
                    </a:lnTo>
                    <a:lnTo>
                      <a:pt x="18245" y="8794"/>
                    </a:lnTo>
                    <a:lnTo>
                      <a:pt x="17992" y="8351"/>
                    </a:lnTo>
                    <a:lnTo>
                      <a:pt x="17851" y="8142"/>
                    </a:lnTo>
                    <a:lnTo>
                      <a:pt x="17571" y="7752"/>
                    </a:lnTo>
                    <a:lnTo>
                      <a:pt x="17262" y="7413"/>
                    </a:lnTo>
                    <a:lnTo>
                      <a:pt x="17107" y="7269"/>
                    </a:lnTo>
                    <a:lnTo>
                      <a:pt x="16939" y="7126"/>
                    </a:lnTo>
                    <a:lnTo>
                      <a:pt x="16777" y="6996"/>
                    </a:lnTo>
                    <a:lnTo>
                      <a:pt x="16609" y="6892"/>
                    </a:lnTo>
                    <a:lnTo>
                      <a:pt x="16433" y="6787"/>
                    </a:lnTo>
                    <a:lnTo>
                      <a:pt x="16258" y="6709"/>
                    </a:lnTo>
                    <a:lnTo>
                      <a:pt x="15893" y="6579"/>
                    </a:lnTo>
                    <a:lnTo>
                      <a:pt x="15710" y="6540"/>
                    </a:lnTo>
                    <a:lnTo>
                      <a:pt x="15331" y="6514"/>
                    </a:lnTo>
                    <a:lnTo>
                      <a:pt x="15100" y="6527"/>
                    </a:lnTo>
                    <a:lnTo>
                      <a:pt x="14868" y="6566"/>
                    </a:lnTo>
                    <a:lnTo>
                      <a:pt x="14784" y="6201"/>
                    </a:lnTo>
                    <a:lnTo>
                      <a:pt x="14685" y="5849"/>
                    </a:lnTo>
                    <a:lnTo>
                      <a:pt x="14587" y="5511"/>
                    </a:lnTo>
                    <a:lnTo>
                      <a:pt x="14482" y="5172"/>
                    </a:lnTo>
                    <a:lnTo>
                      <a:pt x="14370" y="4846"/>
                    </a:lnTo>
                    <a:lnTo>
                      <a:pt x="14250" y="4521"/>
                    </a:lnTo>
                    <a:lnTo>
                      <a:pt x="14124" y="4208"/>
                    </a:lnTo>
                    <a:lnTo>
                      <a:pt x="13998" y="3908"/>
                    </a:lnTo>
                    <a:lnTo>
                      <a:pt x="13857" y="3609"/>
                    </a:lnTo>
                    <a:lnTo>
                      <a:pt x="13717" y="3335"/>
                    </a:lnTo>
                    <a:lnTo>
                      <a:pt x="13569" y="3062"/>
                    </a:lnTo>
                    <a:lnTo>
                      <a:pt x="13415" y="2788"/>
                    </a:lnTo>
                    <a:lnTo>
                      <a:pt x="13260" y="2540"/>
                    </a:lnTo>
                    <a:lnTo>
                      <a:pt x="13099" y="2293"/>
                    </a:lnTo>
                    <a:lnTo>
                      <a:pt x="12931" y="2058"/>
                    </a:lnTo>
                    <a:lnTo>
                      <a:pt x="12762" y="1837"/>
                    </a:lnTo>
                    <a:lnTo>
                      <a:pt x="12587" y="1615"/>
                    </a:lnTo>
                    <a:lnTo>
                      <a:pt x="12404" y="1420"/>
                    </a:lnTo>
                    <a:lnTo>
                      <a:pt x="12222" y="1238"/>
                    </a:lnTo>
                    <a:lnTo>
                      <a:pt x="12032" y="1055"/>
                    </a:lnTo>
                    <a:lnTo>
                      <a:pt x="11639" y="743"/>
                    </a:lnTo>
                    <a:lnTo>
                      <a:pt x="11442" y="599"/>
                    </a:lnTo>
                    <a:lnTo>
                      <a:pt x="11035" y="365"/>
                    </a:lnTo>
                    <a:lnTo>
                      <a:pt x="10825" y="274"/>
                    </a:lnTo>
                    <a:lnTo>
                      <a:pt x="10614" y="195"/>
                    </a:lnTo>
                    <a:lnTo>
                      <a:pt x="10396" y="117"/>
                    </a:lnTo>
                    <a:lnTo>
                      <a:pt x="10179" y="65"/>
                    </a:lnTo>
                    <a:lnTo>
                      <a:pt x="9961" y="26"/>
                    </a:lnTo>
                    <a:lnTo>
                      <a:pt x="9736" y="0"/>
                    </a:lnTo>
                    <a:lnTo>
                      <a:pt x="9512" y="0"/>
                    </a:lnTo>
                    <a:lnTo>
                      <a:pt x="9231" y="13"/>
                    </a:lnTo>
                    <a:lnTo>
                      <a:pt x="8950" y="52"/>
                    </a:lnTo>
                    <a:lnTo>
                      <a:pt x="8677" y="104"/>
                    </a:lnTo>
                    <a:lnTo>
                      <a:pt x="8403" y="195"/>
                    </a:lnTo>
                    <a:lnTo>
                      <a:pt x="8136" y="300"/>
                    </a:lnTo>
                    <a:lnTo>
                      <a:pt x="7869" y="430"/>
                    </a:lnTo>
                    <a:lnTo>
                      <a:pt x="7609" y="586"/>
                    </a:lnTo>
                    <a:lnTo>
                      <a:pt x="7357" y="756"/>
                    </a:lnTo>
                    <a:lnTo>
                      <a:pt x="7111" y="951"/>
                    </a:lnTo>
                    <a:lnTo>
                      <a:pt x="6872" y="1172"/>
                    </a:lnTo>
                    <a:lnTo>
                      <a:pt x="6641" y="1407"/>
                    </a:lnTo>
                    <a:lnTo>
                      <a:pt x="6409" y="1668"/>
                    </a:lnTo>
                    <a:lnTo>
                      <a:pt x="6191" y="1928"/>
                    </a:lnTo>
                    <a:lnTo>
                      <a:pt x="5974" y="2228"/>
                    </a:lnTo>
                    <a:lnTo>
                      <a:pt x="5770" y="2527"/>
                    </a:lnTo>
                    <a:lnTo>
                      <a:pt x="5567" y="2853"/>
                    </a:lnTo>
                    <a:lnTo>
                      <a:pt x="5377" y="3192"/>
                    </a:lnTo>
                    <a:lnTo>
                      <a:pt x="5195" y="3557"/>
                    </a:lnTo>
                    <a:lnTo>
                      <a:pt x="5026" y="3921"/>
                    </a:lnTo>
                    <a:lnTo>
                      <a:pt x="4865" y="4312"/>
                    </a:lnTo>
                    <a:lnTo>
                      <a:pt x="4703" y="4716"/>
                    </a:lnTo>
                    <a:lnTo>
                      <a:pt x="4563" y="5120"/>
                    </a:lnTo>
                    <a:lnTo>
                      <a:pt x="4430" y="5550"/>
                    </a:lnTo>
                    <a:lnTo>
                      <a:pt x="4303" y="5993"/>
                    </a:lnTo>
                    <a:lnTo>
                      <a:pt x="4191" y="6436"/>
                    </a:lnTo>
                    <a:lnTo>
                      <a:pt x="4086" y="6892"/>
                    </a:lnTo>
                    <a:lnTo>
                      <a:pt x="3994" y="7374"/>
                    </a:lnTo>
                    <a:lnTo>
                      <a:pt x="3917" y="7843"/>
                    </a:lnTo>
                    <a:lnTo>
                      <a:pt x="3847" y="8338"/>
                    </a:lnTo>
                    <a:lnTo>
                      <a:pt x="3791" y="8833"/>
                    </a:lnTo>
                    <a:lnTo>
                      <a:pt x="3749" y="9341"/>
                    </a:lnTo>
                    <a:lnTo>
                      <a:pt x="3713" y="9862"/>
                    </a:lnTo>
                    <a:lnTo>
                      <a:pt x="3587" y="9823"/>
                    </a:lnTo>
                    <a:lnTo>
                      <a:pt x="3320" y="9771"/>
                    </a:lnTo>
                    <a:lnTo>
                      <a:pt x="3187" y="9771"/>
                    </a:lnTo>
                    <a:lnTo>
                      <a:pt x="3019" y="9784"/>
                    </a:lnTo>
                    <a:lnTo>
                      <a:pt x="2857" y="9797"/>
                    </a:lnTo>
                    <a:lnTo>
                      <a:pt x="2703" y="9836"/>
                    </a:lnTo>
                    <a:lnTo>
                      <a:pt x="2541" y="9888"/>
                    </a:lnTo>
                    <a:lnTo>
                      <a:pt x="2387" y="9953"/>
                    </a:lnTo>
                    <a:lnTo>
                      <a:pt x="2239" y="10031"/>
                    </a:lnTo>
                    <a:lnTo>
                      <a:pt x="1944" y="10240"/>
                    </a:lnTo>
                    <a:lnTo>
                      <a:pt x="1804" y="10357"/>
                    </a:lnTo>
                    <a:lnTo>
                      <a:pt x="1664" y="10487"/>
                    </a:lnTo>
                    <a:lnTo>
                      <a:pt x="1530" y="10631"/>
                    </a:lnTo>
                    <a:lnTo>
                      <a:pt x="1278" y="10943"/>
                    </a:lnTo>
                    <a:lnTo>
                      <a:pt x="1039" y="11308"/>
                    </a:lnTo>
                    <a:lnTo>
                      <a:pt x="934" y="11503"/>
                    </a:lnTo>
                    <a:lnTo>
                      <a:pt x="723" y="11920"/>
                    </a:lnTo>
                    <a:lnTo>
                      <a:pt x="632" y="12142"/>
                    </a:lnTo>
                    <a:lnTo>
                      <a:pt x="541" y="12376"/>
                    </a:lnTo>
                    <a:lnTo>
                      <a:pt x="456" y="12624"/>
                    </a:lnTo>
                    <a:lnTo>
                      <a:pt x="316" y="13119"/>
                    </a:lnTo>
                    <a:lnTo>
                      <a:pt x="246" y="13379"/>
                    </a:lnTo>
                    <a:lnTo>
                      <a:pt x="190" y="13653"/>
                    </a:lnTo>
                    <a:lnTo>
                      <a:pt x="140" y="13927"/>
                    </a:lnTo>
                    <a:lnTo>
                      <a:pt x="98" y="14213"/>
                    </a:lnTo>
                    <a:lnTo>
                      <a:pt x="63" y="14487"/>
                    </a:lnTo>
                    <a:lnTo>
                      <a:pt x="35" y="14786"/>
                    </a:lnTo>
                    <a:lnTo>
                      <a:pt x="14" y="15086"/>
                    </a:lnTo>
                    <a:lnTo>
                      <a:pt x="0" y="15386"/>
                    </a:lnTo>
                    <a:lnTo>
                      <a:pt x="0" y="15985"/>
                    </a:lnTo>
                    <a:lnTo>
                      <a:pt x="14" y="16285"/>
                    </a:lnTo>
                    <a:lnTo>
                      <a:pt x="35" y="16584"/>
                    </a:lnTo>
                    <a:lnTo>
                      <a:pt x="63" y="16871"/>
                    </a:lnTo>
                    <a:lnTo>
                      <a:pt x="98" y="17158"/>
                    </a:lnTo>
                    <a:lnTo>
                      <a:pt x="140" y="17444"/>
                    </a:lnTo>
                    <a:lnTo>
                      <a:pt x="190" y="17718"/>
                    </a:lnTo>
                    <a:lnTo>
                      <a:pt x="246" y="17991"/>
                    </a:lnTo>
                    <a:lnTo>
                      <a:pt x="316" y="18252"/>
                    </a:lnTo>
                    <a:lnTo>
                      <a:pt x="456" y="18747"/>
                    </a:lnTo>
                    <a:lnTo>
                      <a:pt x="541" y="18994"/>
                    </a:lnTo>
                    <a:lnTo>
                      <a:pt x="632" y="19229"/>
                    </a:lnTo>
                    <a:lnTo>
                      <a:pt x="723" y="19450"/>
                    </a:lnTo>
                    <a:lnTo>
                      <a:pt x="934" y="19867"/>
                    </a:lnTo>
                    <a:lnTo>
                      <a:pt x="1039" y="20063"/>
                    </a:lnTo>
                    <a:lnTo>
                      <a:pt x="1278" y="20428"/>
                    </a:lnTo>
                    <a:lnTo>
                      <a:pt x="1530" y="20740"/>
                    </a:lnTo>
                    <a:lnTo>
                      <a:pt x="1664" y="20883"/>
                    </a:lnTo>
                    <a:lnTo>
                      <a:pt x="1804" y="21014"/>
                    </a:lnTo>
                    <a:lnTo>
                      <a:pt x="1944" y="21131"/>
                    </a:lnTo>
                    <a:lnTo>
                      <a:pt x="2239" y="21339"/>
                    </a:lnTo>
                    <a:lnTo>
                      <a:pt x="2387" y="21418"/>
                    </a:lnTo>
                    <a:lnTo>
                      <a:pt x="2541" y="21483"/>
                    </a:lnTo>
                    <a:lnTo>
                      <a:pt x="2703" y="21535"/>
                    </a:lnTo>
                    <a:lnTo>
                      <a:pt x="2857" y="21574"/>
                    </a:lnTo>
                    <a:lnTo>
                      <a:pt x="3019" y="21587"/>
                    </a:lnTo>
                    <a:lnTo>
                      <a:pt x="3187" y="21600"/>
                    </a:lnTo>
                    <a:lnTo>
                      <a:pt x="19375" y="21600"/>
                    </a:lnTo>
                    <a:lnTo>
                      <a:pt x="19613" y="21548"/>
                    </a:lnTo>
                    <a:lnTo>
                      <a:pt x="19726" y="21509"/>
                    </a:lnTo>
                    <a:lnTo>
                      <a:pt x="19950" y="21405"/>
                    </a:lnTo>
                    <a:lnTo>
                      <a:pt x="20063" y="21339"/>
                    </a:lnTo>
                    <a:lnTo>
                      <a:pt x="20168" y="21261"/>
                    </a:lnTo>
                    <a:lnTo>
                      <a:pt x="20273" y="21170"/>
                    </a:lnTo>
                    <a:lnTo>
                      <a:pt x="20372" y="21079"/>
                    </a:lnTo>
                    <a:lnTo>
                      <a:pt x="20470" y="20975"/>
                    </a:lnTo>
                    <a:lnTo>
                      <a:pt x="20568" y="20857"/>
                    </a:lnTo>
                    <a:lnTo>
                      <a:pt x="20659" y="20740"/>
                    </a:lnTo>
                    <a:lnTo>
                      <a:pt x="20744" y="20610"/>
                    </a:lnTo>
                    <a:lnTo>
                      <a:pt x="20912" y="20323"/>
                    </a:lnTo>
                    <a:lnTo>
                      <a:pt x="21066" y="20011"/>
                    </a:lnTo>
                    <a:lnTo>
                      <a:pt x="21137" y="19854"/>
                    </a:lnTo>
                    <a:lnTo>
                      <a:pt x="21200" y="19685"/>
                    </a:lnTo>
                    <a:lnTo>
                      <a:pt x="21263" y="19503"/>
                    </a:lnTo>
                    <a:lnTo>
                      <a:pt x="21319" y="19320"/>
                    </a:lnTo>
                    <a:lnTo>
                      <a:pt x="21368" y="19138"/>
                    </a:lnTo>
                    <a:lnTo>
                      <a:pt x="21417" y="18942"/>
                    </a:lnTo>
                    <a:lnTo>
                      <a:pt x="21460" y="18747"/>
                    </a:lnTo>
                    <a:lnTo>
                      <a:pt x="21530" y="18330"/>
                    </a:lnTo>
                    <a:lnTo>
                      <a:pt x="21551" y="18122"/>
                    </a:lnTo>
                    <a:lnTo>
                      <a:pt x="21572" y="17900"/>
                    </a:lnTo>
                    <a:lnTo>
                      <a:pt x="21586" y="17692"/>
                    </a:lnTo>
                    <a:lnTo>
                      <a:pt x="21600" y="17470"/>
                    </a:lnTo>
                    <a:lnTo>
                      <a:pt x="21600" y="17027"/>
                    </a:lnTo>
                    <a:lnTo>
                      <a:pt x="21586" y="16806"/>
                    </a:lnTo>
                    <a:lnTo>
                      <a:pt x="21558" y="16389"/>
                    </a:lnTo>
                    <a:lnTo>
                      <a:pt x="21502" y="15972"/>
                    </a:lnTo>
                    <a:lnTo>
                      <a:pt x="21467" y="15777"/>
                    </a:lnTo>
                    <a:lnTo>
                      <a:pt x="21425" y="15581"/>
                    </a:lnTo>
                    <a:lnTo>
                      <a:pt x="21382" y="15399"/>
                    </a:lnTo>
                    <a:lnTo>
                      <a:pt x="21333" y="15216"/>
                    </a:lnTo>
                    <a:lnTo>
                      <a:pt x="21277" y="15034"/>
                    </a:lnTo>
                    <a:lnTo>
                      <a:pt x="21221" y="14865"/>
                    </a:lnTo>
                    <a:lnTo>
                      <a:pt x="21158" y="14695"/>
                    </a:lnTo>
                    <a:lnTo>
                      <a:pt x="21088" y="14526"/>
                    </a:lnTo>
                    <a:lnTo>
                      <a:pt x="21017" y="14370"/>
                    </a:lnTo>
                    <a:lnTo>
                      <a:pt x="20947" y="14226"/>
                    </a:lnTo>
                    <a:lnTo>
                      <a:pt x="20870" y="14083"/>
                    </a:lnTo>
                    <a:lnTo>
                      <a:pt x="20786" y="13940"/>
                    </a:lnTo>
                    <a:lnTo>
                      <a:pt x="20701" y="13809"/>
                    </a:lnTo>
                    <a:lnTo>
                      <a:pt x="20519" y="13575"/>
                    </a:lnTo>
                    <a:lnTo>
                      <a:pt x="20428" y="13471"/>
                    </a:lnTo>
                    <a:lnTo>
                      <a:pt x="20231" y="13288"/>
                    </a:lnTo>
                    <a:lnTo>
                      <a:pt x="20126" y="13197"/>
                    </a:lnTo>
                    <a:lnTo>
                      <a:pt x="19915" y="13067"/>
                    </a:lnTo>
                    <a:lnTo>
                      <a:pt x="19803" y="13015"/>
                    </a:lnTo>
                    <a:lnTo>
                      <a:pt x="19698" y="12963"/>
                    </a:lnTo>
                    <a:lnTo>
                      <a:pt x="19578" y="12937"/>
                    </a:lnTo>
                    <a:lnTo>
                      <a:pt x="19466" y="12910"/>
                    </a:lnTo>
                    <a:lnTo>
                      <a:pt x="19347" y="12897"/>
                    </a:lnTo>
                    <a:close/>
                  </a:path>
                </a:pathLst>
              </a:custGeom>
              <a:solidFill>
                <a:srgbClr val="C00000"/>
              </a:solidFill>
              <a:ln w="19050">
                <a:solidFill>
                  <a:srgbClr val="FFFFFF">
                    <a:alpha val="50000"/>
                  </a:srgbClr>
                </a:solidFill>
                <a:miter lim="400000"/>
              </a:ln>
            </p:spPr>
            <p:txBody>
              <a:bodyPr wrap="square" lIns="45701" rIns="45701" anchor="ctr">
                <a:noAutofit/>
              </a:bodyPr>
              <a:lstStyle/>
              <a:p>
                <a:pPr defTabSz="914034" fontAlgn="ctr">
                  <a:defRPr sz="3000" b="0">
                    <a:solidFill>
                      <a:srgbClr val="FFFFFF"/>
                    </a:solidFill>
                    <a:latin typeface="Arial"/>
                    <a:ea typeface="方正兰亭黑简体"/>
                    <a:cs typeface="方正兰亭黑简体"/>
                    <a:sym typeface="方正兰亭黑简体"/>
                  </a:defRPr>
                </a:pPr>
                <a:endParaRPr sz="2999" kern="0" dirty="0">
                  <a:solidFill>
                    <a:srgbClr val="FFFFFF"/>
                  </a:solidFill>
                  <a:latin typeface="Arial"/>
                  <a:ea typeface="方正兰亭黑简体"/>
                  <a:cs typeface="方正兰亭黑简体"/>
                  <a:sym typeface="方正兰亭黑简体"/>
                </a:endParaRPr>
              </a:p>
            </p:txBody>
          </p:sp>
        </p:grpSp>
        <p:sp>
          <p:nvSpPr>
            <p:cNvPr id="61" name="矩形 182"/>
            <p:cNvSpPr/>
            <p:nvPr/>
          </p:nvSpPr>
          <p:spPr>
            <a:xfrm>
              <a:off x="4273836" y="3267779"/>
              <a:ext cx="1965305" cy="70788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 defTabSz="914034" fontAlgn="ctr">
                <a:defRPr/>
              </a:pPr>
              <a:r>
                <a:rPr sz="900" kern="0" dirty="0">
                  <a:solidFill>
                    <a:prstClr val="white"/>
                  </a:solidFill>
                </a:rPr>
                <a:t>HUAWEI CLOUD Stack</a:t>
              </a:r>
              <a:endParaRPr lang="en-US" altLang="zh-CN" sz="900" kern="0" dirty="0">
                <a:solidFill>
                  <a:prstClr val="white"/>
                </a:solidFill>
                <a:sym typeface="Huawei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8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8"/>
          <p:cNvSpPr/>
          <p:nvPr/>
        </p:nvSpPr>
        <p:spPr>
          <a:xfrm>
            <a:off x="1078328" y="3958965"/>
            <a:ext cx="3864928" cy="173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47" y="12897"/>
                </a:moveTo>
                <a:lnTo>
                  <a:pt x="19319" y="12559"/>
                </a:lnTo>
                <a:lnTo>
                  <a:pt x="19276" y="12220"/>
                </a:lnTo>
                <a:lnTo>
                  <a:pt x="19227" y="11894"/>
                </a:lnTo>
                <a:lnTo>
                  <a:pt x="19115" y="11269"/>
                </a:lnTo>
                <a:lnTo>
                  <a:pt x="19045" y="10956"/>
                </a:lnTo>
                <a:lnTo>
                  <a:pt x="18968" y="10657"/>
                </a:lnTo>
                <a:lnTo>
                  <a:pt x="18883" y="10370"/>
                </a:lnTo>
                <a:lnTo>
                  <a:pt x="18792" y="10083"/>
                </a:lnTo>
                <a:lnTo>
                  <a:pt x="18694" y="9810"/>
                </a:lnTo>
                <a:lnTo>
                  <a:pt x="18483" y="9289"/>
                </a:lnTo>
                <a:lnTo>
                  <a:pt x="18371" y="9041"/>
                </a:lnTo>
                <a:lnTo>
                  <a:pt x="18245" y="8794"/>
                </a:lnTo>
                <a:lnTo>
                  <a:pt x="17992" y="8351"/>
                </a:lnTo>
                <a:lnTo>
                  <a:pt x="17851" y="8142"/>
                </a:lnTo>
                <a:lnTo>
                  <a:pt x="17571" y="7752"/>
                </a:lnTo>
                <a:lnTo>
                  <a:pt x="17262" y="7413"/>
                </a:lnTo>
                <a:lnTo>
                  <a:pt x="17107" y="7269"/>
                </a:lnTo>
                <a:lnTo>
                  <a:pt x="16939" y="7126"/>
                </a:lnTo>
                <a:lnTo>
                  <a:pt x="16777" y="6996"/>
                </a:lnTo>
                <a:lnTo>
                  <a:pt x="16609" y="6892"/>
                </a:lnTo>
                <a:lnTo>
                  <a:pt x="16433" y="6787"/>
                </a:lnTo>
                <a:lnTo>
                  <a:pt x="16258" y="6709"/>
                </a:lnTo>
                <a:lnTo>
                  <a:pt x="15893" y="6579"/>
                </a:lnTo>
                <a:lnTo>
                  <a:pt x="15710" y="6540"/>
                </a:lnTo>
                <a:lnTo>
                  <a:pt x="15331" y="6514"/>
                </a:lnTo>
                <a:lnTo>
                  <a:pt x="15100" y="6527"/>
                </a:lnTo>
                <a:lnTo>
                  <a:pt x="14868" y="6566"/>
                </a:lnTo>
                <a:lnTo>
                  <a:pt x="14784" y="6201"/>
                </a:lnTo>
                <a:lnTo>
                  <a:pt x="14685" y="5849"/>
                </a:lnTo>
                <a:lnTo>
                  <a:pt x="14587" y="5511"/>
                </a:lnTo>
                <a:lnTo>
                  <a:pt x="14482" y="5172"/>
                </a:lnTo>
                <a:lnTo>
                  <a:pt x="14370" y="4846"/>
                </a:lnTo>
                <a:lnTo>
                  <a:pt x="14250" y="4521"/>
                </a:lnTo>
                <a:lnTo>
                  <a:pt x="14124" y="4208"/>
                </a:lnTo>
                <a:lnTo>
                  <a:pt x="13998" y="3908"/>
                </a:lnTo>
                <a:lnTo>
                  <a:pt x="13857" y="3609"/>
                </a:lnTo>
                <a:lnTo>
                  <a:pt x="13717" y="3335"/>
                </a:lnTo>
                <a:lnTo>
                  <a:pt x="13569" y="3062"/>
                </a:lnTo>
                <a:lnTo>
                  <a:pt x="13415" y="2788"/>
                </a:lnTo>
                <a:lnTo>
                  <a:pt x="13260" y="2540"/>
                </a:lnTo>
                <a:lnTo>
                  <a:pt x="13099" y="2293"/>
                </a:lnTo>
                <a:lnTo>
                  <a:pt x="12931" y="2058"/>
                </a:lnTo>
                <a:lnTo>
                  <a:pt x="12762" y="1837"/>
                </a:lnTo>
                <a:lnTo>
                  <a:pt x="12587" y="1615"/>
                </a:lnTo>
                <a:lnTo>
                  <a:pt x="12404" y="1420"/>
                </a:lnTo>
                <a:lnTo>
                  <a:pt x="12222" y="1238"/>
                </a:lnTo>
                <a:lnTo>
                  <a:pt x="12032" y="1055"/>
                </a:lnTo>
                <a:lnTo>
                  <a:pt x="11639" y="743"/>
                </a:lnTo>
                <a:lnTo>
                  <a:pt x="11442" y="599"/>
                </a:lnTo>
                <a:lnTo>
                  <a:pt x="11035" y="365"/>
                </a:lnTo>
                <a:lnTo>
                  <a:pt x="10825" y="274"/>
                </a:lnTo>
                <a:lnTo>
                  <a:pt x="10614" y="195"/>
                </a:lnTo>
                <a:lnTo>
                  <a:pt x="10396" y="117"/>
                </a:lnTo>
                <a:lnTo>
                  <a:pt x="10179" y="65"/>
                </a:lnTo>
                <a:lnTo>
                  <a:pt x="9961" y="26"/>
                </a:lnTo>
                <a:lnTo>
                  <a:pt x="9736" y="0"/>
                </a:lnTo>
                <a:lnTo>
                  <a:pt x="9512" y="0"/>
                </a:lnTo>
                <a:lnTo>
                  <a:pt x="9231" y="13"/>
                </a:lnTo>
                <a:lnTo>
                  <a:pt x="8950" y="52"/>
                </a:lnTo>
                <a:lnTo>
                  <a:pt x="8677" y="104"/>
                </a:lnTo>
                <a:lnTo>
                  <a:pt x="8403" y="195"/>
                </a:lnTo>
                <a:lnTo>
                  <a:pt x="8136" y="300"/>
                </a:lnTo>
                <a:lnTo>
                  <a:pt x="7869" y="430"/>
                </a:lnTo>
                <a:lnTo>
                  <a:pt x="7609" y="586"/>
                </a:lnTo>
                <a:lnTo>
                  <a:pt x="7357" y="756"/>
                </a:lnTo>
                <a:lnTo>
                  <a:pt x="7111" y="951"/>
                </a:lnTo>
                <a:lnTo>
                  <a:pt x="6872" y="1172"/>
                </a:lnTo>
                <a:lnTo>
                  <a:pt x="6641" y="1407"/>
                </a:lnTo>
                <a:lnTo>
                  <a:pt x="6409" y="1668"/>
                </a:lnTo>
                <a:lnTo>
                  <a:pt x="6191" y="1928"/>
                </a:lnTo>
                <a:lnTo>
                  <a:pt x="5974" y="2228"/>
                </a:lnTo>
                <a:lnTo>
                  <a:pt x="5770" y="2527"/>
                </a:lnTo>
                <a:lnTo>
                  <a:pt x="5567" y="2853"/>
                </a:lnTo>
                <a:lnTo>
                  <a:pt x="5377" y="3192"/>
                </a:lnTo>
                <a:lnTo>
                  <a:pt x="5195" y="3557"/>
                </a:lnTo>
                <a:lnTo>
                  <a:pt x="5026" y="3921"/>
                </a:lnTo>
                <a:lnTo>
                  <a:pt x="4865" y="4312"/>
                </a:lnTo>
                <a:lnTo>
                  <a:pt x="4703" y="4716"/>
                </a:lnTo>
                <a:lnTo>
                  <a:pt x="4563" y="5120"/>
                </a:lnTo>
                <a:lnTo>
                  <a:pt x="4430" y="5550"/>
                </a:lnTo>
                <a:lnTo>
                  <a:pt x="4303" y="5993"/>
                </a:lnTo>
                <a:lnTo>
                  <a:pt x="4191" y="6436"/>
                </a:lnTo>
                <a:lnTo>
                  <a:pt x="4086" y="6892"/>
                </a:lnTo>
                <a:lnTo>
                  <a:pt x="3994" y="7374"/>
                </a:lnTo>
                <a:lnTo>
                  <a:pt x="3917" y="7843"/>
                </a:lnTo>
                <a:lnTo>
                  <a:pt x="3847" y="8338"/>
                </a:lnTo>
                <a:lnTo>
                  <a:pt x="3791" y="8833"/>
                </a:lnTo>
                <a:lnTo>
                  <a:pt x="3749" y="9341"/>
                </a:lnTo>
                <a:lnTo>
                  <a:pt x="3713" y="9862"/>
                </a:lnTo>
                <a:lnTo>
                  <a:pt x="3587" y="9823"/>
                </a:lnTo>
                <a:lnTo>
                  <a:pt x="3320" y="9771"/>
                </a:lnTo>
                <a:lnTo>
                  <a:pt x="3187" y="9771"/>
                </a:lnTo>
                <a:lnTo>
                  <a:pt x="3019" y="9784"/>
                </a:lnTo>
                <a:lnTo>
                  <a:pt x="2857" y="9797"/>
                </a:lnTo>
                <a:lnTo>
                  <a:pt x="2703" y="9836"/>
                </a:lnTo>
                <a:lnTo>
                  <a:pt x="2541" y="9888"/>
                </a:lnTo>
                <a:lnTo>
                  <a:pt x="2387" y="9953"/>
                </a:lnTo>
                <a:lnTo>
                  <a:pt x="2239" y="10031"/>
                </a:lnTo>
                <a:lnTo>
                  <a:pt x="1944" y="10240"/>
                </a:lnTo>
                <a:lnTo>
                  <a:pt x="1804" y="10357"/>
                </a:lnTo>
                <a:lnTo>
                  <a:pt x="1664" y="10487"/>
                </a:lnTo>
                <a:lnTo>
                  <a:pt x="1530" y="10631"/>
                </a:lnTo>
                <a:lnTo>
                  <a:pt x="1278" y="10943"/>
                </a:lnTo>
                <a:lnTo>
                  <a:pt x="1039" y="11308"/>
                </a:lnTo>
                <a:lnTo>
                  <a:pt x="934" y="11503"/>
                </a:lnTo>
                <a:lnTo>
                  <a:pt x="723" y="11920"/>
                </a:lnTo>
                <a:lnTo>
                  <a:pt x="632" y="12142"/>
                </a:lnTo>
                <a:lnTo>
                  <a:pt x="541" y="12376"/>
                </a:lnTo>
                <a:lnTo>
                  <a:pt x="456" y="12624"/>
                </a:lnTo>
                <a:lnTo>
                  <a:pt x="316" y="13119"/>
                </a:lnTo>
                <a:lnTo>
                  <a:pt x="246" y="13379"/>
                </a:lnTo>
                <a:lnTo>
                  <a:pt x="190" y="13653"/>
                </a:lnTo>
                <a:lnTo>
                  <a:pt x="140" y="13927"/>
                </a:lnTo>
                <a:lnTo>
                  <a:pt x="98" y="14213"/>
                </a:lnTo>
                <a:lnTo>
                  <a:pt x="63" y="14487"/>
                </a:lnTo>
                <a:lnTo>
                  <a:pt x="35" y="14786"/>
                </a:lnTo>
                <a:lnTo>
                  <a:pt x="14" y="15086"/>
                </a:lnTo>
                <a:lnTo>
                  <a:pt x="0" y="15386"/>
                </a:lnTo>
                <a:lnTo>
                  <a:pt x="0" y="15985"/>
                </a:lnTo>
                <a:lnTo>
                  <a:pt x="14" y="16285"/>
                </a:lnTo>
                <a:lnTo>
                  <a:pt x="35" y="16584"/>
                </a:lnTo>
                <a:lnTo>
                  <a:pt x="63" y="16871"/>
                </a:lnTo>
                <a:lnTo>
                  <a:pt x="98" y="17158"/>
                </a:lnTo>
                <a:lnTo>
                  <a:pt x="140" y="17444"/>
                </a:lnTo>
                <a:lnTo>
                  <a:pt x="190" y="17718"/>
                </a:lnTo>
                <a:lnTo>
                  <a:pt x="246" y="17991"/>
                </a:lnTo>
                <a:lnTo>
                  <a:pt x="316" y="18252"/>
                </a:lnTo>
                <a:lnTo>
                  <a:pt x="456" y="18747"/>
                </a:lnTo>
                <a:lnTo>
                  <a:pt x="541" y="18994"/>
                </a:lnTo>
                <a:lnTo>
                  <a:pt x="632" y="19229"/>
                </a:lnTo>
                <a:lnTo>
                  <a:pt x="723" y="19450"/>
                </a:lnTo>
                <a:lnTo>
                  <a:pt x="934" y="19867"/>
                </a:lnTo>
                <a:lnTo>
                  <a:pt x="1039" y="20063"/>
                </a:lnTo>
                <a:lnTo>
                  <a:pt x="1278" y="20428"/>
                </a:lnTo>
                <a:lnTo>
                  <a:pt x="1530" y="20740"/>
                </a:lnTo>
                <a:lnTo>
                  <a:pt x="1664" y="20883"/>
                </a:lnTo>
                <a:lnTo>
                  <a:pt x="1804" y="21014"/>
                </a:lnTo>
                <a:lnTo>
                  <a:pt x="1944" y="21131"/>
                </a:lnTo>
                <a:lnTo>
                  <a:pt x="2239" y="21339"/>
                </a:lnTo>
                <a:lnTo>
                  <a:pt x="2387" y="21418"/>
                </a:lnTo>
                <a:lnTo>
                  <a:pt x="2541" y="21483"/>
                </a:lnTo>
                <a:lnTo>
                  <a:pt x="2703" y="21535"/>
                </a:lnTo>
                <a:lnTo>
                  <a:pt x="2857" y="21574"/>
                </a:lnTo>
                <a:lnTo>
                  <a:pt x="3019" y="21587"/>
                </a:lnTo>
                <a:lnTo>
                  <a:pt x="3187" y="21600"/>
                </a:lnTo>
                <a:lnTo>
                  <a:pt x="19375" y="21600"/>
                </a:lnTo>
                <a:lnTo>
                  <a:pt x="19613" y="21548"/>
                </a:lnTo>
                <a:lnTo>
                  <a:pt x="19726" y="21509"/>
                </a:lnTo>
                <a:lnTo>
                  <a:pt x="19950" y="21405"/>
                </a:lnTo>
                <a:lnTo>
                  <a:pt x="20063" y="21339"/>
                </a:lnTo>
                <a:lnTo>
                  <a:pt x="20168" y="21261"/>
                </a:lnTo>
                <a:lnTo>
                  <a:pt x="20273" y="21170"/>
                </a:lnTo>
                <a:lnTo>
                  <a:pt x="20372" y="21079"/>
                </a:lnTo>
                <a:lnTo>
                  <a:pt x="20470" y="20975"/>
                </a:lnTo>
                <a:lnTo>
                  <a:pt x="20568" y="20857"/>
                </a:lnTo>
                <a:lnTo>
                  <a:pt x="20659" y="20740"/>
                </a:lnTo>
                <a:lnTo>
                  <a:pt x="20744" y="20610"/>
                </a:lnTo>
                <a:lnTo>
                  <a:pt x="20912" y="20323"/>
                </a:lnTo>
                <a:lnTo>
                  <a:pt x="21066" y="20011"/>
                </a:lnTo>
                <a:lnTo>
                  <a:pt x="21137" y="19854"/>
                </a:lnTo>
                <a:lnTo>
                  <a:pt x="21200" y="19685"/>
                </a:lnTo>
                <a:lnTo>
                  <a:pt x="21263" y="19503"/>
                </a:lnTo>
                <a:lnTo>
                  <a:pt x="21319" y="19320"/>
                </a:lnTo>
                <a:lnTo>
                  <a:pt x="21368" y="19138"/>
                </a:lnTo>
                <a:lnTo>
                  <a:pt x="21417" y="18942"/>
                </a:lnTo>
                <a:lnTo>
                  <a:pt x="21460" y="18747"/>
                </a:lnTo>
                <a:lnTo>
                  <a:pt x="21530" y="18330"/>
                </a:lnTo>
                <a:lnTo>
                  <a:pt x="21551" y="18122"/>
                </a:lnTo>
                <a:lnTo>
                  <a:pt x="21572" y="17900"/>
                </a:lnTo>
                <a:lnTo>
                  <a:pt x="21586" y="17692"/>
                </a:lnTo>
                <a:lnTo>
                  <a:pt x="21600" y="17470"/>
                </a:lnTo>
                <a:lnTo>
                  <a:pt x="21600" y="17027"/>
                </a:lnTo>
                <a:lnTo>
                  <a:pt x="21586" y="16806"/>
                </a:lnTo>
                <a:lnTo>
                  <a:pt x="21558" y="16389"/>
                </a:lnTo>
                <a:lnTo>
                  <a:pt x="21502" y="15972"/>
                </a:lnTo>
                <a:lnTo>
                  <a:pt x="21467" y="15777"/>
                </a:lnTo>
                <a:lnTo>
                  <a:pt x="21425" y="15581"/>
                </a:lnTo>
                <a:lnTo>
                  <a:pt x="21382" y="15399"/>
                </a:lnTo>
                <a:lnTo>
                  <a:pt x="21333" y="15216"/>
                </a:lnTo>
                <a:lnTo>
                  <a:pt x="21277" y="15034"/>
                </a:lnTo>
                <a:lnTo>
                  <a:pt x="21221" y="14865"/>
                </a:lnTo>
                <a:lnTo>
                  <a:pt x="21158" y="14695"/>
                </a:lnTo>
                <a:lnTo>
                  <a:pt x="21088" y="14526"/>
                </a:lnTo>
                <a:lnTo>
                  <a:pt x="21017" y="14370"/>
                </a:lnTo>
                <a:lnTo>
                  <a:pt x="20947" y="14226"/>
                </a:lnTo>
                <a:lnTo>
                  <a:pt x="20870" y="14083"/>
                </a:lnTo>
                <a:lnTo>
                  <a:pt x="20786" y="13940"/>
                </a:lnTo>
                <a:lnTo>
                  <a:pt x="20701" y="13809"/>
                </a:lnTo>
                <a:lnTo>
                  <a:pt x="20519" y="13575"/>
                </a:lnTo>
                <a:lnTo>
                  <a:pt x="20428" y="13471"/>
                </a:lnTo>
                <a:lnTo>
                  <a:pt x="20231" y="13288"/>
                </a:lnTo>
                <a:lnTo>
                  <a:pt x="20126" y="13197"/>
                </a:lnTo>
                <a:lnTo>
                  <a:pt x="19915" y="13067"/>
                </a:lnTo>
                <a:lnTo>
                  <a:pt x="19803" y="13015"/>
                </a:lnTo>
                <a:lnTo>
                  <a:pt x="19698" y="12963"/>
                </a:lnTo>
                <a:lnTo>
                  <a:pt x="19578" y="12937"/>
                </a:lnTo>
                <a:lnTo>
                  <a:pt x="19466" y="12910"/>
                </a:lnTo>
                <a:lnTo>
                  <a:pt x="19347" y="12897"/>
                </a:lnTo>
                <a:close/>
              </a:path>
            </a:pathLst>
          </a:custGeom>
          <a:noFill/>
          <a:ln w="12700" cap="flat">
            <a:solidFill>
              <a:schemeClr val="bg1">
                <a:lumMod val="75000"/>
              </a:schemeClr>
            </a:solidFill>
            <a:prstDash val="solid"/>
            <a:round/>
          </a:ln>
          <a:effectLst/>
        </p:spPr>
        <p:txBody>
          <a:bodyPr wrap="square" lIns="42315" tIns="42315" rIns="42315" bIns="42315" numCol="1" anchor="ctr">
            <a:noAutofit/>
          </a:bodyPr>
          <a:lstStyle/>
          <a:p>
            <a:pPr algn="ctr" defTabSz="845863" fontAlgn="ctr">
              <a:defRPr sz="6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微软雅黑"/>
                <a:sym typeface="微软雅黑"/>
              </a:defRPr>
            </a:pPr>
            <a:endParaRPr lang="en-US" sz="900" b="1" dirty="0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cs typeface="微软雅黑"/>
              <a:sym typeface="Arial" panose="020B0604020202020204" pitchFamily="34" charset="0"/>
            </a:endParaRPr>
          </a:p>
        </p:txBody>
      </p:sp>
      <p:sp>
        <p:nvSpPr>
          <p:cNvPr id="73" name="Freeform 8"/>
          <p:cNvSpPr/>
          <p:nvPr/>
        </p:nvSpPr>
        <p:spPr>
          <a:xfrm>
            <a:off x="1086312" y="1526332"/>
            <a:ext cx="3864928" cy="173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47" y="12897"/>
                </a:moveTo>
                <a:lnTo>
                  <a:pt x="19319" y="12559"/>
                </a:lnTo>
                <a:lnTo>
                  <a:pt x="19276" y="12220"/>
                </a:lnTo>
                <a:lnTo>
                  <a:pt x="19227" y="11894"/>
                </a:lnTo>
                <a:lnTo>
                  <a:pt x="19115" y="11269"/>
                </a:lnTo>
                <a:lnTo>
                  <a:pt x="19045" y="10956"/>
                </a:lnTo>
                <a:lnTo>
                  <a:pt x="18968" y="10657"/>
                </a:lnTo>
                <a:lnTo>
                  <a:pt x="18883" y="10370"/>
                </a:lnTo>
                <a:lnTo>
                  <a:pt x="18792" y="10083"/>
                </a:lnTo>
                <a:lnTo>
                  <a:pt x="18694" y="9810"/>
                </a:lnTo>
                <a:lnTo>
                  <a:pt x="18483" y="9289"/>
                </a:lnTo>
                <a:lnTo>
                  <a:pt x="18371" y="9041"/>
                </a:lnTo>
                <a:lnTo>
                  <a:pt x="18245" y="8794"/>
                </a:lnTo>
                <a:lnTo>
                  <a:pt x="17992" y="8351"/>
                </a:lnTo>
                <a:lnTo>
                  <a:pt x="17851" y="8142"/>
                </a:lnTo>
                <a:lnTo>
                  <a:pt x="17571" y="7752"/>
                </a:lnTo>
                <a:lnTo>
                  <a:pt x="17262" y="7413"/>
                </a:lnTo>
                <a:lnTo>
                  <a:pt x="17107" y="7269"/>
                </a:lnTo>
                <a:lnTo>
                  <a:pt x="16939" y="7126"/>
                </a:lnTo>
                <a:lnTo>
                  <a:pt x="16777" y="6996"/>
                </a:lnTo>
                <a:lnTo>
                  <a:pt x="16609" y="6892"/>
                </a:lnTo>
                <a:lnTo>
                  <a:pt x="16433" y="6787"/>
                </a:lnTo>
                <a:lnTo>
                  <a:pt x="16258" y="6709"/>
                </a:lnTo>
                <a:lnTo>
                  <a:pt x="15893" y="6579"/>
                </a:lnTo>
                <a:lnTo>
                  <a:pt x="15710" y="6540"/>
                </a:lnTo>
                <a:lnTo>
                  <a:pt x="15331" y="6514"/>
                </a:lnTo>
                <a:lnTo>
                  <a:pt x="15100" y="6527"/>
                </a:lnTo>
                <a:lnTo>
                  <a:pt x="14868" y="6566"/>
                </a:lnTo>
                <a:lnTo>
                  <a:pt x="14784" y="6201"/>
                </a:lnTo>
                <a:lnTo>
                  <a:pt x="14685" y="5849"/>
                </a:lnTo>
                <a:lnTo>
                  <a:pt x="14587" y="5511"/>
                </a:lnTo>
                <a:lnTo>
                  <a:pt x="14482" y="5172"/>
                </a:lnTo>
                <a:lnTo>
                  <a:pt x="14370" y="4846"/>
                </a:lnTo>
                <a:lnTo>
                  <a:pt x="14250" y="4521"/>
                </a:lnTo>
                <a:lnTo>
                  <a:pt x="14124" y="4208"/>
                </a:lnTo>
                <a:lnTo>
                  <a:pt x="13998" y="3908"/>
                </a:lnTo>
                <a:lnTo>
                  <a:pt x="13857" y="3609"/>
                </a:lnTo>
                <a:lnTo>
                  <a:pt x="13717" y="3335"/>
                </a:lnTo>
                <a:lnTo>
                  <a:pt x="13569" y="3062"/>
                </a:lnTo>
                <a:lnTo>
                  <a:pt x="13415" y="2788"/>
                </a:lnTo>
                <a:lnTo>
                  <a:pt x="13260" y="2540"/>
                </a:lnTo>
                <a:lnTo>
                  <a:pt x="13099" y="2293"/>
                </a:lnTo>
                <a:lnTo>
                  <a:pt x="12931" y="2058"/>
                </a:lnTo>
                <a:lnTo>
                  <a:pt x="12762" y="1837"/>
                </a:lnTo>
                <a:lnTo>
                  <a:pt x="12587" y="1615"/>
                </a:lnTo>
                <a:lnTo>
                  <a:pt x="12404" y="1420"/>
                </a:lnTo>
                <a:lnTo>
                  <a:pt x="12222" y="1238"/>
                </a:lnTo>
                <a:lnTo>
                  <a:pt x="12032" y="1055"/>
                </a:lnTo>
                <a:lnTo>
                  <a:pt x="11639" y="743"/>
                </a:lnTo>
                <a:lnTo>
                  <a:pt x="11442" y="599"/>
                </a:lnTo>
                <a:lnTo>
                  <a:pt x="11035" y="365"/>
                </a:lnTo>
                <a:lnTo>
                  <a:pt x="10825" y="274"/>
                </a:lnTo>
                <a:lnTo>
                  <a:pt x="10614" y="195"/>
                </a:lnTo>
                <a:lnTo>
                  <a:pt x="10396" y="117"/>
                </a:lnTo>
                <a:lnTo>
                  <a:pt x="10179" y="65"/>
                </a:lnTo>
                <a:lnTo>
                  <a:pt x="9961" y="26"/>
                </a:lnTo>
                <a:lnTo>
                  <a:pt x="9736" y="0"/>
                </a:lnTo>
                <a:lnTo>
                  <a:pt x="9512" y="0"/>
                </a:lnTo>
                <a:lnTo>
                  <a:pt x="9231" y="13"/>
                </a:lnTo>
                <a:lnTo>
                  <a:pt x="8950" y="52"/>
                </a:lnTo>
                <a:lnTo>
                  <a:pt x="8677" y="104"/>
                </a:lnTo>
                <a:lnTo>
                  <a:pt x="8403" y="195"/>
                </a:lnTo>
                <a:lnTo>
                  <a:pt x="8136" y="300"/>
                </a:lnTo>
                <a:lnTo>
                  <a:pt x="7869" y="430"/>
                </a:lnTo>
                <a:lnTo>
                  <a:pt x="7609" y="586"/>
                </a:lnTo>
                <a:lnTo>
                  <a:pt x="7357" y="756"/>
                </a:lnTo>
                <a:lnTo>
                  <a:pt x="7111" y="951"/>
                </a:lnTo>
                <a:lnTo>
                  <a:pt x="6872" y="1172"/>
                </a:lnTo>
                <a:lnTo>
                  <a:pt x="6641" y="1407"/>
                </a:lnTo>
                <a:lnTo>
                  <a:pt x="6409" y="1668"/>
                </a:lnTo>
                <a:lnTo>
                  <a:pt x="6191" y="1928"/>
                </a:lnTo>
                <a:lnTo>
                  <a:pt x="5974" y="2228"/>
                </a:lnTo>
                <a:lnTo>
                  <a:pt x="5770" y="2527"/>
                </a:lnTo>
                <a:lnTo>
                  <a:pt x="5567" y="2853"/>
                </a:lnTo>
                <a:lnTo>
                  <a:pt x="5377" y="3192"/>
                </a:lnTo>
                <a:lnTo>
                  <a:pt x="5195" y="3557"/>
                </a:lnTo>
                <a:lnTo>
                  <a:pt x="5026" y="3921"/>
                </a:lnTo>
                <a:lnTo>
                  <a:pt x="4865" y="4312"/>
                </a:lnTo>
                <a:lnTo>
                  <a:pt x="4703" y="4716"/>
                </a:lnTo>
                <a:lnTo>
                  <a:pt x="4563" y="5120"/>
                </a:lnTo>
                <a:lnTo>
                  <a:pt x="4430" y="5550"/>
                </a:lnTo>
                <a:lnTo>
                  <a:pt x="4303" y="5993"/>
                </a:lnTo>
                <a:lnTo>
                  <a:pt x="4191" y="6436"/>
                </a:lnTo>
                <a:lnTo>
                  <a:pt x="4086" y="6892"/>
                </a:lnTo>
                <a:lnTo>
                  <a:pt x="3994" y="7374"/>
                </a:lnTo>
                <a:lnTo>
                  <a:pt x="3917" y="7843"/>
                </a:lnTo>
                <a:lnTo>
                  <a:pt x="3847" y="8338"/>
                </a:lnTo>
                <a:lnTo>
                  <a:pt x="3791" y="8833"/>
                </a:lnTo>
                <a:lnTo>
                  <a:pt x="3749" y="9341"/>
                </a:lnTo>
                <a:lnTo>
                  <a:pt x="3713" y="9862"/>
                </a:lnTo>
                <a:lnTo>
                  <a:pt x="3587" y="9823"/>
                </a:lnTo>
                <a:lnTo>
                  <a:pt x="3320" y="9771"/>
                </a:lnTo>
                <a:lnTo>
                  <a:pt x="3187" y="9771"/>
                </a:lnTo>
                <a:lnTo>
                  <a:pt x="3019" y="9784"/>
                </a:lnTo>
                <a:lnTo>
                  <a:pt x="2857" y="9797"/>
                </a:lnTo>
                <a:lnTo>
                  <a:pt x="2703" y="9836"/>
                </a:lnTo>
                <a:lnTo>
                  <a:pt x="2541" y="9888"/>
                </a:lnTo>
                <a:lnTo>
                  <a:pt x="2387" y="9953"/>
                </a:lnTo>
                <a:lnTo>
                  <a:pt x="2239" y="10031"/>
                </a:lnTo>
                <a:lnTo>
                  <a:pt x="1944" y="10240"/>
                </a:lnTo>
                <a:lnTo>
                  <a:pt x="1804" y="10357"/>
                </a:lnTo>
                <a:lnTo>
                  <a:pt x="1664" y="10487"/>
                </a:lnTo>
                <a:lnTo>
                  <a:pt x="1530" y="10631"/>
                </a:lnTo>
                <a:lnTo>
                  <a:pt x="1278" y="10943"/>
                </a:lnTo>
                <a:lnTo>
                  <a:pt x="1039" y="11308"/>
                </a:lnTo>
                <a:lnTo>
                  <a:pt x="934" y="11503"/>
                </a:lnTo>
                <a:lnTo>
                  <a:pt x="723" y="11920"/>
                </a:lnTo>
                <a:lnTo>
                  <a:pt x="632" y="12142"/>
                </a:lnTo>
                <a:lnTo>
                  <a:pt x="541" y="12376"/>
                </a:lnTo>
                <a:lnTo>
                  <a:pt x="456" y="12624"/>
                </a:lnTo>
                <a:lnTo>
                  <a:pt x="316" y="13119"/>
                </a:lnTo>
                <a:lnTo>
                  <a:pt x="246" y="13379"/>
                </a:lnTo>
                <a:lnTo>
                  <a:pt x="190" y="13653"/>
                </a:lnTo>
                <a:lnTo>
                  <a:pt x="140" y="13927"/>
                </a:lnTo>
                <a:lnTo>
                  <a:pt x="98" y="14213"/>
                </a:lnTo>
                <a:lnTo>
                  <a:pt x="63" y="14487"/>
                </a:lnTo>
                <a:lnTo>
                  <a:pt x="35" y="14786"/>
                </a:lnTo>
                <a:lnTo>
                  <a:pt x="14" y="15086"/>
                </a:lnTo>
                <a:lnTo>
                  <a:pt x="0" y="15386"/>
                </a:lnTo>
                <a:lnTo>
                  <a:pt x="0" y="15985"/>
                </a:lnTo>
                <a:lnTo>
                  <a:pt x="14" y="16285"/>
                </a:lnTo>
                <a:lnTo>
                  <a:pt x="35" y="16584"/>
                </a:lnTo>
                <a:lnTo>
                  <a:pt x="63" y="16871"/>
                </a:lnTo>
                <a:lnTo>
                  <a:pt x="98" y="17158"/>
                </a:lnTo>
                <a:lnTo>
                  <a:pt x="140" y="17444"/>
                </a:lnTo>
                <a:lnTo>
                  <a:pt x="190" y="17718"/>
                </a:lnTo>
                <a:lnTo>
                  <a:pt x="246" y="17991"/>
                </a:lnTo>
                <a:lnTo>
                  <a:pt x="316" y="18252"/>
                </a:lnTo>
                <a:lnTo>
                  <a:pt x="456" y="18747"/>
                </a:lnTo>
                <a:lnTo>
                  <a:pt x="541" y="18994"/>
                </a:lnTo>
                <a:lnTo>
                  <a:pt x="632" y="19229"/>
                </a:lnTo>
                <a:lnTo>
                  <a:pt x="723" y="19450"/>
                </a:lnTo>
                <a:lnTo>
                  <a:pt x="934" y="19867"/>
                </a:lnTo>
                <a:lnTo>
                  <a:pt x="1039" y="20063"/>
                </a:lnTo>
                <a:lnTo>
                  <a:pt x="1278" y="20428"/>
                </a:lnTo>
                <a:lnTo>
                  <a:pt x="1530" y="20740"/>
                </a:lnTo>
                <a:lnTo>
                  <a:pt x="1664" y="20883"/>
                </a:lnTo>
                <a:lnTo>
                  <a:pt x="1804" y="21014"/>
                </a:lnTo>
                <a:lnTo>
                  <a:pt x="1944" y="21131"/>
                </a:lnTo>
                <a:lnTo>
                  <a:pt x="2239" y="21339"/>
                </a:lnTo>
                <a:lnTo>
                  <a:pt x="2387" y="21418"/>
                </a:lnTo>
                <a:lnTo>
                  <a:pt x="2541" y="21483"/>
                </a:lnTo>
                <a:lnTo>
                  <a:pt x="2703" y="21535"/>
                </a:lnTo>
                <a:lnTo>
                  <a:pt x="2857" y="21574"/>
                </a:lnTo>
                <a:lnTo>
                  <a:pt x="3019" y="21587"/>
                </a:lnTo>
                <a:lnTo>
                  <a:pt x="3187" y="21600"/>
                </a:lnTo>
                <a:lnTo>
                  <a:pt x="19375" y="21600"/>
                </a:lnTo>
                <a:lnTo>
                  <a:pt x="19613" y="21548"/>
                </a:lnTo>
                <a:lnTo>
                  <a:pt x="19726" y="21509"/>
                </a:lnTo>
                <a:lnTo>
                  <a:pt x="19950" y="21405"/>
                </a:lnTo>
                <a:lnTo>
                  <a:pt x="20063" y="21339"/>
                </a:lnTo>
                <a:lnTo>
                  <a:pt x="20168" y="21261"/>
                </a:lnTo>
                <a:lnTo>
                  <a:pt x="20273" y="21170"/>
                </a:lnTo>
                <a:lnTo>
                  <a:pt x="20372" y="21079"/>
                </a:lnTo>
                <a:lnTo>
                  <a:pt x="20470" y="20975"/>
                </a:lnTo>
                <a:lnTo>
                  <a:pt x="20568" y="20857"/>
                </a:lnTo>
                <a:lnTo>
                  <a:pt x="20659" y="20740"/>
                </a:lnTo>
                <a:lnTo>
                  <a:pt x="20744" y="20610"/>
                </a:lnTo>
                <a:lnTo>
                  <a:pt x="20912" y="20323"/>
                </a:lnTo>
                <a:lnTo>
                  <a:pt x="21066" y="20011"/>
                </a:lnTo>
                <a:lnTo>
                  <a:pt x="21137" y="19854"/>
                </a:lnTo>
                <a:lnTo>
                  <a:pt x="21200" y="19685"/>
                </a:lnTo>
                <a:lnTo>
                  <a:pt x="21263" y="19503"/>
                </a:lnTo>
                <a:lnTo>
                  <a:pt x="21319" y="19320"/>
                </a:lnTo>
                <a:lnTo>
                  <a:pt x="21368" y="19138"/>
                </a:lnTo>
                <a:lnTo>
                  <a:pt x="21417" y="18942"/>
                </a:lnTo>
                <a:lnTo>
                  <a:pt x="21460" y="18747"/>
                </a:lnTo>
                <a:lnTo>
                  <a:pt x="21530" y="18330"/>
                </a:lnTo>
                <a:lnTo>
                  <a:pt x="21551" y="18122"/>
                </a:lnTo>
                <a:lnTo>
                  <a:pt x="21572" y="17900"/>
                </a:lnTo>
                <a:lnTo>
                  <a:pt x="21586" y="17692"/>
                </a:lnTo>
                <a:lnTo>
                  <a:pt x="21600" y="17470"/>
                </a:lnTo>
                <a:lnTo>
                  <a:pt x="21600" y="17027"/>
                </a:lnTo>
                <a:lnTo>
                  <a:pt x="21586" y="16806"/>
                </a:lnTo>
                <a:lnTo>
                  <a:pt x="21558" y="16389"/>
                </a:lnTo>
                <a:lnTo>
                  <a:pt x="21502" y="15972"/>
                </a:lnTo>
                <a:lnTo>
                  <a:pt x="21467" y="15777"/>
                </a:lnTo>
                <a:lnTo>
                  <a:pt x="21425" y="15581"/>
                </a:lnTo>
                <a:lnTo>
                  <a:pt x="21382" y="15399"/>
                </a:lnTo>
                <a:lnTo>
                  <a:pt x="21333" y="15216"/>
                </a:lnTo>
                <a:lnTo>
                  <a:pt x="21277" y="15034"/>
                </a:lnTo>
                <a:lnTo>
                  <a:pt x="21221" y="14865"/>
                </a:lnTo>
                <a:lnTo>
                  <a:pt x="21158" y="14695"/>
                </a:lnTo>
                <a:lnTo>
                  <a:pt x="21088" y="14526"/>
                </a:lnTo>
                <a:lnTo>
                  <a:pt x="21017" y="14370"/>
                </a:lnTo>
                <a:lnTo>
                  <a:pt x="20947" y="14226"/>
                </a:lnTo>
                <a:lnTo>
                  <a:pt x="20870" y="14083"/>
                </a:lnTo>
                <a:lnTo>
                  <a:pt x="20786" y="13940"/>
                </a:lnTo>
                <a:lnTo>
                  <a:pt x="20701" y="13809"/>
                </a:lnTo>
                <a:lnTo>
                  <a:pt x="20519" y="13575"/>
                </a:lnTo>
                <a:lnTo>
                  <a:pt x="20428" y="13471"/>
                </a:lnTo>
                <a:lnTo>
                  <a:pt x="20231" y="13288"/>
                </a:lnTo>
                <a:lnTo>
                  <a:pt x="20126" y="13197"/>
                </a:lnTo>
                <a:lnTo>
                  <a:pt x="19915" y="13067"/>
                </a:lnTo>
                <a:lnTo>
                  <a:pt x="19803" y="13015"/>
                </a:lnTo>
                <a:lnTo>
                  <a:pt x="19698" y="12963"/>
                </a:lnTo>
                <a:lnTo>
                  <a:pt x="19578" y="12937"/>
                </a:lnTo>
                <a:lnTo>
                  <a:pt x="19466" y="12910"/>
                </a:lnTo>
                <a:lnTo>
                  <a:pt x="19347" y="12897"/>
                </a:lnTo>
                <a:close/>
              </a:path>
            </a:pathLst>
          </a:custGeom>
          <a:noFill/>
          <a:ln w="12700" cap="flat">
            <a:solidFill>
              <a:srgbClr val="C00000"/>
            </a:solidFill>
            <a:prstDash val="solid"/>
            <a:round/>
          </a:ln>
          <a:effectLst/>
        </p:spPr>
        <p:txBody>
          <a:bodyPr wrap="square" lIns="42315" tIns="42315" rIns="42315" bIns="42315" numCol="1" anchor="ctr">
            <a:noAutofit/>
          </a:bodyPr>
          <a:lstStyle/>
          <a:p>
            <a:pPr algn="ctr" defTabSz="845863" fontAlgn="ctr">
              <a:defRPr sz="6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cs typeface="微软雅黑"/>
                <a:sym typeface="微软雅黑"/>
              </a:defRPr>
            </a:pPr>
            <a:endParaRPr lang="en-US" sz="900" b="1" dirty="0">
              <a:solidFill>
                <a:srgbClr val="FFFFFF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cs typeface="微软雅黑"/>
              <a:sym typeface="Arial" panose="020B0604020202020204" pitchFamily="34" charset="0"/>
            </a:endParaRPr>
          </a:p>
        </p:txBody>
      </p:sp>
      <p:sp>
        <p:nvSpPr>
          <p:cNvPr id="11" name="文本框 45"/>
          <p:cNvSpPr txBox="1"/>
          <p:nvPr/>
        </p:nvSpPr>
        <p:spPr>
          <a:xfrm>
            <a:off x="2641130" y="4444805"/>
            <a:ext cx="508654" cy="35938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600" dirty="0">
                <a:solidFill>
                  <a:schemeClr val="tx1"/>
                </a:solidFill>
              </a:rPr>
              <a:t>Identity</a:t>
            </a:r>
          </a:p>
          <a:p>
            <a:pPr fontAlgn="ctr"/>
            <a:r>
              <a:rPr sz="600" dirty="0">
                <a:solidFill>
                  <a:schemeClr val="tx1"/>
                </a:solidFill>
              </a:rPr>
              <a:t>Authentication</a:t>
            </a:r>
            <a:endParaRPr lang="en-US" altLang="zh-CN" sz="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" name="文本框 45"/>
          <p:cNvSpPr txBox="1"/>
          <p:nvPr/>
        </p:nvSpPr>
        <p:spPr>
          <a:xfrm>
            <a:off x="2504583" y="2684101"/>
            <a:ext cx="601061" cy="40463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700" dirty="0">
                <a:solidFill>
                  <a:srgbClr val="1D1D1A"/>
                </a:solidFill>
              </a:rPr>
              <a:t>Identity</a:t>
            </a:r>
          </a:p>
          <a:p>
            <a:pPr fontAlgn="ctr"/>
            <a:r>
              <a:rPr sz="700" dirty="0">
                <a:solidFill>
                  <a:srgbClr val="1D1D1A"/>
                </a:solidFill>
              </a:rPr>
              <a:t>Authentication</a:t>
            </a:r>
            <a:endParaRPr lang="en-US" altLang="zh-CN" sz="700" dirty="0">
              <a:solidFill>
                <a:srgbClr val="1D1D1A"/>
              </a:solidFill>
              <a:latin typeface="Arial" panose="020B0604020202020204" pitchFamily="34" charset="0"/>
            </a:endParaRPr>
          </a:p>
        </p:txBody>
      </p:sp>
      <p:sp>
        <p:nvSpPr>
          <p:cNvPr id="21" name="文本框 45"/>
          <p:cNvSpPr txBox="1"/>
          <p:nvPr/>
        </p:nvSpPr>
        <p:spPr>
          <a:xfrm>
            <a:off x="1997983" y="4450339"/>
            <a:ext cx="622720" cy="35610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700" dirty="0"/>
              <a:t>Identity</a:t>
            </a:r>
          </a:p>
          <a:p>
            <a:pPr fontAlgn="ctr"/>
            <a:r>
              <a:rPr sz="700" dirty="0"/>
              <a:t>authentication</a:t>
            </a:r>
            <a:endParaRPr lang="en-US" altLang="zh-CN" sz="700" dirty="0">
              <a:latin typeface="Arial" panose="020B0604020202020204" pitchFamily="34" charset="0"/>
            </a:endParaRPr>
          </a:p>
          <a:p>
            <a:pPr fontAlgn="ctr"/>
            <a:r>
              <a:rPr sz="700" dirty="0"/>
              <a:t>provider</a:t>
            </a:r>
            <a:endParaRPr lang="en-US" altLang="zh-CN" sz="700" dirty="0">
              <a:latin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08361" y="1644639"/>
            <a:ext cx="1375297" cy="646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/>
            <a:r>
              <a:rPr sz="1200" b="1" dirty="0">
                <a:solidFill>
                  <a:srgbClr val="C00000"/>
                </a:solidFill>
              </a:rPr>
              <a:t>HUAWEI CLOUD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 fontAlgn="ctr"/>
            <a:r>
              <a:rPr sz="1200" b="1" dirty="0">
                <a:solidFill>
                  <a:srgbClr val="C00000"/>
                </a:solidFill>
              </a:rPr>
              <a:t>200+ services</a:t>
            </a:r>
            <a:endParaRPr lang="en-US" altLang="zh-CN" sz="1200" b="1" dirty="0">
              <a:solidFill>
                <a:srgbClr val="C0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272871" y="2095901"/>
            <a:ext cx="478468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ctr"/>
            <a:r>
              <a:rPr sz="1599" dirty="0">
                <a:solidFill>
                  <a:srgbClr val="1D1D1A"/>
                </a:solidFill>
              </a:rPr>
              <a:t>...</a:t>
            </a:r>
            <a:endParaRPr lang="zh-CN" altLang="en-US" sz="1599" dirty="0">
              <a:solidFill>
                <a:srgbClr val="1D1D1A"/>
              </a:solidFill>
            </a:endParaRPr>
          </a:p>
        </p:txBody>
      </p:sp>
      <p:sp>
        <p:nvSpPr>
          <p:cNvPr id="47" name="TextBox 4"/>
          <p:cNvSpPr txBox="1"/>
          <p:nvPr/>
        </p:nvSpPr>
        <p:spPr>
          <a:xfrm>
            <a:off x="5024930" y="1347191"/>
            <a:ext cx="3058805" cy="215915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>
            <a:miter lim="400000"/>
          </a:ln>
        </p:spPr>
        <p:txBody>
          <a:bodyPr wrap="square" lIns="37613" tIns="37613" rIns="37613" bIns="37613" anchor="t">
            <a:noAutofit/>
          </a:bodyPr>
          <a:lstStyle>
            <a:defPPr>
              <a:defRPr lang="en-US"/>
            </a:defPPr>
            <a:lvl1pPr marR="0" lvl="0" indent="0" defTabSz="3822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ctr" fontAlgn="ctr"/>
            <a:r>
              <a:rPr sz="1200" b="1" dirty="0"/>
              <a:t>Full service access</a:t>
            </a:r>
            <a:endParaRPr lang="en-US" altLang="zh-CN" sz="1200" b="1" dirty="0"/>
          </a:p>
        </p:txBody>
      </p:sp>
      <p:sp>
        <p:nvSpPr>
          <p:cNvPr id="48" name="TextBox 4"/>
          <p:cNvSpPr txBox="1"/>
          <p:nvPr/>
        </p:nvSpPr>
        <p:spPr>
          <a:xfrm>
            <a:off x="8434968" y="1347252"/>
            <a:ext cx="3058805" cy="215915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>
            <a:miter lim="400000"/>
          </a:ln>
        </p:spPr>
        <p:txBody>
          <a:bodyPr wrap="square" lIns="37613" tIns="37613" rIns="37613" bIns="37613" anchor="t">
            <a:noAutofit/>
          </a:bodyPr>
          <a:lstStyle>
            <a:defPPr>
              <a:defRPr lang="en-US"/>
            </a:defPPr>
            <a:lvl1pPr marR="0" lvl="0" indent="0" algn="ctr" defTabSz="38221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pPr fontAlgn="ctr">
              <a:lnSpc>
                <a:spcPct val="100000"/>
              </a:lnSpc>
            </a:pPr>
            <a:r>
              <a:rPr sz="1200" dirty="0"/>
              <a:t>Unified and refined control</a:t>
            </a:r>
            <a:endParaRPr lang="en-US" altLang="zh-CN" sz="1200" dirty="0"/>
          </a:p>
        </p:txBody>
      </p:sp>
      <p:grpSp>
        <p:nvGrpSpPr>
          <p:cNvPr id="57" name="组合 56"/>
          <p:cNvGrpSpPr/>
          <p:nvPr/>
        </p:nvGrpSpPr>
        <p:grpSpPr>
          <a:xfrm>
            <a:off x="6537379" y="1725533"/>
            <a:ext cx="1509189" cy="898543"/>
            <a:chOff x="5333242" y="2307679"/>
            <a:chExt cx="1296109" cy="766557"/>
          </a:xfrm>
        </p:grpSpPr>
        <p:sp>
          <p:nvSpPr>
            <p:cNvPr id="53" name="Freeform 8"/>
            <p:cNvSpPr/>
            <p:nvPr/>
          </p:nvSpPr>
          <p:spPr>
            <a:xfrm>
              <a:off x="5333242" y="2307679"/>
              <a:ext cx="1296109" cy="766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7" y="12897"/>
                  </a:moveTo>
                  <a:lnTo>
                    <a:pt x="19319" y="12559"/>
                  </a:lnTo>
                  <a:lnTo>
                    <a:pt x="19276" y="12220"/>
                  </a:lnTo>
                  <a:lnTo>
                    <a:pt x="19227" y="11894"/>
                  </a:lnTo>
                  <a:lnTo>
                    <a:pt x="19115" y="11269"/>
                  </a:lnTo>
                  <a:lnTo>
                    <a:pt x="19045" y="10956"/>
                  </a:lnTo>
                  <a:lnTo>
                    <a:pt x="18968" y="10657"/>
                  </a:lnTo>
                  <a:lnTo>
                    <a:pt x="18883" y="10370"/>
                  </a:lnTo>
                  <a:lnTo>
                    <a:pt x="18792" y="10083"/>
                  </a:lnTo>
                  <a:lnTo>
                    <a:pt x="18694" y="9810"/>
                  </a:lnTo>
                  <a:lnTo>
                    <a:pt x="18483" y="9289"/>
                  </a:lnTo>
                  <a:lnTo>
                    <a:pt x="18371" y="9041"/>
                  </a:lnTo>
                  <a:lnTo>
                    <a:pt x="18245" y="8794"/>
                  </a:lnTo>
                  <a:lnTo>
                    <a:pt x="17992" y="8351"/>
                  </a:lnTo>
                  <a:lnTo>
                    <a:pt x="17851" y="8142"/>
                  </a:lnTo>
                  <a:lnTo>
                    <a:pt x="17571" y="7752"/>
                  </a:lnTo>
                  <a:lnTo>
                    <a:pt x="17262" y="7413"/>
                  </a:lnTo>
                  <a:lnTo>
                    <a:pt x="17107" y="7269"/>
                  </a:lnTo>
                  <a:lnTo>
                    <a:pt x="16939" y="7126"/>
                  </a:lnTo>
                  <a:lnTo>
                    <a:pt x="16777" y="6996"/>
                  </a:lnTo>
                  <a:lnTo>
                    <a:pt x="16609" y="6892"/>
                  </a:lnTo>
                  <a:lnTo>
                    <a:pt x="16433" y="6787"/>
                  </a:lnTo>
                  <a:lnTo>
                    <a:pt x="16258" y="6709"/>
                  </a:lnTo>
                  <a:lnTo>
                    <a:pt x="15893" y="6579"/>
                  </a:lnTo>
                  <a:lnTo>
                    <a:pt x="15710" y="6540"/>
                  </a:lnTo>
                  <a:lnTo>
                    <a:pt x="15331" y="6514"/>
                  </a:lnTo>
                  <a:lnTo>
                    <a:pt x="15100" y="6527"/>
                  </a:lnTo>
                  <a:lnTo>
                    <a:pt x="14868" y="6566"/>
                  </a:lnTo>
                  <a:lnTo>
                    <a:pt x="14784" y="6201"/>
                  </a:lnTo>
                  <a:lnTo>
                    <a:pt x="14685" y="5849"/>
                  </a:lnTo>
                  <a:lnTo>
                    <a:pt x="14587" y="5511"/>
                  </a:lnTo>
                  <a:lnTo>
                    <a:pt x="14482" y="5172"/>
                  </a:lnTo>
                  <a:lnTo>
                    <a:pt x="14370" y="4846"/>
                  </a:lnTo>
                  <a:lnTo>
                    <a:pt x="14250" y="4521"/>
                  </a:lnTo>
                  <a:lnTo>
                    <a:pt x="14124" y="4208"/>
                  </a:lnTo>
                  <a:lnTo>
                    <a:pt x="13998" y="3908"/>
                  </a:lnTo>
                  <a:lnTo>
                    <a:pt x="13857" y="3609"/>
                  </a:lnTo>
                  <a:lnTo>
                    <a:pt x="13717" y="3335"/>
                  </a:lnTo>
                  <a:lnTo>
                    <a:pt x="13569" y="3062"/>
                  </a:lnTo>
                  <a:lnTo>
                    <a:pt x="13415" y="2788"/>
                  </a:lnTo>
                  <a:lnTo>
                    <a:pt x="13260" y="2540"/>
                  </a:lnTo>
                  <a:lnTo>
                    <a:pt x="13099" y="2293"/>
                  </a:lnTo>
                  <a:lnTo>
                    <a:pt x="12931" y="2058"/>
                  </a:lnTo>
                  <a:lnTo>
                    <a:pt x="12762" y="1837"/>
                  </a:lnTo>
                  <a:lnTo>
                    <a:pt x="12587" y="1615"/>
                  </a:lnTo>
                  <a:lnTo>
                    <a:pt x="12404" y="1420"/>
                  </a:lnTo>
                  <a:lnTo>
                    <a:pt x="12222" y="1238"/>
                  </a:lnTo>
                  <a:lnTo>
                    <a:pt x="12032" y="1055"/>
                  </a:lnTo>
                  <a:lnTo>
                    <a:pt x="11639" y="743"/>
                  </a:lnTo>
                  <a:lnTo>
                    <a:pt x="11442" y="599"/>
                  </a:lnTo>
                  <a:lnTo>
                    <a:pt x="11035" y="365"/>
                  </a:lnTo>
                  <a:lnTo>
                    <a:pt x="10825" y="274"/>
                  </a:lnTo>
                  <a:lnTo>
                    <a:pt x="10614" y="195"/>
                  </a:lnTo>
                  <a:lnTo>
                    <a:pt x="10396" y="117"/>
                  </a:lnTo>
                  <a:lnTo>
                    <a:pt x="10179" y="65"/>
                  </a:lnTo>
                  <a:lnTo>
                    <a:pt x="9961" y="26"/>
                  </a:lnTo>
                  <a:lnTo>
                    <a:pt x="9736" y="0"/>
                  </a:lnTo>
                  <a:lnTo>
                    <a:pt x="9512" y="0"/>
                  </a:lnTo>
                  <a:lnTo>
                    <a:pt x="9231" y="13"/>
                  </a:lnTo>
                  <a:lnTo>
                    <a:pt x="8950" y="52"/>
                  </a:lnTo>
                  <a:lnTo>
                    <a:pt x="8677" y="104"/>
                  </a:lnTo>
                  <a:lnTo>
                    <a:pt x="8403" y="195"/>
                  </a:lnTo>
                  <a:lnTo>
                    <a:pt x="8136" y="300"/>
                  </a:lnTo>
                  <a:lnTo>
                    <a:pt x="7869" y="430"/>
                  </a:lnTo>
                  <a:lnTo>
                    <a:pt x="7609" y="586"/>
                  </a:lnTo>
                  <a:lnTo>
                    <a:pt x="7357" y="756"/>
                  </a:lnTo>
                  <a:lnTo>
                    <a:pt x="7111" y="951"/>
                  </a:lnTo>
                  <a:lnTo>
                    <a:pt x="6872" y="1172"/>
                  </a:lnTo>
                  <a:lnTo>
                    <a:pt x="6641" y="1407"/>
                  </a:lnTo>
                  <a:lnTo>
                    <a:pt x="6409" y="1668"/>
                  </a:lnTo>
                  <a:lnTo>
                    <a:pt x="6191" y="1928"/>
                  </a:lnTo>
                  <a:lnTo>
                    <a:pt x="5974" y="2228"/>
                  </a:lnTo>
                  <a:lnTo>
                    <a:pt x="5770" y="2527"/>
                  </a:lnTo>
                  <a:lnTo>
                    <a:pt x="5567" y="2853"/>
                  </a:lnTo>
                  <a:lnTo>
                    <a:pt x="5377" y="3192"/>
                  </a:lnTo>
                  <a:lnTo>
                    <a:pt x="5195" y="3557"/>
                  </a:lnTo>
                  <a:lnTo>
                    <a:pt x="5026" y="3921"/>
                  </a:lnTo>
                  <a:lnTo>
                    <a:pt x="4865" y="4312"/>
                  </a:lnTo>
                  <a:lnTo>
                    <a:pt x="4703" y="4716"/>
                  </a:lnTo>
                  <a:lnTo>
                    <a:pt x="4563" y="5120"/>
                  </a:lnTo>
                  <a:lnTo>
                    <a:pt x="4430" y="5550"/>
                  </a:lnTo>
                  <a:lnTo>
                    <a:pt x="4303" y="5993"/>
                  </a:lnTo>
                  <a:lnTo>
                    <a:pt x="4191" y="6436"/>
                  </a:lnTo>
                  <a:lnTo>
                    <a:pt x="4086" y="6892"/>
                  </a:lnTo>
                  <a:lnTo>
                    <a:pt x="3994" y="7374"/>
                  </a:lnTo>
                  <a:lnTo>
                    <a:pt x="3917" y="7843"/>
                  </a:lnTo>
                  <a:lnTo>
                    <a:pt x="3847" y="8338"/>
                  </a:lnTo>
                  <a:lnTo>
                    <a:pt x="3791" y="8833"/>
                  </a:lnTo>
                  <a:lnTo>
                    <a:pt x="3749" y="9341"/>
                  </a:lnTo>
                  <a:lnTo>
                    <a:pt x="3713" y="9862"/>
                  </a:lnTo>
                  <a:lnTo>
                    <a:pt x="3587" y="9823"/>
                  </a:lnTo>
                  <a:lnTo>
                    <a:pt x="3320" y="9771"/>
                  </a:lnTo>
                  <a:lnTo>
                    <a:pt x="3187" y="9771"/>
                  </a:lnTo>
                  <a:lnTo>
                    <a:pt x="3019" y="9784"/>
                  </a:lnTo>
                  <a:lnTo>
                    <a:pt x="2857" y="9797"/>
                  </a:lnTo>
                  <a:lnTo>
                    <a:pt x="2703" y="9836"/>
                  </a:lnTo>
                  <a:lnTo>
                    <a:pt x="2541" y="9888"/>
                  </a:lnTo>
                  <a:lnTo>
                    <a:pt x="2387" y="9953"/>
                  </a:lnTo>
                  <a:lnTo>
                    <a:pt x="2239" y="10031"/>
                  </a:lnTo>
                  <a:lnTo>
                    <a:pt x="1944" y="10240"/>
                  </a:lnTo>
                  <a:lnTo>
                    <a:pt x="1804" y="10357"/>
                  </a:lnTo>
                  <a:lnTo>
                    <a:pt x="1664" y="10487"/>
                  </a:lnTo>
                  <a:lnTo>
                    <a:pt x="1530" y="10631"/>
                  </a:lnTo>
                  <a:lnTo>
                    <a:pt x="1278" y="10943"/>
                  </a:lnTo>
                  <a:lnTo>
                    <a:pt x="1039" y="11308"/>
                  </a:lnTo>
                  <a:lnTo>
                    <a:pt x="934" y="11503"/>
                  </a:lnTo>
                  <a:lnTo>
                    <a:pt x="723" y="11920"/>
                  </a:lnTo>
                  <a:lnTo>
                    <a:pt x="632" y="12142"/>
                  </a:lnTo>
                  <a:lnTo>
                    <a:pt x="541" y="12376"/>
                  </a:lnTo>
                  <a:lnTo>
                    <a:pt x="456" y="12624"/>
                  </a:lnTo>
                  <a:lnTo>
                    <a:pt x="316" y="13119"/>
                  </a:lnTo>
                  <a:lnTo>
                    <a:pt x="246" y="13379"/>
                  </a:lnTo>
                  <a:lnTo>
                    <a:pt x="190" y="13653"/>
                  </a:lnTo>
                  <a:lnTo>
                    <a:pt x="140" y="13927"/>
                  </a:lnTo>
                  <a:lnTo>
                    <a:pt x="98" y="14213"/>
                  </a:lnTo>
                  <a:lnTo>
                    <a:pt x="63" y="14487"/>
                  </a:lnTo>
                  <a:lnTo>
                    <a:pt x="35" y="14786"/>
                  </a:lnTo>
                  <a:lnTo>
                    <a:pt x="14" y="15086"/>
                  </a:lnTo>
                  <a:lnTo>
                    <a:pt x="0" y="15386"/>
                  </a:lnTo>
                  <a:lnTo>
                    <a:pt x="0" y="15985"/>
                  </a:lnTo>
                  <a:lnTo>
                    <a:pt x="14" y="16285"/>
                  </a:lnTo>
                  <a:lnTo>
                    <a:pt x="35" y="16584"/>
                  </a:lnTo>
                  <a:lnTo>
                    <a:pt x="63" y="16871"/>
                  </a:lnTo>
                  <a:lnTo>
                    <a:pt x="98" y="17158"/>
                  </a:lnTo>
                  <a:lnTo>
                    <a:pt x="140" y="17444"/>
                  </a:lnTo>
                  <a:lnTo>
                    <a:pt x="190" y="17718"/>
                  </a:lnTo>
                  <a:lnTo>
                    <a:pt x="246" y="17991"/>
                  </a:lnTo>
                  <a:lnTo>
                    <a:pt x="316" y="18252"/>
                  </a:lnTo>
                  <a:lnTo>
                    <a:pt x="456" y="18747"/>
                  </a:lnTo>
                  <a:lnTo>
                    <a:pt x="541" y="18994"/>
                  </a:lnTo>
                  <a:lnTo>
                    <a:pt x="632" y="19229"/>
                  </a:lnTo>
                  <a:lnTo>
                    <a:pt x="723" y="19450"/>
                  </a:lnTo>
                  <a:lnTo>
                    <a:pt x="934" y="19867"/>
                  </a:lnTo>
                  <a:lnTo>
                    <a:pt x="1039" y="20063"/>
                  </a:lnTo>
                  <a:lnTo>
                    <a:pt x="1278" y="20428"/>
                  </a:lnTo>
                  <a:lnTo>
                    <a:pt x="1530" y="20740"/>
                  </a:lnTo>
                  <a:lnTo>
                    <a:pt x="1664" y="20883"/>
                  </a:lnTo>
                  <a:lnTo>
                    <a:pt x="1804" y="21014"/>
                  </a:lnTo>
                  <a:lnTo>
                    <a:pt x="1944" y="21131"/>
                  </a:lnTo>
                  <a:lnTo>
                    <a:pt x="2239" y="21339"/>
                  </a:lnTo>
                  <a:lnTo>
                    <a:pt x="2387" y="21418"/>
                  </a:lnTo>
                  <a:lnTo>
                    <a:pt x="2541" y="21483"/>
                  </a:lnTo>
                  <a:lnTo>
                    <a:pt x="2703" y="21535"/>
                  </a:lnTo>
                  <a:lnTo>
                    <a:pt x="2857" y="21574"/>
                  </a:lnTo>
                  <a:lnTo>
                    <a:pt x="3019" y="21587"/>
                  </a:lnTo>
                  <a:lnTo>
                    <a:pt x="3187" y="21600"/>
                  </a:lnTo>
                  <a:lnTo>
                    <a:pt x="19375" y="21600"/>
                  </a:lnTo>
                  <a:lnTo>
                    <a:pt x="19613" y="21548"/>
                  </a:lnTo>
                  <a:lnTo>
                    <a:pt x="19726" y="21509"/>
                  </a:lnTo>
                  <a:lnTo>
                    <a:pt x="19950" y="21405"/>
                  </a:lnTo>
                  <a:lnTo>
                    <a:pt x="20063" y="21339"/>
                  </a:lnTo>
                  <a:lnTo>
                    <a:pt x="20168" y="21261"/>
                  </a:lnTo>
                  <a:lnTo>
                    <a:pt x="20273" y="21170"/>
                  </a:lnTo>
                  <a:lnTo>
                    <a:pt x="20372" y="21079"/>
                  </a:lnTo>
                  <a:lnTo>
                    <a:pt x="20470" y="20975"/>
                  </a:lnTo>
                  <a:lnTo>
                    <a:pt x="20568" y="20857"/>
                  </a:lnTo>
                  <a:lnTo>
                    <a:pt x="20659" y="20740"/>
                  </a:lnTo>
                  <a:lnTo>
                    <a:pt x="20744" y="20610"/>
                  </a:lnTo>
                  <a:lnTo>
                    <a:pt x="20912" y="20323"/>
                  </a:lnTo>
                  <a:lnTo>
                    <a:pt x="21066" y="20011"/>
                  </a:lnTo>
                  <a:lnTo>
                    <a:pt x="21137" y="19854"/>
                  </a:lnTo>
                  <a:lnTo>
                    <a:pt x="21200" y="19685"/>
                  </a:lnTo>
                  <a:lnTo>
                    <a:pt x="21263" y="19503"/>
                  </a:lnTo>
                  <a:lnTo>
                    <a:pt x="21319" y="19320"/>
                  </a:lnTo>
                  <a:lnTo>
                    <a:pt x="21368" y="19138"/>
                  </a:lnTo>
                  <a:lnTo>
                    <a:pt x="21417" y="18942"/>
                  </a:lnTo>
                  <a:lnTo>
                    <a:pt x="21460" y="18747"/>
                  </a:lnTo>
                  <a:lnTo>
                    <a:pt x="21530" y="18330"/>
                  </a:lnTo>
                  <a:lnTo>
                    <a:pt x="21551" y="18122"/>
                  </a:lnTo>
                  <a:lnTo>
                    <a:pt x="21572" y="17900"/>
                  </a:lnTo>
                  <a:lnTo>
                    <a:pt x="21586" y="17692"/>
                  </a:lnTo>
                  <a:lnTo>
                    <a:pt x="21600" y="17470"/>
                  </a:lnTo>
                  <a:lnTo>
                    <a:pt x="21600" y="17027"/>
                  </a:lnTo>
                  <a:lnTo>
                    <a:pt x="21586" y="16806"/>
                  </a:lnTo>
                  <a:lnTo>
                    <a:pt x="21558" y="16389"/>
                  </a:lnTo>
                  <a:lnTo>
                    <a:pt x="21502" y="15972"/>
                  </a:lnTo>
                  <a:lnTo>
                    <a:pt x="21467" y="15777"/>
                  </a:lnTo>
                  <a:lnTo>
                    <a:pt x="21425" y="15581"/>
                  </a:lnTo>
                  <a:lnTo>
                    <a:pt x="21382" y="15399"/>
                  </a:lnTo>
                  <a:lnTo>
                    <a:pt x="21333" y="15216"/>
                  </a:lnTo>
                  <a:lnTo>
                    <a:pt x="21277" y="15034"/>
                  </a:lnTo>
                  <a:lnTo>
                    <a:pt x="21221" y="14865"/>
                  </a:lnTo>
                  <a:lnTo>
                    <a:pt x="21158" y="14695"/>
                  </a:lnTo>
                  <a:lnTo>
                    <a:pt x="21088" y="14526"/>
                  </a:lnTo>
                  <a:lnTo>
                    <a:pt x="21017" y="14370"/>
                  </a:lnTo>
                  <a:lnTo>
                    <a:pt x="20947" y="14226"/>
                  </a:lnTo>
                  <a:lnTo>
                    <a:pt x="20870" y="14083"/>
                  </a:lnTo>
                  <a:lnTo>
                    <a:pt x="20786" y="13940"/>
                  </a:lnTo>
                  <a:lnTo>
                    <a:pt x="20701" y="13809"/>
                  </a:lnTo>
                  <a:lnTo>
                    <a:pt x="20519" y="13575"/>
                  </a:lnTo>
                  <a:lnTo>
                    <a:pt x="20428" y="13471"/>
                  </a:lnTo>
                  <a:lnTo>
                    <a:pt x="20231" y="13288"/>
                  </a:lnTo>
                  <a:lnTo>
                    <a:pt x="20126" y="13197"/>
                  </a:lnTo>
                  <a:lnTo>
                    <a:pt x="19915" y="13067"/>
                  </a:lnTo>
                  <a:lnTo>
                    <a:pt x="19803" y="13015"/>
                  </a:lnTo>
                  <a:lnTo>
                    <a:pt x="19698" y="12963"/>
                  </a:lnTo>
                  <a:lnTo>
                    <a:pt x="19578" y="12937"/>
                  </a:lnTo>
                  <a:lnTo>
                    <a:pt x="19466" y="12910"/>
                  </a:lnTo>
                  <a:lnTo>
                    <a:pt x="19347" y="12897"/>
                  </a:lnTo>
                  <a:close/>
                </a:path>
              </a:pathLst>
            </a:custGeom>
            <a:noFill/>
            <a:ln w="12700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2315" tIns="42315" rIns="42315" bIns="42315" numCol="1" anchor="ctr">
              <a:noAutofit/>
            </a:bodyPr>
            <a:lstStyle/>
            <a:p>
              <a:pPr algn="ctr" defTabSz="845863" fontAlgn="ctr">
                <a:defRPr sz="6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软雅黑"/>
                  <a:cs typeface="微软雅黑"/>
                  <a:sym typeface="微软雅黑"/>
                </a:defRPr>
              </a:pPr>
              <a:endParaRPr lang="en-US" sz="600" b="1" dirty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cs typeface="微软雅黑"/>
                <a:sym typeface="Arial" panose="020B0604020202020204" pitchFamily="34" charset="0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5432111" y="2589304"/>
              <a:ext cx="1116325" cy="3845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r>
                <a:rPr sz="1050" b="1" dirty="0">
                  <a:solidFill>
                    <a:srgbClr val="1D1D1A"/>
                  </a:solidFill>
                </a:rPr>
                <a:t>200+ services</a:t>
              </a:r>
              <a:endParaRPr lang="en-US" altLang="zh-CN" sz="1050" b="1" dirty="0">
                <a:solidFill>
                  <a:srgbClr val="1D1D1A"/>
                </a:solidFill>
              </a:endParaRPr>
            </a:p>
            <a:p>
              <a:pPr algn="ctr" fontAlgn="ctr"/>
              <a:r>
                <a:rPr sz="1050" b="1" dirty="0">
                  <a:solidFill>
                    <a:srgbClr val="1D1D1A"/>
                  </a:solidFill>
                </a:rPr>
                <a:t>HUAWEI CLOUD</a:t>
              </a:r>
              <a:endParaRPr lang="en-US" altLang="zh-CN" sz="1050" b="1" dirty="0">
                <a:solidFill>
                  <a:srgbClr val="1D1D1A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071648" y="2007028"/>
            <a:ext cx="1564110" cy="891744"/>
            <a:chOff x="6785641" y="2629495"/>
            <a:chExt cx="1564721" cy="892092"/>
          </a:xfrm>
        </p:grpSpPr>
        <p:sp>
          <p:nvSpPr>
            <p:cNvPr id="55" name="Freeform 8"/>
            <p:cNvSpPr/>
            <p:nvPr/>
          </p:nvSpPr>
          <p:spPr>
            <a:xfrm>
              <a:off x="6785641" y="2629495"/>
              <a:ext cx="1564721" cy="892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7" y="12897"/>
                  </a:moveTo>
                  <a:lnTo>
                    <a:pt x="19319" y="12559"/>
                  </a:lnTo>
                  <a:lnTo>
                    <a:pt x="19276" y="12220"/>
                  </a:lnTo>
                  <a:lnTo>
                    <a:pt x="19227" y="11894"/>
                  </a:lnTo>
                  <a:lnTo>
                    <a:pt x="19115" y="11269"/>
                  </a:lnTo>
                  <a:lnTo>
                    <a:pt x="19045" y="10956"/>
                  </a:lnTo>
                  <a:lnTo>
                    <a:pt x="18968" y="10657"/>
                  </a:lnTo>
                  <a:lnTo>
                    <a:pt x="18883" y="10370"/>
                  </a:lnTo>
                  <a:lnTo>
                    <a:pt x="18792" y="10083"/>
                  </a:lnTo>
                  <a:lnTo>
                    <a:pt x="18694" y="9810"/>
                  </a:lnTo>
                  <a:lnTo>
                    <a:pt x="18483" y="9289"/>
                  </a:lnTo>
                  <a:lnTo>
                    <a:pt x="18371" y="9041"/>
                  </a:lnTo>
                  <a:lnTo>
                    <a:pt x="18245" y="8794"/>
                  </a:lnTo>
                  <a:lnTo>
                    <a:pt x="17992" y="8351"/>
                  </a:lnTo>
                  <a:lnTo>
                    <a:pt x="17851" y="8142"/>
                  </a:lnTo>
                  <a:lnTo>
                    <a:pt x="17571" y="7752"/>
                  </a:lnTo>
                  <a:lnTo>
                    <a:pt x="17262" y="7413"/>
                  </a:lnTo>
                  <a:lnTo>
                    <a:pt x="17107" y="7269"/>
                  </a:lnTo>
                  <a:lnTo>
                    <a:pt x="16939" y="7126"/>
                  </a:lnTo>
                  <a:lnTo>
                    <a:pt x="16777" y="6996"/>
                  </a:lnTo>
                  <a:lnTo>
                    <a:pt x="16609" y="6892"/>
                  </a:lnTo>
                  <a:lnTo>
                    <a:pt x="16433" y="6787"/>
                  </a:lnTo>
                  <a:lnTo>
                    <a:pt x="16258" y="6709"/>
                  </a:lnTo>
                  <a:lnTo>
                    <a:pt x="15893" y="6579"/>
                  </a:lnTo>
                  <a:lnTo>
                    <a:pt x="15710" y="6540"/>
                  </a:lnTo>
                  <a:lnTo>
                    <a:pt x="15331" y="6514"/>
                  </a:lnTo>
                  <a:lnTo>
                    <a:pt x="15100" y="6527"/>
                  </a:lnTo>
                  <a:lnTo>
                    <a:pt x="14868" y="6566"/>
                  </a:lnTo>
                  <a:lnTo>
                    <a:pt x="14784" y="6201"/>
                  </a:lnTo>
                  <a:lnTo>
                    <a:pt x="14685" y="5849"/>
                  </a:lnTo>
                  <a:lnTo>
                    <a:pt x="14587" y="5511"/>
                  </a:lnTo>
                  <a:lnTo>
                    <a:pt x="14482" y="5172"/>
                  </a:lnTo>
                  <a:lnTo>
                    <a:pt x="14370" y="4846"/>
                  </a:lnTo>
                  <a:lnTo>
                    <a:pt x="14250" y="4521"/>
                  </a:lnTo>
                  <a:lnTo>
                    <a:pt x="14124" y="4208"/>
                  </a:lnTo>
                  <a:lnTo>
                    <a:pt x="13998" y="3908"/>
                  </a:lnTo>
                  <a:lnTo>
                    <a:pt x="13857" y="3609"/>
                  </a:lnTo>
                  <a:lnTo>
                    <a:pt x="13717" y="3335"/>
                  </a:lnTo>
                  <a:lnTo>
                    <a:pt x="13569" y="3062"/>
                  </a:lnTo>
                  <a:lnTo>
                    <a:pt x="13415" y="2788"/>
                  </a:lnTo>
                  <a:lnTo>
                    <a:pt x="13260" y="2540"/>
                  </a:lnTo>
                  <a:lnTo>
                    <a:pt x="13099" y="2293"/>
                  </a:lnTo>
                  <a:lnTo>
                    <a:pt x="12931" y="2058"/>
                  </a:lnTo>
                  <a:lnTo>
                    <a:pt x="12762" y="1837"/>
                  </a:lnTo>
                  <a:lnTo>
                    <a:pt x="12587" y="1615"/>
                  </a:lnTo>
                  <a:lnTo>
                    <a:pt x="12404" y="1420"/>
                  </a:lnTo>
                  <a:lnTo>
                    <a:pt x="12222" y="1238"/>
                  </a:lnTo>
                  <a:lnTo>
                    <a:pt x="12032" y="1055"/>
                  </a:lnTo>
                  <a:lnTo>
                    <a:pt x="11639" y="743"/>
                  </a:lnTo>
                  <a:lnTo>
                    <a:pt x="11442" y="599"/>
                  </a:lnTo>
                  <a:lnTo>
                    <a:pt x="11035" y="365"/>
                  </a:lnTo>
                  <a:lnTo>
                    <a:pt x="10825" y="274"/>
                  </a:lnTo>
                  <a:lnTo>
                    <a:pt x="10614" y="195"/>
                  </a:lnTo>
                  <a:lnTo>
                    <a:pt x="10396" y="117"/>
                  </a:lnTo>
                  <a:lnTo>
                    <a:pt x="10179" y="65"/>
                  </a:lnTo>
                  <a:lnTo>
                    <a:pt x="9961" y="26"/>
                  </a:lnTo>
                  <a:lnTo>
                    <a:pt x="9736" y="0"/>
                  </a:lnTo>
                  <a:lnTo>
                    <a:pt x="9512" y="0"/>
                  </a:lnTo>
                  <a:lnTo>
                    <a:pt x="9231" y="13"/>
                  </a:lnTo>
                  <a:lnTo>
                    <a:pt x="8950" y="52"/>
                  </a:lnTo>
                  <a:lnTo>
                    <a:pt x="8677" y="104"/>
                  </a:lnTo>
                  <a:lnTo>
                    <a:pt x="8403" y="195"/>
                  </a:lnTo>
                  <a:lnTo>
                    <a:pt x="8136" y="300"/>
                  </a:lnTo>
                  <a:lnTo>
                    <a:pt x="7869" y="430"/>
                  </a:lnTo>
                  <a:lnTo>
                    <a:pt x="7609" y="586"/>
                  </a:lnTo>
                  <a:lnTo>
                    <a:pt x="7357" y="756"/>
                  </a:lnTo>
                  <a:lnTo>
                    <a:pt x="7111" y="951"/>
                  </a:lnTo>
                  <a:lnTo>
                    <a:pt x="6872" y="1172"/>
                  </a:lnTo>
                  <a:lnTo>
                    <a:pt x="6641" y="1407"/>
                  </a:lnTo>
                  <a:lnTo>
                    <a:pt x="6409" y="1668"/>
                  </a:lnTo>
                  <a:lnTo>
                    <a:pt x="6191" y="1928"/>
                  </a:lnTo>
                  <a:lnTo>
                    <a:pt x="5974" y="2228"/>
                  </a:lnTo>
                  <a:lnTo>
                    <a:pt x="5770" y="2527"/>
                  </a:lnTo>
                  <a:lnTo>
                    <a:pt x="5567" y="2853"/>
                  </a:lnTo>
                  <a:lnTo>
                    <a:pt x="5377" y="3192"/>
                  </a:lnTo>
                  <a:lnTo>
                    <a:pt x="5195" y="3557"/>
                  </a:lnTo>
                  <a:lnTo>
                    <a:pt x="5026" y="3921"/>
                  </a:lnTo>
                  <a:lnTo>
                    <a:pt x="4865" y="4312"/>
                  </a:lnTo>
                  <a:lnTo>
                    <a:pt x="4703" y="4716"/>
                  </a:lnTo>
                  <a:lnTo>
                    <a:pt x="4563" y="5120"/>
                  </a:lnTo>
                  <a:lnTo>
                    <a:pt x="4430" y="5550"/>
                  </a:lnTo>
                  <a:lnTo>
                    <a:pt x="4303" y="5993"/>
                  </a:lnTo>
                  <a:lnTo>
                    <a:pt x="4191" y="6436"/>
                  </a:lnTo>
                  <a:lnTo>
                    <a:pt x="4086" y="6892"/>
                  </a:lnTo>
                  <a:lnTo>
                    <a:pt x="3994" y="7374"/>
                  </a:lnTo>
                  <a:lnTo>
                    <a:pt x="3917" y="7843"/>
                  </a:lnTo>
                  <a:lnTo>
                    <a:pt x="3847" y="8338"/>
                  </a:lnTo>
                  <a:lnTo>
                    <a:pt x="3791" y="8833"/>
                  </a:lnTo>
                  <a:lnTo>
                    <a:pt x="3749" y="9341"/>
                  </a:lnTo>
                  <a:lnTo>
                    <a:pt x="3713" y="9862"/>
                  </a:lnTo>
                  <a:lnTo>
                    <a:pt x="3587" y="9823"/>
                  </a:lnTo>
                  <a:lnTo>
                    <a:pt x="3320" y="9771"/>
                  </a:lnTo>
                  <a:lnTo>
                    <a:pt x="3187" y="9771"/>
                  </a:lnTo>
                  <a:lnTo>
                    <a:pt x="3019" y="9784"/>
                  </a:lnTo>
                  <a:lnTo>
                    <a:pt x="2857" y="9797"/>
                  </a:lnTo>
                  <a:lnTo>
                    <a:pt x="2703" y="9836"/>
                  </a:lnTo>
                  <a:lnTo>
                    <a:pt x="2541" y="9888"/>
                  </a:lnTo>
                  <a:lnTo>
                    <a:pt x="2387" y="9953"/>
                  </a:lnTo>
                  <a:lnTo>
                    <a:pt x="2239" y="10031"/>
                  </a:lnTo>
                  <a:lnTo>
                    <a:pt x="1944" y="10240"/>
                  </a:lnTo>
                  <a:lnTo>
                    <a:pt x="1804" y="10357"/>
                  </a:lnTo>
                  <a:lnTo>
                    <a:pt x="1664" y="10487"/>
                  </a:lnTo>
                  <a:lnTo>
                    <a:pt x="1530" y="10631"/>
                  </a:lnTo>
                  <a:lnTo>
                    <a:pt x="1278" y="10943"/>
                  </a:lnTo>
                  <a:lnTo>
                    <a:pt x="1039" y="11308"/>
                  </a:lnTo>
                  <a:lnTo>
                    <a:pt x="934" y="11503"/>
                  </a:lnTo>
                  <a:lnTo>
                    <a:pt x="723" y="11920"/>
                  </a:lnTo>
                  <a:lnTo>
                    <a:pt x="632" y="12142"/>
                  </a:lnTo>
                  <a:lnTo>
                    <a:pt x="541" y="12376"/>
                  </a:lnTo>
                  <a:lnTo>
                    <a:pt x="456" y="12624"/>
                  </a:lnTo>
                  <a:lnTo>
                    <a:pt x="316" y="13119"/>
                  </a:lnTo>
                  <a:lnTo>
                    <a:pt x="246" y="13379"/>
                  </a:lnTo>
                  <a:lnTo>
                    <a:pt x="190" y="13653"/>
                  </a:lnTo>
                  <a:lnTo>
                    <a:pt x="140" y="13927"/>
                  </a:lnTo>
                  <a:lnTo>
                    <a:pt x="98" y="14213"/>
                  </a:lnTo>
                  <a:lnTo>
                    <a:pt x="63" y="14487"/>
                  </a:lnTo>
                  <a:lnTo>
                    <a:pt x="35" y="14786"/>
                  </a:lnTo>
                  <a:lnTo>
                    <a:pt x="14" y="15086"/>
                  </a:lnTo>
                  <a:lnTo>
                    <a:pt x="0" y="15386"/>
                  </a:lnTo>
                  <a:lnTo>
                    <a:pt x="0" y="15985"/>
                  </a:lnTo>
                  <a:lnTo>
                    <a:pt x="14" y="16285"/>
                  </a:lnTo>
                  <a:lnTo>
                    <a:pt x="35" y="16584"/>
                  </a:lnTo>
                  <a:lnTo>
                    <a:pt x="63" y="16871"/>
                  </a:lnTo>
                  <a:lnTo>
                    <a:pt x="98" y="17158"/>
                  </a:lnTo>
                  <a:lnTo>
                    <a:pt x="140" y="17444"/>
                  </a:lnTo>
                  <a:lnTo>
                    <a:pt x="190" y="17718"/>
                  </a:lnTo>
                  <a:lnTo>
                    <a:pt x="246" y="17991"/>
                  </a:lnTo>
                  <a:lnTo>
                    <a:pt x="316" y="18252"/>
                  </a:lnTo>
                  <a:lnTo>
                    <a:pt x="456" y="18747"/>
                  </a:lnTo>
                  <a:lnTo>
                    <a:pt x="541" y="18994"/>
                  </a:lnTo>
                  <a:lnTo>
                    <a:pt x="632" y="19229"/>
                  </a:lnTo>
                  <a:lnTo>
                    <a:pt x="723" y="19450"/>
                  </a:lnTo>
                  <a:lnTo>
                    <a:pt x="934" y="19867"/>
                  </a:lnTo>
                  <a:lnTo>
                    <a:pt x="1039" y="20063"/>
                  </a:lnTo>
                  <a:lnTo>
                    <a:pt x="1278" y="20428"/>
                  </a:lnTo>
                  <a:lnTo>
                    <a:pt x="1530" y="20740"/>
                  </a:lnTo>
                  <a:lnTo>
                    <a:pt x="1664" y="20883"/>
                  </a:lnTo>
                  <a:lnTo>
                    <a:pt x="1804" y="21014"/>
                  </a:lnTo>
                  <a:lnTo>
                    <a:pt x="1944" y="21131"/>
                  </a:lnTo>
                  <a:lnTo>
                    <a:pt x="2239" y="21339"/>
                  </a:lnTo>
                  <a:lnTo>
                    <a:pt x="2387" y="21418"/>
                  </a:lnTo>
                  <a:lnTo>
                    <a:pt x="2541" y="21483"/>
                  </a:lnTo>
                  <a:lnTo>
                    <a:pt x="2703" y="21535"/>
                  </a:lnTo>
                  <a:lnTo>
                    <a:pt x="2857" y="21574"/>
                  </a:lnTo>
                  <a:lnTo>
                    <a:pt x="3019" y="21587"/>
                  </a:lnTo>
                  <a:lnTo>
                    <a:pt x="3187" y="21600"/>
                  </a:lnTo>
                  <a:lnTo>
                    <a:pt x="19375" y="21600"/>
                  </a:lnTo>
                  <a:lnTo>
                    <a:pt x="19613" y="21548"/>
                  </a:lnTo>
                  <a:lnTo>
                    <a:pt x="19726" y="21509"/>
                  </a:lnTo>
                  <a:lnTo>
                    <a:pt x="19950" y="21405"/>
                  </a:lnTo>
                  <a:lnTo>
                    <a:pt x="20063" y="21339"/>
                  </a:lnTo>
                  <a:lnTo>
                    <a:pt x="20168" y="21261"/>
                  </a:lnTo>
                  <a:lnTo>
                    <a:pt x="20273" y="21170"/>
                  </a:lnTo>
                  <a:lnTo>
                    <a:pt x="20372" y="21079"/>
                  </a:lnTo>
                  <a:lnTo>
                    <a:pt x="20470" y="20975"/>
                  </a:lnTo>
                  <a:lnTo>
                    <a:pt x="20568" y="20857"/>
                  </a:lnTo>
                  <a:lnTo>
                    <a:pt x="20659" y="20740"/>
                  </a:lnTo>
                  <a:lnTo>
                    <a:pt x="20744" y="20610"/>
                  </a:lnTo>
                  <a:lnTo>
                    <a:pt x="20912" y="20323"/>
                  </a:lnTo>
                  <a:lnTo>
                    <a:pt x="21066" y="20011"/>
                  </a:lnTo>
                  <a:lnTo>
                    <a:pt x="21137" y="19854"/>
                  </a:lnTo>
                  <a:lnTo>
                    <a:pt x="21200" y="19685"/>
                  </a:lnTo>
                  <a:lnTo>
                    <a:pt x="21263" y="19503"/>
                  </a:lnTo>
                  <a:lnTo>
                    <a:pt x="21319" y="19320"/>
                  </a:lnTo>
                  <a:lnTo>
                    <a:pt x="21368" y="19138"/>
                  </a:lnTo>
                  <a:lnTo>
                    <a:pt x="21417" y="18942"/>
                  </a:lnTo>
                  <a:lnTo>
                    <a:pt x="21460" y="18747"/>
                  </a:lnTo>
                  <a:lnTo>
                    <a:pt x="21530" y="18330"/>
                  </a:lnTo>
                  <a:lnTo>
                    <a:pt x="21551" y="18122"/>
                  </a:lnTo>
                  <a:lnTo>
                    <a:pt x="21572" y="17900"/>
                  </a:lnTo>
                  <a:lnTo>
                    <a:pt x="21586" y="17692"/>
                  </a:lnTo>
                  <a:lnTo>
                    <a:pt x="21600" y="17470"/>
                  </a:lnTo>
                  <a:lnTo>
                    <a:pt x="21600" y="17027"/>
                  </a:lnTo>
                  <a:lnTo>
                    <a:pt x="21586" y="16806"/>
                  </a:lnTo>
                  <a:lnTo>
                    <a:pt x="21558" y="16389"/>
                  </a:lnTo>
                  <a:lnTo>
                    <a:pt x="21502" y="15972"/>
                  </a:lnTo>
                  <a:lnTo>
                    <a:pt x="21467" y="15777"/>
                  </a:lnTo>
                  <a:lnTo>
                    <a:pt x="21425" y="15581"/>
                  </a:lnTo>
                  <a:lnTo>
                    <a:pt x="21382" y="15399"/>
                  </a:lnTo>
                  <a:lnTo>
                    <a:pt x="21333" y="15216"/>
                  </a:lnTo>
                  <a:lnTo>
                    <a:pt x="21277" y="15034"/>
                  </a:lnTo>
                  <a:lnTo>
                    <a:pt x="21221" y="14865"/>
                  </a:lnTo>
                  <a:lnTo>
                    <a:pt x="21158" y="14695"/>
                  </a:lnTo>
                  <a:lnTo>
                    <a:pt x="21088" y="14526"/>
                  </a:lnTo>
                  <a:lnTo>
                    <a:pt x="21017" y="14370"/>
                  </a:lnTo>
                  <a:lnTo>
                    <a:pt x="20947" y="14226"/>
                  </a:lnTo>
                  <a:lnTo>
                    <a:pt x="20870" y="14083"/>
                  </a:lnTo>
                  <a:lnTo>
                    <a:pt x="20786" y="13940"/>
                  </a:lnTo>
                  <a:lnTo>
                    <a:pt x="20701" y="13809"/>
                  </a:lnTo>
                  <a:lnTo>
                    <a:pt x="20519" y="13575"/>
                  </a:lnTo>
                  <a:lnTo>
                    <a:pt x="20428" y="13471"/>
                  </a:lnTo>
                  <a:lnTo>
                    <a:pt x="20231" y="13288"/>
                  </a:lnTo>
                  <a:lnTo>
                    <a:pt x="20126" y="13197"/>
                  </a:lnTo>
                  <a:lnTo>
                    <a:pt x="19915" y="13067"/>
                  </a:lnTo>
                  <a:lnTo>
                    <a:pt x="19803" y="13015"/>
                  </a:lnTo>
                  <a:lnTo>
                    <a:pt x="19698" y="12963"/>
                  </a:lnTo>
                  <a:lnTo>
                    <a:pt x="19578" y="12937"/>
                  </a:lnTo>
                  <a:lnTo>
                    <a:pt x="19466" y="12910"/>
                  </a:lnTo>
                  <a:lnTo>
                    <a:pt x="19347" y="12897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42315" tIns="42315" rIns="42315" bIns="42315" numCol="1" anchor="ctr">
              <a:noAutofit/>
            </a:bodyPr>
            <a:lstStyle/>
            <a:p>
              <a:pPr algn="ctr" defTabSz="845863" fontAlgn="ctr">
                <a:defRPr sz="6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软雅黑"/>
                  <a:cs typeface="微软雅黑"/>
                  <a:sym typeface="微软雅黑"/>
                </a:defRPr>
              </a:pPr>
              <a:endParaRPr lang="en-US" sz="600" b="1" dirty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cs typeface="微软雅黑"/>
                <a:sym typeface="Arial" panose="020B060402020202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871229" y="2891417"/>
              <a:ext cx="1417796" cy="60016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 fontAlgn="ctr"/>
              <a:r>
                <a:rPr sz="1050" b="1" dirty="0">
                  <a:solidFill>
                    <a:srgbClr val="1D1D1A"/>
                  </a:solidFill>
                </a:rPr>
                <a:t>40+ services</a:t>
              </a:r>
              <a:endParaRPr lang="en-US" altLang="zh-CN" sz="1050" b="1" dirty="0">
                <a:solidFill>
                  <a:srgbClr val="1D1D1A"/>
                </a:solidFill>
              </a:endParaRPr>
            </a:p>
            <a:p>
              <a:pPr algn="ctr" fontAlgn="ctr"/>
              <a:r>
                <a:rPr sz="1050" b="1" dirty="0">
                  <a:solidFill>
                    <a:srgbClr val="1D1D1A"/>
                  </a:solidFill>
                </a:rPr>
                <a:t>HUAWEI CLOUD Stack</a:t>
              </a:r>
              <a:endParaRPr lang="en-US" altLang="zh-CN" sz="1050" b="1" dirty="0">
                <a:solidFill>
                  <a:srgbClr val="1D1D1A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429916" y="3857224"/>
            <a:ext cx="3058805" cy="2180513"/>
            <a:chOff x="5027980" y="3840935"/>
            <a:chExt cx="3060000" cy="2181365"/>
          </a:xfrm>
        </p:grpSpPr>
        <p:sp>
          <p:nvSpPr>
            <p:cNvPr id="49" name="TextBox 4"/>
            <p:cNvSpPr txBox="1"/>
            <p:nvPr/>
          </p:nvSpPr>
          <p:spPr>
            <a:xfrm>
              <a:off x="5027980" y="3840935"/>
              <a:ext cx="3060000" cy="216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>
              <a:miter lim="400000"/>
            </a:ln>
          </p:spPr>
          <p:txBody>
            <a:bodyPr wrap="square" lIns="37613" tIns="37613" rIns="37613" bIns="37613" anchor="t">
              <a:noAutofit/>
            </a:bodyPr>
            <a:lstStyle>
              <a:defPPr>
                <a:defRPr lang="en-US"/>
              </a:defPPr>
              <a:lvl1pPr marR="0" lvl="0" indent="0" algn="ctr" defTabSz="382216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fontAlgn="ctr">
                <a:lnSpc>
                  <a:spcPct val="100000"/>
                </a:lnSpc>
              </a:pPr>
              <a:r>
                <a:rPr sz="1200" dirty="0"/>
                <a:t>One-click image synchronization</a:t>
              </a:r>
              <a:endParaRPr lang="en-US" altLang="zh-CN" sz="1200" dirty="0"/>
            </a:p>
          </p:txBody>
        </p:sp>
        <p:sp>
          <p:nvSpPr>
            <p:cNvPr id="60" name="矩形 59"/>
            <p:cNvSpPr/>
            <p:nvPr/>
          </p:nvSpPr>
          <p:spPr>
            <a:xfrm>
              <a:off x="5442463" y="5499080"/>
              <a:ext cx="2419631" cy="52322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r>
                <a:rPr sz="1200" dirty="0">
                  <a:solidFill>
                    <a:srgbClr val="1D1D1A"/>
                  </a:solidFill>
                </a:rPr>
                <a:t>Rapid service deployment across clouds</a:t>
              </a:r>
              <a:endParaRPr lang="en-US" altLang="zh-CN" sz="1200" dirty="0">
                <a:solidFill>
                  <a:srgbClr val="1D1D1A"/>
                </a:solidFill>
              </a:endParaRPr>
            </a:p>
          </p:txBody>
        </p:sp>
      </p:grpSp>
      <p:sp>
        <p:nvSpPr>
          <p:cNvPr id="71" name="矩形 70"/>
          <p:cNvSpPr/>
          <p:nvPr/>
        </p:nvSpPr>
        <p:spPr>
          <a:xfrm>
            <a:off x="8544027" y="3005395"/>
            <a:ext cx="2936037" cy="52301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ctr"/>
            <a:r>
              <a:rPr sz="1200" dirty="0">
                <a:solidFill>
                  <a:srgbClr val="1D1D1A"/>
                </a:solidFill>
              </a:rPr>
              <a:t>Multi-cloud rights- and domain-based refined management</a:t>
            </a:r>
            <a:endParaRPr lang="en-US" altLang="zh-CN" sz="1200" dirty="0">
              <a:solidFill>
                <a:srgbClr val="1D1D1A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136280" y="3005395"/>
            <a:ext cx="2761921" cy="52301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ctr"/>
            <a:r>
              <a:rPr sz="1200" dirty="0">
                <a:solidFill>
                  <a:srgbClr val="1D1D1A"/>
                </a:solidFill>
              </a:rPr>
              <a:t>Unified authentication for use of all public and private cloud services</a:t>
            </a:r>
            <a:endParaRPr lang="en-US" altLang="zh-CN" sz="1200" dirty="0">
              <a:solidFill>
                <a:srgbClr val="1D1D1A"/>
              </a:solidFill>
            </a:endParaRPr>
          </a:p>
        </p:txBody>
      </p:sp>
      <p:sp>
        <p:nvSpPr>
          <p:cNvPr id="72" name="文本框 45"/>
          <p:cNvSpPr txBox="1"/>
          <p:nvPr/>
        </p:nvSpPr>
        <p:spPr>
          <a:xfrm>
            <a:off x="1997983" y="2684101"/>
            <a:ext cx="466546" cy="4043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700" dirty="0">
                <a:solidFill>
                  <a:srgbClr val="1D1D1A"/>
                </a:solidFill>
              </a:rPr>
              <a:t>Service</a:t>
            </a:r>
          </a:p>
          <a:p>
            <a:pPr fontAlgn="ctr"/>
            <a:r>
              <a:rPr sz="700" dirty="0">
                <a:solidFill>
                  <a:srgbClr val="1D1D1A"/>
                </a:solidFill>
              </a:rPr>
              <a:t>provider</a:t>
            </a:r>
            <a:endParaRPr lang="en-US" altLang="zh-CN" sz="700" dirty="0">
              <a:solidFill>
                <a:srgbClr val="1D1D1A"/>
              </a:solidFill>
              <a:latin typeface="Arial" panose="020B0604020202020204" pitchFamily="34" charset="0"/>
            </a:endParaRPr>
          </a:p>
        </p:txBody>
      </p:sp>
      <p:sp>
        <p:nvSpPr>
          <p:cNvPr id="81" name="文本框 45"/>
          <p:cNvSpPr txBox="1"/>
          <p:nvPr/>
        </p:nvSpPr>
        <p:spPr>
          <a:xfrm>
            <a:off x="1561168" y="2682847"/>
            <a:ext cx="380224" cy="4043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800" dirty="0">
                <a:solidFill>
                  <a:srgbClr val="1D1D1A"/>
                </a:solidFill>
              </a:rPr>
              <a:t>Service</a:t>
            </a:r>
          </a:p>
          <a:p>
            <a:pPr fontAlgn="ctr"/>
            <a:r>
              <a:rPr sz="800" dirty="0">
                <a:solidFill>
                  <a:srgbClr val="1D1D1A"/>
                </a:solidFill>
              </a:rPr>
              <a:t>catalog</a:t>
            </a:r>
            <a:endParaRPr lang="en-US" altLang="zh-CN" sz="800" dirty="0">
              <a:solidFill>
                <a:srgbClr val="1D1D1A"/>
              </a:solidFill>
              <a:latin typeface="Arial" panose="020B0604020202020204" pitchFamily="34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4" y="5292212"/>
            <a:ext cx="552270" cy="552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114" name="组合 113"/>
          <p:cNvGrpSpPr/>
          <p:nvPr/>
        </p:nvGrpSpPr>
        <p:grpSpPr>
          <a:xfrm>
            <a:off x="2231256" y="3088449"/>
            <a:ext cx="664202" cy="1361890"/>
            <a:chOff x="1871224" y="2878170"/>
            <a:chExt cx="664461" cy="1362422"/>
          </a:xfrm>
        </p:grpSpPr>
        <p:cxnSp>
          <p:nvCxnSpPr>
            <p:cNvPr id="88" name="直接箭头连接符 87"/>
            <p:cNvCxnSpPr>
              <a:stCxn id="72" idx="2"/>
              <a:endCxn id="21" idx="0"/>
            </p:cNvCxnSpPr>
            <p:nvPr/>
          </p:nvCxnSpPr>
          <p:spPr>
            <a:xfrm>
              <a:off x="1871224" y="2878170"/>
              <a:ext cx="78118" cy="1362422"/>
            </a:xfrm>
            <a:prstGeom prst="straightConnector1">
              <a:avLst/>
            </a:prstGeom>
            <a:ln w="95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箭头连接符 91"/>
            <p:cNvCxnSpPr>
              <a:stCxn id="18" idx="2"/>
              <a:endCxn id="11" idx="0"/>
            </p:cNvCxnSpPr>
            <p:nvPr/>
          </p:nvCxnSpPr>
          <p:spPr>
            <a:xfrm>
              <a:off x="2445306" y="2878452"/>
              <a:ext cx="90379" cy="1356603"/>
            </a:xfrm>
            <a:prstGeom prst="straightConnector1">
              <a:avLst/>
            </a:prstGeom>
            <a:ln w="95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任意多边形 102"/>
          <p:cNvSpPr/>
          <p:nvPr/>
        </p:nvSpPr>
        <p:spPr>
          <a:xfrm>
            <a:off x="954121" y="3001639"/>
            <a:ext cx="899834" cy="1937941"/>
          </a:xfrm>
          <a:custGeom>
            <a:avLst/>
            <a:gdLst>
              <a:gd name="connsiteX0" fmla="*/ 0 w 1042592"/>
              <a:gd name="connsiteY0" fmla="*/ 2033337 h 2125187"/>
              <a:gd name="connsiteX1" fmla="*/ 908384 w 1042592"/>
              <a:gd name="connsiteY1" fmla="*/ 1888958 h 2125187"/>
              <a:gd name="connsiteX2" fmla="*/ 974558 w 1042592"/>
              <a:gd name="connsiteY2" fmla="*/ 0 h 212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2592" h="2125187">
                <a:moveTo>
                  <a:pt x="0" y="2033337"/>
                </a:moveTo>
                <a:cubicBezTo>
                  <a:pt x="372979" y="2130592"/>
                  <a:pt x="745958" y="2227847"/>
                  <a:pt x="908384" y="1888958"/>
                </a:cubicBezTo>
                <a:cubicBezTo>
                  <a:pt x="1070810" y="1550069"/>
                  <a:pt x="1076826" y="178468"/>
                  <a:pt x="974558" y="0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zh-CN" altLang="en-US" sz="1799">
              <a:solidFill>
                <a:srgbClr val="666666"/>
              </a:solidFill>
            </a:endParaRPr>
          </a:p>
        </p:txBody>
      </p:sp>
      <p:sp>
        <p:nvSpPr>
          <p:cNvPr id="9" name="文本框 92"/>
          <p:cNvSpPr txBox="1"/>
          <p:nvPr/>
        </p:nvSpPr>
        <p:spPr>
          <a:xfrm>
            <a:off x="2498400" y="5260695"/>
            <a:ext cx="2078865" cy="30765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lIns="121869" tIns="60934" rIns="121869" bIns="60934" rtlCol="0">
            <a:noAutofit/>
          </a:bodyPr>
          <a:lstStyle/>
          <a:p>
            <a:pPr algn="ctr" fontAlgn="ctr">
              <a:defRPr/>
            </a:pPr>
            <a:r>
              <a:rPr sz="1200" b="1" dirty="0">
                <a:solidFill>
                  <a:schemeClr val="bg1"/>
                </a:solidFill>
              </a:rPr>
              <a:t>HUAWEI CLOUD Stack</a:t>
            </a:r>
            <a:endParaRPr lang="en-US" altLang="zh-CN" sz="1200" b="1" kern="0" dirty="0">
              <a:solidFill>
                <a:schemeClr val="bg1"/>
              </a:solidFill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1826932" y="2624045"/>
            <a:ext cx="1451701" cy="2558700"/>
            <a:chOff x="1466742" y="2413584"/>
            <a:chExt cx="1452268" cy="2887315"/>
          </a:xfrm>
        </p:grpSpPr>
        <p:sp>
          <p:nvSpPr>
            <p:cNvPr id="27" name="TextBox 98"/>
            <p:cNvSpPr txBox="1"/>
            <p:nvPr/>
          </p:nvSpPr>
          <p:spPr>
            <a:xfrm>
              <a:off x="1466742" y="3343766"/>
              <a:ext cx="1452268" cy="7637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lIns="121869" tIns="60934" rIns="121869" bIns="60934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 fontAlgn="ctr">
                <a:defRPr/>
              </a:pPr>
              <a:r>
                <a:rPr sz="900" b="1" dirty="0">
                  <a:solidFill>
                    <a:srgbClr val="1D1D1A"/>
                  </a:solidFill>
                </a:rPr>
                <a:t>IAM</a:t>
              </a:r>
              <a:endParaRPr lang="en-US" altLang="zh-CN" sz="900" b="1" dirty="0">
                <a:solidFill>
                  <a:srgbClr val="1D1D1A"/>
                </a:solidFill>
                <a:latin typeface="Arial" panose="020B0604020202020204" pitchFamily="34" charset="0"/>
              </a:endParaRPr>
            </a:p>
            <a:p>
              <a:pPr algn="ctr" fontAlgn="ctr">
                <a:defRPr/>
              </a:pPr>
              <a:r>
                <a:rPr sz="900" b="1" dirty="0">
                  <a:solidFill>
                    <a:srgbClr val="1D1D1A"/>
                  </a:solidFill>
                </a:rPr>
                <a:t>Mapping online and offline tenants</a:t>
              </a:r>
              <a:endParaRPr lang="en-US" altLang="zh-CN" sz="900" b="1" dirty="0">
                <a:solidFill>
                  <a:srgbClr val="1D1D1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675360" y="4849579"/>
              <a:ext cx="1126653" cy="4513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noAutofit/>
            </a:bodyPr>
            <a:lstStyle/>
            <a:p>
              <a:pPr algn="ctr" fontAlgn="ctr"/>
              <a:r>
                <a:rPr sz="900" b="1" dirty="0">
                  <a:solidFill>
                    <a:srgbClr val="C00000"/>
                  </a:solidFill>
                </a:rPr>
                <a:t>Federated authentication</a:t>
              </a:r>
              <a:endParaRPr lang="en-US" altLang="zh-CN" sz="900" b="1" dirty="0">
                <a:solidFill>
                  <a:srgbClr val="C00000"/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1594187" y="2413584"/>
              <a:ext cx="1200222" cy="281467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ctr"/>
              <a:endParaRPr lang="zh-CN" altLang="en-US" sz="1799">
                <a:solidFill>
                  <a:srgbClr val="666666"/>
                </a:solidFill>
              </a:endParaRPr>
            </a:p>
          </p:txBody>
        </p:sp>
      </p:grpSp>
      <p:sp>
        <p:nvSpPr>
          <p:cNvPr id="68" name="文本框 45"/>
          <p:cNvSpPr txBox="1"/>
          <p:nvPr/>
        </p:nvSpPr>
        <p:spPr>
          <a:xfrm>
            <a:off x="3998231" y="2682847"/>
            <a:ext cx="541003" cy="41030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800" dirty="0">
                <a:solidFill>
                  <a:srgbClr val="1D1D1A"/>
                </a:solidFill>
              </a:rPr>
              <a:t>Enterprise project</a:t>
            </a:r>
            <a:endParaRPr lang="en-US" altLang="zh-CN" sz="800" dirty="0">
              <a:solidFill>
                <a:srgbClr val="1D1D1A"/>
              </a:solidFill>
              <a:latin typeface="Arial" panose="020B0604020202020204" pitchFamily="34" charset="0"/>
            </a:endParaRPr>
          </a:p>
        </p:txBody>
      </p:sp>
      <p:sp>
        <p:nvSpPr>
          <p:cNvPr id="69" name="文本框 45"/>
          <p:cNvSpPr txBox="1"/>
          <p:nvPr/>
        </p:nvSpPr>
        <p:spPr>
          <a:xfrm>
            <a:off x="3975519" y="4454223"/>
            <a:ext cx="541003" cy="35258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700" dirty="0">
                <a:solidFill>
                  <a:schemeClr val="tx1"/>
                </a:solidFill>
              </a:rPr>
              <a:t>VDC</a:t>
            </a: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79" y="3583988"/>
            <a:ext cx="513573" cy="513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82" name="矩形 81"/>
          <p:cNvSpPr/>
          <p:nvPr/>
        </p:nvSpPr>
        <p:spPr>
          <a:xfrm>
            <a:off x="3952561" y="2624044"/>
            <a:ext cx="641441" cy="2494326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zh-CN" altLang="en-US" sz="1799">
              <a:solidFill>
                <a:srgbClr val="666666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022758" y="3860001"/>
            <a:ext cx="3058805" cy="2159157"/>
            <a:chOff x="8438263" y="3835702"/>
            <a:chExt cx="3060000" cy="2160000"/>
          </a:xfrm>
        </p:grpSpPr>
        <p:sp>
          <p:nvSpPr>
            <p:cNvPr id="50" name="TextBox 4"/>
            <p:cNvSpPr txBox="1"/>
            <p:nvPr/>
          </p:nvSpPr>
          <p:spPr>
            <a:xfrm>
              <a:off x="8438263" y="3835702"/>
              <a:ext cx="3060000" cy="2160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>
              <a:miter lim="400000"/>
            </a:ln>
          </p:spPr>
          <p:txBody>
            <a:bodyPr wrap="square" lIns="37613" tIns="37613" rIns="37613" bIns="37613" anchor="t">
              <a:noAutofit/>
            </a:bodyPr>
            <a:lstStyle>
              <a:defPPr>
                <a:defRPr lang="en-US"/>
              </a:defPPr>
              <a:lvl1pPr marR="0" lvl="0" indent="0" algn="ctr" defTabSz="382216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fontAlgn="ctr">
                <a:lnSpc>
                  <a:spcPct val="100000"/>
                </a:lnSpc>
              </a:pPr>
              <a:r>
                <a:rPr sz="1200" dirty="0"/>
                <a:t>Seamless ecosystem sharing</a:t>
              </a:r>
              <a:endParaRPr lang="en-US" altLang="zh-CN" sz="1200" dirty="0"/>
            </a:p>
          </p:txBody>
        </p:sp>
        <p:sp>
          <p:nvSpPr>
            <p:cNvPr id="80" name="矩形 79"/>
            <p:cNvSpPr/>
            <p:nvPr/>
          </p:nvSpPr>
          <p:spPr>
            <a:xfrm>
              <a:off x="8473036" y="5469703"/>
              <a:ext cx="2990452" cy="52322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r>
                <a:rPr sz="1200" dirty="0">
                  <a:solidFill>
                    <a:srgbClr val="1D1D1A"/>
                  </a:solidFill>
                </a:rPr>
                <a:t>Sharing the HUAWEI CLOUD ecosystem with 3500+ applications</a:t>
              </a:r>
              <a:endParaRPr lang="en-US" altLang="zh-CN" sz="1200" dirty="0">
                <a:solidFill>
                  <a:srgbClr val="1D1D1A"/>
                </a:solidFill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 rot="2700000">
            <a:off x="7595177" y="3466768"/>
            <a:ext cx="1417106" cy="5763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zh-CN" altLang="en-US" sz="1599">
              <a:solidFill>
                <a:srgbClr val="666666"/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 rot="18900000">
            <a:off x="7595177" y="3466768"/>
            <a:ext cx="1417106" cy="5763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zh-CN" altLang="en-US" sz="1599">
              <a:solidFill>
                <a:srgbClr val="666666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63168" y="3451613"/>
            <a:ext cx="1299848" cy="6460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ctr"/>
            <a:r>
              <a:rPr sz="1200" b="1" dirty="0">
                <a:solidFill>
                  <a:srgbClr val="C00000"/>
                </a:solidFill>
              </a:rPr>
              <a:t>Cloud</a:t>
            </a:r>
          </a:p>
          <a:p>
            <a:pPr algn="ctr" fontAlgn="ctr"/>
            <a:r>
              <a:rPr sz="1200" b="1" dirty="0">
                <a:solidFill>
                  <a:srgbClr val="C00000"/>
                </a:solidFill>
              </a:rPr>
              <a:t>federation</a:t>
            </a:r>
            <a:endParaRPr lang="en-US" altLang="zh-CN" sz="1200" b="1" dirty="0">
              <a:solidFill>
                <a:srgbClr val="C00000"/>
              </a:solidFill>
            </a:endParaRPr>
          </a:p>
        </p:txBody>
      </p:sp>
      <p:sp>
        <p:nvSpPr>
          <p:cNvPr id="19" name="文本框 45"/>
          <p:cNvSpPr txBox="1"/>
          <p:nvPr/>
        </p:nvSpPr>
        <p:spPr>
          <a:xfrm>
            <a:off x="3236297" y="2684101"/>
            <a:ext cx="679315" cy="41030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800" dirty="0">
                <a:solidFill>
                  <a:srgbClr val="1D1D1A"/>
                </a:solidFill>
              </a:rPr>
              <a:t>HUAWEI CLOUD</a:t>
            </a:r>
          </a:p>
          <a:p>
            <a:pPr fontAlgn="ctr"/>
            <a:r>
              <a:rPr sz="800" dirty="0">
                <a:solidFill>
                  <a:srgbClr val="1D1D1A"/>
                </a:solidFill>
              </a:rPr>
              <a:t>O&amp;M</a:t>
            </a:r>
            <a:endParaRPr lang="en-US" altLang="zh-CN" sz="800" dirty="0">
              <a:solidFill>
                <a:srgbClr val="1D1D1A"/>
              </a:solidFill>
              <a:latin typeface="Arial" panose="020B0604020202020204" pitchFamily="34" charset="0"/>
            </a:endParaRPr>
          </a:p>
        </p:txBody>
      </p:sp>
      <p:sp>
        <p:nvSpPr>
          <p:cNvPr id="58" name="文本框 45"/>
          <p:cNvSpPr txBox="1"/>
          <p:nvPr/>
        </p:nvSpPr>
        <p:spPr>
          <a:xfrm>
            <a:off x="3222717" y="4444971"/>
            <a:ext cx="684165" cy="36096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05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sz="700" dirty="0">
                <a:solidFill>
                  <a:schemeClr val="tx1"/>
                </a:solidFill>
              </a:rPr>
              <a:t>Local</a:t>
            </a:r>
          </a:p>
          <a:p>
            <a:pPr fontAlgn="ctr"/>
            <a:r>
              <a:rPr sz="700" dirty="0">
                <a:solidFill>
                  <a:schemeClr val="tx1"/>
                </a:solidFill>
              </a:rPr>
              <a:t>O&amp;M</a:t>
            </a:r>
            <a:endParaRPr lang="en-US" altLang="zh-CN" sz="7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85708" y="2624044"/>
            <a:ext cx="737016" cy="249432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zh-CN" altLang="en-US" sz="1799">
              <a:solidFill>
                <a:srgbClr val="666666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32" y="3583988"/>
            <a:ext cx="514194" cy="514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73" y="1676926"/>
            <a:ext cx="573780" cy="573780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28" y="5118370"/>
            <a:ext cx="556607" cy="55660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21154" y="33098"/>
            <a:ext cx="11334560" cy="871726"/>
          </a:xfrm>
        </p:spPr>
        <p:txBody>
          <a:bodyPr wrap="square">
            <a:noAutofit/>
          </a:bodyPr>
          <a:lstStyle/>
          <a:p>
            <a:pPr defTabSz="1217322" fontAlgn="ctr"/>
            <a:r>
              <a:rPr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Seamless Hybrid Cloud on Top of </a:t>
            </a:r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a Federated </a:t>
            </a:r>
            <a:r>
              <a:rPr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Cloud </a:t>
            </a:r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Architecture</a:t>
            </a:r>
            <a:endParaRPr lang="zh-CN" altLang="en-US" b="0" dirty="0">
              <a:solidFill>
                <a:schemeClr val="bg1"/>
              </a:solidFill>
              <a:latin typeface="Arial" panose="020B0604020202020204" pitchFamily="34" charset="0"/>
              <a:ea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021530" y="4457258"/>
            <a:ext cx="724352" cy="1045012"/>
            <a:chOff x="5122216" y="4440147"/>
            <a:chExt cx="724635" cy="10454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448" y="4440147"/>
              <a:ext cx="525714" cy="525714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122216" y="5116235"/>
              <a:ext cx="724635" cy="36933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r>
                <a:rPr sz="800" dirty="0">
                  <a:solidFill>
                    <a:srgbClr val="1D1D1A"/>
                  </a:solidFill>
                </a:rPr>
                <a:t>Universal software</a:t>
              </a:r>
              <a:endParaRPr lang="en-US" altLang="zh-CN" sz="800" dirty="0">
                <a:solidFill>
                  <a:srgbClr val="1D1D1A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61120" y="4508932"/>
            <a:ext cx="853626" cy="993339"/>
            <a:chOff x="5828774" y="4491840"/>
            <a:chExt cx="853959" cy="99372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8739" y="4491840"/>
              <a:ext cx="422328" cy="422328"/>
            </a:xfrm>
            <a:prstGeom prst="rect">
              <a:avLst/>
            </a:prstGeom>
          </p:spPr>
        </p:pic>
        <p:sp>
          <p:nvSpPr>
            <p:cNvPr id="85" name="矩形 84"/>
            <p:cNvSpPr/>
            <p:nvPr/>
          </p:nvSpPr>
          <p:spPr>
            <a:xfrm>
              <a:off x="5828774" y="5116235"/>
              <a:ext cx="853959" cy="36933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r>
                <a:rPr sz="800" dirty="0">
                  <a:solidFill>
                    <a:srgbClr val="1D1D1A"/>
                  </a:solidFill>
                </a:rPr>
                <a:t>Industry software</a:t>
              </a:r>
              <a:endParaRPr lang="en-US" altLang="zh-CN" sz="800" dirty="0">
                <a:solidFill>
                  <a:srgbClr val="1D1D1A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2734" y="4470477"/>
            <a:ext cx="902992" cy="1031794"/>
            <a:chOff x="6577892" y="4453370"/>
            <a:chExt cx="903345" cy="103219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680" y="4453370"/>
              <a:ext cx="502674" cy="502674"/>
            </a:xfrm>
            <a:prstGeom prst="rect">
              <a:avLst/>
            </a:prstGeom>
          </p:spPr>
        </p:pic>
        <p:sp>
          <p:nvSpPr>
            <p:cNvPr id="65" name="矩形 64"/>
            <p:cNvSpPr/>
            <p:nvPr/>
          </p:nvSpPr>
          <p:spPr>
            <a:xfrm>
              <a:off x="6577892" y="5116235"/>
              <a:ext cx="903345" cy="36933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fontAlgn="ctr"/>
              <a:r>
                <a:rPr sz="800" dirty="0">
                  <a:solidFill>
                    <a:srgbClr val="1D1D1A"/>
                  </a:solidFill>
                </a:rPr>
                <a:t>Cutting-edge applications</a:t>
              </a:r>
              <a:endParaRPr lang="en-US" altLang="zh-CN" sz="800" dirty="0">
                <a:solidFill>
                  <a:srgbClr val="1D1D1A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61312" y="4428617"/>
            <a:ext cx="873148" cy="1073654"/>
            <a:chOff x="7174611" y="4411494"/>
            <a:chExt cx="873489" cy="10740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7635" y="4411494"/>
              <a:ext cx="583020" cy="583020"/>
            </a:xfrm>
            <a:prstGeom prst="rect">
              <a:avLst/>
            </a:prstGeom>
          </p:spPr>
        </p:pic>
        <p:sp>
          <p:nvSpPr>
            <p:cNvPr id="70" name="矩形 69"/>
            <p:cNvSpPr/>
            <p:nvPr/>
          </p:nvSpPr>
          <p:spPr>
            <a:xfrm>
              <a:off x="7174611" y="5116235"/>
              <a:ext cx="873489" cy="36933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r>
                <a:rPr sz="800" dirty="0">
                  <a:solidFill>
                    <a:srgbClr val="1D1D1A"/>
                  </a:solidFill>
                </a:rPr>
                <a:t>Development APIs</a:t>
              </a:r>
              <a:endParaRPr lang="en-US" altLang="zh-CN" sz="800" dirty="0">
                <a:solidFill>
                  <a:srgbClr val="1D1D1A"/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968346" y="4318550"/>
            <a:ext cx="1496704" cy="793374"/>
            <a:chOff x="5162500" y="2290872"/>
            <a:chExt cx="1497289" cy="793684"/>
          </a:xfrm>
        </p:grpSpPr>
        <p:sp>
          <p:nvSpPr>
            <p:cNvPr id="86" name="Freeform 8"/>
            <p:cNvSpPr/>
            <p:nvPr/>
          </p:nvSpPr>
          <p:spPr>
            <a:xfrm>
              <a:off x="5162500" y="2290872"/>
              <a:ext cx="1497289" cy="79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7" y="12897"/>
                  </a:moveTo>
                  <a:lnTo>
                    <a:pt x="19319" y="12559"/>
                  </a:lnTo>
                  <a:lnTo>
                    <a:pt x="19276" y="12220"/>
                  </a:lnTo>
                  <a:lnTo>
                    <a:pt x="19227" y="11894"/>
                  </a:lnTo>
                  <a:lnTo>
                    <a:pt x="19115" y="11269"/>
                  </a:lnTo>
                  <a:lnTo>
                    <a:pt x="19045" y="10956"/>
                  </a:lnTo>
                  <a:lnTo>
                    <a:pt x="18968" y="10657"/>
                  </a:lnTo>
                  <a:lnTo>
                    <a:pt x="18883" y="10370"/>
                  </a:lnTo>
                  <a:lnTo>
                    <a:pt x="18792" y="10083"/>
                  </a:lnTo>
                  <a:lnTo>
                    <a:pt x="18694" y="9810"/>
                  </a:lnTo>
                  <a:lnTo>
                    <a:pt x="18483" y="9289"/>
                  </a:lnTo>
                  <a:lnTo>
                    <a:pt x="18371" y="9041"/>
                  </a:lnTo>
                  <a:lnTo>
                    <a:pt x="18245" y="8794"/>
                  </a:lnTo>
                  <a:lnTo>
                    <a:pt x="17992" y="8351"/>
                  </a:lnTo>
                  <a:lnTo>
                    <a:pt x="17851" y="8142"/>
                  </a:lnTo>
                  <a:lnTo>
                    <a:pt x="17571" y="7752"/>
                  </a:lnTo>
                  <a:lnTo>
                    <a:pt x="17262" y="7413"/>
                  </a:lnTo>
                  <a:lnTo>
                    <a:pt x="17107" y="7269"/>
                  </a:lnTo>
                  <a:lnTo>
                    <a:pt x="16939" y="7126"/>
                  </a:lnTo>
                  <a:lnTo>
                    <a:pt x="16777" y="6996"/>
                  </a:lnTo>
                  <a:lnTo>
                    <a:pt x="16609" y="6892"/>
                  </a:lnTo>
                  <a:lnTo>
                    <a:pt x="16433" y="6787"/>
                  </a:lnTo>
                  <a:lnTo>
                    <a:pt x="16258" y="6709"/>
                  </a:lnTo>
                  <a:lnTo>
                    <a:pt x="15893" y="6579"/>
                  </a:lnTo>
                  <a:lnTo>
                    <a:pt x="15710" y="6540"/>
                  </a:lnTo>
                  <a:lnTo>
                    <a:pt x="15331" y="6514"/>
                  </a:lnTo>
                  <a:lnTo>
                    <a:pt x="15100" y="6527"/>
                  </a:lnTo>
                  <a:lnTo>
                    <a:pt x="14868" y="6566"/>
                  </a:lnTo>
                  <a:lnTo>
                    <a:pt x="14784" y="6201"/>
                  </a:lnTo>
                  <a:lnTo>
                    <a:pt x="14685" y="5849"/>
                  </a:lnTo>
                  <a:lnTo>
                    <a:pt x="14587" y="5511"/>
                  </a:lnTo>
                  <a:lnTo>
                    <a:pt x="14482" y="5172"/>
                  </a:lnTo>
                  <a:lnTo>
                    <a:pt x="14370" y="4846"/>
                  </a:lnTo>
                  <a:lnTo>
                    <a:pt x="14250" y="4521"/>
                  </a:lnTo>
                  <a:lnTo>
                    <a:pt x="14124" y="4208"/>
                  </a:lnTo>
                  <a:lnTo>
                    <a:pt x="13998" y="3908"/>
                  </a:lnTo>
                  <a:lnTo>
                    <a:pt x="13857" y="3609"/>
                  </a:lnTo>
                  <a:lnTo>
                    <a:pt x="13717" y="3335"/>
                  </a:lnTo>
                  <a:lnTo>
                    <a:pt x="13569" y="3062"/>
                  </a:lnTo>
                  <a:lnTo>
                    <a:pt x="13415" y="2788"/>
                  </a:lnTo>
                  <a:lnTo>
                    <a:pt x="13260" y="2540"/>
                  </a:lnTo>
                  <a:lnTo>
                    <a:pt x="13099" y="2293"/>
                  </a:lnTo>
                  <a:lnTo>
                    <a:pt x="12931" y="2058"/>
                  </a:lnTo>
                  <a:lnTo>
                    <a:pt x="12762" y="1837"/>
                  </a:lnTo>
                  <a:lnTo>
                    <a:pt x="12587" y="1615"/>
                  </a:lnTo>
                  <a:lnTo>
                    <a:pt x="12404" y="1420"/>
                  </a:lnTo>
                  <a:lnTo>
                    <a:pt x="12222" y="1238"/>
                  </a:lnTo>
                  <a:lnTo>
                    <a:pt x="12032" y="1055"/>
                  </a:lnTo>
                  <a:lnTo>
                    <a:pt x="11639" y="743"/>
                  </a:lnTo>
                  <a:lnTo>
                    <a:pt x="11442" y="599"/>
                  </a:lnTo>
                  <a:lnTo>
                    <a:pt x="11035" y="365"/>
                  </a:lnTo>
                  <a:lnTo>
                    <a:pt x="10825" y="274"/>
                  </a:lnTo>
                  <a:lnTo>
                    <a:pt x="10614" y="195"/>
                  </a:lnTo>
                  <a:lnTo>
                    <a:pt x="10396" y="117"/>
                  </a:lnTo>
                  <a:lnTo>
                    <a:pt x="10179" y="65"/>
                  </a:lnTo>
                  <a:lnTo>
                    <a:pt x="9961" y="26"/>
                  </a:lnTo>
                  <a:lnTo>
                    <a:pt x="9736" y="0"/>
                  </a:lnTo>
                  <a:lnTo>
                    <a:pt x="9512" y="0"/>
                  </a:lnTo>
                  <a:lnTo>
                    <a:pt x="9231" y="13"/>
                  </a:lnTo>
                  <a:lnTo>
                    <a:pt x="8950" y="52"/>
                  </a:lnTo>
                  <a:lnTo>
                    <a:pt x="8677" y="104"/>
                  </a:lnTo>
                  <a:lnTo>
                    <a:pt x="8403" y="195"/>
                  </a:lnTo>
                  <a:lnTo>
                    <a:pt x="8136" y="300"/>
                  </a:lnTo>
                  <a:lnTo>
                    <a:pt x="7869" y="430"/>
                  </a:lnTo>
                  <a:lnTo>
                    <a:pt x="7609" y="586"/>
                  </a:lnTo>
                  <a:lnTo>
                    <a:pt x="7357" y="756"/>
                  </a:lnTo>
                  <a:lnTo>
                    <a:pt x="7111" y="951"/>
                  </a:lnTo>
                  <a:lnTo>
                    <a:pt x="6872" y="1172"/>
                  </a:lnTo>
                  <a:lnTo>
                    <a:pt x="6641" y="1407"/>
                  </a:lnTo>
                  <a:lnTo>
                    <a:pt x="6409" y="1668"/>
                  </a:lnTo>
                  <a:lnTo>
                    <a:pt x="6191" y="1928"/>
                  </a:lnTo>
                  <a:lnTo>
                    <a:pt x="5974" y="2228"/>
                  </a:lnTo>
                  <a:lnTo>
                    <a:pt x="5770" y="2527"/>
                  </a:lnTo>
                  <a:lnTo>
                    <a:pt x="5567" y="2853"/>
                  </a:lnTo>
                  <a:lnTo>
                    <a:pt x="5377" y="3192"/>
                  </a:lnTo>
                  <a:lnTo>
                    <a:pt x="5195" y="3557"/>
                  </a:lnTo>
                  <a:lnTo>
                    <a:pt x="5026" y="3921"/>
                  </a:lnTo>
                  <a:lnTo>
                    <a:pt x="4865" y="4312"/>
                  </a:lnTo>
                  <a:lnTo>
                    <a:pt x="4703" y="4716"/>
                  </a:lnTo>
                  <a:lnTo>
                    <a:pt x="4563" y="5120"/>
                  </a:lnTo>
                  <a:lnTo>
                    <a:pt x="4430" y="5550"/>
                  </a:lnTo>
                  <a:lnTo>
                    <a:pt x="4303" y="5993"/>
                  </a:lnTo>
                  <a:lnTo>
                    <a:pt x="4191" y="6436"/>
                  </a:lnTo>
                  <a:lnTo>
                    <a:pt x="4086" y="6892"/>
                  </a:lnTo>
                  <a:lnTo>
                    <a:pt x="3994" y="7374"/>
                  </a:lnTo>
                  <a:lnTo>
                    <a:pt x="3917" y="7843"/>
                  </a:lnTo>
                  <a:lnTo>
                    <a:pt x="3847" y="8338"/>
                  </a:lnTo>
                  <a:lnTo>
                    <a:pt x="3791" y="8833"/>
                  </a:lnTo>
                  <a:lnTo>
                    <a:pt x="3749" y="9341"/>
                  </a:lnTo>
                  <a:lnTo>
                    <a:pt x="3713" y="9862"/>
                  </a:lnTo>
                  <a:lnTo>
                    <a:pt x="3587" y="9823"/>
                  </a:lnTo>
                  <a:lnTo>
                    <a:pt x="3320" y="9771"/>
                  </a:lnTo>
                  <a:lnTo>
                    <a:pt x="3187" y="9771"/>
                  </a:lnTo>
                  <a:lnTo>
                    <a:pt x="3019" y="9784"/>
                  </a:lnTo>
                  <a:lnTo>
                    <a:pt x="2857" y="9797"/>
                  </a:lnTo>
                  <a:lnTo>
                    <a:pt x="2703" y="9836"/>
                  </a:lnTo>
                  <a:lnTo>
                    <a:pt x="2541" y="9888"/>
                  </a:lnTo>
                  <a:lnTo>
                    <a:pt x="2387" y="9953"/>
                  </a:lnTo>
                  <a:lnTo>
                    <a:pt x="2239" y="10031"/>
                  </a:lnTo>
                  <a:lnTo>
                    <a:pt x="1944" y="10240"/>
                  </a:lnTo>
                  <a:lnTo>
                    <a:pt x="1804" y="10357"/>
                  </a:lnTo>
                  <a:lnTo>
                    <a:pt x="1664" y="10487"/>
                  </a:lnTo>
                  <a:lnTo>
                    <a:pt x="1530" y="10631"/>
                  </a:lnTo>
                  <a:lnTo>
                    <a:pt x="1278" y="10943"/>
                  </a:lnTo>
                  <a:lnTo>
                    <a:pt x="1039" y="11308"/>
                  </a:lnTo>
                  <a:lnTo>
                    <a:pt x="934" y="11503"/>
                  </a:lnTo>
                  <a:lnTo>
                    <a:pt x="723" y="11920"/>
                  </a:lnTo>
                  <a:lnTo>
                    <a:pt x="632" y="12142"/>
                  </a:lnTo>
                  <a:lnTo>
                    <a:pt x="541" y="12376"/>
                  </a:lnTo>
                  <a:lnTo>
                    <a:pt x="456" y="12624"/>
                  </a:lnTo>
                  <a:lnTo>
                    <a:pt x="316" y="13119"/>
                  </a:lnTo>
                  <a:lnTo>
                    <a:pt x="246" y="13379"/>
                  </a:lnTo>
                  <a:lnTo>
                    <a:pt x="190" y="13653"/>
                  </a:lnTo>
                  <a:lnTo>
                    <a:pt x="140" y="13927"/>
                  </a:lnTo>
                  <a:lnTo>
                    <a:pt x="98" y="14213"/>
                  </a:lnTo>
                  <a:lnTo>
                    <a:pt x="63" y="14487"/>
                  </a:lnTo>
                  <a:lnTo>
                    <a:pt x="35" y="14786"/>
                  </a:lnTo>
                  <a:lnTo>
                    <a:pt x="14" y="15086"/>
                  </a:lnTo>
                  <a:lnTo>
                    <a:pt x="0" y="15386"/>
                  </a:lnTo>
                  <a:lnTo>
                    <a:pt x="0" y="15985"/>
                  </a:lnTo>
                  <a:lnTo>
                    <a:pt x="14" y="16285"/>
                  </a:lnTo>
                  <a:lnTo>
                    <a:pt x="35" y="16584"/>
                  </a:lnTo>
                  <a:lnTo>
                    <a:pt x="63" y="16871"/>
                  </a:lnTo>
                  <a:lnTo>
                    <a:pt x="98" y="17158"/>
                  </a:lnTo>
                  <a:lnTo>
                    <a:pt x="140" y="17444"/>
                  </a:lnTo>
                  <a:lnTo>
                    <a:pt x="190" y="17718"/>
                  </a:lnTo>
                  <a:lnTo>
                    <a:pt x="246" y="17991"/>
                  </a:lnTo>
                  <a:lnTo>
                    <a:pt x="316" y="18252"/>
                  </a:lnTo>
                  <a:lnTo>
                    <a:pt x="456" y="18747"/>
                  </a:lnTo>
                  <a:lnTo>
                    <a:pt x="541" y="18994"/>
                  </a:lnTo>
                  <a:lnTo>
                    <a:pt x="632" y="19229"/>
                  </a:lnTo>
                  <a:lnTo>
                    <a:pt x="723" y="19450"/>
                  </a:lnTo>
                  <a:lnTo>
                    <a:pt x="934" y="19867"/>
                  </a:lnTo>
                  <a:lnTo>
                    <a:pt x="1039" y="20063"/>
                  </a:lnTo>
                  <a:lnTo>
                    <a:pt x="1278" y="20428"/>
                  </a:lnTo>
                  <a:lnTo>
                    <a:pt x="1530" y="20740"/>
                  </a:lnTo>
                  <a:lnTo>
                    <a:pt x="1664" y="20883"/>
                  </a:lnTo>
                  <a:lnTo>
                    <a:pt x="1804" y="21014"/>
                  </a:lnTo>
                  <a:lnTo>
                    <a:pt x="1944" y="21131"/>
                  </a:lnTo>
                  <a:lnTo>
                    <a:pt x="2239" y="21339"/>
                  </a:lnTo>
                  <a:lnTo>
                    <a:pt x="2387" y="21418"/>
                  </a:lnTo>
                  <a:lnTo>
                    <a:pt x="2541" y="21483"/>
                  </a:lnTo>
                  <a:lnTo>
                    <a:pt x="2703" y="21535"/>
                  </a:lnTo>
                  <a:lnTo>
                    <a:pt x="2857" y="21574"/>
                  </a:lnTo>
                  <a:lnTo>
                    <a:pt x="3019" y="21587"/>
                  </a:lnTo>
                  <a:lnTo>
                    <a:pt x="3187" y="21600"/>
                  </a:lnTo>
                  <a:lnTo>
                    <a:pt x="19375" y="21600"/>
                  </a:lnTo>
                  <a:lnTo>
                    <a:pt x="19613" y="21548"/>
                  </a:lnTo>
                  <a:lnTo>
                    <a:pt x="19726" y="21509"/>
                  </a:lnTo>
                  <a:lnTo>
                    <a:pt x="19950" y="21405"/>
                  </a:lnTo>
                  <a:lnTo>
                    <a:pt x="20063" y="21339"/>
                  </a:lnTo>
                  <a:lnTo>
                    <a:pt x="20168" y="21261"/>
                  </a:lnTo>
                  <a:lnTo>
                    <a:pt x="20273" y="21170"/>
                  </a:lnTo>
                  <a:lnTo>
                    <a:pt x="20372" y="21079"/>
                  </a:lnTo>
                  <a:lnTo>
                    <a:pt x="20470" y="20975"/>
                  </a:lnTo>
                  <a:lnTo>
                    <a:pt x="20568" y="20857"/>
                  </a:lnTo>
                  <a:lnTo>
                    <a:pt x="20659" y="20740"/>
                  </a:lnTo>
                  <a:lnTo>
                    <a:pt x="20744" y="20610"/>
                  </a:lnTo>
                  <a:lnTo>
                    <a:pt x="20912" y="20323"/>
                  </a:lnTo>
                  <a:lnTo>
                    <a:pt x="21066" y="20011"/>
                  </a:lnTo>
                  <a:lnTo>
                    <a:pt x="21137" y="19854"/>
                  </a:lnTo>
                  <a:lnTo>
                    <a:pt x="21200" y="19685"/>
                  </a:lnTo>
                  <a:lnTo>
                    <a:pt x="21263" y="19503"/>
                  </a:lnTo>
                  <a:lnTo>
                    <a:pt x="21319" y="19320"/>
                  </a:lnTo>
                  <a:lnTo>
                    <a:pt x="21368" y="19138"/>
                  </a:lnTo>
                  <a:lnTo>
                    <a:pt x="21417" y="18942"/>
                  </a:lnTo>
                  <a:lnTo>
                    <a:pt x="21460" y="18747"/>
                  </a:lnTo>
                  <a:lnTo>
                    <a:pt x="21530" y="18330"/>
                  </a:lnTo>
                  <a:lnTo>
                    <a:pt x="21551" y="18122"/>
                  </a:lnTo>
                  <a:lnTo>
                    <a:pt x="21572" y="17900"/>
                  </a:lnTo>
                  <a:lnTo>
                    <a:pt x="21586" y="17692"/>
                  </a:lnTo>
                  <a:lnTo>
                    <a:pt x="21600" y="17470"/>
                  </a:lnTo>
                  <a:lnTo>
                    <a:pt x="21600" y="17027"/>
                  </a:lnTo>
                  <a:lnTo>
                    <a:pt x="21586" y="16806"/>
                  </a:lnTo>
                  <a:lnTo>
                    <a:pt x="21558" y="16389"/>
                  </a:lnTo>
                  <a:lnTo>
                    <a:pt x="21502" y="15972"/>
                  </a:lnTo>
                  <a:lnTo>
                    <a:pt x="21467" y="15777"/>
                  </a:lnTo>
                  <a:lnTo>
                    <a:pt x="21425" y="15581"/>
                  </a:lnTo>
                  <a:lnTo>
                    <a:pt x="21382" y="15399"/>
                  </a:lnTo>
                  <a:lnTo>
                    <a:pt x="21333" y="15216"/>
                  </a:lnTo>
                  <a:lnTo>
                    <a:pt x="21277" y="15034"/>
                  </a:lnTo>
                  <a:lnTo>
                    <a:pt x="21221" y="14865"/>
                  </a:lnTo>
                  <a:lnTo>
                    <a:pt x="21158" y="14695"/>
                  </a:lnTo>
                  <a:lnTo>
                    <a:pt x="21088" y="14526"/>
                  </a:lnTo>
                  <a:lnTo>
                    <a:pt x="21017" y="14370"/>
                  </a:lnTo>
                  <a:lnTo>
                    <a:pt x="20947" y="14226"/>
                  </a:lnTo>
                  <a:lnTo>
                    <a:pt x="20870" y="14083"/>
                  </a:lnTo>
                  <a:lnTo>
                    <a:pt x="20786" y="13940"/>
                  </a:lnTo>
                  <a:lnTo>
                    <a:pt x="20701" y="13809"/>
                  </a:lnTo>
                  <a:lnTo>
                    <a:pt x="20519" y="13575"/>
                  </a:lnTo>
                  <a:lnTo>
                    <a:pt x="20428" y="13471"/>
                  </a:lnTo>
                  <a:lnTo>
                    <a:pt x="20231" y="13288"/>
                  </a:lnTo>
                  <a:lnTo>
                    <a:pt x="20126" y="13197"/>
                  </a:lnTo>
                  <a:lnTo>
                    <a:pt x="19915" y="13067"/>
                  </a:lnTo>
                  <a:lnTo>
                    <a:pt x="19803" y="13015"/>
                  </a:lnTo>
                  <a:lnTo>
                    <a:pt x="19698" y="12963"/>
                  </a:lnTo>
                  <a:lnTo>
                    <a:pt x="19578" y="12937"/>
                  </a:lnTo>
                  <a:lnTo>
                    <a:pt x="19466" y="12910"/>
                  </a:lnTo>
                  <a:lnTo>
                    <a:pt x="19347" y="12897"/>
                  </a:lnTo>
                  <a:close/>
                </a:path>
              </a:pathLst>
            </a:custGeom>
            <a:noFill/>
            <a:ln w="12700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2315" tIns="42315" rIns="42315" bIns="42315" numCol="1" anchor="ctr">
              <a:noAutofit/>
            </a:bodyPr>
            <a:lstStyle/>
            <a:p>
              <a:pPr algn="ctr" defTabSz="845863" fontAlgn="ctr">
                <a:defRPr sz="6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软雅黑"/>
                  <a:cs typeface="微软雅黑"/>
                  <a:sym typeface="微软雅黑"/>
                </a:defRPr>
              </a:pPr>
              <a:endParaRPr lang="en-US" sz="800" b="1" dirty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cs typeface="微软雅黑"/>
                <a:sym typeface="Arial" panose="020B0604020202020204" pitchFamily="34" charset="0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5247767" y="2373169"/>
              <a:ext cx="1247457" cy="49426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endParaRPr lang="en-US" altLang="zh-CN" sz="1200" b="1" dirty="0">
                <a:solidFill>
                  <a:srgbClr val="1D1D1A"/>
                </a:solidFill>
              </a:endParaRPr>
            </a:p>
            <a:p>
              <a:pPr algn="ctr" fontAlgn="ctr"/>
              <a:r>
                <a:rPr sz="1000" b="1" dirty="0">
                  <a:solidFill>
                    <a:srgbClr val="1D1D1A"/>
                  </a:solidFill>
                </a:rPr>
                <a:t>HUAWEI </a:t>
              </a:r>
              <a:r>
                <a:rPr sz="1000" b="1" dirty="0" smtClean="0">
                  <a:solidFill>
                    <a:srgbClr val="1D1D1A"/>
                  </a:solidFill>
                </a:rPr>
                <a:t>CLOUD</a:t>
              </a:r>
              <a:endParaRPr lang="en-US" sz="1000" b="1" dirty="0" smtClean="0">
                <a:solidFill>
                  <a:srgbClr val="1D1D1A"/>
                </a:solidFill>
              </a:endParaRPr>
            </a:p>
            <a:p>
              <a:pPr algn="ctr" fontAlgn="ctr"/>
              <a:r>
                <a:rPr lang="en-US" altLang="zh-CN" sz="1000" b="1" dirty="0" smtClean="0">
                  <a:solidFill>
                    <a:srgbClr val="1D1D1A"/>
                  </a:solidFill>
                </a:rPr>
                <a:t>*Third party Cloud providers</a:t>
              </a:r>
              <a:endParaRPr lang="en-US" altLang="zh-CN" sz="1000" b="1" dirty="0">
                <a:solidFill>
                  <a:srgbClr val="1D1D1A"/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427839" y="4575521"/>
            <a:ext cx="1644360" cy="879194"/>
            <a:chOff x="6780573" y="2689669"/>
            <a:chExt cx="1645002" cy="879537"/>
          </a:xfrm>
        </p:grpSpPr>
        <p:sp>
          <p:nvSpPr>
            <p:cNvPr id="90" name="Freeform 8"/>
            <p:cNvSpPr/>
            <p:nvPr/>
          </p:nvSpPr>
          <p:spPr>
            <a:xfrm>
              <a:off x="6830722" y="2689669"/>
              <a:ext cx="1580092" cy="831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7" y="12897"/>
                  </a:moveTo>
                  <a:lnTo>
                    <a:pt x="19319" y="12559"/>
                  </a:lnTo>
                  <a:lnTo>
                    <a:pt x="19276" y="12220"/>
                  </a:lnTo>
                  <a:lnTo>
                    <a:pt x="19227" y="11894"/>
                  </a:lnTo>
                  <a:lnTo>
                    <a:pt x="19115" y="11269"/>
                  </a:lnTo>
                  <a:lnTo>
                    <a:pt x="19045" y="10956"/>
                  </a:lnTo>
                  <a:lnTo>
                    <a:pt x="18968" y="10657"/>
                  </a:lnTo>
                  <a:lnTo>
                    <a:pt x="18883" y="10370"/>
                  </a:lnTo>
                  <a:lnTo>
                    <a:pt x="18792" y="10083"/>
                  </a:lnTo>
                  <a:lnTo>
                    <a:pt x="18694" y="9810"/>
                  </a:lnTo>
                  <a:lnTo>
                    <a:pt x="18483" y="9289"/>
                  </a:lnTo>
                  <a:lnTo>
                    <a:pt x="18371" y="9041"/>
                  </a:lnTo>
                  <a:lnTo>
                    <a:pt x="18245" y="8794"/>
                  </a:lnTo>
                  <a:lnTo>
                    <a:pt x="17992" y="8351"/>
                  </a:lnTo>
                  <a:lnTo>
                    <a:pt x="17851" y="8142"/>
                  </a:lnTo>
                  <a:lnTo>
                    <a:pt x="17571" y="7752"/>
                  </a:lnTo>
                  <a:lnTo>
                    <a:pt x="17262" y="7413"/>
                  </a:lnTo>
                  <a:lnTo>
                    <a:pt x="17107" y="7269"/>
                  </a:lnTo>
                  <a:lnTo>
                    <a:pt x="16939" y="7126"/>
                  </a:lnTo>
                  <a:lnTo>
                    <a:pt x="16777" y="6996"/>
                  </a:lnTo>
                  <a:lnTo>
                    <a:pt x="16609" y="6892"/>
                  </a:lnTo>
                  <a:lnTo>
                    <a:pt x="16433" y="6787"/>
                  </a:lnTo>
                  <a:lnTo>
                    <a:pt x="16258" y="6709"/>
                  </a:lnTo>
                  <a:lnTo>
                    <a:pt x="15893" y="6579"/>
                  </a:lnTo>
                  <a:lnTo>
                    <a:pt x="15710" y="6540"/>
                  </a:lnTo>
                  <a:lnTo>
                    <a:pt x="15331" y="6514"/>
                  </a:lnTo>
                  <a:lnTo>
                    <a:pt x="15100" y="6527"/>
                  </a:lnTo>
                  <a:lnTo>
                    <a:pt x="14868" y="6566"/>
                  </a:lnTo>
                  <a:lnTo>
                    <a:pt x="14784" y="6201"/>
                  </a:lnTo>
                  <a:lnTo>
                    <a:pt x="14685" y="5849"/>
                  </a:lnTo>
                  <a:lnTo>
                    <a:pt x="14587" y="5511"/>
                  </a:lnTo>
                  <a:lnTo>
                    <a:pt x="14482" y="5172"/>
                  </a:lnTo>
                  <a:lnTo>
                    <a:pt x="14370" y="4846"/>
                  </a:lnTo>
                  <a:lnTo>
                    <a:pt x="14250" y="4521"/>
                  </a:lnTo>
                  <a:lnTo>
                    <a:pt x="14124" y="4208"/>
                  </a:lnTo>
                  <a:lnTo>
                    <a:pt x="13998" y="3908"/>
                  </a:lnTo>
                  <a:lnTo>
                    <a:pt x="13857" y="3609"/>
                  </a:lnTo>
                  <a:lnTo>
                    <a:pt x="13717" y="3335"/>
                  </a:lnTo>
                  <a:lnTo>
                    <a:pt x="13569" y="3062"/>
                  </a:lnTo>
                  <a:lnTo>
                    <a:pt x="13415" y="2788"/>
                  </a:lnTo>
                  <a:lnTo>
                    <a:pt x="13260" y="2540"/>
                  </a:lnTo>
                  <a:lnTo>
                    <a:pt x="13099" y="2293"/>
                  </a:lnTo>
                  <a:lnTo>
                    <a:pt x="12931" y="2058"/>
                  </a:lnTo>
                  <a:lnTo>
                    <a:pt x="12762" y="1837"/>
                  </a:lnTo>
                  <a:lnTo>
                    <a:pt x="12587" y="1615"/>
                  </a:lnTo>
                  <a:lnTo>
                    <a:pt x="12404" y="1420"/>
                  </a:lnTo>
                  <a:lnTo>
                    <a:pt x="12222" y="1238"/>
                  </a:lnTo>
                  <a:lnTo>
                    <a:pt x="12032" y="1055"/>
                  </a:lnTo>
                  <a:lnTo>
                    <a:pt x="11639" y="743"/>
                  </a:lnTo>
                  <a:lnTo>
                    <a:pt x="11442" y="599"/>
                  </a:lnTo>
                  <a:lnTo>
                    <a:pt x="11035" y="365"/>
                  </a:lnTo>
                  <a:lnTo>
                    <a:pt x="10825" y="274"/>
                  </a:lnTo>
                  <a:lnTo>
                    <a:pt x="10614" y="195"/>
                  </a:lnTo>
                  <a:lnTo>
                    <a:pt x="10396" y="117"/>
                  </a:lnTo>
                  <a:lnTo>
                    <a:pt x="10179" y="65"/>
                  </a:lnTo>
                  <a:lnTo>
                    <a:pt x="9961" y="26"/>
                  </a:lnTo>
                  <a:lnTo>
                    <a:pt x="9736" y="0"/>
                  </a:lnTo>
                  <a:lnTo>
                    <a:pt x="9512" y="0"/>
                  </a:lnTo>
                  <a:lnTo>
                    <a:pt x="9231" y="13"/>
                  </a:lnTo>
                  <a:lnTo>
                    <a:pt x="8950" y="52"/>
                  </a:lnTo>
                  <a:lnTo>
                    <a:pt x="8677" y="104"/>
                  </a:lnTo>
                  <a:lnTo>
                    <a:pt x="8403" y="195"/>
                  </a:lnTo>
                  <a:lnTo>
                    <a:pt x="8136" y="300"/>
                  </a:lnTo>
                  <a:lnTo>
                    <a:pt x="7869" y="430"/>
                  </a:lnTo>
                  <a:lnTo>
                    <a:pt x="7609" y="586"/>
                  </a:lnTo>
                  <a:lnTo>
                    <a:pt x="7357" y="756"/>
                  </a:lnTo>
                  <a:lnTo>
                    <a:pt x="7111" y="951"/>
                  </a:lnTo>
                  <a:lnTo>
                    <a:pt x="6872" y="1172"/>
                  </a:lnTo>
                  <a:lnTo>
                    <a:pt x="6641" y="1407"/>
                  </a:lnTo>
                  <a:lnTo>
                    <a:pt x="6409" y="1668"/>
                  </a:lnTo>
                  <a:lnTo>
                    <a:pt x="6191" y="1928"/>
                  </a:lnTo>
                  <a:lnTo>
                    <a:pt x="5974" y="2228"/>
                  </a:lnTo>
                  <a:lnTo>
                    <a:pt x="5770" y="2527"/>
                  </a:lnTo>
                  <a:lnTo>
                    <a:pt x="5567" y="2853"/>
                  </a:lnTo>
                  <a:lnTo>
                    <a:pt x="5377" y="3192"/>
                  </a:lnTo>
                  <a:lnTo>
                    <a:pt x="5195" y="3557"/>
                  </a:lnTo>
                  <a:lnTo>
                    <a:pt x="5026" y="3921"/>
                  </a:lnTo>
                  <a:lnTo>
                    <a:pt x="4865" y="4312"/>
                  </a:lnTo>
                  <a:lnTo>
                    <a:pt x="4703" y="4716"/>
                  </a:lnTo>
                  <a:lnTo>
                    <a:pt x="4563" y="5120"/>
                  </a:lnTo>
                  <a:lnTo>
                    <a:pt x="4430" y="5550"/>
                  </a:lnTo>
                  <a:lnTo>
                    <a:pt x="4303" y="5993"/>
                  </a:lnTo>
                  <a:lnTo>
                    <a:pt x="4191" y="6436"/>
                  </a:lnTo>
                  <a:lnTo>
                    <a:pt x="4086" y="6892"/>
                  </a:lnTo>
                  <a:lnTo>
                    <a:pt x="3994" y="7374"/>
                  </a:lnTo>
                  <a:lnTo>
                    <a:pt x="3917" y="7843"/>
                  </a:lnTo>
                  <a:lnTo>
                    <a:pt x="3847" y="8338"/>
                  </a:lnTo>
                  <a:lnTo>
                    <a:pt x="3791" y="8833"/>
                  </a:lnTo>
                  <a:lnTo>
                    <a:pt x="3749" y="9341"/>
                  </a:lnTo>
                  <a:lnTo>
                    <a:pt x="3713" y="9862"/>
                  </a:lnTo>
                  <a:lnTo>
                    <a:pt x="3587" y="9823"/>
                  </a:lnTo>
                  <a:lnTo>
                    <a:pt x="3320" y="9771"/>
                  </a:lnTo>
                  <a:lnTo>
                    <a:pt x="3187" y="9771"/>
                  </a:lnTo>
                  <a:lnTo>
                    <a:pt x="3019" y="9784"/>
                  </a:lnTo>
                  <a:lnTo>
                    <a:pt x="2857" y="9797"/>
                  </a:lnTo>
                  <a:lnTo>
                    <a:pt x="2703" y="9836"/>
                  </a:lnTo>
                  <a:lnTo>
                    <a:pt x="2541" y="9888"/>
                  </a:lnTo>
                  <a:lnTo>
                    <a:pt x="2387" y="9953"/>
                  </a:lnTo>
                  <a:lnTo>
                    <a:pt x="2239" y="10031"/>
                  </a:lnTo>
                  <a:lnTo>
                    <a:pt x="1944" y="10240"/>
                  </a:lnTo>
                  <a:lnTo>
                    <a:pt x="1804" y="10357"/>
                  </a:lnTo>
                  <a:lnTo>
                    <a:pt x="1664" y="10487"/>
                  </a:lnTo>
                  <a:lnTo>
                    <a:pt x="1530" y="10631"/>
                  </a:lnTo>
                  <a:lnTo>
                    <a:pt x="1278" y="10943"/>
                  </a:lnTo>
                  <a:lnTo>
                    <a:pt x="1039" y="11308"/>
                  </a:lnTo>
                  <a:lnTo>
                    <a:pt x="934" y="11503"/>
                  </a:lnTo>
                  <a:lnTo>
                    <a:pt x="723" y="11920"/>
                  </a:lnTo>
                  <a:lnTo>
                    <a:pt x="632" y="12142"/>
                  </a:lnTo>
                  <a:lnTo>
                    <a:pt x="541" y="12376"/>
                  </a:lnTo>
                  <a:lnTo>
                    <a:pt x="456" y="12624"/>
                  </a:lnTo>
                  <a:lnTo>
                    <a:pt x="316" y="13119"/>
                  </a:lnTo>
                  <a:lnTo>
                    <a:pt x="246" y="13379"/>
                  </a:lnTo>
                  <a:lnTo>
                    <a:pt x="190" y="13653"/>
                  </a:lnTo>
                  <a:lnTo>
                    <a:pt x="140" y="13927"/>
                  </a:lnTo>
                  <a:lnTo>
                    <a:pt x="98" y="14213"/>
                  </a:lnTo>
                  <a:lnTo>
                    <a:pt x="63" y="14487"/>
                  </a:lnTo>
                  <a:lnTo>
                    <a:pt x="35" y="14786"/>
                  </a:lnTo>
                  <a:lnTo>
                    <a:pt x="14" y="15086"/>
                  </a:lnTo>
                  <a:lnTo>
                    <a:pt x="0" y="15386"/>
                  </a:lnTo>
                  <a:lnTo>
                    <a:pt x="0" y="15985"/>
                  </a:lnTo>
                  <a:lnTo>
                    <a:pt x="14" y="16285"/>
                  </a:lnTo>
                  <a:lnTo>
                    <a:pt x="35" y="16584"/>
                  </a:lnTo>
                  <a:lnTo>
                    <a:pt x="63" y="16871"/>
                  </a:lnTo>
                  <a:lnTo>
                    <a:pt x="98" y="17158"/>
                  </a:lnTo>
                  <a:lnTo>
                    <a:pt x="140" y="17444"/>
                  </a:lnTo>
                  <a:lnTo>
                    <a:pt x="190" y="17718"/>
                  </a:lnTo>
                  <a:lnTo>
                    <a:pt x="246" y="17991"/>
                  </a:lnTo>
                  <a:lnTo>
                    <a:pt x="316" y="18252"/>
                  </a:lnTo>
                  <a:lnTo>
                    <a:pt x="456" y="18747"/>
                  </a:lnTo>
                  <a:lnTo>
                    <a:pt x="541" y="18994"/>
                  </a:lnTo>
                  <a:lnTo>
                    <a:pt x="632" y="19229"/>
                  </a:lnTo>
                  <a:lnTo>
                    <a:pt x="723" y="19450"/>
                  </a:lnTo>
                  <a:lnTo>
                    <a:pt x="934" y="19867"/>
                  </a:lnTo>
                  <a:lnTo>
                    <a:pt x="1039" y="20063"/>
                  </a:lnTo>
                  <a:lnTo>
                    <a:pt x="1278" y="20428"/>
                  </a:lnTo>
                  <a:lnTo>
                    <a:pt x="1530" y="20740"/>
                  </a:lnTo>
                  <a:lnTo>
                    <a:pt x="1664" y="20883"/>
                  </a:lnTo>
                  <a:lnTo>
                    <a:pt x="1804" y="21014"/>
                  </a:lnTo>
                  <a:lnTo>
                    <a:pt x="1944" y="21131"/>
                  </a:lnTo>
                  <a:lnTo>
                    <a:pt x="2239" y="21339"/>
                  </a:lnTo>
                  <a:lnTo>
                    <a:pt x="2387" y="21418"/>
                  </a:lnTo>
                  <a:lnTo>
                    <a:pt x="2541" y="21483"/>
                  </a:lnTo>
                  <a:lnTo>
                    <a:pt x="2703" y="21535"/>
                  </a:lnTo>
                  <a:lnTo>
                    <a:pt x="2857" y="21574"/>
                  </a:lnTo>
                  <a:lnTo>
                    <a:pt x="3019" y="21587"/>
                  </a:lnTo>
                  <a:lnTo>
                    <a:pt x="3187" y="21600"/>
                  </a:lnTo>
                  <a:lnTo>
                    <a:pt x="19375" y="21600"/>
                  </a:lnTo>
                  <a:lnTo>
                    <a:pt x="19613" y="21548"/>
                  </a:lnTo>
                  <a:lnTo>
                    <a:pt x="19726" y="21509"/>
                  </a:lnTo>
                  <a:lnTo>
                    <a:pt x="19950" y="21405"/>
                  </a:lnTo>
                  <a:lnTo>
                    <a:pt x="20063" y="21339"/>
                  </a:lnTo>
                  <a:lnTo>
                    <a:pt x="20168" y="21261"/>
                  </a:lnTo>
                  <a:lnTo>
                    <a:pt x="20273" y="21170"/>
                  </a:lnTo>
                  <a:lnTo>
                    <a:pt x="20372" y="21079"/>
                  </a:lnTo>
                  <a:lnTo>
                    <a:pt x="20470" y="20975"/>
                  </a:lnTo>
                  <a:lnTo>
                    <a:pt x="20568" y="20857"/>
                  </a:lnTo>
                  <a:lnTo>
                    <a:pt x="20659" y="20740"/>
                  </a:lnTo>
                  <a:lnTo>
                    <a:pt x="20744" y="20610"/>
                  </a:lnTo>
                  <a:lnTo>
                    <a:pt x="20912" y="20323"/>
                  </a:lnTo>
                  <a:lnTo>
                    <a:pt x="21066" y="20011"/>
                  </a:lnTo>
                  <a:lnTo>
                    <a:pt x="21137" y="19854"/>
                  </a:lnTo>
                  <a:lnTo>
                    <a:pt x="21200" y="19685"/>
                  </a:lnTo>
                  <a:lnTo>
                    <a:pt x="21263" y="19503"/>
                  </a:lnTo>
                  <a:lnTo>
                    <a:pt x="21319" y="19320"/>
                  </a:lnTo>
                  <a:lnTo>
                    <a:pt x="21368" y="19138"/>
                  </a:lnTo>
                  <a:lnTo>
                    <a:pt x="21417" y="18942"/>
                  </a:lnTo>
                  <a:lnTo>
                    <a:pt x="21460" y="18747"/>
                  </a:lnTo>
                  <a:lnTo>
                    <a:pt x="21530" y="18330"/>
                  </a:lnTo>
                  <a:lnTo>
                    <a:pt x="21551" y="18122"/>
                  </a:lnTo>
                  <a:lnTo>
                    <a:pt x="21572" y="17900"/>
                  </a:lnTo>
                  <a:lnTo>
                    <a:pt x="21586" y="17692"/>
                  </a:lnTo>
                  <a:lnTo>
                    <a:pt x="21600" y="17470"/>
                  </a:lnTo>
                  <a:lnTo>
                    <a:pt x="21600" y="17027"/>
                  </a:lnTo>
                  <a:lnTo>
                    <a:pt x="21586" y="16806"/>
                  </a:lnTo>
                  <a:lnTo>
                    <a:pt x="21558" y="16389"/>
                  </a:lnTo>
                  <a:lnTo>
                    <a:pt x="21502" y="15972"/>
                  </a:lnTo>
                  <a:lnTo>
                    <a:pt x="21467" y="15777"/>
                  </a:lnTo>
                  <a:lnTo>
                    <a:pt x="21425" y="15581"/>
                  </a:lnTo>
                  <a:lnTo>
                    <a:pt x="21382" y="15399"/>
                  </a:lnTo>
                  <a:lnTo>
                    <a:pt x="21333" y="15216"/>
                  </a:lnTo>
                  <a:lnTo>
                    <a:pt x="21277" y="15034"/>
                  </a:lnTo>
                  <a:lnTo>
                    <a:pt x="21221" y="14865"/>
                  </a:lnTo>
                  <a:lnTo>
                    <a:pt x="21158" y="14695"/>
                  </a:lnTo>
                  <a:lnTo>
                    <a:pt x="21088" y="14526"/>
                  </a:lnTo>
                  <a:lnTo>
                    <a:pt x="21017" y="14370"/>
                  </a:lnTo>
                  <a:lnTo>
                    <a:pt x="20947" y="14226"/>
                  </a:lnTo>
                  <a:lnTo>
                    <a:pt x="20870" y="14083"/>
                  </a:lnTo>
                  <a:lnTo>
                    <a:pt x="20786" y="13940"/>
                  </a:lnTo>
                  <a:lnTo>
                    <a:pt x="20701" y="13809"/>
                  </a:lnTo>
                  <a:lnTo>
                    <a:pt x="20519" y="13575"/>
                  </a:lnTo>
                  <a:lnTo>
                    <a:pt x="20428" y="13471"/>
                  </a:lnTo>
                  <a:lnTo>
                    <a:pt x="20231" y="13288"/>
                  </a:lnTo>
                  <a:lnTo>
                    <a:pt x="20126" y="13197"/>
                  </a:lnTo>
                  <a:lnTo>
                    <a:pt x="19915" y="13067"/>
                  </a:lnTo>
                  <a:lnTo>
                    <a:pt x="19803" y="13015"/>
                  </a:lnTo>
                  <a:lnTo>
                    <a:pt x="19698" y="12963"/>
                  </a:lnTo>
                  <a:lnTo>
                    <a:pt x="19578" y="12937"/>
                  </a:lnTo>
                  <a:lnTo>
                    <a:pt x="19466" y="12910"/>
                  </a:lnTo>
                  <a:lnTo>
                    <a:pt x="19347" y="12897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42315" tIns="42315" rIns="42315" bIns="42315" numCol="1" anchor="ctr">
              <a:noAutofit/>
            </a:bodyPr>
            <a:lstStyle/>
            <a:p>
              <a:pPr algn="ctr" defTabSz="845863" fontAlgn="ctr">
                <a:defRPr sz="6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微软雅黑"/>
                  <a:cs typeface="微软雅黑"/>
                  <a:sym typeface="微软雅黑"/>
                </a:defRPr>
              </a:pPr>
              <a:endParaRPr lang="en-US" sz="800" b="1" dirty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cs typeface="微软雅黑"/>
                <a:sym typeface="Arial" panose="020B0604020202020204" pitchFamily="34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6780573" y="2971141"/>
              <a:ext cx="1645002" cy="5980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 fontAlgn="ctr"/>
              <a:endParaRPr lang="en-US" altLang="zh-CN" sz="1200" b="1" dirty="0">
                <a:solidFill>
                  <a:srgbClr val="1D1D1A"/>
                </a:solidFill>
              </a:endParaRPr>
            </a:p>
            <a:p>
              <a:pPr algn="ctr" fontAlgn="ctr"/>
              <a:r>
                <a:rPr sz="1000" b="1" dirty="0">
                  <a:solidFill>
                    <a:srgbClr val="1D1D1A"/>
                  </a:solidFill>
                </a:rPr>
                <a:t>HUAWEI CLOUD Stack</a:t>
              </a:r>
              <a:endParaRPr lang="en-US" altLang="zh-CN" sz="1000" b="1" dirty="0">
                <a:solidFill>
                  <a:srgbClr val="1D1D1A"/>
                </a:solidFill>
              </a:endParaRPr>
            </a:p>
          </p:txBody>
        </p:sp>
      </p:grpSp>
      <p:sp>
        <p:nvSpPr>
          <p:cNvPr id="26" name="剪去单角的矩形 25"/>
          <p:cNvSpPr/>
          <p:nvPr/>
        </p:nvSpPr>
        <p:spPr>
          <a:xfrm>
            <a:off x="8873921" y="4767528"/>
            <a:ext cx="520953" cy="305050"/>
          </a:xfrm>
          <a:prstGeom prst="snip1Rect">
            <a:avLst>
              <a:gd name="adj" fmla="val 3643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algn="ctr" fontAlgn="ctr"/>
            <a:r>
              <a:rPr sz="1050" dirty="0">
                <a:solidFill>
                  <a:srgbClr val="1D1D1A"/>
                </a:solidFill>
              </a:rPr>
              <a:t>Image</a:t>
            </a:r>
            <a:endParaRPr lang="zh-CN" altLang="en-US" sz="1050" dirty="0">
              <a:solidFill>
                <a:srgbClr val="1D1D1A"/>
              </a:solidFill>
            </a:endParaRPr>
          </a:p>
        </p:txBody>
      </p:sp>
      <p:cxnSp>
        <p:nvCxnSpPr>
          <p:cNvPr id="29" name="曲线连接符 28"/>
          <p:cNvCxnSpPr/>
          <p:nvPr/>
        </p:nvCxnSpPr>
        <p:spPr>
          <a:xfrm flipV="1">
            <a:off x="9394874" y="4508931"/>
            <a:ext cx="1004003" cy="39124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8723302" y="2052036"/>
            <a:ext cx="1395486" cy="425856"/>
            <a:chOff x="8726709" y="2071252"/>
            <a:chExt cx="1396031" cy="42602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709" y="2071252"/>
              <a:ext cx="426022" cy="426022"/>
            </a:xfrm>
            <a:prstGeom prst="rect">
              <a:avLst/>
            </a:prstGeom>
          </p:spPr>
        </p:pic>
        <p:sp>
          <p:nvSpPr>
            <p:cNvPr id="94" name="矩形 93"/>
            <p:cNvSpPr/>
            <p:nvPr/>
          </p:nvSpPr>
          <p:spPr>
            <a:xfrm>
              <a:off x="9141743" y="2118605"/>
              <a:ext cx="980997" cy="2769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r>
                <a:rPr sz="1100" dirty="0">
                  <a:solidFill>
                    <a:srgbClr val="1D1D1A"/>
                  </a:solidFill>
                </a:rPr>
                <a:t>Department VDC</a:t>
              </a:r>
              <a:endParaRPr lang="en-US" altLang="zh-CN" sz="1100" dirty="0">
                <a:solidFill>
                  <a:srgbClr val="1D1D1A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205547" y="2007028"/>
            <a:ext cx="1178311" cy="515873"/>
            <a:chOff x="10209533" y="2026226"/>
            <a:chExt cx="1178771" cy="51607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9533" y="2026226"/>
              <a:ext cx="516075" cy="516075"/>
            </a:xfrm>
            <a:prstGeom prst="rect">
              <a:avLst/>
            </a:prstGeom>
          </p:spPr>
        </p:pic>
        <p:sp>
          <p:nvSpPr>
            <p:cNvPr id="95" name="矩形 94"/>
            <p:cNvSpPr/>
            <p:nvPr/>
          </p:nvSpPr>
          <p:spPr>
            <a:xfrm>
              <a:off x="10698450" y="2091446"/>
              <a:ext cx="689854" cy="2769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fontAlgn="ctr"/>
              <a:r>
                <a:rPr sz="1100" dirty="0">
                  <a:solidFill>
                    <a:srgbClr val="1D1D1A"/>
                  </a:solidFill>
                </a:rPr>
                <a:t>User group</a:t>
              </a:r>
              <a:endParaRPr lang="en-US" altLang="zh-CN" sz="1100" dirty="0">
                <a:solidFill>
                  <a:srgbClr val="1D1D1A"/>
                </a:solidFill>
              </a:endParaRPr>
            </a:p>
          </p:txBody>
        </p:sp>
      </p:grpSp>
      <p:sp>
        <p:nvSpPr>
          <p:cNvPr id="96" name="矩形 95"/>
          <p:cNvSpPr/>
          <p:nvPr/>
        </p:nvSpPr>
        <p:spPr>
          <a:xfrm>
            <a:off x="8585810" y="2590269"/>
            <a:ext cx="1540204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fontAlgn="ctr"/>
            <a:r>
              <a:rPr sz="1100" dirty="0">
                <a:solidFill>
                  <a:srgbClr val="1D1D1A"/>
                </a:solidFill>
              </a:rPr>
              <a:t>Quota management</a:t>
            </a:r>
            <a:endParaRPr lang="en-US" altLang="zh-CN" sz="1100" dirty="0">
              <a:solidFill>
                <a:srgbClr val="1D1D1A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10024581" y="2590269"/>
            <a:ext cx="1633143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fontAlgn="ctr"/>
            <a:r>
              <a:rPr sz="1100" dirty="0">
                <a:solidFill>
                  <a:srgbClr val="1D1D1A"/>
                </a:solidFill>
              </a:rPr>
              <a:t>Service management</a:t>
            </a:r>
            <a:endParaRPr lang="en-US" altLang="zh-CN" sz="1100" dirty="0">
              <a:solidFill>
                <a:srgbClr val="1D1D1A"/>
              </a:solidFill>
            </a:endParaRPr>
          </a:p>
        </p:txBody>
      </p:sp>
      <p:sp>
        <p:nvSpPr>
          <p:cNvPr id="141" name="圆角矩形 140"/>
          <p:cNvSpPr/>
          <p:nvPr/>
        </p:nvSpPr>
        <p:spPr bwMode="auto">
          <a:xfrm>
            <a:off x="1560330" y="2311820"/>
            <a:ext cx="594939" cy="275622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1403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sz="1000" dirty="0">
                <a:solidFill>
                  <a:schemeClr val="bg1"/>
                </a:solidFill>
              </a:rPr>
              <a:t>EI service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2" name="圆角矩形 141"/>
          <p:cNvSpPr/>
          <p:nvPr/>
        </p:nvSpPr>
        <p:spPr bwMode="auto">
          <a:xfrm>
            <a:off x="2220342" y="2311820"/>
            <a:ext cx="594939" cy="275622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1403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sz="1000" dirty="0" err="1">
                <a:solidFill>
                  <a:schemeClr val="bg1"/>
                </a:solidFill>
              </a:rPr>
              <a:t>PaaS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3" name="圆角矩形 142"/>
          <p:cNvSpPr/>
          <p:nvPr/>
        </p:nvSpPr>
        <p:spPr bwMode="auto">
          <a:xfrm>
            <a:off x="2849482" y="2311820"/>
            <a:ext cx="654432" cy="275622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1403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sz="1000" dirty="0" err="1">
                <a:solidFill>
                  <a:schemeClr val="bg1"/>
                </a:solidFill>
              </a:rPr>
              <a:t>Blockchain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4" name="圆角矩形 143"/>
          <p:cNvSpPr/>
          <p:nvPr/>
        </p:nvSpPr>
        <p:spPr bwMode="auto">
          <a:xfrm>
            <a:off x="3534926" y="2311820"/>
            <a:ext cx="594939" cy="275622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02" rIns="0" bIns="4570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1403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sz="1000" dirty="0" err="1">
                <a:solidFill>
                  <a:schemeClr val="bg1"/>
                </a:solidFill>
              </a:rPr>
              <a:t>IoT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0" y="4780522"/>
            <a:ext cx="493460" cy="4934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046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8432E-6 -1.11111E-6 L 3.48432E-6 0.00023 C 0.00065 -0.00069 0.0013 -0.00185 0.00208 -0.00185 C 0.00559 -0.00231 0.00937 -0.00185 0.01301 -0.00139 C 0.01327 -0.00139 0.0134 -0.00116 0.01379 -0.00092 C 0.01522 -0.00069 0.01666 -0.00046 0.01822 -1.11111E-6 C 0.01939 -0.00023 0.02056 -0.00069 0.02186 -0.00046 C 0.02447 -0.00046 0.02967 0.00046 0.02967 0.0007 C 0.03045 0.00023 0.03136 -1.11111E-6 0.03228 -1.11111E-6 C 0.03397 -0.00023 0.03592 -0.00023 0.03774 -0.00046 C 0.03826 -0.00069 0.03878 -0.00116 0.0393 -0.00139 L 0.04009 -0.00185 C 0.04035 -0.00208 0.04061 -0.00208 0.04087 -0.00231 C 0.04113 -0.00278 0.04126 -0.00324 0.04165 -0.00324 C 0.04191 -0.0037 0.0423 -0.0037 0.04269 -0.0037 C 0.04321 -0.00417 0.04373 -0.0044 0.04425 -0.00463 L 0.04581 -0.00555 C 0.04607 -0.00579 0.0462 -0.00602 0.04659 -0.00602 C 0.04724 -0.00648 0.04789 -0.00671 0.04868 -0.00694 L 0.05102 -0.00833 C 0.05128 -0.00856 0.05141 -0.0088 0.0518 -0.0088 C 0.05206 -0.00903 0.05323 -0.00949 0.05362 -0.00972 C 0.05388 -0.01018 0.05401 -0.01065 0.0544 -0.01065 C 0.05505 -0.01111 0.0557 -0.01134 0.05648 -0.01157 L 0.05805 -0.0125 C 0.05831 -0.01273 0.05857 -0.01273 0.05883 -0.01296 C 0.05909 -0.01342 0.05922 -0.01389 0.05961 -0.01389 C 0.06234 -0.0162 0.06013 -0.01366 0.06195 -0.01574 C 0.06273 -0.02037 0.0613 -0.01342 0.06299 -0.01852 C 0.06325 -0.01944 0.06312 -0.0206 0.06351 -0.0213 C 0.06364 -0.02176 0.06377 -0.02222 0.06403 -0.02268 C 0.06403 -0.02315 0.06403 -0.02384 0.06429 -0.02407 C 0.06455 -0.02477 0.06495 -0.02477 0.06534 -0.025 C 0.06547 -0.02592 0.06547 -0.02708 0.06586 -0.02778 C 0.06599 -0.02824 0.06625 -0.0287 0.06638 -0.02917 C 0.06651 -0.03009 0.06664 -0.03102 0.0669 -0.03194 L 0.06742 -0.03472 L 0.06768 -0.03611 C 0.06768 -0.03657 0.06768 -0.03727 0.06794 -0.0375 C 0.0682 -0.03842 0.06846 -0.03981 0.06898 -0.04028 C 0.0708 -0.04259 0.06846 -0.03981 0.07054 -0.04259 C 0.07067 -0.04305 0.07106 -0.04329 0.07132 -0.04352 C 0.07158 -0.04398 0.07184 -0.04467 0.07236 -0.04491 C 0.07275 -0.04537 0.07315 -0.04537 0.07367 -0.04537 C 0.07393 -0.0456 0.07406 -0.04583 0.07445 -0.04583 C 0.0751 -0.04606 0.07601 -0.0463 0.07679 -0.0463 C 0.07731 -0.04653 0.07796 -0.04676 0.07861 -0.04676 C 0.079 -0.04699 0.08017 -0.04745 0.08069 -0.04768 C 0.08095 -0.04815 0.08121 -0.04838 0.08148 -0.04861 C 0.08161 -0.04907 0.08174 -0.04977 0.082 -0.05 C 0.08213 -0.05046 0.08369 -0.05092 0.08382 -0.05092 C 0.08512 -0.05255 0.08395 -0.05162 0.0859 -0.05231 C 0.08941 -0.05417 0.08512 -0.05278 0.08954 -0.0537 C 0.09176 -0.0544 0.09059 -0.0544 0.09345 -0.05463 C 0.09475 -0.05486 0.09618 -0.05509 0.09761 -0.05509 L 0.101 -0.05555 C 0.10178 -0.05602 0.10269 -0.05602 0.1036 -0.05648 C 0.10464 -0.05717 0.10399 -0.05694 0.10542 -0.05741 L 0.12234 -0.05 L 0.13146 -0.04491 " pathEditMode="relative" rAng="0" ptsTypes="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6F53380-48EF-DD44-89EC-72DFC2428CBD}"/>
              </a:ext>
            </a:extLst>
          </p:cNvPr>
          <p:cNvSpPr/>
          <p:nvPr/>
        </p:nvSpPr>
        <p:spPr>
          <a:xfrm>
            <a:off x="3162799" y="1193087"/>
            <a:ext cx="5866402" cy="86734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6350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>
              <a:lnSpc>
                <a:spcPct val="120000"/>
              </a:lnSpc>
            </a:pPr>
            <a:endParaRPr lang="zh-CN" altLang="en-US" sz="11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538891" y="3298302"/>
            <a:ext cx="5114218" cy="48181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40000"/>
                  <a:lumOff val="60000"/>
                  <a:alpha val="10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16200000" scaled="1"/>
            <a:tileRect/>
          </a:gradFill>
          <a:ln w="3175" cap="flat" cmpd="sng" algn="ctr">
            <a:gradFill>
              <a:gsLst>
                <a:gs pos="0">
                  <a:schemeClr val="bg1">
                    <a:lumMod val="60000"/>
                    <a:lumOff val="40000"/>
                    <a:alpha val="0"/>
                  </a:schemeClr>
                </a:gs>
                <a:gs pos="100000">
                  <a:schemeClr val="bg1">
                    <a:lumMod val="60000"/>
                    <a:lumOff val="40000"/>
                    <a:alpha val="80000"/>
                  </a:schemeClr>
                </a:gs>
              </a:gsLst>
              <a:lin ang="5400000" scaled="0"/>
            </a:gradFill>
            <a:prstDash val="solid"/>
            <a:round/>
          </a:ln>
          <a:effectLst/>
        </p:spPr>
        <p:txBody>
          <a:bodyPr rtlCol="0" anchor="ctr"/>
          <a:lstStyle/>
          <a:p>
            <a:pPr algn="ctr" defTabSz="1649070"/>
            <a:endParaRPr lang="zh-CN" altLang="en-US" sz="3199" kern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1191"/>
          <p:cNvSpPr txBox="1"/>
          <p:nvPr/>
        </p:nvSpPr>
        <p:spPr>
          <a:xfrm>
            <a:off x="5385246" y="3592834"/>
            <a:ext cx="1421509" cy="2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Intelligent lossless switch</a:t>
            </a:r>
          </a:p>
        </p:txBody>
      </p:sp>
      <p:pic>
        <p:nvPicPr>
          <p:cNvPr id="4" name="图像" descr="图像"/>
          <p:cNvPicPr/>
          <p:nvPr/>
        </p:nvPicPr>
        <p:blipFill>
          <a:blip r:embed="rId3">
            <a:duotone>
              <a:prstClr val="black"/>
              <a:srgbClr val="4454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>
            <a:off x="5833751" y="1207999"/>
            <a:ext cx="524500" cy="3975323"/>
          </a:xfrm>
          <a:prstGeom prst="rect">
            <a:avLst/>
          </a:prstGeom>
        </p:spPr>
      </p:pic>
      <p:pic>
        <p:nvPicPr>
          <p:cNvPr id="5" name="图像" descr="图像"/>
          <p:cNvPicPr/>
          <p:nvPr/>
        </p:nvPicPr>
        <p:blipFill>
          <a:blip r:embed="rId4">
            <a:duotone>
              <a:prstClr val="black"/>
              <a:srgbClr val="4454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200000">
            <a:off x="5770953" y="632968"/>
            <a:ext cx="650095" cy="369159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520961" y="2927921"/>
            <a:ext cx="3150080" cy="2288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40000"/>
                  <a:lumOff val="60000"/>
                  <a:alpha val="20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16200000" scaled="1"/>
            <a:tileRect/>
          </a:gradFill>
          <a:ln w="3175" cap="flat" cmpd="sng" algn="ctr">
            <a:gradFill>
              <a:gsLst>
                <a:gs pos="0">
                  <a:schemeClr val="bg1">
                    <a:lumMod val="60000"/>
                    <a:lumOff val="40000"/>
                    <a:alpha val="0"/>
                  </a:schemeClr>
                </a:gs>
                <a:gs pos="100000">
                  <a:schemeClr val="bg1">
                    <a:lumMod val="60000"/>
                    <a:lumOff val="40000"/>
                    <a:alpha val="80000"/>
                  </a:schemeClr>
                </a:gs>
              </a:gsLst>
              <a:lin ang="5400000" scaled="0"/>
            </a:gradFill>
            <a:prstDash val="solid"/>
            <a:round/>
          </a:ln>
          <a:effectLst/>
        </p:spPr>
        <p:txBody>
          <a:bodyPr rtlCol="0" anchor="ctr"/>
          <a:lstStyle/>
          <a:p>
            <a:pPr algn="ctr" defTabSz="1649070">
              <a:defRPr/>
            </a:pPr>
            <a:endParaRPr lang="zh-CN" altLang="en-US" sz="3199" kern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520961" y="2881414"/>
            <a:ext cx="3150080" cy="22880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40000"/>
                  <a:lumOff val="60000"/>
                  <a:alpha val="20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16200000" scaled="1"/>
            <a:tileRect/>
          </a:gradFill>
          <a:ln w="3175" cap="flat" cmpd="sng" algn="ctr">
            <a:gradFill>
              <a:gsLst>
                <a:gs pos="0">
                  <a:schemeClr val="bg1">
                    <a:lumMod val="60000"/>
                    <a:lumOff val="40000"/>
                    <a:alpha val="0"/>
                  </a:schemeClr>
                </a:gs>
                <a:gs pos="100000">
                  <a:schemeClr val="bg1">
                    <a:lumMod val="60000"/>
                    <a:lumOff val="40000"/>
                    <a:alpha val="80000"/>
                  </a:schemeClr>
                </a:gs>
              </a:gsLst>
              <a:lin ang="5400000" scaled="0"/>
            </a:gradFill>
            <a:prstDash val="solid"/>
            <a:round/>
          </a:ln>
          <a:effectLst/>
        </p:spPr>
        <p:txBody>
          <a:bodyPr rtlCol="0" anchor="ctr"/>
          <a:lstStyle/>
          <a:p>
            <a:pPr algn="ctr" defTabSz="1649070"/>
            <a:endParaRPr lang="zh-CN" altLang="en-US" sz="3199" kern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Freeform 19"/>
          <p:cNvSpPr>
            <a:spLocks noEditPoints="1"/>
          </p:cNvSpPr>
          <p:nvPr/>
        </p:nvSpPr>
        <p:spPr bwMode="auto">
          <a:xfrm>
            <a:off x="3266240" y="3271143"/>
            <a:ext cx="5123914" cy="367503"/>
          </a:xfrm>
          <a:custGeom>
            <a:avLst/>
            <a:gdLst>
              <a:gd name="T0" fmla="*/ 3062 w 6124"/>
              <a:gd name="T1" fmla="*/ 504 h 520"/>
              <a:gd name="T2" fmla="*/ 903 w 6124"/>
              <a:gd name="T3" fmla="*/ 430 h 520"/>
              <a:gd name="T4" fmla="*/ 16 w 6124"/>
              <a:gd name="T5" fmla="*/ 260 h 520"/>
              <a:gd name="T6" fmla="*/ 903 w 6124"/>
              <a:gd name="T7" fmla="*/ 90 h 520"/>
              <a:gd name="T8" fmla="*/ 3062 w 6124"/>
              <a:gd name="T9" fmla="*/ 16 h 520"/>
              <a:gd name="T10" fmla="*/ 5221 w 6124"/>
              <a:gd name="T11" fmla="*/ 90 h 520"/>
              <a:gd name="T12" fmla="*/ 6108 w 6124"/>
              <a:gd name="T13" fmla="*/ 260 h 520"/>
              <a:gd name="T14" fmla="*/ 5221 w 6124"/>
              <a:gd name="T15" fmla="*/ 430 h 520"/>
              <a:gd name="T16" fmla="*/ 3062 w 6124"/>
              <a:gd name="T17" fmla="*/ 504 h 520"/>
              <a:gd name="T18" fmla="*/ 3062 w 6124"/>
              <a:gd name="T19" fmla="*/ 0 h 520"/>
              <a:gd name="T20" fmla="*/ 902 w 6124"/>
              <a:gd name="T21" fmla="*/ 74 h 520"/>
              <a:gd name="T22" fmla="*/ 246 w 6124"/>
              <a:gd name="T23" fmla="*/ 154 h 520"/>
              <a:gd name="T24" fmla="*/ 0 w 6124"/>
              <a:gd name="T25" fmla="*/ 260 h 520"/>
              <a:gd name="T26" fmla="*/ 246 w 6124"/>
              <a:gd name="T27" fmla="*/ 366 h 520"/>
              <a:gd name="T28" fmla="*/ 902 w 6124"/>
              <a:gd name="T29" fmla="*/ 446 h 520"/>
              <a:gd name="T30" fmla="*/ 3062 w 6124"/>
              <a:gd name="T31" fmla="*/ 520 h 520"/>
              <a:gd name="T32" fmla="*/ 5222 w 6124"/>
              <a:gd name="T33" fmla="*/ 446 h 520"/>
              <a:gd name="T34" fmla="*/ 5878 w 6124"/>
              <a:gd name="T35" fmla="*/ 366 h 520"/>
              <a:gd name="T36" fmla="*/ 6124 w 6124"/>
              <a:gd name="T37" fmla="*/ 260 h 520"/>
              <a:gd name="T38" fmla="*/ 5878 w 6124"/>
              <a:gd name="T39" fmla="*/ 154 h 520"/>
              <a:gd name="T40" fmla="*/ 5222 w 6124"/>
              <a:gd name="T41" fmla="*/ 74 h 520"/>
              <a:gd name="T42" fmla="*/ 3062 w 6124"/>
              <a:gd name="T4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24" h="520">
                <a:moveTo>
                  <a:pt x="3062" y="504"/>
                </a:moveTo>
                <a:cubicBezTo>
                  <a:pt x="2246" y="504"/>
                  <a:pt x="1480" y="478"/>
                  <a:pt x="903" y="430"/>
                </a:cubicBezTo>
                <a:cubicBezTo>
                  <a:pt x="80" y="362"/>
                  <a:pt x="16" y="283"/>
                  <a:pt x="16" y="260"/>
                </a:cubicBezTo>
                <a:cubicBezTo>
                  <a:pt x="16" y="237"/>
                  <a:pt x="80" y="158"/>
                  <a:pt x="903" y="90"/>
                </a:cubicBezTo>
                <a:cubicBezTo>
                  <a:pt x="1480" y="42"/>
                  <a:pt x="2246" y="16"/>
                  <a:pt x="3062" y="16"/>
                </a:cubicBezTo>
                <a:cubicBezTo>
                  <a:pt x="3878" y="16"/>
                  <a:pt x="4644" y="42"/>
                  <a:pt x="5221" y="90"/>
                </a:cubicBezTo>
                <a:cubicBezTo>
                  <a:pt x="6044" y="158"/>
                  <a:pt x="6108" y="237"/>
                  <a:pt x="6108" y="260"/>
                </a:cubicBezTo>
                <a:cubicBezTo>
                  <a:pt x="6108" y="283"/>
                  <a:pt x="6044" y="362"/>
                  <a:pt x="5221" y="430"/>
                </a:cubicBezTo>
                <a:cubicBezTo>
                  <a:pt x="4644" y="478"/>
                  <a:pt x="3878" y="504"/>
                  <a:pt x="3062" y="504"/>
                </a:cubicBezTo>
                <a:moveTo>
                  <a:pt x="3062" y="0"/>
                </a:moveTo>
                <a:cubicBezTo>
                  <a:pt x="2246" y="0"/>
                  <a:pt x="1479" y="26"/>
                  <a:pt x="902" y="74"/>
                </a:cubicBezTo>
                <a:cubicBezTo>
                  <a:pt x="621" y="97"/>
                  <a:pt x="401" y="124"/>
                  <a:pt x="246" y="154"/>
                </a:cubicBezTo>
                <a:cubicBezTo>
                  <a:pt x="26" y="197"/>
                  <a:pt x="0" y="235"/>
                  <a:pt x="0" y="260"/>
                </a:cubicBezTo>
                <a:cubicBezTo>
                  <a:pt x="0" y="285"/>
                  <a:pt x="26" y="323"/>
                  <a:pt x="246" y="366"/>
                </a:cubicBezTo>
                <a:cubicBezTo>
                  <a:pt x="401" y="396"/>
                  <a:pt x="621" y="423"/>
                  <a:pt x="902" y="446"/>
                </a:cubicBezTo>
                <a:cubicBezTo>
                  <a:pt x="1479" y="494"/>
                  <a:pt x="2246" y="520"/>
                  <a:pt x="3062" y="520"/>
                </a:cubicBezTo>
                <a:cubicBezTo>
                  <a:pt x="3878" y="520"/>
                  <a:pt x="4645" y="494"/>
                  <a:pt x="5222" y="446"/>
                </a:cubicBezTo>
                <a:cubicBezTo>
                  <a:pt x="5503" y="423"/>
                  <a:pt x="5723" y="396"/>
                  <a:pt x="5878" y="366"/>
                </a:cubicBezTo>
                <a:cubicBezTo>
                  <a:pt x="6098" y="323"/>
                  <a:pt x="6124" y="285"/>
                  <a:pt x="6124" y="260"/>
                </a:cubicBezTo>
                <a:cubicBezTo>
                  <a:pt x="6124" y="235"/>
                  <a:pt x="6098" y="197"/>
                  <a:pt x="5878" y="154"/>
                </a:cubicBezTo>
                <a:cubicBezTo>
                  <a:pt x="5723" y="124"/>
                  <a:pt x="5503" y="97"/>
                  <a:pt x="5222" y="74"/>
                </a:cubicBezTo>
                <a:cubicBezTo>
                  <a:pt x="4645" y="26"/>
                  <a:pt x="3878" y="0"/>
                  <a:pt x="3062" y="0"/>
                </a:cubicBezTo>
              </a:path>
            </a:pathLst>
          </a:custGeom>
          <a:gradFill>
            <a:gsLst>
              <a:gs pos="66000">
                <a:sysClr val="window" lastClr="FFFFFF">
                  <a:alpha val="20000"/>
                </a:sysClr>
              </a:gs>
              <a:gs pos="0">
                <a:sysClr val="window" lastClr="FFFFFF">
                  <a:alpha val="0"/>
                </a:sysClr>
              </a:gs>
            </a:gsLst>
            <a:lin ang="5400000" scaled="0"/>
          </a:gra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1480727">
              <a:defRPr/>
            </a:pPr>
            <a:endParaRPr lang="zh-CN" altLang="en-US" sz="2915" kern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425"/>
          <p:cNvSpPr txBox="1"/>
          <p:nvPr/>
        </p:nvSpPr>
        <p:spPr>
          <a:xfrm>
            <a:off x="4199204" y="1766283"/>
            <a:ext cx="358882" cy="1071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ERP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188862" y="1299488"/>
            <a:ext cx="359859" cy="359859"/>
            <a:chOff x="4168605" y="1298656"/>
            <a:chExt cx="360000" cy="36000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367B99B4-8FCD-2047-873F-CA01EE09C067}"/>
                </a:ext>
              </a:extLst>
            </p:cNvPr>
            <p:cNvSpPr>
              <a:spLocks/>
            </p:cNvSpPr>
            <p:nvPr/>
          </p:nvSpPr>
          <p:spPr>
            <a:xfrm>
              <a:off x="4168605" y="1298656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rgbClr val="666666">
                    <a:lumMod val="60000"/>
                    <a:lumOff val="40000"/>
                    <a:alpha val="5000"/>
                  </a:srgbClr>
                </a:gs>
                <a:gs pos="100000">
                  <a:srgbClr val="666666">
                    <a:lumMod val="60000"/>
                    <a:lumOff val="40000"/>
                    <a:alpha val="25000"/>
                  </a:srgbClr>
                </a:gs>
              </a:gsLst>
              <a:lin ang="27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381"/>
              <a:endParaRPr lang="zh-CN" altLang="en-US" sz="1599" b="1" kern="0" spc="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组合 134"/>
            <p:cNvGrpSpPr/>
            <p:nvPr/>
          </p:nvGrpSpPr>
          <p:grpSpPr>
            <a:xfrm>
              <a:off x="4279976" y="1407140"/>
              <a:ext cx="137259" cy="143032"/>
              <a:chOff x="12820650" y="5487130"/>
              <a:chExt cx="377825" cy="358777"/>
            </a:xfrm>
            <a:solidFill>
              <a:schemeClr val="bg1">
                <a:lumMod val="75000"/>
              </a:schemeClr>
            </a:solidFill>
          </p:grpSpPr>
          <p:sp>
            <p:nvSpPr>
              <p:cNvPr id="14" name="Freeform 63"/>
              <p:cNvSpPr/>
              <p:nvPr/>
            </p:nvSpPr>
            <p:spPr bwMode="auto">
              <a:xfrm>
                <a:off x="12820650" y="5487130"/>
                <a:ext cx="225425" cy="358775"/>
              </a:xfrm>
              <a:custGeom>
                <a:avLst/>
                <a:gdLst/>
                <a:ahLst/>
                <a:cxnLst>
                  <a:cxn ang="0">
                    <a:pos x="114" y="204"/>
                  </a:cxn>
                  <a:cxn ang="0">
                    <a:pos x="114" y="202"/>
                  </a:cxn>
                  <a:cxn ang="0">
                    <a:pos x="112" y="188"/>
                  </a:cxn>
                  <a:cxn ang="0">
                    <a:pos x="120" y="150"/>
                  </a:cxn>
                  <a:cxn ang="0">
                    <a:pos x="142" y="124"/>
                  </a:cxn>
                  <a:cxn ang="0">
                    <a:pos x="134" y="112"/>
                  </a:cxn>
                  <a:cxn ang="0">
                    <a:pos x="114" y="94"/>
                  </a:cxn>
                  <a:cxn ang="0">
                    <a:pos x="92" y="84"/>
                  </a:cxn>
                  <a:cxn ang="0">
                    <a:pos x="102" y="78"/>
                  </a:cxn>
                  <a:cxn ang="0">
                    <a:pos x="118" y="62"/>
                  </a:cxn>
                  <a:cxn ang="0">
                    <a:pos x="124" y="42"/>
                  </a:cxn>
                  <a:cxn ang="0">
                    <a:pos x="122" y="34"/>
                  </a:cxn>
                  <a:cxn ang="0">
                    <a:pos x="116" y="20"/>
                  </a:cxn>
                  <a:cxn ang="0">
                    <a:pos x="104" y="8"/>
                  </a:cxn>
                  <a:cxn ang="0">
                    <a:pos x="86" y="2"/>
                  </a:cxn>
                  <a:cxn ang="0">
                    <a:pos x="78" y="0"/>
                  </a:cxn>
                  <a:cxn ang="0">
                    <a:pos x="60" y="4"/>
                  </a:cxn>
                  <a:cxn ang="0">
                    <a:pos x="46" y="12"/>
                  </a:cxn>
                  <a:cxn ang="0">
                    <a:pos x="36" y="26"/>
                  </a:cxn>
                  <a:cxn ang="0">
                    <a:pos x="32" y="42"/>
                  </a:cxn>
                  <a:cxn ang="0">
                    <a:pos x="34" y="52"/>
                  </a:cxn>
                  <a:cxn ang="0">
                    <a:pos x="44" y="70"/>
                  </a:cxn>
                  <a:cxn ang="0">
                    <a:pos x="64" y="84"/>
                  </a:cxn>
                  <a:cxn ang="0">
                    <a:pos x="52" y="88"/>
                  </a:cxn>
                  <a:cxn ang="0">
                    <a:pos x="32" y="102"/>
                  </a:cxn>
                  <a:cxn ang="0">
                    <a:pos x="14" y="120"/>
                  </a:cxn>
                  <a:cxn ang="0">
                    <a:pos x="4" y="144"/>
                  </a:cxn>
                  <a:cxn ang="0">
                    <a:pos x="0" y="172"/>
                  </a:cxn>
                  <a:cxn ang="0">
                    <a:pos x="2" y="188"/>
                  </a:cxn>
                  <a:cxn ang="0">
                    <a:pos x="18" y="204"/>
                  </a:cxn>
                  <a:cxn ang="0">
                    <a:pos x="46" y="220"/>
                  </a:cxn>
                  <a:cxn ang="0">
                    <a:pos x="66" y="226"/>
                  </a:cxn>
                  <a:cxn ang="0">
                    <a:pos x="78" y="226"/>
                  </a:cxn>
                  <a:cxn ang="0">
                    <a:pos x="102" y="222"/>
                  </a:cxn>
                  <a:cxn ang="0">
                    <a:pos x="124" y="214"/>
                  </a:cxn>
                  <a:cxn ang="0">
                    <a:pos x="114" y="204"/>
                  </a:cxn>
                </a:cxnLst>
                <a:rect l="0" t="0" r="r" b="b"/>
                <a:pathLst>
                  <a:path w="142" h="226">
                    <a:moveTo>
                      <a:pt x="114" y="204"/>
                    </a:moveTo>
                    <a:lnTo>
                      <a:pt x="114" y="204"/>
                    </a:lnTo>
                    <a:lnTo>
                      <a:pt x="114" y="202"/>
                    </a:lnTo>
                    <a:lnTo>
                      <a:pt x="114" y="202"/>
                    </a:lnTo>
                    <a:lnTo>
                      <a:pt x="112" y="188"/>
                    </a:lnTo>
                    <a:lnTo>
                      <a:pt x="112" y="188"/>
                    </a:lnTo>
                    <a:lnTo>
                      <a:pt x="114" y="168"/>
                    </a:lnTo>
                    <a:lnTo>
                      <a:pt x="120" y="150"/>
                    </a:lnTo>
                    <a:lnTo>
                      <a:pt x="130" y="136"/>
                    </a:lnTo>
                    <a:lnTo>
                      <a:pt x="142" y="124"/>
                    </a:lnTo>
                    <a:lnTo>
                      <a:pt x="142" y="124"/>
                    </a:lnTo>
                    <a:lnTo>
                      <a:pt x="134" y="112"/>
                    </a:lnTo>
                    <a:lnTo>
                      <a:pt x="126" y="102"/>
                    </a:lnTo>
                    <a:lnTo>
                      <a:pt x="114" y="94"/>
                    </a:lnTo>
                    <a:lnTo>
                      <a:pt x="104" y="88"/>
                    </a:lnTo>
                    <a:lnTo>
                      <a:pt x="92" y="84"/>
                    </a:lnTo>
                    <a:lnTo>
                      <a:pt x="102" y="78"/>
                    </a:lnTo>
                    <a:lnTo>
                      <a:pt x="102" y="78"/>
                    </a:lnTo>
                    <a:lnTo>
                      <a:pt x="112" y="70"/>
                    </a:lnTo>
                    <a:lnTo>
                      <a:pt x="118" y="62"/>
                    </a:lnTo>
                    <a:lnTo>
                      <a:pt x="122" y="52"/>
                    </a:lnTo>
                    <a:lnTo>
                      <a:pt x="124" y="42"/>
                    </a:lnTo>
                    <a:lnTo>
                      <a:pt x="124" y="42"/>
                    </a:lnTo>
                    <a:lnTo>
                      <a:pt x="122" y="34"/>
                    </a:lnTo>
                    <a:lnTo>
                      <a:pt x="120" y="26"/>
                    </a:lnTo>
                    <a:lnTo>
                      <a:pt x="116" y="20"/>
                    </a:lnTo>
                    <a:lnTo>
                      <a:pt x="110" y="12"/>
                    </a:lnTo>
                    <a:lnTo>
                      <a:pt x="104" y="8"/>
                    </a:lnTo>
                    <a:lnTo>
                      <a:pt x="96" y="4"/>
                    </a:lnTo>
                    <a:lnTo>
                      <a:pt x="86" y="2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68" y="2"/>
                    </a:lnTo>
                    <a:lnTo>
                      <a:pt x="60" y="4"/>
                    </a:lnTo>
                    <a:lnTo>
                      <a:pt x="52" y="8"/>
                    </a:lnTo>
                    <a:lnTo>
                      <a:pt x="46" y="12"/>
                    </a:lnTo>
                    <a:lnTo>
                      <a:pt x="40" y="20"/>
                    </a:lnTo>
                    <a:lnTo>
                      <a:pt x="36" y="26"/>
                    </a:lnTo>
                    <a:lnTo>
                      <a:pt x="32" y="34"/>
                    </a:lnTo>
                    <a:lnTo>
                      <a:pt x="32" y="42"/>
                    </a:lnTo>
                    <a:lnTo>
                      <a:pt x="32" y="42"/>
                    </a:lnTo>
                    <a:lnTo>
                      <a:pt x="34" y="52"/>
                    </a:lnTo>
                    <a:lnTo>
                      <a:pt x="38" y="62"/>
                    </a:lnTo>
                    <a:lnTo>
                      <a:pt x="44" y="70"/>
                    </a:lnTo>
                    <a:lnTo>
                      <a:pt x="52" y="78"/>
                    </a:lnTo>
                    <a:lnTo>
                      <a:pt x="64" y="84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40" y="94"/>
                    </a:lnTo>
                    <a:lnTo>
                      <a:pt x="32" y="102"/>
                    </a:lnTo>
                    <a:lnTo>
                      <a:pt x="22" y="110"/>
                    </a:lnTo>
                    <a:lnTo>
                      <a:pt x="14" y="120"/>
                    </a:lnTo>
                    <a:lnTo>
                      <a:pt x="8" y="132"/>
                    </a:lnTo>
                    <a:lnTo>
                      <a:pt x="4" y="144"/>
                    </a:lnTo>
                    <a:lnTo>
                      <a:pt x="2" y="158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2" y="188"/>
                    </a:lnTo>
                    <a:lnTo>
                      <a:pt x="2" y="188"/>
                    </a:lnTo>
                    <a:lnTo>
                      <a:pt x="18" y="204"/>
                    </a:lnTo>
                    <a:lnTo>
                      <a:pt x="36" y="216"/>
                    </a:lnTo>
                    <a:lnTo>
                      <a:pt x="46" y="220"/>
                    </a:lnTo>
                    <a:lnTo>
                      <a:pt x="56" y="224"/>
                    </a:lnTo>
                    <a:lnTo>
                      <a:pt x="66" y="226"/>
                    </a:lnTo>
                    <a:lnTo>
                      <a:pt x="78" y="226"/>
                    </a:lnTo>
                    <a:lnTo>
                      <a:pt x="78" y="226"/>
                    </a:lnTo>
                    <a:lnTo>
                      <a:pt x="90" y="224"/>
                    </a:lnTo>
                    <a:lnTo>
                      <a:pt x="102" y="222"/>
                    </a:lnTo>
                    <a:lnTo>
                      <a:pt x="112" y="218"/>
                    </a:lnTo>
                    <a:lnTo>
                      <a:pt x="124" y="214"/>
                    </a:lnTo>
                    <a:lnTo>
                      <a:pt x="124" y="214"/>
                    </a:lnTo>
                    <a:lnTo>
                      <a:pt x="114" y="204"/>
                    </a:lnTo>
                    <a:lnTo>
                      <a:pt x="114" y="20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64"/>
              <p:cNvSpPr/>
              <p:nvPr/>
            </p:nvSpPr>
            <p:spPr bwMode="auto">
              <a:xfrm>
                <a:off x="13017500" y="5579207"/>
                <a:ext cx="180975" cy="266700"/>
              </a:xfrm>
              <a:custGeom>
                <a:avLst/>
                <a:gdLst/>
                <a:ahLst/>
                <a:cxnLst>
                  <a:cxn ang="0">
                    <a:pos x="66" y="62"/>
                  </a:cxn>
                  <a:cxn ang="0">
                    <a:pos x="76" y="56"/>
                  </a:cxn>
                  <a:cxn ang="0">
                    <a:pos x="86" y="46"/>
                  </a:cxn>
                  <a:cxn ang="0">
                    <a:pos x="90" y="30"/>
                  </a:cxn>
                  <a:cxn ang="0">
                    <a:pos x="90" y="24"/>
                  </a:cxn>
                  <a:cxn ang="0">
                    <a:pos x="82" y="10"/>
                  </a:cxn>
                  <a:cxn ang="0">
                    <a:pos x="64" y="2"/>
                  </a:cxn>
                  <a:cxn ang="0">
                    <a:pos x="58" y="0"/>
                  </a:cxn>
                  <a:cxn ang="0">
                    <a:pos x="44" y="2"/>
                  </a:cxn>
                  <a:cxn ang="0">
                    <a:pos x="28" y="20"/>
                  </a:cxn>
                  <a:cxn ang="0">
                    <a:pos x="24" y="30"/>
                  </a:cxn>
                  <a:cxn ang="0">
                    <a:pos x="26" y="38"/>
                  </a:cxn>
                  <a:cxn ang="0">
                    <a:pos x="34" y="52"/>
                  </a:cxn>
                  <a:cxn ang="0">
                    <a:pos x="50" y="62"/>
                  </a:cxn>
                  <a:cxn ang="0">
                    <a:pos x="38" y="66"/>
                  </a:cxn>
                  <a:cxn ang="0">
                    <a:pos x="34" y="70"/>
                  </a:cxn>
                  <a:cxn ang="0">
                    <a:pos x="28" y="72"/>
                  </a:cxn>
                  <a:cxn ang="0">
                    <a:pos x="24" y="76"/>
                  </a:cxn>
                  <a:cxn ang="0">
                    <a:pos x="6" y="100"/>
                  </a:cxn>
                  <a:cxn ang="0">
                    <a:pos x="0" y="130"/>
                  </a:cxn>
                  <a:cxn ang="0">
                    <a:pos x="2" y="140"/>
                  </a:cxn>
                  <a:cxn ang="0">
                    <a:pos x="10" y="150"/>
                  </a:cxn>
                  <a:cxn ang="0">
                    <a:pos x="14" y="154"/>
                  </a:cxn>
                  <a:cxn ang="0">
                    <a:pos x="20" y="156"/>
                  </a:cxn>
                  <a:cxn ang="0">
                    <a:pos x="28" y="162"/>
                  </a:cxn>
                  <a:cxn ang="0">
                    <a:pos x="48" y="168"/>
                  </a:cxn>
                  <a:cxn ang="0">
                    <a:pos x="58" y="168"/>
                  </a:cxn>
                  <a:cxn ang="0">
                    <a:pos x="88" y="160"/>
                  </a:cxn>
                  <a:cxn ang="0">
                    <a:pos x="114" y="140"/>
                  </a:cxn>
                  <a:cxn ang="0">
                    <a:pos x="114" y="130"/>
                  </a:cxn>
                  <a:cxn ang="0">
                    <a:pos x="114" y="118"/>
                  </a:cxn>
                  <a:cxn ang="0">
                    <a:pos x="108" y="98"/>
                  </a:cxn>
                  <a:cxn ang="0">
                    <a:pos x="98" y="82"/>
                  </a:cxn>
                  <a:cxn ang="0">
                    <a:pos x="84" y="70"/>
                  </a:cxn>
                  <a:cxn ang="0">
                    <a:pos x="76" y="66"/>
                  </a:cxn>
                </a:cxnLst>
                <a:rect l="0" t="0" r="r" b="b"/>
                <a:pathLst>
                  <a:path w="114" h="168">
                    <a:moveTo>
                      <a:pt x="76" y="66"/>
                    </a:moveTo>
                    <a:lnTo>
                      <a:pt x="66" y="62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82" y="52"/>
                    </a:lnTo>
                    <a:lnTo>
                      <a:pt x="86" y="46"/>
                    </a:lnTo>
                    <a:lnTo>
                      <a:pt x="90" y="38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0" y="24"/>
                    </a:lnTo>
                    <a:lnTo>
                      <a:pt x="88" y="20"/>
                    </a:lnTo>
                    <a:lnTo>
                      <a:pt x="82" y="10"/>
                    </a:lnTo>
                    <a:lnTo>
                      <a:pt x="70" y="2"/>
                    </a:lnTo>
                    <a:lnTo>
                      <a:pt x="64" y="2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0" y="2"/>
                    </a:lnTo>
                    <a:lnTo>
                      <a:pt x="44" y="2"/>
                    </a:lnTo>
                    <a:lnTo>
                      <a:pt x="34" y="10"/>
                    </a:lnTo>
                    <a:lnTo>
                      <a:pt x="28" y="20"/>
                    </a:lnTo>
                    <a:lnTo>
                      <a:pt x="26" y="24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6" y="38"/>
                    </a:lnTo>
                    <a:lnTo>
                      <a:pt x="28" y="46"/>
                    </a:lnTo>
                    <a:lnTo>
                      <a:pt x="34" y="52"/>
                    </a:lnTo>
                    <a:lnTo>
                      <a:pt x="40" y="56"/>
                    </a:lnTo>
                    <a:lnTo>
                      <a:pt x="50" y="62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34" y="70"/>
                    </a:lnTo>
                    <a:lnTo>
                      <a:pt x="34" y="70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14" y="86"/>
                    </a:lnTo>
                    <a:lnTo>
                      <a:pt x="6" y="100"/>
                    </a:lnTo>
                    <a:lnTo>
                      <a:pt x="2" y="114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2" y="140"/>
                    </a:lnTo>
                    <a:lnTo>
                      <a:pt x="2" y="140"/>
                    </a:lnTo>
                    <a:lnTo>
                      <a:pt x="10" y="150"/>
                    </a:lnTo>
                    <a:lnTo>
                      <a:pt x="10" y="150"/>
                    </a:lnTo>
                    <a:lnTo>
                      <a:pt x="14" y="154"/>
                    </a:lnTo>
                    <a:lnTo>
                      <a:pt x="14" y="154"/>
                    </a:lnTo>
                    <a:lnTo>
                      <a:pt x="20" y="156"/>
                    </a:lnTo>
                    <a:lnTo>
                      <a:pt x="20" y="156"/>
                    </a:lnTo>
                    <a:lnTo>
                      <a:pt x="28" y="162"/>
                    </a:lnTo>
                    <a:lnTo>
                      <a:pt x="38" y="164"/>
                    </a:lnTo>
                    <a:lnTo>
                      <a:pt x="48" y="168"/>
                    </a:lnTo>
                    <a:lnTo>
                      <a:pt x="58" y="168"/>
                    </a:lnTo>
                    <a:lnTo>
                      <a:pt x="58" y="168"/>
                    </a:lnTo>
                    <a:lnTo>
                      <a:pt x="74" y="166"/>
                    </a:lnTo>
                    <a:lnTo>
                      <a:pt x="88" y="160"/>
                    </a:lnTo>
                    <a:lnTo>
                      <a:pt x="102" y="152"/>
                    </a:lnTo>
                    <a:lnTo>
                      <a:pt x="114" y="140"/>
                    </a:lnTo>
                    <a:lnTo>
                      <a:pt x="114" y="140"/>
                    </a:lnTo>
                    <a:lnTo>
                      <a:pt x="114" y="130"/>
                    </a:lnTo>
                    <a:lnTo>
                      <a:pt x="114" y="130"/>
                    </a:lnTo>
                    <a:lnTo>
                      <a:pt x="114" y="118"/>
                    </a:lnTo>
                    <a:lnTo>
                      <a:pt x="112" y="108"/>
                    </a:lnTo>
                    <a:lnTo>
                      <a:pt x="108" y="98"/>
                    </a:lnTo>
                    <a:lnTo>
                      <a:pt x="104" y="90"/>
                    </a:lnTo>
                    <a:lnTo>
                      <a:pt x="98" y="82"/>
                    </a:lnTo>
                    <a:lnTo>
                      <a:pt x="92" y="76"/>
                    </a:lnTo>
                    <a:lnTo>
                      <a:pt x="84" y="70"/>
                    </a:lnTo>
                    <a:lnTo>
                      <a:pt x="76" y="66"/>
                    </a:lnTo>
                    <a:lnTo>
                      <a:pt x="76" y="6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6" name="文本框 442"/>
          <p:cNvSpPr txBox="1"/>
          <p:nvPr/>
        </p:nvSpPr>
        <p:spPr>
          <a:xfrm>
            <a:off x="3329022" y="1730031"/>
            <a:ext cx="667075" cy="17967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Core  Banking</a:t>
            </a:r>
          </a:p>
        </p:txBody>
      </p:sp>
      <p:sp>
        <p:nvSpPr>
          <p:cNvPr id="20" name="文本框 426"/>
          <p:cNvSpPr txBox="1"/>
          <p:nvPr/>
        </p:nvSpPr>
        <p:spPr>
          <a:xfrm>
            <a:off x="5624498" y="1751211"/>
            <a:ext cx="314790" cy="1373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HPC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601326" y="1299488"/>
            <a:ext cx="359859" cy="359859"/>
            <a:chOff x="5527679" y="1298656"/>
            <a:chExt cx="360000" cy="360000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xmlns="" id="{367B99B4-8FCD-2047-873F-CA01EE09C067}"/>
                </a:ext>
              </a:extLst>
            </p:cNvPr>
            <p:cNvSpPr>
              <a:spLocks/>
            </p:cNvSpPr>
            <p:nvPr/>
          </p:nvSpPr>
          <p:spPr>
            <a:xfrm>
              <a:off x="5527679" y="1298656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rgbClr val="666666">
                    <a:lumMod val="60000"/>
                    <a:lumOff val="40000"/>
                    <a:alpha val="5000"/>
                  </a:srgbClr>
                </a:gs>
                <a:gs pos="100000">
                  <a:srgbClr val="666666">
                    <a:lumMod val="60000"/>
                    <a:lumOff val="40000"/>
                    <a:alpha val="25000"/>
                  </a:srgbClr>
                </a:gs>
              </a:gsLst>
              <a:lin ang="27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381"/>
              <a:endParaRPr lang="zh-CN" altLang="en-US" sz="1599" b="1" kern="0" spc="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5641575" y="1414286"/>
              <a:ext cx="132208" cy="128741"/>
              <a:chOff x="7395769" y="1962153"/>
              <a:chExt cx="153798" cy="117670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Freeform 231"/>
              <p:cNvSpPr/>
              <p:nvPr/>
            </p:nvSpPr>
            <p:spPr bwMode="auto">
              <a:xfrm>
                <a:off x="7446681" y="1962153"/>
                <a:ext cx="51973" cy="18290"/>
              </a:xfrm>
              <a:custGeom>
                <a:avLst/>
                <a:gdLst/>
                <a:ahLst/>
                <a:cxnLst>
                  <a:cxn ang="0">
                    <a:pos x="58" y="58"/>
                  </a:cxn>
                  <a:cxn ang="0">
                    <a:pos x="236" y="58"/>
                  </a:cxn>
                  <a:cxn ang="0">
                    <a:pos x="236" y="120"/>
                  </a:cxn>
                  <a:cxn ang="0">
                    <a:pos x="294" y="120"/>
                  </a:cxn>
                  <a:cxn ang="0">
                    <a:pos x="294" y="54"/>
                  </a:cxn>
                  <a:cxn ang="0">
                    <a:pos x="294" y="54"/>
                  </a:cxn>
                  <a:cxn ang="0">
                    <a:pos x="294" y="44"/>
                  </a:cxn>
                  <a:cxn ang="0">
                    <a:pos x="290" y="34"/>
                  </a:cxn>
                  <a:cxn ang="0">
                    <a:pos x="284" y="24"/>
                  </a:cxn>
                  <a:cxn ang="0">
                    <a:pos x="278" y="16"/>
                  </a:cxn>
                  <a:cxn ang="0">
                    <a:pos x="270" y="8"/>
                  </a:cxn>
                  <a:cxn ang="0">
                    <a:pos x="260" y="4"/>
                  </a:cxn>
                  <a:cxn ang="0">
                    <a:pos x="250" y="0"/>
                  </a:cxn>
                  <a:cxn ang="0">
                    <a:pos x="238" y="0"/>
                  </a:cxn>
                  <a:cxn ang="0">
                    <a:pos x="56" y="0"/>
                  </a:cxn>
                  <a:cxn ang="0">
                    <a:pos x="56" y="0"/>
                  </a:cxn>
                  <a:cxn ang="0">
                    <a:pos x="44" y="0"/>
                  </a:cxn>
                  <a:cxn ang="0">
                    <a:pos x="34" y="4"/>
                  </a:cxn>
                  <a:cxn ang="0">
                    <a:pos x="24" y="8"/>
                  </a:cxn>
                  <a:cxn ang="0">
                    <a:pos x="16" y="16"/>
                  </a:cxn>
                  <a:cxn ang="0">
                    <a:pos x="10" y="24"/>
                  </a:cxn>
                  <a:cxn ang="0">
                    <a:pos x="4" y="34"/>
                  </a:cxn>
                  <a:cxn ang="0">
                    <a:pos x="2" y="44"/>
                  </a:cxn>
                  <a:cxn ang="0">
                    <a:pos x="0" y="54"/>
                  </a:cxn>
                  <a:cxn ang="0">
                    <a:pos x="0" y="120"/>
                  </a:cxn>
                  <a:cxn ang="0">
                    <a:pos x="58" y="120"/>
                  </a:cxn>
                  <a:cxn ang="0">
                    <a:pos x="58" y="58"/>
                  </a:cxn>
                </a:cxnLst>
                <a:rect l="0" t="0" r="r" b="b"/>
                <a:pathLst>
                  <a:path w="294" h="120">
                    <a:moveTo>
                      <a:pt x="58" y="58"/>
                    </a:moveTo>
                    <a:lnTo>
                      <a:pt x="236" y="58"/>
                    </a:lnTo>
                    <a:lnTo>
                      <a:pt x="236" y="120"/>
                    </a:lnTo>
                    <a:lnTo>
                      <a:pt x="294" y="120"/>
                    </a:lnTo>
                    <a:lnTo>
                      <a:pt x="294" y="54"/>
                    </a:lnTo>
                    <a:lnTo>
                      <a:pt x="294" y="54"/>
                    </a:lnTo>
                    <a:lnTo>
                      <a:pt x="294" y="44"/>
                    </a:lnTo>
                    <a:lnTo>
                      <a:pt x="290" y="34"/>
                    </a:lnTo>
                    <a:lnTo>
                      <a:pt x="284" y="24"/>
                    </a:lnTo>
                    <a:lnTo>
                      <a:pt x="278" y="16"/>
                    </a:lnTo>
                    <a:lnTo>
                      <a:pt x="270" y="8"/>
                    </a:lnTo>
                    <a:lnTo>
                      <a:pt x="260" y="4"/>
                    </a:lnTo>
                    <a:lnTo>
                      <a:pt x="250" y="0"/>
                    </a:lnTo>
                    <a:lnTo>
                      <a:pt x="238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44" y="0"/>
                    </a:lnTo>
                    <a:lnTo>
                      <a:pt x="34" y="4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4"/>
                    </a:lnTo>
                    <a:lnTo>
                      <a:pt x="0" y="120"/>
                    </a:lnTo>
                    <a:lnTo>
                      <a:pt x="58" y="120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23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232"/>
              <p:cNvSpPr/>
              <p:nvPr/>
            </p:nvSpPr>
            <p:spPr bwMode="auto">
              <a:xfrm>
                <a:off x="7395769" y="1983493"/>
                <a:ext cx="153798" cy="27435"/>
              </a:xfrm>
              <a:custGeom>
                <a:avLst/>
                <a:gdLst/>
                <a:ahLst/>
                <a:cxnLst>
                  <a:cxn ang="0">
                    <a:pos x="716" y="0"/>
                  </a:cxn>
                  <a:cxn ang="0">
                    <a:pos x="524" y="0"/>
                  </a:cxn>
                  <a:cxn ang="0">
                    <a:pos x="288" y="0"/>
                  </a:cxn>
                  <a:cxn ang="0">
                    <a:pos x="86" y="0"/>
                  </a:cxn>
                  <a:cxn ang="0">
                    <a:pos x="52" y="6"/>
                  </a:cxn>
                  <a:cxn ang="0">
                    <a:pos x="24" y="24"/>
                  </a:cxn>
                  <a:cxn ang="0">
                    <a:pos x="6" y="52"/>
                  </a:cxn>
                  <a:cxn ang="0">
                    <a:pos x="0" y="84"/>
                  </a:cxn>
                  <a:cxn ang="0">
                    <a:pos x="128" y="180"/>
                  </a:cxn>
                  <a:cxn ang="0">
                    <a:pos x="128" y="172"/>
                  </a:cxn>
                  <a:cxn ang="0">
                    <a:pos x="132" y="154"/>
                  </a:cxn>
                  <a:cxn ang="0">
                    <a:pos x="142" y="138"/>
                  </a:cxn>
                  <a:cxn ang="0">
                    <a:pos x="156" y="128"/>
                  </a:cxn>
                  <a:cxn ang="0">
                    <a:pos x="174" y="124"/>
                  </a:cxn>
                  <a:cxn ang="0">
                    <a:pos x="248" y="124"/>
                  </a:cxn>
                  <a:cxn ang="0">
                    <a:pos x="266" y="128"/>
                  </a:cxn>
                  <a:cxn ang="0">
                    <a:pos x="280" y="138"/>
                  </a:cxn>
                  <a:cxn ang="0">
                    <a:pos x="290" y="154"/>
                  </a:cxn>
                  <a:cxn ang="0">
                    <a:pos x="294" y="172"/>
                  </a:cxn>
                  <a:cxn ang="0">
                    <a:pos x="566" y="180"/>
                  </a:cxn>
                  <a:cxn ang="0">
                    <a:pos x="566" y="172"/>
                  </a:cxn>
                  <a:cxn ang="0">
                    <a:pos x="570" y="154"/>
                  </a:cxn>
                  <a:cxn ang="0">
                    <a:pos x="580" y="138"/>
                  </a:cxn>
                  <a:cxn ang="0">
                    <a:pos x="594" y="128"/>
                  </a:cxn>
                  <a:cxn ang="0">
                    <a:pos x="612" y="124"/>
                  </a:cxn>
                  <a:cxn ang="0">
                    <a:pos x="686" y="124"/>
                  </a:cxn>
                  <a:cxn ang="0">
                    <a:pos x="704" y="128"/>
                  </a:cxn>
                  <a:cxn ang="0">
                    <a:pos x="718" y="138"/>
                  </a:cxn>
                  <a:cxn ang="0">
                    <a:pos x="728" y="154"/>
                  </a:cxn>
                  <a:cxn ang="0">
                    <a:pos x="732" y="172"/>
                  </a:cxn>
                  <a:cxn ang="0">
                    <a:pos x="870" y="180"/>
                  </a:cxn>
                  <a:cxn ang="0">
                    <a:pos x="870" y="84"/>
                  </a:cxn>
                  <a:cxn ang="0">
                    <a:pos x="864" y="52"/>
                  </a:cxn>
                  <a:cxn ang="0">
                    <a:pos x="846" y="24"/>
                  </a:cxn>
                  <a:cxn ang="0">
                    <a:pos x="818" y="6"/>
                  </a:cxn>
                  <a:cxn ang="0">
                    <a:pos x="786" y="0"/>
                  </a:cxn>
                </a:cxnLst>
                <a:rect l="0" t="0" r="r" b="b"/>
                <a:pathLst>
                  <a:path w="870" h="180">
                    <a:moveTo>
                      <a:pt x="786" y="0"/>
                    </a:moveTo>
                    <a:lnTo>
                      <a:pt x="716" y="0"/>
                    </a:lnTo>
                    <a:lnTo>
                      <a:pt x="582" y="0"/>
                    </a:lnTo>
                    <a:lnTo>
                      <a:pt x="524" y="0"/>
                    </a:lnTo>
                    <a:lnTo>
                      <a:pt x="346" y="0"/>
                    </a:lnTo>
                    <a:lnTo>
                      <a:pt x="28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68" y="2"/>
                    </a:lnTo>
                    <a:lnTo>
                      <a:pt x="52" y="6"/>
                    </a:lnTo>
                    <a:lnTo>
                      <a:pt x="38" y="14"/>
                    </a:lnTo>
                    <a:lnTo>
                      <a:pt x="24" y="24"/>
                    </a:lnTo>
                    <a:lnTo>
                      <a:pt x="14" y="38"/>
                    </a:lnTo>
                    <a:lnTo>
                      <a:pt x="6" y="52"/>
                    </a:lnTo>
                    <a:lnTo>
                      <a:pt x="2" y="68"/>
                    </a:lnTo>
                    <a:lnTo>
                      <a:pt x="0" y="84"/>
                    </a:lnTo>
                    <a:lnTo>
                      <a:pt x="0" y="180"/>
                    </a:lnTo>
                    <a:lnTo>
                      <a:pt x="128" y="180"/>
                    </a:lnTo>
                    <a:lnTo>
                      <a:pt x="128" y="172"/>
                    </a:lnTo>
                    <a:lnTo>
                      <a:pt x="128" y="172"/>
                    </a:lnTo>
                    <a:lnTo>
                      <a:pt x="128" y="162"/>
                    </a:lnTo>
                    <a:lnTo>
                      <a:pt x="132" y="154"/>
                    </a:lnTo>
                    <a:lnTo>
                      <a:pt x="136" y="146"/>
                    </a:lnTo>
                    <a:lnTo>
                      <a:pt x="142" y="138"/>
                    </a:lnTo>
                    <a:lnTo>
                      <a:pt x="148" y="132"/>
                    </a:lnTo>
                    <a:lnTo>
                      <a:pt x="156" y="128"/>
                    </a:lnTo>
                    <a:lnTo>
                      <a:pt x="166" y="126"/>
                    </a:lnTo>
                    <a:lnTo>
                      <a:pt x="174" y="124"/>
                    </a:lnTo>
                    <a:lnTo>
                      <a:pt x="248" y="124"/>
                    </a:lnTo>
                    <a:lnTo>
                      <a:pt x="248" y="124"/>
                    </a:lnTo>
                    <a:lnTo>
                      <a:pt x="256" y="126"/>
                    </a:lnTo>
                    <a:lnTo>
                      <a:pt x="266" y="128"/>
                    </a:lnTo>
                    <a:lnTo>
                      <a:pt x="274" y="132"/>
                    </a:lnTo>
                    <a:lnTo>
                      <a:pt x="280" y="138"/>
                    </a:lnTo>
                    <a:lnTo>
                      <a:pt x="286" y="146"/>
                    </a:lnTo>
                    <a:lnTo>
                      <a:pt x="290" y="154"/>
                    </a:lnTo>
                    <a:lnTo>
                      <a:pt x="294" y="162"/>
                    </a:lnTo>
                    <a:lnTo>
                      <a:pt x="294" y="172"/>
                    </a:lnTo>
                    <a:lnTo>
                      <a:pt x="294" y="180"/>
                    </a:lnTo>
                    <a:lnTo>
                      <a:pt x="566" y="180"/>
                    </a:lnTo>
                    <a:lnTo>
                      <a:pt x="566" y="172"/>
                    </a:lnTo>
                    <a:lnTo>
                      <a:pt x="566" y="172"/>
                    </a:lnTo>
                    <a:lnTo>
                      <a:pt x="568" y="162"/>
                    </a:lnTo>
                    <a:lnTo>
                      <a:pt x="570" y="154"/>
                    </a:lnTo>
                    <a:lnTo>
                      <a:pt x="574" y="146"/>
                    </a:lnTo>
                    <a:lnTo>
                      <a:pt x="580" y="138"/>
                    </a:lnTo>
                    <a:lnTo>
                      <a:pt x="586" y="132"/>
                    </a:lnTo>
                    <a:lnTo>
                      <a:pt x="594" y="128"/>
                    </a:lnTo>
                    <a:lnTo>
                      <a:pt x="604" y="126"/>
                    </a:lnTo>
                    <a:lnTo>
                      <a:pt x="612" y="124"/>
                    </a:lnTo>
                    <a:lnTo>
                      <a:pt x="686" y="124"/>
                    </a:lnTo>
                    <a:lnTo>
                      <a:pt x="686" y="124"/>
                    </a:lnTo>
                    <a:lnTo>
                      <a:pt x="696" y="126"/>
                    </a:lnTo>
                    <a:lnTo>
                      <a:pt x="704" y="128"/>
                    </a:lnTo>
                    <a:lnTo>
                      <a:pt x="712" y="132"/>
                    </a:lnTo>
                    <a:lnTo>
                      <a:pt x="718" y="138"/>
                    </a:lnTo>
                    <a:lnTo>
                      <a:pt x="724" y="146"/>
                    </a:lnTo>
                    <a:lnTo>
                      <a:pt x="728" y="154"/>
                    </a:lnTo>
                    <a:lnTo>
                      <a:pt x="732" y="162"/>
                    </a:lnTo>
                    <a:lnTo>
                      <a:pt x="732" y="172"/>
                    </a:lnTo>
                    <a:lnTo>
                      <a:pt x="732" y="180"/>
                    </a:lnTo>
                    <a:lnTo>
                      <a:pt x="870" y="180"/>
                    </a:lnTo>
                    <a:lnTo>
                      <a:pt x="870" y="84"/>
                    </a:lnTo>
                    <a:lnTo>
                      <a:pt x="870" y="84"/>
                    </a:lnTo>
                    <a:lnTo>
                      <a:pt x="868" y="68"/>
                    </a:lnTo>
                    <a:lnTo>
                      <a:pt x="864" y="52"/>
                    </a:lnTo>
                    <a:lnTo>
                      <a:pt x="856" y="38"/>
                    </a:lnTo>
                    <a:lnTo>
                      <a:pt x="846" y="24"/>
                    </a:lnTo>
                    <a:lnTo>
                      <a:pt x="832" y="14"/>
                    </a:lnTo>
                    <a:lnTo>
                      <a:pt x="818" y="6"/>
                    </a:lnTo>
                    <a:lnTo>
                      <a:pt x="802" y="2"/>
                    </a:lnTo>
                    <a:lnTo>
                      <a:pt x="786" y="0"/>
                    </a:lnTo>
                    <a:lnTo>
                      <a:pt x="78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33"/>
              <p:cNvSpPr/>
              <p:nvPr/>
            </p:nvSpPr>
            <p:spPr bwMode="auto">
              <a:xfrm>
                <a:off x="7395769" y="2014891"/>
                <a:ext cx="153798" cy="64932"/>
              </a:xfrm>
              <a:custGeom>
                <a:avLst/>
                <a:gdLst/>
                <a:ahLst/>
                <a:cxnLst>
                  <a:cxn ang="0">
                    <a:pos x="732" y="40"/>
                  </a:cxn>
                  <a:cxn ang="0">
                    <a:pos x="728" y="58"/>
                  </a:cxn>
                  <a:cxn ang="0">
                    <a:pos x="718" y="74"/>
                  </a:cxn>
                  <a:cxn ang="0">
                    <a:pos x="704" y="84"/>
                  </a:cxn>
                  <a:cxn ang="0">
                    <a:pos x="686" y="88"/>
                  </a:cxn>
                  <a:cxn ang="0">
                    <a:pos x="612" y="88"/>
                  </a:cxn>
                  <a:cxn ang="0">
                    <a:pos x="594" y="84"/>
                  </a:cxn>
                  <a:cxn ang="0">
                    <a:pos x="580" y="74"/>
                  </a:cxn>
                  <a:cxn ang="0">
                    <a:pos x="570" y="58"/>
                  </a:cxn>
                  <a:cxn ang="0">
                    <a:pos x="566" y="40"/>
                  </a:cxn>
                  <a:cxn ang="0">
                    <a:pos x="540" y="0"/>
                  </a:cxn>
                  <a:cxn ang="0">
                    <a:pos x="300" y="0"/>
                  </a:cxn>
                  <a:cxn ang="0">
                    <a:pos x="294" y="40"/>
                  </a:cxn>
                  <a:cxn ang="0">
                    <a:pos x="294" y="50"/>
                  </a:cxn>
                  <a:cxn ang="0">
                    <a:pos x="286" y="66"/>
                  </a:cxn>
                  <a:cxn ang="0">
                    <a:pos x="274" y="80"/>
                  </a:cxn>
                  <a:cxn ang="0">
                    <a:pos x="256" y="86"/>
                  </a:cxn>
                  <a:cxn ang="0">
                    <a:pos x="174" y="88"/>
                  </a:cxn>
                  <a:cxn ang="0">
                    <a:pos x="166" y="86"/>
                  </a:cxn>
                  <a:cxn ang="0">
                    <a:pos x="148" y="80"/>
                  </a:cxn>
                  <a:cxn ang="0">
                    <a:pos x="136" y="66"/>
                  </a:cxn>
                  <a:cxn ang="0">
                    <a:pos x="128" y="50"/>
                  </a:cxn>
                  <a:cxn ang="0">
                    <a:pos x="128" y="0"/>
                  </a:cxn>
                  <a:cxn ang="0">
                    <a:pos x="0" y="340"/>
                  </a:cxn>
                  <a:cxn ang="0">
                    <a:pos x="2" y="358"/>
                  </a:cxn>
                  <a:cxn ang="0">
                    <a:pos x="14" y="388"/>
                  </a:cxn>
                  <a:cxn ang="0">
                    <a:pos x="38" y="410"/>
                  </a:cxn>
                  <a:cxn ang="0">
                    <a:pos x="68" y="424"/>
                  </a:cxn>
                  <a:cxn ang="0">
                    <a:pos x="786" y="426"/>
                  </a:cxn>
                  <a:cxn ang="0">
                    <a:pos x="802" y="424"/>
                  </a:cxn>
                  <a:cxn ang="0">
                    <a:pos x="832" y="410"/>
                  </a:cxn>
                  <a:cxn ang="0">
                    <a:pos x="856" y="388"/>
                  </a:cxn>
                  <a:cxn ang="0">
                    <a:pos x="868" y="358"/>
                  </a:cxn>
                  <a:cxn ang="0">
                    <a:pos x="870" y="0"/>
                  </a:cxn>
                  <a:cxn ang="0">
                    <a:pos x="732" y="40"/>
                  </a:cxn>
                </a:cxnLst>
                <a:rect l="0" t="0" r="r" b="b"/>
                <a:pathLst>
                  <a:path w="870" h="426">
                    <a:moveTo>
                      <a:pt x="732" y="40"/>
                    </a:moveTo>
                    <a:lnTo>
                      <a:pt x="732" y="40"/>
                    </a:lnTo>
                    <a:lnTo>
                      <a:pt x="732" y="50"/>
                    </a:lnTo>
                    <a:lnTo>
                      <a:pt x="728" y="58"/>
                    </a:lnTo>
                    <a:lnTo>
                      <a:pt x="724" y="66"/>
                    </a:lnTo>
                    <a:lnTo>
                      <a:pt x="718" y="74"/>
                    </a:lnTo>
                    <a:lnTo>
                      <a:pt x="712" y="80"/>
                    </a:lnTo>
                    <a:lnTo>
                      <a:pt x="704" y="84"/>
                    </a:lnTo>
                    <a:lnTo>
                      <a:pt x="696" y="86"/>
                    </a:lnTo>
                    <a:lnTo>
                      <a:pt x="686" y="88"/>
                    </a:lnTo>
                    <a:lnTo>
                      <a:pt x="612" y="88"/>
                    </a:lnTo>
                    <a:lnTo>
                      <a:pt x="612" y="88"/>
                    </a:lnTo>
                    <a:lnTo>
                      <a:pt x="604" y="86"/>
                    </a:lnTo>
                    <a:lnTo>
                      <a:pt x="594" y="84"/>
                    </a:lnTo>
                    <a:lnTo>
                      <a:pt x="586" y="80"/>
                    </a:lnTo>
                    <a:lnTo>
                      <a:pt x="580" y="74"/>
                    </a:lnTo>
                    <a:lnTo>
                      <a:pt x="574" y="66"/>
                    </a:lnTo>
                    <a:lnTo>
                      <a:pt x="570" y="58"/>
                    </a:lnTo>
                    <a:lnTo>
                      <a:pt x="568" y="50"/>
                    </a:lnTo>
                    <a:lnTo>
                      <a:pt x="566" y="40"/>
                    </a:lnTo>
                    <a:lnTo>
                      <a:pt x="566" y="0"/>
                    </a:lnTo>
                    <a:lnTo>
                      <a:pt x="540" y="0"/>
                    </a:lnTo>
                    <a:lnTo>
                      <a:pt x="330" y="0"/>
                    </a:lnTo>
                    <a:lnTo>
                      <a:pt x="300" y="0"/>
                    </a:lnTo>
                    <a:lnTo>
                      <a:pt x="294" y="0"/>
                    </a:lnTo>
                    <a:lnTo>
                      <a:pt x="294" y="40"/>
                    </a:lnTo>
                    <a:lnTo>
                      <a:pt x="294" y="40"/>
                    </a:lnTo>
                    <a:lnTo>
                      <a:pt x="294" y="50"/>
                    </a:lnTo>
                    <a:lnTo>
                      <a:pt x="290" y="58"/>
                    </a:lnTo>
                    <a:lnTo>
                      <a:pt x="286" y="66"/>
                    </a:lnTo>
                    <a:lnTo>
                      <a:pt x="280" y="74"/>
                    </a:lnTo>
                    <a:lnTo>
                      <a:pt x="274" y="80"/>
                    </a:lnTo>
                    <a:lnTo>
                      <a:pt x="266" y="84"/>
                    </a:lnTo>
                    <a:lnTo>
                      <a:pt x="256" y="86"/>
                    </a:lnTo>
                    <a:lnTo>
                      <a:pt x="248" y="88"/>
                    </a:lnTo>
                    <a:lnTo>
                      <a:pt x="174" y="88"/>
                    </a:lnTo>
                    <a:lnTo>
                      <a:pt x="174" y="88"/>
                    </a:lnTo>
                    <a:lnTo>
                      <a:pt x="166" y="86"/>
                    </a:lnTo>
                    <a:lnTo>
                      <a:pt x="156" y="84"/>
                    </a:lnTo>
                    <a:lnTo>
                      <a:pt x="148" y="80"/>
                    </a:lnTo>
                    <a:lnTo>
                      <a:pt x="142" y="74"/>
                    </a:lnTo>
                    <a:lnTo>
                      <a:pt x="136" y="66"/>
                    </a:lnTo>
                    <a:lnTo>
                      <a:pt x="132" y="58"/>
                    </a:lnTo>
                    <a:lnTo>
                      <a:pt x="128" y="50"/>
                    </a:lnTo>
                    <a:lnTo>
                      <a:pt x="128" y="40"/>
                    </a:lnTo>
                    <a:lnTo>
                      <a:pt x="128" y="0"/>
                    </a:lnTo>
                    <a:lnTo>
                      <a:pt x="0" y="0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2" y="358"/>
                    </a:lnTo>
                    <a:lnTo>
                      <a:pt x="6" y="374"/>
                    </a:lnTo>
                    <a:lnTo>
                      <a:pt x="14" y="388"/>
                    </a:lnTo>
                    <a:lnTo>
                      <a:pt x="24" y="400"/>
                    </a:lnTo>
                    <a:lnTo>
                      <a:pt x="38" y="410"/>
                    </a:lnTo>
                    <a:lnTo>
                      <a:pt x="52" y="418"/>
                    </a:lnTo>
                    <a:lnTo>
                      <a:pt x="68" y="424"/>
                    </a:lnTo>
                    <a:lnTo>
                      <a:pt x="86" y="426"/>
                    </a:lnTo>
                    <a:lnTo>
                      <a:pt x="786" y="426"/>
                    </a:lnTo>
                    <a:lnTo>
                      <a:pt x="786" y="426"/>
                    </a:lnTo>
                    <a:lnTo>
                      <a:pt x="802" y="424"/>
                    </a:lnTo>
                    <a:lnTo>
                      <a:pt x="818" y="418"/>
                    </a:lnTo>
                    <a:lnTo>
                      <a:pt x="832" y="410"/>
                    </a:lnTo>
                    <a:lnTo>
                      <a:pt x="846" y="400"/>
                    </a:lnTo>
                    <a:lnTo>
                      <a:pt x="856" y="388"/>
                    </a:lnTo>
                    <a:lnTo>
                      <a:pt x="864" y="374"/>
                    </a:lnTo>
                    <a:lnTo>
                      <a:pt x="868" y="358"/>
                    </a:lnTo>
                    <a:lnTo>
                      <a:pt x="870" y="340"/>
                    </a:lnTo>
                    <a:lnTo>
                      <a:pt x="870" y="0"/>
                    </a:lnTo>
                    <a:lnTo>
                      <a:pt x="732" y="0"/>
                    </a:lnTo>
                    <a:lnTo>
                      <a:pt x="732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234"/>
              <p:cNvSpPr/>
              <p:nvPr/>
            </p:nvSpPr>
            <p:spPr bwMode="auto">
              <a:xfrm>
                <a:off x="7421932" y="2006050"/>
                <a:ext cx="22273" cy="19815"/>
              </a:xfrm>
              <a:custGeom>
                <a:avLst/>
                <a:gdLst/>
                <a:ahLst/>
                <a:cxnLst>
                  <a:cxn ang="0">
                    <a:pos x="126" y="92"/>
                  </a:cxn>
                  <a:cxn ang="0">
                    <a:pos x="126" y="92"/>
                  </a:cxn>
                  <a:cxn ang="0">
                    <a:pos x="126" y="100"/>
                  </a:cxn>
                  <a:cxn ang="0">
                    <a:pos x="124" y="106"/>
                  </a:cxn>
                  <a:cxn ang="0">
                    <a:pos x="120" y="114"/>
                  </a:cxn>
                  <a:cxn ang="0">
                    <a:pos x="116" y="118"/>
                  </a:cxn>
                  <a:cxn ang="0">
                    <a:pos x="110" y="122"/>
                  </a:cxn>
                  <a:cxn ang="0">
                    <a:pos x="104" y="126"/>
                  </a:cxn>
                  <a:cxn ang="0">
                    <a:pos x="98" y="128"/>
                  </a:cxn>
                  <a:cxn ang="0">
                    <a:pos x="90" y="130"/>
                  </a:cxn>
                  <a:cxn ang="0">
                    <a:pos x="36" y="130"/>
                  </a:cxn>
                  <a:cxn ang="0">
                    <a:pos x="36" y="130"/>
                  </a:cxn>
                  <a:cxn ang="0">
                    <a:pos x="28" y="128"/>
                  </a:cxn>
                  <a:cxn ang="0">
                    <a:pos x="22" y="126"/>
                  </a:cxn>
                  <a:cxn ang="0">
                    <a:pos x="16" y="122"/>
                  </a:cxn>
                  <a:cxn ang="0">
                    <a:pos x="10" y="118"/>
                  </a:cxn>
                  <a:cxn ang="0">
                    <a:pos x="6" y="114"/>
                  </a:cxn>
                  <a:cxn ang="0">
                    <a:pos x="4" y="106"/>
                  </a:cxn>
                  <a:cxn ang="0">
                    <a:pos x="2" y="100"/>
                  </a:cxn>
                  <a:cxn ang="0">
                    <a:pos x="0" y="9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2" y="30"/>
                  </a:cxn>
                  <a:cxn ang="0">
                    <a:pos x="4" y="22"/>
                  </a:cxn>
                  <a:cxn ang="0">
                    <a:pos x="6" y="16"/>
                  </a:cxn>
                  <a:cxn ang="0">
                    <a:pos x="10" y="12"/>
                  </a:cxn>
                  <a:cxn ang="0">
                    <a:pos x="16" y="6"/>
                  </a:cxn>
                  <a:cxn ang="0">
                    <a:pos x="22" y="4"/>
                  </a:cxn>
                  <a:cxn ang="0">
                    <a:pos x="28" y="2"/>
                  </a:cxn>
                  <a:cxn ang="0">
                    <a:pos x="36" y="0"/>
                  </a:cxn>
                  <a:cxn ang="0">
                    <a:pos x="90" y="0"/>
                  </a:cxn>
                  <a:cxn ang="0">
                    <a:pos x="90" y="0"/>
                  </a:cxn>
                  <a:cxn ang="0">
                    <a:pos x="98" y="2"/>
                  </a:cxn>
                  <a:cxn ang="0">
                    <a:pos x="104" y="4"/>
                  </a:cxn>
                  <a:cxn ang="0">
                    <a:pos x="110" y="6"/>
                  </a:cxn>
                  <a:cxn ang="0">
                    <a:pos x="116" y="12"/>
                  </a:cxn>
                  <a:cxn ang="0">
                    <a:pos x="120" y="16"/>
                  </a:cxn>
                  <a:cxn ang="0">
                    <a:pos x="124" y="22"/>
                  </a:cxn>
                  <a:cxn ang="0">
                    <a:pos x="126" y="30"/>
                  </a:cxn>
                  <a:cxn ang="0">
                    <a:pos x="126" y="38"/>
                  </a:cxn>
                  <a:cxn ang="0">
                    <a:pos x="126" y="92"/>
                  </a:cxn>
                </a:cxnLst>
                <a:rect l="0" t="0" r="r" b="b"/>
                <a:pathLst>
                  <a:path w="125" h="130">
                    <a:moveTo>
                      <a:pt x="126" y="92"/>
                    </a:moveTo>
                    <a:lnTo>
                      <a:pt x="126" y="92"/>
                    </a:lnTo>
                    <a:lnTo>
                      <a:pt x="126" y="100"/>
                    </a:lnTo>
                    <a:lnTo>
                      <a:pt x="124" y="106"/>
                    </a:lnTo>
                    <a:lnTo>
                      <a:pt x="120" y="114"/>
                    </a:lnTo>
                    <a:lnTo>
                      <a:pt x="116" y="118"/>
                    </a:lnTo>
                    <a:lnTo>
                      <a:pt x="110" y="122"/>
                    </a:lnTo>
                    <a:lnTo>
                      <a:pt x="104" y="126"/>
                    </a:lnTo>
                    <a:lnTo>
                      <a:pt x="98" y="128"/>
                    </a:lnTo>
                    <a:lnTo>
                      <a:pt x="90" y="130"/>
                    </a:lnTo>
                    <a:lnTo>
                      <a:pt x="36" y="130"/>
                    </a:lnTo>
                    <a:lnTo>
                      <a:pt x="36" y="130"/>
                    </a:lnTo>
                    <a:lnTo>
                      <a:pt x="28" y="128"/>
                    </a:lnTo>
                    <a:lnTo>
                      <a:pt x="22" y="126"/>
                    </a:lnTo>
                    <a:lnTo>
                      <a:pt x="16" y="122"/>
                    </a:lnTo>
                    <a:lnTo>
                      <a:pt x="10" y="118"/>
                    </a:lnTo>
                    <a:lnTo>
                      <a:pt x="6" y="114"/>
                    </a:lnTo>
                    <a:lnTo>
                      <a:pt x="4" y="106"/>
                    </a:lnTo>
                    <a:lnTo>
                      <a:pt x="2" y="100"/>
                    </a:lnTo>
                    <a:lnTo>
                      <a:pt x="0" y="9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4" y="22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28" y="2"/>
                    </a:lnTo>
                    <a:lnTo>
                      <a:pt x="36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8" y="2"/>
                    </a:lnTo>
                    <a:lnTo>
                      <a:pt x="104" y="4"/>
                    </a:lnTo>
                    <a:lnTo>
                      <a:pt x="110" y="6"/>
                    </a:lnTo>
                    <a:lnTo>
                      <a:pt x="116" y="12"/>
                    </a:lnTo>
                    <a:lnTo>
                      <a:pt x="120" y="16"/>
                    </a:lnTo>
                    <a:lnTo>
                      <a:pt x="124" y="22"/>
                    </a:lnTo>
                    <a:lnTo>
                      <a:pt x="126" y="30"/>
                    </a:lnTo>
                    <a:lnTo>
                      <a:pt x="126" y="38"/>
                    </a:lnTo>
                    <a:lnTo>
                      <a:pt x="126" y="9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235"/>
              <p:cNvSpPr/>
              <p:nvPr/>
            </p:nvSpPr>
            <p:spPr bwMode="auto">
              <a:xfrm>
                <a:off x="7501129" y="2006965"/>
                <a:ext cx="19444" cy="17376"/>
              </a:xfrm>
              <a:custGeom>
                <a:avLst/>
                <a:gdLst/>
                <a:ahLst/>
                <a:cxnLst>
                  <a:cxn ang="0">
                    <a:pos x="110" y="82"/>
                  </a:cxn>
                  <a:cxn ang="0">
                    <a:pos x="110" y="82"/>
                  </a:cxn>
                  <a:cxn ang="0">
                    <a:pos x="110" y="88"/>
                  </a:cxn>
                  <a:cxn ang="0">
                    <a:pos x="108" y="94"/>
                  </a:cxn>
                  <a:cxn ang="0">
                    <a:pos x="102" y="104"/>
                  </a:cxn>
                  <a:cxn ang="0">
                    <a:pos x="92" y="112"/>
                  </a:cxn>
                  <a:cxn ang="0">
                    <a:pos x="86" y="114"/>
                  </a:cxn>
                  <a:cxn ang="0">
                    <a:pos x="80" y="114"/>
                  </a:cxn>
                  <a:cxn ang="0">
                    <a:pos x="30" y="114"/>
                  </a:cxn>
                  <a:cxn ang="0">
                    <a:pos x="30" y="114"/>
                  </a:cxn>
                  <a:cxn ang="0">
                    <a:pos x="24" y="114"/>
                  </a:cxn>
                  <a:cxn ang="0">
                    <a:pos x="18" y="112"/>
                  </a:cxn>
                  <a:cxn ang="0">
                    <a:pos x="8" y="104"/>
                  </a:cxn>
                  <a:cxn ang="0">
                    <a:pos x="2" y="94"/>
                  </a:cxn>
                  <a:cxn ang="0">
                    <a:pos x="0" y="88"/>
                  </a:cxn>
                  <a:cxn ang="0">
                    <a:pos x="0" y="82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0" y="26"/>
                  </a:cxn>
                  <a:cxn ang="0">
                    <a:pos x="2" y="20"/>
                  </a:cxn>
                  <a:cxn ang="0">
                    <a:pos x="8" y="10"/>
                  </a:cxn>
                  <a:cxn ang="0">
                    <a:pos x="18" y="2"/>
                  </a:cxn>
                  <a:cxn ang="0">
                    <a:pos x="24" y="0"/>
                  </a:cxn>
                  <a:cxn ang="0">
                    <a:pos x="30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6" y="0"/>
                  </a:cxn>
                  <a:cxn ang="0">
                    <a:pos x="92" y="2"/>
                  </a:cxn>
                  <a:cxn ang="0">
                    <a:pos x="102" y="10"/>
                  </a:cxn>
                  <a:cxn ang="0">
                    <a:pos x="108" y="20"/>
                  </a:cxn>
                  <a:cxn ang="0">
                    <a:pos x="110" y="26"/>
                  </a:cxn>
                  <a:cxn ang="0">
                    <a:pos x="110" y="32"/>
                  </a:cxn>
                  <a:cxn ang="0">
                    <a:pos x="110" y="82"/>
                  </a:cxn>
                </a:cxnLst>
                <a:rect l="0" t="0" r="r" b="b"/>
                <a:pathLst>
                  <a:path w="110" h="114">
                    <a:moveTo>
                      <a:pt x="110" y="82"/>
                    </a:moveTo>
                    <a:lnTo>
                      <a:pt x="110" y="82"/>
                    </a:lnTo>
                    <a:lnTo>
                      <a:pt x="110" y="88"/>
                    </a:lnTo>
                    <a:lnTo>
                      <a:pt x="108" y="94"/>
                    </a:lnTo>
                    <a:lnTo>
                      <a:pt x="102" y="104"/>
                    </a:lnTo>
                    <a:lnTo>
                      <a:pt x="92" y="112"/>
                    </a:lnTo>
                    <a:lnTo>
                      <a:pt x="86" y="114"/>
                    </a:lnTo>
                    <a:lnTo>
                      <a:pt x="80" y="114"/>
                    </a:lnTo>
                    <a:lnTo>
                      <a:pt x="30" y="114"/>
                    </a:lnTo>
                    <a:lnTo>
                      <a:pt x="30" y="114"/>
                    </a:lnTo>
                    <a:lnTo>
                      <a:pt x="24" y="114"/>
                    </a:lnTo>
                    <a:lnTo>
                      <a:pt x="18" y="112"/>
                    </a:lnTo>
                    <a:lnTo>
                      <a:pt x="8" y="104"/>
                    </a:lnTo>
                    <a:lnTo>
                      <a:pt x="2" y="94"/>
                    </a:lnTo>
                    <a:lnTo>
                      <a:pt x="0" y="88"/>
                    </a:lnTo>
                    <a:lnTo>
                      <a:pt x="0" y="8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8" y="10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6" y="0"/>
                    </a:lnTo>
                    <a:lnTo>
                      <a:pt x="92" y="2"/>
                    </a:lnTo>
                    <a:lnTo>
                      <a:pt x="102" y="10"/>
                    </a:lnTo>
                    <a:lnTo>
                      <a:pt x="108" y="20"/>
                    </a:lnTo>
                    <a:lnTo>
                      <a:pt x="110" y="26"/>
                    </a:lnTo>
                    <a:lnTo>
                      <a:pt x="110" y="32"/>
                    </a:lnTo>
                    <a:lnTo>
                      <a:pt x="110" y="8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9" name="文本框 427"/>
          <p:cNvSpPr txBox="1"/>
          <p:nvPr/>
        </p:nvSpPr>
        <p:spPr>
          <a:xfrm>
            <a:off x="4900892" y="1735925"/>
            <a:ext cx="349598" cy="1678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HIS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5075690" y="1324232"/>
            <a:ext cx="0" cy="610213"/>
          </a:xfrm>
          <a:prstGeom prst="line">
            <a:avLst/>
          </a:prstGeom>
          <a:noFill/>
          <a:ln w="6350" cap="flat" cmpd="sng" algn="ctr">
            <a:gradFill>
              <a:gsLst>
                <a:gs pos="52000">
                  <a:srgbClr val="FFFFFF">
                    <a:alpha val="50000"/>
                  </a:srgbClr>
                </a:gs>
                <a:gs pos="0">
                  <a:srgbClr val="4472C4">
                    <a:lumMod val="5000"/>
                    <a:lumOff val="95000"/>
                    <a:alpha val="0"/>
                  </a:srgb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dash"/>
            <a:miter lim="800000"/>
          </a:ln>
          <a:effectLst/>
        </p:spPr>
      </p:cxnSp>
      <p:grpSp>
        <p:nvGrpSpPr>
          <p:cNvPr id="31" name="组合 30"/>
          <p:cNvGrpSpPr/>
          <p:nvPr/>
        </p:nvGrpSpPr>
        <p:grpSpPr>
          <a:xfrm>
            <a:off x="4895094" y="1299488"/>
            <a:ext cx="359859" cy="359859"/>
            <a:chOff x="4897672" y="1298656"/>
            <a:chExt cx="360000" cy="360000"/>
          </a:xfrm>
        </p:grpSpPr>
        <p:sp>
          <p:nvSpPr>
            <p:cNvPr id="32" name="椭圆 114">
              <a:extLst>
                <a:ext uri="{FF2B5EF4-FFF2-40B4-BE49-F238E27FC236}">
                  <a16:creationId xmlns:a16="http://schemas.microsoft.com/office/drawing/2014/main" xmlns="" id="{367B99B4-8FCD-2047-873F-CA01EE09C067}"/>
                </a:ext>
              </a:extLst>
            </p:cNvPr>
            <p:cNvSpPr>
              <a:spLocks/>
            </p:cNvSpPr>
            <p:nvPr/>
          </p:nvSpPr>
          <p:spPr>
            <a:xfrm>
              <a:off x="4897672" y="1298656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rgbClr val="666666">
                    <a:lumMod val="60000"/>
                    <a:lumOff val="40000"/>
                    <a:alpha val="5000"/>
                  </a:srgbClr>
                </a:gs>
                <a:gs pos="100000">
                  <a:srgbClr val="666666">
                    <a:lumMod val="60000"/>
                    <a:lumOff val="40000"/>
                    <a:alpha val="25000"/>
                  </a:srgbClr>
                </a:gs>
              </a:gsLst>
              <a:lin ang="27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381"/>
              <a:endParaRPr lang="zh-CN" altLang="en-US" sz="1599" b="1" kern="0" spc="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组合 611"/>
            <p:cNvGrpSpPr/>
            <p:nvPr/>
          </p:nvGrpSpPr>
          <p:grpSpPr>
            <a:xfrm>
              <a:off x="4993477" y="1408251"/>
              <a:ext cx="168390" cy="140810"/>
              <a:chOff x="1755621" y="2559050"/>
              <a:chExt cx="494313" cy="376668"/>
            </a:xfrm>
            <a:solidFill>
              <a:schemeClr val="bg1">
                <a:lumMod val="75000"/>
              </a:schemeClr>
            </a:solidFill>
          </p:grpSpPr>
          <p:sp>
            <p:nvSpPr>
              <p:cNvPr id="34" name="Freeform 9"/>
              <p:cNvSpPr>
                <a:spLocks noEditPoints="1"/>
              </p:cNvSpPr>
              <p:nvPr/>
            </p:nvSpPr>
            <p:spPr bwMode="auto">
              <a:xfrm>
                <a:off x="1877800" y="2615857"/>
                <a:ext cx="262149" cy="174468"/>
              </a:xfrm>
              <a:custGeom>
                <a:avLst/>
                <a:gdLst/>
                <a:ahLst/>
                <a:cxnLst>
                  <a:cxn ang="0">
                    <a:pos x="302" y="2"/>
                  </a:cxn>
                  <a:cxn ang="0">
                    <a:pos x="376" y="32"/>
                  </a:cxn>
                  <a:cxn ang="0">
                    <a:pos x="428" y="88"/>
                  </a:cxn>
                  <a:cxn ang="0">
                    <a:pos x="448" y="112"/>
                  </a:cxn>
                  <a:cxn ang="0">
                    <a:pos x="476" y="114"/>
                  </a:cxn>
                  <a:cxn ang="0">
                    <a:pos x="514" y="128"/>
                  </a:cxn>
                  <a:cxn ang="0">
                    <a:pos x="546" y="152"/>
                  </a:cxn>
                  <a:cxn ang="0">
                    <a:pos x="570" y="184"/>
                  </a:cxn>
                  <a:cxn ang="0">
                    <a:pos x="584" y="224"/>
                  </a:cxn>
                  <a:cxn ang="0">
                    <a:pos x="586" y="252"/>
                  </a:cxn>
                  <a:cxn ang="0">
                    <a:pos x="580" y="292"/>
                  </a:cxn>
                  <a:cxn ang="0">
                    <a:pos x="562" y="330"/>
                  </a:cxn>
                  <a:cxn ang="0">
                    <a:pos x="536" y="358"/>
                  </a:cxn>
                  <a:cxn ang="0">
                    <a:pos x="502" y="380"/>
                  </a:cxn>
                  <a:cxn ang="0">
                    <a:pos x="462" y="390"/>
                  </a:cxn>
                  <a:cxn ang="0">
                    <a:pos x="116" y="390"/>
                  </a:cxn>
                  <a:cxn ang="0">
                    <a:pos x="70" y="382"/>
                  </a:cxn>
                  <a:cxn ang="0">
                    <a:pos x="20" y="340"/>
                  </a:cxn>
                  <a:cxn ang="0">
                    <a:pos x="0" y="286"/>
                  </a:cxn>
                  <a:cxn ang="0">
                    <a:pos x="2" y="254"/>
                  </a:cxn>
                  <a:cxn ang="0">
                    <a:pos x="28" y="198"/>
                  </a:cxn>
                  <a:cxn ang="0">
                    <a:pos x="78" y="166"/>
                  </a:cxn>
                  <a:cxn ang="0">
                    <a:pos x="100" y="144"/>
                  </a:cxn>
                  <a:cxn ang="0">
                    <a:pos x="116" y="98"/>
                  </a:cxn>
                  <a:cxn ang="0">
                    <a:pos x="144" y="58"/>
                  </a:cxn>
                  <a:cxn ang="0">
                    <a:pos x="180" y="28"/>
                  </a:cxn>
                  <a:cxn ang="0">
                    <a:pos x="224" y="8"/>
                  </a:cxn>
                  <a:cxn ang="0">
                    <a:pos x="274" y="0"/>
                  </a:cxn>
                  <a:cxn ang="0">
                    <a:pos x="400" y="204"/>
                  </a:cxn>
                  <a:cxn ang="0">
                    <a:pos x="402" y="172"/>
                  </a:cxn>
                  <a:cxn ang="0">
                    <a:pos x="360" y="148"/>
                  </a:cxn>
                  <a:cxn ang="0">
                    <a:pos x="310" y="136"/>
                  </a:cxn>
                  <a:cxn ang="0">
                    <a:pos x="276" y="136"/>
                  </a:cxn>
                  <a:cxn ang="0">
                    <a:pos x="226" y="148"/>
                  </a:cxn>
                  <a:cxn ang="0">
                    <a:pos x="184" y="172"/>
                  </a:cxn>
                  <a:cxn ang="0">
                    <a:pos x="194" y="216"/>
                  </a:cxn>
                  <a:cxn ang="0">
                    <a:pos x="196" y="214"/>
                  </a:cxn>
                  <a:cxn ang="0">
                    <a:pos x="228" y="190"/>
                  </a:cxn>
                  <a:cxn ang="0">
                    <a:pos x="266" y="176"/>
                  </a:cxn>
                  <a:cxn ang="0">
                    <a:pos x="294" y="174"/>
                  </a:cxn>
                  <a:cxn ang="0">
                    <a:pos x="334" y="180"/>
                  </a:cxn>
                  <a:cxn ang="0">
                    <a:pos x="370" y="196"/>
                  </a:cxn>
                  <a:cxn ang="0">
                    <a:pos x="390" y="214"/>
                  </a:cxn>
                  <a:cxn ang="0">
                    <a:pos x="294" y="208"/>
                  </a:cxn>
                  <a:cxn ang="0">
                    <a:pos x="332" y="216"/>
                  </a:cxn>
                  <a:cxn ang="0">
                    <a:pos x="364" y="238"/>
                  </a:cxn>
                  <a:cxn ang="0">
                    <a:pos x="348" y="280"/>
                  </a:cxn>
                  <a:cxn ang="0">
                    <a:pos x="338" y="266"/>
                  </a:cxn>
                  <a:cxn ang="0">
                    <a:pos x="306" y="248"/>
                  </a:cxn>
                  <a:cxn ang="0">
                    <a:pos x="280" y="248"/>
                  </a:cxn>
                  <a:cxn ang="0">
                    <a:pos x="250" y="266"/>
                  </a:cxn>
                  <a:cxn ang="0">
                    <a:pos x="238" y="280"/>
                  </a:cxn>
                  <a:cxn ang="0">
                    <a:pos x="222" y="238"/>
                  </a:cxn>
                  <a:cxn ang="0">
                    <a:pos x="254" y="216"/>
                  </a:cxn>
                  <a:cxn ang="0">
                    <a:pos x="294" y="208"/>
                  </a:cxn>
                  <a:cxn ang="0">
                    <a:pos x="304" y="284"/>
                  </a:cxn>
                  <a:cxn ang="0">
                    <a:pos x="320" y="310"/>
                  </a:cxn>
                  <a:cxn ang="0">
                    <a:pos x="312" y="330"/>
                  </a:cxn>
                  <a:cxn ang="0">
                    <a:pos x="294" y="338"/>
                  </a:cxn>
                  <a:cxn ang="0">
                    <a:pos x="268" y="320"/>
                  </a:cxn>
                  <a:cxn ang="0">
                    <a:pos x="268" y="300"/>
                  </a:cxn>
                  <a:cxn ang="0">
                    <a:pos x="294" y="282"/>
                  </a:cxn>
                </a:cxnLst>
                <a:rect l="0" t="0" r="r" b="b"/>
                <a:pathLst>
                  <a:path w="586" h="390">
                    <a:moveTo>
                      <a:pt x="274" y="0"/>
                    </a:moveTo>
                    <a:lnTo>
                      <a:pt x="274" y="0"/>
                    </a:lnTo>
                    <a:lnTo>
                      <a:pt x="302" y="2"/>
                    </a:lnTo>
                    <a:lnTo>
                      <a:pt x="328" y="8"/>
                    </a:lnTo>
                    <a:lnTo>
                      <a:pt x="354" y="18"/>
                    </a:lnTo>
                    <a:lnTo>
                      <a:pt x="376" y="32"/>
                    </a:lnTo>
                    <a:lnTo>
                      <a:pt x="396" y="48"/>
                    </a:lnTo>
                    <a:lnTo>
                      <a:pt x="414" y="66"/>
                    </a:lnTo>
                    <a:lnTo>
                      <a:pt x="428" y="88"/>
                    </a:lnTo>
                    <a:lnTo>
                      <a:pt x="440" y="112"/>
                    </a:lnTo>
                    <a:lnTo>
                      <a:pt x="440" y="112"/>
                    </a:lnTo>
                    <a:lnTo>
                      <a:pt x="448" y="112"/>
                    </a:lnTo>
                    <a:lnTo>
                      <a:pt x="448" y="112"/>
                    </a:lnTo>
                    <a:lnTo>
                      <a:pt x="462" y="112"/>
                    </a:lnTo>
                    <a:lnTo>
                      <a:pt x="476" y="114"/>
                    </a:lnTo>
                    <a:lnTo>
                      <a:pt x="488" y="118"/>
                    </a:lnTo>
                    <a:lnTo>
                      <a:pt x="502" y="122"/>
                    </a:lnTo>
                    <a:lnTo>
                      <a:pt x="514" y="128"/>
                    </a:lnTo>
                    <a:lnTo>
                      <a:pt x="526" y="136"/>
                    </a:lnTo>
                    <a:lnTo>
                      <a:pt x="536" y="144"/>
                    </a:lnTo>
                    <a:lnTo>
                      <a:pt x="546" y="152"/>
                    </a:lnTo>
                    <a:lnTo>
                      <a:pt x="554" y="162"/>
                    </a:lnTo>
                    <a:lnTo>
                      <a:pt x="562" y="174"/>
                    </a:lnTo>
                    <a:lnTo>
                      <a:pt x="570" y="184"/>
                    </a:lnTo>
                    <a:lnTo>
                      <a:pt x="576" y="196"/>
                    </a:lnTo>
                    <a:lnTo>
                      <a:pt x="580" y="210"/>
                    </a:lnTo>
                    <a:lnTo>
                      <a:pt x="584" y="224"/>
                    </a:lnTo>
                    <a:lnTo>
                      <a:pt x="586" y="236"/>
                    </a:lnTo>
                    <a:lnTo>
                      <a:pt x="586" y="252"/>
                    </a:lnTo>
                    <a:lnTo>
                      <a:pt x="586" y="252"/>
                    </a:lnTo>
                    <a:lnTo>
                      <a:pt x="586" y="266"/>
                    </a:lnTo>
                    <a:lnTo>
                      <a:pt x="584" y="280"/>
                    </a:lnTo>
                    <a:lnTo>
                      <a:pt x="580" y="292"/>
                    </a:lnTo>
                    <a:lnTo>
                      <a:pt x="576" y="306"/>
                    </a:lnTo>
                    <a:lnTo>
                      <a:pt x="570" y="318"/>
                    </a:lnTo>
                    <a:lnTo>
                      <a:pt x="562" y="330"/>
                    </a:lnTo>
                    <a:lnTo>
                      <a:pt x="554" y="340"/>
                    </a:lnTo>
                    <a:lnTo>
                      <a:pt x="546" y="350"/>
                    </a:lnTo>
                    <a:lnTo>
                      <a:pt x="536" y="358"/>
                    </a:lnTo>
                    <a:lnTo>
                      <a:pt x="526" y="366"/>
                    </a:lnTo>
                    <a:lnTo>
                      <a:pt x="514" y="374"/>
                    </a:lnTo>
                    <a:lnTo>
                      <a:pt x="502" y="380"/>
                    </a:lnTo>
                    <a:lnTo>
                      <a:pt x="488" y="384"/>
                    </a:lnTo>
                    <a:lnTo>
                      <a:pt x="476" y="388"/>
                    </a:lnTo>
                    <a:lnTo>
                      <a:pt x="462" y="390"/>
                    </a:lnTo>
                    <a:lnTo>
                      <a:pt x="448" y="390"/>
                    </a:lnTo>
                    <a:lnTo>
                      <a:pt x="116" y="390"/>
                    </a:lnTo>
                    <a:lnTo>
                      <a:pt x="116" y="390"/>
                    </a:lnTo>
                    <a:lnTo>
                      <a:pt x="104" y="390"/>
                    </a:lnTo>
                    <a:lnTo>
                      <a:pt x="92" y="388"/>
                    </a:lnTo>
                    <a:lnTo>
                      <a:pt x="70" y="382"/>
                    </a:lnTo>
                    <a:lnTo>
                      <a:pt x="52" y="370"/>
                    </a:lnTo>
                    <a:lnTo>
                      <a:pt x="34" y="356"/>
                    </a:lnTo>
                    <a:lnTo>
                      <a:pt x="20" y="340"/>
                    </a:lnTo>
                    <a:lnTo>
                      <a:pt x="10" y="320"/>
                    </a:lnTo>
                    <a:lnTo>
                      <a:pt x="2" y="298"/>
                    </a:lnTo>
                    <a:lnTo>
                      <a:pt x="0" y="286"/>
                    </a:lnTo>
                    <a:lnTo>
                      <a:pt x="0" y="274"/>
                    </a:lnTo>
                    <a:lnTo>
                      <a:pt x="0" y="274"/>
                    </a:lnTo>
                    <a:lnTo>
                      <a:pt x="2" y="254"/>
                    </a:lnTo>
                    <a:lnTo>
                      <a:pt x="8" y="234"/>
                    </a:lnTo>
                    <a:lnTo>
                      <a:pt x="16" y="216"/>
                    </a:lnTo>
                    <a:lnTo>
                      <a:pt x="28" y="198"/>
                    </a:lnTo>
                    <a:lnTo>
                      <a:pt x="42" y="184"/>
                    </a:lnTo>
                    <a:lnTo>
                      <a:pt x="58" y="174"/>
                    </a:lnTo>
                    <a:lnTo>
                      <a:pt x="78" y="166"/>
                    </a:lnTo>
                    <a:lnTo>
                      <a:pt x="98" y="160"/>
                    </a:lnTo>
                    <a:lnTo>
                      <a:pt x="98" y="160"/>
                    </a:lnTo>
                    <a:lnTo>
                      <a:pt x="100" y="144"/>
                    </a:lnTo>
                    <a:lnTo>
                      <a:pt x="104" y="128"/>
                    </a:lnTo>
                    <a:lnTo>
                      <a:pt x="110" y="112"/>
                    </a:lnTo>
                    <a:lnTo>
                      <a:pt x="116" y="98"/>
                    </a:lnTo>
                    <a:lnTo>
                      <a:pt x="124" y="84"/>
                    </a:lnTo>
                    <a:lnTo>
                      <a:pt x="134" y="70"/>
                    </a:lnTo>
                    <a:lnTo>
                      <a:pt x="144" y="58"/>
                    </a:lnTo>
                    <a:lnTo>
                      <a:pt x="154" y="46"/>
                    </a:lnTo>
                    <a:lnTo>
                      <a:pt x="168" y="36"/>
                    </a:lnTo>
                    <a:lnTo>
                      <a:pt x="180" y="28"/>
                    </a:lnTo>
                    <a:lnTo>
                      <a:pt x="194" y="20"/>
                    </a:lnTo>
                    <a:lnTo>
                      <a:pt x="210" y="12"/>
                    </a:lnTo>
                    <a:lnTo>
                      <a:pt x="224" y="8"/>
                    </a:lnTo>
                    <a:lnTo>
                      <a:pt x="242" y="4"/>
                    </a:lnTo>
                    <a:lnTo>
                      <a:pt x="258" y="2"/>
                    </a:lnTo>
                    <a:lnTo>
                      <a:pt x="274" y="0"/>
                    </a:lnTo>
                    <a:lnTo>
                      <a:pt x="274" y="0"/>
                    </a:lnTo>
                    <a:close/>
                    <a:moveTo>
                      <a:pt x="392" y="216"/>
                    </a:moveTo>
                    <a:lnTo>
                      <a:pt x="400" y="204"/>
                    </a:lnTo>
                    <a:lnTo>
                      <a:pt x="414" y="184"/>
                    </a:lnTo>
                    <a:lnTo>
                      <a:pt x="414" y="184"/>
                    </a:lnTo>
                    <a:lnTo>
                      <a:pt x="402" y="172"/>
                    </a:lnTo>
                    <a:lnTo>
                      <a:pt x="388" y="162"/>
                    </a:lnTo>
                    <a:lnTo>
                      <a:pt x="374" y="154"/>
                    </a:lnTo>
                    <a:lnTo>
                      <a:pt x="360" y="148"/>
                    </a:lnTo>
                    <a:lnTo>
                      <a:pt x="344" y="142"/>
                    </a:lnTo>
                    <a:lnTo>
                      <a:pt x="328" y="138"/>
                    </a:lnTo>
                    <a:lnTo>
                      <a:pt x="310" y="136"/>
                    </a:lnTo>
                    <a:lnTo>
                      <a:pt x="294" y="134"/>
                    </a:lnTo>
                    <a:lnTo>
                      <a:pt x="294" y="134"/>
                    </a:lnTo>
                    <a:lnTo>
                      <a:pt x="276" y="136"/>
                    </a:lnTo>
                    <a:lnTo>
                      <a:pt x="258" y="138"/>
                    </a:lnTo>
                    <a:lnTo>
                      <a:pt x="242" y="142"/>
                    </a:lnTo>
                    <a:lnTo>
                      <a:pt x="226" y="148"/>
                    </a:lnTo>
                    <a:lnTo>
                      <a:pt x="212" y="154"/>
                    </a:lnTo>
                    <a:lnTo>
                      <a:pt x="198" y="162"/>
                    </a:lnTo>
                    <a:lnTo>
                      <a:pt x="184" y="172"/>
                    </a:lnTo>
                    <a:lnTo>
                      <a:pt x="172" y="184"/>
                    </a:lnTo>
                    <a:lnTo>
                      <a:pt x="186" y="204"/>
                    </a:lnTo>
                    <a:lnTo>
                      <a:pt x="194" y="216"/>
                    </a:lnTo>
                    <a:lnTo>
                      <a:pt x="194" y="216"/>
                    </a:lnTo>
                    <a:lnTo>
                      <a:pt x="196" y="214"/>
                    </a:lnTo>
                    <a:lnTo>
                      <a:pt x="196" y="214"/>
                    </a:lnTo>
                    <a:lnTo>
                      <a:pt x="206" y="204"/>
                    </a:lnTo>
                    <a:lnTo>
                      <a:pt x="216" y="196"/>
                    </a:lnTo>
                    <a:lnTo>
                      <a:pt x="228" y="190"/>
                    </a:lnTo>
                    <a:lnTo>
                      <a:pt x="240" y="184"/>
                    </a:lnTo>
                    <a:lnTo>
                      <a:pt x="252" y="180"/>
                    </a:lnTo>
                    <a:lnTo>
                      <a:pt x="266" y="176"/>
                    </a:lnTo>
                    <a:lnTo>
                      <a:pt x="280" y="174"/>
                    </a:lnTo>
                    <a:lnTo>
                      <a:pt x="294" y="174"/>
                    </a:lnTo>
                    <a:lnTo>
                      <a:pt x="294" y="174"/>
                    </a:lnTo>
                    <a:lnTo>
                      <a:pt x="308" y="174"/>
                    </a:lnTo>
                    <a:lnTo>
                      <a:pt x="320" y="176"/>
                    </a:lnTo>
                    <a:lnTo>
                      <a:pt x="334" y="180"/>
                    </a:lnTo>
                    <a:lnTo>
                      <a:pt x="346" y="184"/>
                    </a:lnTo>
                    <a:lnTo>
                      <a:pt x="358" y="190"/>
                    </a:lnTo>
                    <a:lnTo>
                      <a:pt x="370" y="196"/>
                    </a:lnTo>
                    <a:lnTo>
                      <a:pt x="380" y="204"/>
                    </a:lnTo>
                    <a:lnTo>
                      <a:pt x="390" y="214"/>
                    </a:lnTo>
                    <a:lnTo>
                      <a:pt x="390" y="214"/>
                    </a:lnTo>
                    <a:lnTo>
                      <a:pt x="392" y="216"/>
                    </a:lnTo>
                    <a:lnTo>
                      <a:pt x="392" y="216"/>
                    </a:lnTo>
                    <a:close/>
                    <a:moveTo>
                      <a:pt x="294" y="208"/>
                    </a:moveTo>
                    <a:lnTo>
                      <a:pt x="294" y="208"/>
                    </a:lnTo>
                    <a:lnTo>
                      <a:pt x="314" y="210"/>
                    </a:lnTo>
                    <a:lnTo>
                      <a:pt x="332" y="216"/>
                    </a:lnTo>
                    <a:lnTo>
                      <a:pt x="350" y="226"/>
                    </a:lnTo>
                    <a:lnTo>
                      <a:pt x="364" y="238"/>
                    </a:lnTo>
                    <a:lnTo>
                      <a:pt x="364" y="238"/>
                    </a:lnTo>
                    <a:lnTo>
                      <a:pt x="372" y="246"/>
                    </a:lnTo>
                    <a:lnTo>
                      <a:pt x="348" y="280"/>
                    </a:lnTo>
                    <a:lnTo>
                      <a:pt x="348" y="280"/>
                    </a:lnTo>
                    <a:lnTo>
                      <a:pt x="344" y="272"/>
                    </a:lnTo>
                    <a:lnTo>
                      <a:pt x="338" y="266"/>
                    </a:lnTo>
                    <a:lnTo>
                      <a:pt x="338" y="266"/>
                    </a:lnTo>
                    <a:lnTo>
                      <a:pt x="328" y="258"/>
                    </a:lnTo>
                    <a:lnTo>
                      <a:pt x="318" y="252"/>
                    </a:lnTo>
                    <a:lnTo>
                      <a:pt x="306" y="248"/>
                    </a:lnTo>
                    <a:lnTo>
                      <a:pt x="294" y="248"/>
                    </a:lnTo>
                    <a:lnTo>
                      <a:pt x="294" y="248"/>
                    </a:lnTo>
                    <a:lnTo>
                      <a:pt x="280" y="248"/>
                    </a:lnTo>
                    <a:lnTo>
                      <a:pt x="270" y="252"/>
                    </a:lnTo>
                    <a:lnTo>
                      <a:pt x="258" y="258"/>
                    </a:lnTo>
                    <a:lnTo>
                      <a:pt x="250" y="266"/>
                    </a:lnTo>
                    <a:lnTo>
                      <a:pt x="250" y="266"/>
                    </a:lnTo>
                    <a:lnTo>
                      <a:pt x="244" y="272"/>
                    </a:lnTo>
                    <a:lnTo>
                      <a:pt x="238" y="280"/>
                    </a:lnTo>
                    <a:lnTo>
                      <a:pt x="216" y="246"/>
                    </a:lnTo>
                    <a:lnTo>
                      <a:pt x="216" y="246"/>
                    </a:lnTo>
                    <a:lnTo>
                      <a:pt x="222" y="238"/>
                    </a:lnTo>
                    <a:lnTo>
                      <a:pt x="222" y="238"/>
                    </a:lnTo>
                    <a:lnTo>
                      <a:pt x="236" y="226"/>
                    </a:lnTo>
                    <a:lnTo>
                      <a:pt x="254" y="216"/>
                    </a:lnTo>
                    <a:lnTo>
                      <a:pt x="272" y="210"/>
                    </a:lnTo>
                    <a:lnTo>
                      <a:pt x="294" y="208"/>
                    </a:lnTo>
                    <a:lnTo>
                      <a:pt x="294" y="208"/>
                    </a:lnTo>
                    <a:close/>
                    <a:moveTo>
                      <a:pt x="294" y="282"/>
                    </a:moveTo>
                    <a:lnTo>
                      <a:pt x="294" y="282"/>
                    </a:lnTo>
                    <a:lnTo>
                      <a:pt x="304" y="284"/>
                    </a:lnTo>
                    <a:lnTo>
                      <a:pt x="312" y="290"/>
                    </a:lnTo>
                    <a:lnTo>
                      <a:pt x="318" y="300"/>
                    </a:lnTo>
                    <a:lnTo>
                      <a:pt x="320" y="310"/>
                    </a:lnTo>
                    <a:lnTo>
                      <a:pt x="320" y="310"/>
                    </a:lnTo>
                    <a:lnTo>
                      <a:pt x="318" y="320"/>
                    </a:lnTo>
                    <a:lnTo>
                      <a:pt x="312" y="330"/>
                    </a:lnTo>
                    <a:lnTo>
                      <a:pt x="304" y="336"/>
                    </a:lnTo>
                    <a:lnTo>
                      <a:pt x="294" y="338"/>
                    </a:lnTo>
                    <a:lnTo>
                      <a:pt x="294" y="338"/>
                    </a:lnTo>
                    <a:lnTo>
                      <a:pt x="282" y="336"/>
                    </a:lnTo>
                    <a:lnTo>
                      <a:pt x="274" y="330"/>
                    </a:lnTo>
                    <a:lnTo>
                      <a:pt x="268" y="320"/>
                    </a:lnTo>
                    <a:lnTo>
                      <a:pt x="266" y="310"/>
                    </a:lnTo>
                    <a:lnTo>
                      <a:pt x="266" y="310"/>
                    </a:lnTo>
                    <a:lnTo>
                      <a:pt x="268" y="300"/>
                    </a:lnTo>
                    <a:lnTo>
                      <a:pt x="274" y="290"/>
                    </a:lnTo>
                    <a:lnTo>
                      <a:pt x="282" y="284"/>
                    </a:lnTo>
                    <a:lnTo>
                      <a:pt x="294" y="282"/>
                    </a:lnTo>
                    <a:lnTo>
                      <a:pt x="294" y="28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14"/>
              <p:cNvSpPr>
                <a:spLocks noEditPoints="1"/>
              </p:cNvSpPr>
              <p:nvPr/>
            </p:nvSpPr>
            <p:spPr bwMode="auto">
              <a:xfrm>
                <a:off x="1755621" y="2559050"/>
                <a:ext cx="494313" cy="376668"/>
              </a:xfrm>
              <a:custGeom>
                <a:avLst/>
                <a:gdLst/>
                <a:ahLst/>
                <a:cxnLst>
                  <a:cxn ang="0">
                    <a:pos x="3845" y="13163"/>
                  </a:cxn>
                  <a:cxn ang="0">
                    <a:pos x="7457" y="13163"/>
                  </a:cxn>
                  <a:cxn ang="0">
                    <a:pos x="7457" y="11165"/>
                  </a:cxn>
                  <a:cxn ang="0">
                    <a:pos x="0" y="11165"/>
                  </a:cxn>
                  <a:cxn ang="0">
                    <a:pos x="0" y="0"/>
                  </a:cxn>
                  <a:cxn ang="0">
                    <a:pos x="16812" y="0"/>
                  </a:cxn>
                  <a:cxn ang="0">
                    <a:pos x="16812" y="11165"/>
                  </a:cxn>
                  <a:cxn ang="0">
                    <a:pos x="10277" y="11165"/>
                  </a:cxn>
                  <a:cxn ang="0">
                    <a:pos x="10277" y="13163"/>
                  </a:cxn>
                  <a:cxn ang="0">
                    <a:pos x="13890" y="13163"/>
                  </a:cxn>
                  <a:cxn ang="0">
                    <a:pos x="13890" y="13572"/>
                  </a:cxn>
                  <a:cxn ang="0">
                    <a:pos x="3845" y="13572"/>
                  </a:cxn>
                  <a:cxn ang="0">
                    <a:pos x="3845" y="13163"/>
                  </a:cxn>
                  <a:cxn ang="0">
                    <a:pos x="829" y="863"/>
                  </a:cxn>
                  <a:cxn ang="0">
                    <a:pos x="15983" y="863"/>
                  </a:cxn>
                  <a:cxn ang="0">
                    <a:pos x="15983" y="10067"/>
                  </a:cxn>
                  <a:cxn ang="0">
                    <a:pos x="829" y="10067"/>
                  </a:cxn>
                  <a:cxn ang="0">
                    <a:pos x="829" y="863"/>
                  </a:cxn>
                </a:cxnLst>
                <a:rect l="0" t="0" r="r" b="b"/>
                <a:pathLst>
                  <a:path w="16812" h="13572">
                    <a:moveTo>
                      <a:pt x="3845" y="13163"/>
                    </a:moveTo>
                    <a:lnTo>
                      <a:pt x="7457" y="13163"/>
                    </a:lnTo>
                    <a:lnTo>
                      <a:pt x="7457" y="11165"/>
                    </a:lnTo>
                    <a:lnTo>
                      <a:pt x="0" y="11165"/>
                    </a:lnTo>
                    <a:lnTo>
                      <a:pt x="0" y="0"/>
                    </a:lnTo>
                    <a:lnTo>
                      <a:pt x="16812" y="0"/>
                    </a:lnTo>
                    <a:lnTo>
                      <a:pt x="16812" y="11165"/>
                    </a:lnTo>
                    <a:lnTo>
                      <a:pt x="10277" y="11165"/>
                    </a:lnTo>
                    <a:lnTo>
                      <a:pt x="10277" y="13163"/>
                    </a:lnTo>
                    <a:lnTo>
                      <a:pt x="13890" y="13163"/>
                    </a:lnTo>
                    <a:lnTo>
                      <a:pt x="13890" y="13572"/>
                    </a:lnTo>
                    <a:lnTo>
                      <a:pt x="3845" y="13572"/>
                    </a:lnTo>
                    <a:lnTo>
                      <a:pt x="3845" y="13163"/>
                    </a:lnTo>
                    <a:close/>
                    <a:moveTo>
                      <a:pt x="829" y="863"/>
                    </a:moveTo>
                    <a:lnTo>
                      <a:pt x="15983" y="863"/>
                    </a:lnTo>
                    <a:lnTo>
                      <a:pt x="15983" y="10067"/>
                    </a:lnTo>
                    <a:lnTo>
                      <a:pt x="829" y="10067"/>
                    </a:lnTo>
                    <a:lnTo>
                      <a:pt x="829" y="8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6" name="文本框 437"/>
          <p:cNvSpPr txBox="1"/>
          <p:nvPr/>
        </p:nvSpPr>
        <p:spPr>
          <a:xfrm>
            <a:off x="6936822" y="1743866"/>
            <a:ext cx="532270" cy="1827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Big Data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7082628" y="1299488"/>
            <a:ext cx="0" cy="610213"/>
          </a:xfrm>
          <a:prstGeom prst="line">
            <a:avLst/>
          </a:prstGeom>
          <a:noFill/>
          <a:ln w="6350" cap="flat" cmpd="sng" algn="ctr">
            <a:gradFill>
              <a:gsLst>
                <a:gs pos="52000">
                  <a:srgbClr val="FFFFFF">
                    <a:alpha val="50000"/>
                  </a:srgbClr>
                </a:gs>
                <a:gs pos="0">
                  <a:srgbClr val="4472C4">
                    <a:lumMod val="5000"/>
                    <a:lumOff val="95000"/>
                    <a:alpha val="0"/>
                  </a:srgb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dash"/>
            <a:miter lim="800000"/>
          </a:ln>
          <a:effectLst/>
        </p:spPr>
      </p:cxnSp>
      <p:grpSp>
        <p:nvGrpSpPr>
          <p:cNvPr id="38" name="组合 37"/>
          <p:cNvGrpSpPr/>
          <p:nvPr/>
        </p:nvGrpSpPr>
        <p:grpSpPr>
          <a:xfrm>
            <a:off x="7013791" y="1314885"/>
            <a:ext cx="359859" cy="359859"/>
            <a:chOff x="6905394" y="1314059"/>
            <a:chExt cx="360000" cy="360000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367B99B4-8FCD-2047-873F-CA01EE09C067}"/>
                </a:ext>
              </a:extLst>
            </p:cNvPr>
            <p:cNvSpPr>
              <a:spLocks/>
            </p:cNvSpPr>
            <p:nvPr/>
          </p:nvSpPr>
          <p:spPr>
            <a:xfrm>
              <a:off x="6905394" y="1314059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rgbClr val="666666">
                    <a:lumMod val="60000"/>
                    <a:lumOff val="40000"/>
                    <a:alpha val="5000"/>
                  </a:srgbClr>
                </a:gs>
                <a:gs pos="100000">
                  <a:srgbClr val="666666">
                    <a:lumMod val="60000"/>
                    <a:lumOff val="40000"/>
                    <a:alpha val="25000"/>
                  </a:srgbClr>
                </a:gs>
              </a:gsLst>
              <a:lin ang="27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381"/>
              <a:endParaRPr lang="zh-CN" altLang="en-US" sz="1599" b="1" kern="0" spc="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0" name="组合 237"/>
            <p:cNvGrpSpPr/>
            <p:nvPr/>
          </p:nvGrpSpPr>
          <p:grpSpPr>
            <a:xfrm>
              <a:off x="7017203" y="1429635"/>
              <a:ext cx="136382" cy="128848"/>
              <a:chOff x="-1446213" y="3998913"/>
              <a:chExt cx="760413" cy="730250"/>
            </a:xfrm>
            <a:solidFill>
              <a:schemeClr val="bg1">
                <a:lumMod val="75000"/>
              </a:schemeClr>
            </a:solidFill>
          </p:grpSpPr>
          <p:sp>
            <p:nvSpPr>
              <p:cNvPr id="41" name="Freeform 19"/>
              <p:cNvSpPr/>
              <p:nvPr/>
            </p:nvSpPr>
            <p:spPr bwMode="auto">
              <a:xfrm>
                <a:off x="-1438275" y="4264026"/>
                <a:ext cx="744538" cy="266700"/>
              </a:xfrm>
              <a:custGeom>
                <a:avLst/>
                <a:gdLst/>
                <a:ahLst/>
                <a:cxnLst>
                  <a:cxn ang="0">
                    <a:pos x="15337" y="0"/>
                  </a:cxn>
                  <a:cxn ang="0">
                    <a:pos x="15179" y="159"/>
                  </a:cxn>
                  <a:cxn ang="0">
                    <a:pos x="15022" y="159"/>
                  </a:cxn>
                  <a:cxn ang="0">
                    <a:pos x="13124" y="1580"/>
                  </a:cxn>
                  <a:cxn ang="0">
                    <a:pos x="10594" y="3318"/>
                  </a:cxn>
                  <a:cxn ang="0">
                    <a:pos x="8854" y="4740"/>
                  </a:cxn>
                  <a:cxn ang="0">
                    <a:pos x="8380" y="4898"/>
                  </a:cxn>
                  <a:cxn ang="0">
                    <a:pos x="7906" y="4898"/>
                  </a:cxn>
                  <a:cxn ang="0">
                    <a:pos x="7431" y="4898"/>
                  </a:cxn>
                  <a:cxn ang="0">
                    <a:pos x="7116" y="4740"/>
                  </a:cxn>
                  <a:cxn ang="0">
                    <a:pos x="5218" y="3318"/>
                  </a:cxn>
                  <a:cxn ang="0">
                    <a:pos x="4585" y="2844"/>
                  </a:cxn>
                  <a:cxn ang="0">
                    <a:pos x="2688" y="1580"/>
                  </a:cxn>
                  <a:cxn ang="0">
                    <a:pos x="948" y="159"/>
                  </a:cxn>
                  <a:cxn ang="0">
                    <a:pos x="791" y="0"/>
                  </a:cxn>
                  <a:cxn ang="0">
                    <a:pos x="633" y="0"/>
                  </a:cxn>
                  <a:cxn ang="0">
                    <a:pos x="0" y="0"/>
                  </a:cxn>
                  <a:cxn ang="0">
                    <a:pos x="0" y="316"/>
                  </a:cxn>
                  <a:cxn ang="0">
                    <a:pos x="159" y="474"/>
                  </a:cxn>
                  <a:cxn ang="0">
                    <a:pos x="474" y="790"/>
                  </a:cxn>
                  <a:cxn ang="0">
                    <a:pos x="2371" y="2054"/>
                  </a:cxn>
                  <a:cxn ang="0">
                    <a:pos x="4902" y="3950"/>
                  </a:cxn>
                  <a:cxn ang="0">
                    <a:pos x="6641" y="5214"/>
                  </a:cxn>
                  <a:cxn ang="0">
                    <a:pos x="7274" y="5529"/>
                  </a:cxn>
                  <a:cxn ang="0">
                    <a:pos x="7906" y="5688"/>
                  </a:cxn>
                  <a:cxn ang="0">
                    <a:pos x="8696" y="5529"/>
                  </a:cxn>
                  <a:cxn ang="0">
                    <a:pos x="9171" y="5214"/>
                  </a:cxn>
                  <a:cxn ang="0">
                    <a:pos x="11068" y="3950"/>
                  </a:cxn>
                  <a:cxn ang="0">
                    <a:pos x="13599" y="2054"/>
                  </a:cxn>
                  <a:cxn ang="0">
                    <a:pos x="15496" y="790"/>
                  </a:cxn>
                  <a:cxn ang="0">
                    <a:pos x="15811" y="474"/>
                  </a:cxn>
                  <a:cxn ang="0">
                    <a:pos x="15970" y="159"/>
                  </a:cxn>
                  <a:cxn ang="0">
                    <a:pos x="15970" y="0"/>
                  </a:cxn>
                  <a:cxn ang="0">
                    <a:pos x="15337" y="0"/>
                  </a:cxn>
                </a:cxnLst>
                <a:rect l="0" t="0" r="r" b="b"/>
                <a:pathLst>
                  <a:path w="15970" h="5688">
                    <a:moveTo>
                      <a:pt x="15337" y="0"/>
                    </a:moveTo>
                    <a:lnTo>
                      <a:pt x="15179" y="159"/>
                    </a:lnTo>
                    <a:lnTo>
                      <a:pt x="15022" y="159"/>
                    </a:lnTo>
                    <a:lnTo>
                      <a:pt x="13124" y="1580"/>
                    </a:lnTo>
                    <a:lnTo>
                      <a:pt x="10594" y="3318"/>
                    </a:lnTo>
                    <a:lnTo>
                      <a:pt x="8854" y="4740"/>
                    </a:lnTo>
                    <a:lnTo>
                      <a:pt x="8380" y="4898"/>
                    </a:lnTo>
                    <a:lnTo>
                      <a:pt x="7906" y="4898"/>
                    </a:lnTo>
                    <a:lnTo>
                      <a:pt x="7431" y="4898"/>
                    </a:lnTo>
                    <a:lnTo>
                      <a:pt x="7116" y="4740"/>
                    </a:lnTo>
                    <a:lnTo>
                      <a:pt x="5218" y="3318"/>
                    </a:lnTo>
                    <a:lnTo>
                      <a:pt x="4585" y="2844"/>
                    </a:lnTo>
                    <a:lnTo>
                      <a:pt x="2688" y="1580"/>
                    </a:lnTo>
                    <a:lnTo>
                      <a:pt x="948" y="159"/>
                    </a:lnTo>
                    <a:lnTo>
                      <a:pt x="791" y="0"/>
                    </a:lnTo>
                    <a:lnTo>
                      <a:pt x="633" y="0"/>
                    </a:lnTo>
                    <a:lnTo>
                      <a:pt x="0" y="0"/>
                    </a:lnTo>
                    <a:lnTo>
                      <a:pt x="0" y="316"/>
                    </a:lnTo>
                    <a:lnTo>
                      <a:pt x="159" y="474"/>
                    </a:lnTo>
                    <a:lnTo>
                      <a:pt x="474" y="790"/>
                    </a:lnTo>
                    <a:lnTo>
                      <a:pt x="2371" y="2054"/>
                    </a:lnTo>
                    <a:lnTo>
                      <a:pt x="4902" y="3950"/>
                    </a:lnTo>
                    <a:lnTo>
                      <a:pt x="6641" y="5214"/>
                    </a:lnTo>
                    <a:lnTo>
                      <a:pt x="7274" y="5529"/>
                    </a:lnTo>
                    <a:lnTo>
                      <a:pt x="7906" y="5688"/>
                    </a:lnTo>
                    <a:lnTo>
                      <a:pt x="8696" y="5529"/>
                    </a:lnTo>
                    <a:lnTo>
                      <a:pt x="9171" y="5214"/>
                    </a:lnTo>
                    <a:lnTo>
                      <a:pt x="11068" y="3950"/>
                    </a:lnTo>
                    <a:lnTo>
                      <a:pt x="13599" y="2054"/>
                    </a:lnTo>
                    <a:lnTo>
                      <a:pt x="15496" y="790"/>
                    </a:lnTo>
                    <a:lnTo>
                      <a:pt x="15811" y="474"/>
                    </a:lnTo>
                    <a:lnTo>
                      <a:pt x="15970" y="159"/>
                    </a:lnTo>
                    <a:lnTo>
                      <a:pt x="15970" y="0"/>
                    </a:lnTo>
                    <a:lnTo>
                      <a:pt x="1533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20"/>
              <p:cNvSpPr/>
              <p:nvPr/>
            </p:nvSpPr>
            <p:spPr bwMode="auto">
              <a:xfrm>
                <a:off x="-1438275" y="4470401"/>
                <a:ext cx="317500" cy="228600"/>
              </a:xfrm>
              <a:custGeom>
                <a:avLst/>
                <a:gdLst/>
                <a:ahLst/>
                <a:cxnLst>
                  <a:cxn ang="0">
                    <a:pos x="6167" y="316"/>
                  </a:cxn>
                  <a:cxn ang="0">
                    <a:pos x="1582" y="3476"/>
                  </a:cxn>
                  <a:cxn ang="0">
                    <a:pos x="474" y="4265"/>
                  </a:cxn>
                  <a:cxn ang="0">
                    <a:pos x="0" y="4581"/>
                  </a:cxn>
                  <a:cxn ang="0">
                    <a:pos x="474" y="4897"/>
                  </a:cxn>
                  <a:cxn ang="0">
                    <a:pos x="948" y="4897"/>
                  </a:cxn>
                  <a:cxn ang="0">
                    <a:pos x="6641" y="948"/>
                  </a:cxn>
                  <a:cxn ang="0">
                    <a:pos x="6641" y="790"/>
                  </a:cxn>
                  <a:cxn ang="0">
                    <a:pos x="6799" y="474"/>
                  </a:cxn>
                  <a:cxn ang="0">
                    <a:pos x="6641" y="0"/>
                  </a:cxn>
                  <a:cxn ang="0">
                    <a:pos x="6167" y="316"/>
                  </a:cxn>
                </a:cxnLst>
                <a:rect l="0" t="0" r="r" b="b"/>
                <a:pathLst>
                  <a:path w="6799" h="4897">
                    <a:moveTo>
                      <a:pt x="6167" y="316"/>
                    </a:moveTo>
                    <a:lnTo>
                      <a:pt x="1582" y="3476"/>
                    </a:lnTo>
                    <a:lnTo>
                      <a:pt x="474" y="4265"/>
                    </a:lnTo>
                    <a:lnTo>
                      <a:pt x="0" y="4581"/>
                    </a:lnTo>
                    <a:lnTo>
                      <a:pt x="474" y="4897"/>
                    </a:lnTo>
                    <a:lnTo>
                      <a:pt x="948" y="4897"/>
                    </a:lnTo>
                    <a:lnTo>
                      <a:pt x="6641" y="948"/>
                    </a:lnTo>
                    <a:lnTo>
                      <a:pt x="6641" y="790"/>
                    </a:lnTo>
                    <a:lnTo>
                      <a:pt x="6799" y="474"/>
                    </a:lnTo>
                    <a:lnTo>
                      <a:pt x="6641" y="0"/>
                    </a:lnTo>
                    <a:lnTo>
                      <a:pt x="6167" y="3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21"/>
              <p:cNvSpPr/>
              <p:nvPr/>
            </p:nvSpPr>
            <p:spPr bwMode="auto">
              <a:xfrm>
                <a:off x="-1003300" y="4464051"/>
                <a:ext cx="309563" cy="234950"/>
              </a:xfrm>
              <a:custGeom>
                <a:avLst/>
                <a:gdLst/>
                <a:ahLst/>
                <a:cxnLst>
                  <a:cxn ang="0">
                    <a:pos x="6167" y="4423"/>
                  </a:cxn>
                  <a:cxn ang="0">
                    <a:pos x="1581" y="1106"/>
                  </a:cxn>
                  <a:cxn ang="0">
                    <a:pos x="474" y="474"/>
                  </a:cxn>
                  <a:cxn ang="0">
                    <a:pos x="0" y="0"/>
                  </a:cxn>
                  <a:cxn ang="0">
                    <a:pos x="0" y="632"/>
                  </a:cxn>
                  <a:cxn ang="0">
                    <a:pos x="0" y="789"/>
                  </a:cxn>
                  <a:cxn ang="0">
                    <a:pos x="158" y="948"/>
                  </a:cxn>
                  <a:cxn ang="0">
                    <a:pos x="5850" y="4897"/>
                  </a:cxn>
                  <a:cxn ang="0">
                    <a:pos x="6167" y="5055"/>
                  </a:cxn>
                  <a:cxn ang="0">
                    <a:pos x="6641" y="4739"/>
                  </a:cxn>
                  <a:cxn ang="0">
                    <a:pos x="6167" y="4423"/>
                  </a:cxn>
                </a:cxnLst>
                <a:rect l="0" t="0" r="r" b="b"/>
                <a:pathLst>
                  <a:path w="6640" h="5055">
                    <a:moveTo>
                      <a:pt x="6167" y="4423"/>
                    </a:moveTo>
                    <a:lnTo>
                      <a:pt x="1581" y="1106"/>
                    </a:lnTo>
                    <a:lnTo>
                      <a:pt x="474" y="474"/>
                    </a:lnTo>
                    <a:lnTo>
                      <a:pt x="0" y="0"/>
                    </a:lnTo>
                    <a:lnTo>
                      <a:pt x="0" y="632"/>
                    </a:lnTo>
                    <a:lnTo>
                      <a:pt x="0" y="789"/>
                    </a:lnTo>
                    <a:lnTo>
                      <a:pt x="158" y="948"/>
                    </a:lnTo>
                    <a:lnTo>
                      <a:pt x="5850" y="4897"/>
                    </a:lnTo>
                    <a:lnTo>
                      <a:pt x="6167" y="5055"/>
                    </a:lnTo>
                    <a:lnTo>
                      <a:pt x="6641" y="4739"/>
                    </a:lnTo>
                    <a:lnTo>
                      <a:pt x="6167" y="442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22"/>
              <p:cNvSpPr>
                <a:spLocks noEditPoints="1"/>
              </p:cNvSpPr>
              <p:nvPr/>
            </p:nvSpPr>
            <p:spPr bwMode="auto">
              <a:xfrm>
                <a:off x="-1446213" y="3998913"/>
                <a:ext cx="760413" cy="730250"/>
              </a:xfrm>
              <a:custGeom>
                <a:avLst/>
                <a:gdLst/>
                <a:ahLst/>
                <a:cxnLst>
                  <a:cxn ang="0">
                    <a:pos x="15654" y="4898"/>
                  </a:cxn>
                  <a:cxn ang="0">
                    <a:pos x="13757" y="3634"/>
                  </a:cxn>
                  <a:cxn ang="0">
                    <a:pos x="11226" y="1738"/>
                  </a:cxn>
                  <a:cxn ang="0">
                    <a:pos x="9487" y="474"/>
                  </a:cxn>
                  <a:cxn ang="0">
                    <a:pos x="8854" y="158"/>
                  </a:cxn>
                  <a:cxn ang="0">
                    <a:pos x="8222" y="0"/>
                  </a:cxn>
                  <a:cxn ang="0">
                    <a:pos x="7432" y="158"/>
                  </a:cxn>
                  <a:cxn ang="0">
                    <a:pos x="6957" y="474"/>
                  </a:cxn>
                  <a:cxn ang="0">
                    <a:pos x="5060" y="1738"/>
                  </a:cxn>
                  <a:cxn ang="0">
                    <a:pos x="2529" y="3634"/>
                  </a:cxn>
                  <a:cxn ang="0">
                    <a:pos x="632" y="4898"/>
                  </a:cxn>
                  <a:cxn ang="0">
                    <a:pos x="317" y="5213"/>
                  </a:cxn>
                  <a:cxn ang="0">
                    <a:pos x="158" y="5687"/>
                  </a:cxn>
                  <a:cxn ang="0">
                    <a:pos x="0" y="6161"/>
                  </a:cxn>
                  <a:cxn ang="0">
                    <a:pos x="0" y="14218"/>
                  </a:cxn>
                  <a:cxn ang="0">
                    <a:pos x="158" y="14692"/>
                  </a:cxn>
                  <a:cxn ang="0">
                    <a:pos x="474" y="15166"/>
                  </a:cxn>
                  <a:cxn ang="0">
                    <a:pos x="949" y="15482"/>
                  </a:cxn>
                  <a:cxn ang="0">
                    <a:pos x="1423" y="15640"/>
                  </a:cxn>
                  <a:cxn ang="0">
                    <a:pos x="14863" y="15640"/>
                  </a:cxn>
                  <a:cxn ang="0">
                    <a:pos x="15495" y="15482"/>
                  </a:cxn>
                  <a:cxn ang="0">
                    <a:pos x="15969" y="15166"/>
                  </a:cxn>
                  <a:cxn ang="0">
                    <a:pos x="16286" y="14692"/>
                  </a:cxn>
                  <a:cxn ang="0">
                    <a:pos x="16286" y="14218"/>
                  </a:cxn>
                  <a:cxn ang="0">
                    <a:pos x="16286" y="6161"/>
                  </a:cxn>
                  <a:cxn ang="0">
                    <a:pos x="16128" y="5372"/>
                  </a:cxn>
                  <a:cxn ang="0">
                    <a:pos x="15654" y="4898"/>
                  </a:cxn>
                  <a:cxn ang="0">
                    <a:pos x="14863" y="14850"/>
                  </a:cxn>
                  <a:cxn ang="0">
                    <a:pos x="1423" y="14850"/>
                  </a:cxn>
                  <a:cxn ang="0">
                    <a:pos x="1106" y="14850"/>
                  </a:cxn>
                  <a:cxn ang="0">
                    <a:pos x="949" y="14692"/>
                  </a:cxn>
                  <a:cxn ang="0">
                    <a:pos x="791" y="14535"/>
                  </a:cxn>
                  <a:cxn ang="0">
                    <a:pos x="791" y="14218"/>
                  </a:cxn>
                  <a:cxn ang="0">
                    <a:pos x="791" y="6161"/>
                  </a:cxn>
                  <a:cxn ang="0">
                    <a:pos x="949" y="5687"/>
                  </a:cxn>
                  <a:cxn ang="0">
                    <a:pos x="1106" y="5529"/>
                  </a:cxn>
                  <a:cxn ang="0">
                    <a:pos x="3004" y="4108"/>
                  </a:cxn>
                  <a:cxn ang="0">
                    <a:pos x="4743" y="2843"/>
                  </a:cxn>
                  <a:cxn ang="0">
                    <a:pos x="5534" y="2370"/>
                  </a:cxn>
                  <a:cxn ang="0">
                    <a:pos x="7274" y="948"/>
                  </a:cxn>
                  <a:cxn ang="0">
                    <a:pos x="7748" y="790"/>
                  </a:cxn>
                  <a:cxn ang="0">
                    <a:pos x="8222" y="790"/>
                  </a:cxn>
                  <a:cxn ang="0">
                    <a:pos x="8697" y="790"/>
                  </a:cxn>
                  <a:cxn ang="0">
                    <a:pos x="9012" y="948"/>
                  </a:cxn>
                  <a:cxn ang="0">
                    <a:pos x="10910" y="2370"/>
                  </a:cxn>
                  <a:cxn ang="0">
                    <a:pos x="13440" y="4108"/>
                  </a:cxn>
                  <a:cxn ang="0">
                    <a:pos x="15180" y="5529"/>
                  </a:cxn>
                  <a:cxn ang="0">
                    <a:pos x="15337" y="5529"/>
                  </a:cxn>
                  <a:cxn ang="0">
                    <a:pos x="15495" y="5846"/>
                  </a:cxn>
                  <a:cxn ang="0">
                    <a:pos x="15654" y="6161"/>
                  </a:cxn>
                  <a:cxn ang="0">
                    <a:pos x="15654" y="14218"/>
                  </a:cxn>
                  <a:cxn ang="0">
                    <a:pos x="15495" y="14535"/>
                  </a:cxn>
                  <a:cxn ang="0">
                    <a:pos x="15495" y="14692"/>
                  </a:cxn>
                  <a:cxn ang="0">
                    <a:pos x="15180" y="14850"/>
                  </a:cxn>
                  <a:cxn ang="0">
                    <a:pos x="14863" y="14850"/>
                  </a:cxn>
                </a:cxnLst>
                <a:rect l="0" t="0" r="r" b="b"/>
                <a:pathLst>
                  <a:path w="16286" h="15639">
                    <a:moveTo>
                      <a:pt x="15654" y="4898"/>
                    </a:moveTo>
                    <a:lnTo>
                      <a:pt x="13757" y="3634"/>
                    </a:lnTo>
                    <a:lnTo>
                      <a:pt x="11226" y="1738"/>
                    </a:lnTo>
                    <a:lnTo>
                      <a:pt x="9487" y="474"/>
                    </a:lnTo>
                    <a:lnTo>
                      <a:pt x="8854" y="158"/>
                    </a:lnTo>
                    <a:lnTo>
                      <a:pt x="8222" y="0"/>
                    </a:lnTo>
                    <a:lnTo>
                      <a:pt x="7432" y="158"/>
                    </a:lnTo>
                    <a:lnTo>
                      <a:pt x="6957" y="474"/>
                    </a:lnTo>
                    <a:lnTo>
                      <a:pt x="5060" y="1738"/>
                    </a:lnTo>
                    <a:lnTo>
                      <a:pt x="2529" y="3634"/>
                    </a:lnTo>
                    <a:lnTo>
                      <a:pt x="632" y="4898"/>
                    </a:lnTo>
                    <a:lnTo>
                      <a:pt x="317" y="5213"/>
                    </a:lnTo>
                    <a:lnTo>
                      <a:pt x="158" y="5687"/>
                    </a:lnTo>
                    <a:lnTo>
                      <a:pt x="0" y="6161"/>
                    </a:lnTo>
                    <a:lnTo>
                      <a:pt x="0" y="14218"/>
                    </a:lnTo>
                    <a:lnTo>
                      <a:pt x="158" y="14692"/>
                    </a:lnTo>
                    <a:lnTo>
                      <a:pt x="474" y="15166"/>
                    </a:lnTo>
                    <a:lnTo>
                      <a:pt x="949" y="15482"/>
                    </a:lnTo>
                    <a:lnTo>
                      <a:pt x="1423" y="15640"/>
                    </a:lnTo>
                    <a:lnTo>
                      <a:pt x="14863" y="15640"/>
                    </a:lnTo>
                    <a:lnTo>
                      <a:pt x="15495" y="15482"/>
                    </a:lnTo>
                    <a:lnTo>
                      <a:pt x="15969" y="15166"/>
                    </a:lnTo>
                    <a:lnTo>
                      <a:pt x="16286" y="14692"/>
                    </a:lnTo>
                    <a:lnTo>
                      <a:pt x="16286" y="14218"/>
                    </a:lnTo>
                    <a:lnTo>
                      <a:pt x="16286" y="6161"/>
                    </a:lnTo>
                    <a:lnTo>
                      <a:pt x="16128" y="5372"/>
                    </a:lnTo>
                    <a:lnTo>
                      <a:pt x="15654" y="4898"/>
                    </a:lnTo>
                    <a:close/>
                    <a:moveTo>
                      <a:pt x="14863" y="14850"/>
                    </a:moveTo>
                    <a:lnTo>
                      <a:pt x="1423" y="14850"/>
                    </a:lnTo>
                    <a:lnTo>
                      <a:pt x="1106" y="14850"/>
                    </a:lnTo>
                    <a:lnTo>
                      <a:pt x="949" y="14692"/>
                    </a:lnTo>
                    <a:lnTo>
                      <a:pt x="791" y="14535"/>
                    </a:lnTo>
                    <a:lnTo>
                      <a:pt x="791" y="14218"/>
                    </a:lnTo>
                    <a:lnTo>
                      <a:pt x="791" y="6161"/>
                    </a:lnTo>
                    <a:lnTo>
                      <a:pt x="949" y="5687"/>
                    </a:lnTo>
                    <a:lnTo>
                      <a:pt x="1106" y="5529"/>
                    </a:lnTo>
                    <a:lnTo>
                      <a:pt x="3004" y="4108"/>
                    </a:lnTo>
                    <a:lnTo>
                      <a:pt x="4743" y="2843"/>
                    </a:lnTo>
                    <a:lnTo>
                      <a:pt x="5534" y="2370"/>
                    </a:lnTo>
                    <a:lnTo>
                      <a:pt x="7274" y="948"/>
                    </a:lnTo>
                    <a:lnTo>
                      <a:pt x="7748" y="790"/>
                    </a:lnTo>
                    <a:lnTo>
                      <a:pt x="8222" y="790"/>
                    </a:lnTo>
                    <a:lnTo>
                      <a:pt x="8697" y="790"/>
                    </a:lnTo>
                    <a:lnTo>
                      <a:pt x="9012" y="948"/>
                    </a:lnTo>
                    <a:lnTo>
                      <a:pt x="10910" y="2370"/>
                    </a:lnTo>
                    <a:lnTo>
                      <a:pt x="13440" y="4108"/>
                    </a:lnTo>
                    <a:lnTo>
                      <a:pt x="15180" y="5529"/>
                    </a:lnTo>
                    <a:lnTo>
                      <a:pt x="15337" y="5529"/>
                    </a:lnTo>
                    <a:lnTo>
                      <a:pt x="15495" y="5846"/>
                    </a:lnTo>
                    <a:lnTo>
                      <a:pt x="15654" y="6161"/>
                    </a:lnTo>
                    <a:lnTo>
                      <a:pt x="15654" y="14218"/>
                    </a:lnTo>
                    <a:lnTo>
                      <a:pt x="15495" y="14535"/>
                    </a:lnTo>
                    <a:lnTo>
                      <a:pt x="15495" y="14692"/>
                    </a:lnTo>
                    <a:lnTo>
                      <a:pt x="15180" y="14850"/>
                    </a:lnTo>
                    <a:lnTo>
                      <a:pt x="14863" y="1485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23"/>
              <p:cNvSpPr>
                <a:spLocks noEditPoints="1"/>
              </p:cNvSpPr>
              <p:nvPr/>
            </p:nvSpPr>
            <p:spPr bwMode="auto">
              <a:xfrm>
                <a:off x="-1262063" y="4264026"/>
                <a:ext cx="392113" cy="228600"/>
              </a:xfrm>
              <a:custGeom>
                <a:avLst/>
                <a:gdLst/>
                <a:ahLst/>
                <a:cxnLst>
                  <a:cxn ang="0">
                    <a:pos x="7274" y="0"/>
                  </a:cxn>
                  <a:cxn ang="0">
                    <a:pos x="1108" y="0"/>
                  </a:cxn>
                  <a:cxn ang="0">
                    <a:pos x="791" y="0"/>
                  </a:cxn>
                  <a:cxn ang="0">
                    <a:pos x="317" y="316"/>
                  </a:cxn>
                  <a:cxn ang="0">
                    <a:pos x="159" y="632"/>
                  </a:cxn>
                  <a:cxn ang="0">
                    <a:pos x="0" y="1106"/>
                  </a:cxn>
                  <a:cxn ang="0">
                    <a:pos x="0" y="2370"/>
                  </a:cxn>
                  <a:cxn ang="0">
                    <a:pos x="791" y="2844"/>
                  </a:cxn>
                  <a:cxn ang="0">
                    <a:pos x="1582" y="3318"/>
                  </a:cxn>
                  <a:cxn ang="0">
                    <a:pos x="3322" y="4740"/>
                  </a:cxn>
                  <a:cxn ang="0">
                    <a:pos x="3796" y="4898"/>
                  </a:cxn>
                  <a:cxn ang="0">
                    <a:pos x="4270" y="4898"/>
                  </a:cxn>
                  <a:cxn ang="0">
                    <a:pos x="4586" y="4898"/>
                  </a:cxn>
                  <a:cxn ang="0">
                    <a:pos x="5060" y="4740"/>
                  </a:cxn>
                  <a:cxn ang="0">
                    <a:pos x="6958" y="3318"/>
                  </a:cxn>
                  <a:cxn ang="0">
                    <a:pos x="8381" y="2212"/>
                  </a:cxn>
                  <a:cxn ang="0">
                    <a:pos x="8381" y="1106"/>
                  </a:cxn>
                  <a:cxn ang="0">
                    <a:pos x="8381" y="632"/>
                  </a:cxn>
                  <a:cxn ang="0">
                    <a:pos x="8065" y="316"/>
                  </a:cxn>
                  <a:cxn ang="0">
                    <a:pos x="7748" y="0"/>
                  </a:cxn>
                  <a:cxn ang="0">
                    <a:pos x="7274" y="0"/>
                  </a:cxn>
                  <a:cxn ang="0">
                    <a:pos x="7748" y="1423"/>
                  </a:cxn>
                  <a:cxn ang="0">
                    <a:pos x="634" y="1423"/>
                  </a:cxn>
                  <a:cxn ang="0">
                    <a:pos x="634" y="1106"/>
                  </a:cxn>
                  <a:cxn ang="0">
                    <a:pos x="7748" y="1106"/>
                  </a:cxn>
                  <a:cxn ang="0">
                    <a:pos x="7748" y="1423"/>
                  </a:cxn>
                  <a:cxn ang="0">
                    <a:pos x="6958" y="2844"/>
                  </a:cxn>
                  <a:cxn ang="0">
                    <a:pos x="1582" y="2844"/>
                  </a:cxn>
                  <a:cxn ang="0">
                    <a:pos x="1582" y="2528"/>
                  </a:cxn>
                  <a:cxn ang="0">
                    <a:pos x="6958" y="2528"/>
                  </a:cxn>
                  <a:cxn ang="0">
                    <a:pos x="6958" y="2844"/>
                  </a:cxn>
                </a:cxnLst>
                <a:rect l="0" t="0" r="r" b="b"/>
                <a:pathLst>
                  <a:path w="8381" h="4898">
                    <a:moveTo>
                      <a:pt x="7274" y="0"/>
                    </a:moveTo>
                    <a:lnTo>
                      <a:pt x="1108" y="0"/>
                    </a:lnTo>
                    <a:lnTo>
                      <a:pt x="791" y="0"/>
                    </a:lnTo>
                    <a:lnTo>
                      <a:pt x="317" y="316"/>
                    </a:lnTo>
                    <a:lnTo>
                      <a:pt x="159" y="632"/>
                    </a:lnTo>
                    <a:lnTo>
                      <a:pt x="0" y="1106"/>
                    </a:lnTo>
                    <a:lnTo>
                      <a:pt x="0" y="2370"/>
                    </a:lnTo>
                    <a:lnTo>
                      <a:pt x="791" y="2844"/>
                    </a:lnTo>
                    <a:lnTo>
                      <a:pt x="1582" y="3318"/>
                    </a:lnTo>
                    <a:lnTo>
                      <a:pt x="3322" y="4740"/>
                    </a:lnTo>
                    <a:lnTo>
                      <a:pt x="3796" y="4898"/>
                    </a:lnTo>
                    <a:lnTo>
                      <a:pt x="4270" y="4898"/>
                    </a:lnTo>
                    <a:lnTo>
                      <a:pt x="4586" y="4898"/>
                    </a:lnTo>
                    <a:lnTo>
                      <a:pt x="5060" y="4740"/>
                    </a:lnTo>
                    <a:lnTo>
                      <a:pt x="6958" y="3318"/>
                    </a:lnTo>
                    <a:lnTo>
                      <a:pt x="8381" y="2212"/>
                    </a:lnTo>
                    <a:lnTo>
                      <a:pt x="8381" y="1106"/>
                    </a:lnTo>
                    <a:lnTo>
                      <a:pt x="8381" y="632"/>
                    </a:lnTo>
                    <a:lnTo>
                      <a:pt x="8065" y="316"/>
                    </a:lnTo>
                    <a:lnTo>
                      <a:pt x="7748" y="0"/>
                    </a:lnTo>
                    <a:lnTo>
                      <a:pt x="7274" y="0"/>
                    </a:lnTo>
                    <a:close/>
                    <a:moveTo>
                      <a:pt x="7748" y="1423"/>
                    </a:moveTo>
                    <a:lnTo>
                      <a:pt x="634" y="1423"/>
                    </a:lnTo>
                    <a:lnTo>
                      <a:pt x="634" y="1106"/>
                    </a:lnTo>
                    <a:lnTo>
                      <a:pt x="7748" y="1106"/>
                    </a:lnTo>
                    <a:lnTo>
                      <a:pt x="7748" y="1423"/>
                    </a:lnTo>
                    <a:close/>
                    <a:moveTo>
                      <a:pt x="6958" y="2844"/>
                    </a:moveTo>
                    <a:lnTo>
                      <a:pt x="1582" y="2844"/>
                    </a:lnTo>
                    <a:lnTo>
                      <a:pt x="1582" y="2528"/>
                    </a:lnTo>
                    <a:lnTo>
                      <a:pt x="6958" y="2528"/>
                    </a:lnTo>
                    <a:lnTo>
                      <a:pt x="6958" y="284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15131" tIns="57566" rIns="115131" bIns="5756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535360" fontAlgn="ctr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799" kern="0" dirty="0"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6" name="文本框 438"/>
          <p:cNvSpPr txBox="1"/>
          <p:nvPr/>
        </p:nvSpPr>
        <p:spPr>
          <a:xfrm>
            <a:off x="6288376" y="1761652"/>
            <a:ext cx="391309" cy="116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CCTV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6307559" y="1299488"/>
            <a:ext cx="359859" cy="359859"/>
            <a:chOff x="6173417" y="1298656"/>
            <a:chExt cx="360000" cy="360000"/>
          </a:xfrm>
        </p:grpSpPr>
        <p:sp>
          <p:nvSpPr>
            <p:cNvPr id="48" name="椭圆 114">
              <a:extLst>
                <a:ext uri="{FF2B5EF4-FFF2-40B4-BE49-F238E27FC236}">
                  <a16:creationId xmlns:a16="http://schemas.microsoft.com/office/drawing/2014/main" xmlns="" id="{367B99B4-8FCD-2047-873F-CA01EE09C067}"/>
                </a:ext>
              </a:extLst>
            </p:cNvPr>
            <p:cNvSpPr>
              <a:spLocks/>
            </p:cNvSpPr>
            <p:nvPr/>
          </p:nvSpPr>
          <p:spPr>
            <a:xfrm>
              <a:off x="6173417" y="1298656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rgbClr val="666666">
                    <a:lumMod val="60000"/>
                    <a:lumOff val="40000"/>
                    <a:alpha val="5000"/>
                  </a:srgbClr>
                </a:gs>
                <a:gs pos="100000">
                  <a:srgbClr val="666666">
                    <a:lumMod val="60000"/>
                    <a:lumOff val="40000"/>
                    <a:alpha val="25000"/>
                  </a:srgbClr>
                </a:gs>
              </a:gsLst>
              <a:lin ang="27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381"/>
              <a:endParaRPr lang="zh-CN" altLang="en-US" sz="1599" b="1" kern="0" spc="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21"/>
            <p:cNvSpPr>
              <a:spLocks noEditPoints="1"/>
            </p:cNvSpPr>
            <p:nvPr/>
          </p:nvSpPr>
          <p:spPr bwMode="auto">
            <a:xfrm>
              <a:off x="6262608" y="1421818"/>
              <a:ext cx="181618" cy="113676"/>
            </a:xfrm>
            <a:custGeom>
              <a:avLst/>
              <a:gdLst/>
              <a:ahLst/>
              <a:cxnLst>
                <a:cxn ang="0">
                  <a:pos x="15727" y="26"/>
                </a:cxn>
                <a:cxn ang="0">
                  <a:pos x="15922" y="132"/>
                </a:cxn>
                <a:cxn ang="0">
                  <a:pos x="16062" y="303"/>
                </a:cxn>
                <a:cxn ang="0">
                  <a:pos x="16130" y="519"/>
                </a:cxn>
                <a:cxn ang="0">
                  <a:pos x="7" y="490"/>
                </a:cxn>
                <a:cxn ang="0">
                  <a:pos x="84" y="279"/>
                </a:cxn>
                <a:cxn ang="0">
                  <a:pos x="233" y="115"/>
                </a:cxn>
                <a:cxn ang="0">
                  <a:pos x="434" y="18"/>
                </a:cxn>
                <a:cxn ang="0">
                  <a:pos x="6998" y="7311"/>
                </a:cxn>
                <a:cxn ang="0">
                  <a:pos x="8559" y="2549"/>
                </a:cxn>
                <a:cxn ang="0">
                  <a:pos x="9743" y="2981"/>
                </a:cxn>
                <a:cxn ang="0">
                  <a:pos x="10660" y="3813"/>
                </a:cxn>
                <a:cxn ang="0">
                  <a:pos x="11202" y="4939"/>
                </a:cxn>
                <a:cxn ang="0">
                  <a:pos x="11268" y="6237"/>
                </a:cxn>
                <a:cxn ang="0">
                  <a:pos x="10835" y="7422"/>
                </a:cxn>
                <a:cxn ang="0">
                  <a:pos x="10002" y="8337"/>
                </a:cxn>
                <a:cxn ang="0">
                  <a:pos x="8874" y="8879"/>
                </a:cxn>
                <a:cxn ang="0">
                  <a:pos x="7574" y="8943"/>
                </a:cxn>
                <a:cxn ang="0">
                  <a:pos x="6389" y="8511"/>
                </a:cxn>
                <a:cxn ang="0">
                  <a:pos x="5472" y="7679"/>
                </a:cxn>
                <a:cxn ang="0">
                  <a:pos x="4930" y="6553"/>
                </a:cxn>
                <a:cxn ang="0">
                  <a:pos x="4865" y="5255"/>
                </a:cxn>
                <a:cxn ang="0">
                  <a:pos x="5298" y="4071"/>
                </a:cxn>
                <a:cxn ang="0">
                  <a:pos x="6131" y="3156"/>
                </a:cxn>
                <a:cxn ang="0">
                  <a:pos x="7259" y="2614"/>
                </a:cxn>
                <a:cxn ang="0">
                  <a:pos x="8299" y="3474"/>
                </a:cxn>
                <a:cxn ang="0">
                  <a:pos x="9154" y="3739"/>
                </a:cxn>
                <a:cxn ang="0">
                  <a:pos x="9829" y="4295"/>
                </a:cxn>
                <a:cxn ang="0">
                  <a:pos x="10249" y="5068"/>
                </a:cxn>
                <a:cxn ang="0">
                  <a:pos x="10341" y="5979"/>
                </a:cxn>
                <a:cxn ang="0">
                  <a:pos x="10076" y="6833"/>
                </a:cxn>
                <a:cxn ang="0">
                  <a:pos x="9519" y="7507"/>
                </a:cxn>
                <a:cxn ang="0">
                  <a:pos x="8745" y="7926"/>
                </a:cxn>
                <a:cxn ang="0">
                  <a:pos x="7834" y="8018"/>
                </a:cxn>
                <a:cxn ang="0">
                  <a:pos x="6979" y="7753"/>
                </a:cxn>
                <a:cxn ang="0">
                  <a:pos x="6303" y="7197"/>
                </a:cxn>
                <a:cxn ang="0">
                  <a:pos x="5884" y="6424"/>
                </a:cxn>
                <a:cxn ang="0">
                  <a:pos x="5792" y="5513"/>
                </a:cxn>
                <a:cxn ang="0">
                  <a:pos x="6057" y="4659"/>
                </a:cxn>
                <a:cxn ang="0">
                  <a:pos x="6614" y="3986"/>
                </a:cxn>
                <a:cxn ang="0">
                  <a:pos x="7388" y="3566"/>
                </a:cxn>
                <a:cxn ang="0">
                  <a:pos x="16133" y="9543"/>
                </a:cxn>
                <a:cxn ang="0">
                  <a:pos x="16126" y="11003"/>
                </a:cxn>
                <a:cxn ang="0">
                  <a:pos x="16049" y="11213"/>
                </a:cxn>
                <a:cxn ang="0">
                  <a:pos x="15900" y="11377"/>
                </a:cxn>
                <a:cxn ang="0">
                  <a:pos x="15698" y="11474"/>
                </a:cxn>
                <a:cxn ang="0">
                  <a:pos x="519" y="11489"/>
                </a:cxn>
                <a:cxn ang="0">
                  <a:pos x="304" y="11423"/>
                </a:cxn>
                <a:cxn ang="0">
                  <a:pos x="132" y="11282"/>
                </a:cxn>
                <a:cxn ang="0">
                  <a:pos x="26" y="11086"/>
                </a:cxn>
                <a:cxn ang="0">
                  <a:pos x="16133" y="9750"/>
                </a:cxn>
                <a:cxn ang="0">
                  <a:pos x="3483" y="1338"/>
                </a:cxn>
                <a:cxn ang="0">
                  <a:pos x="5884" y="703"/>
                </a:cxn>
                <a:cxn ang="0">
                  <a:pos x="7575" y="1338"/>
                </a:cxn>
                <a:cxn ang="0">
                  <a:pos x="11941" y="703"/>
                </a:cxn>
                <a:cxn ang="0">
                  <a:pos x="12650" y="703"/>
                </a:cxn>
                <a:cxn ang="0">
                  <a:pos x="1791" y="10868"/>
                </a:cxn>
                <a:cxn ang="0">
                  <a:pos x="4192" y="10232"/>
                </a:cxn>
                <a:cxn ang="0">
                  <a:pos x="5884" y="10868"/>
                </a:cxn>
                <a:cxn ang="0">
                  <a:pos x="10249" y="10232"/>
                </a:cxn>
                <a:cxn ang="0">
                  <a:pos x="10958" y="10232"/>
                </a:cxn>
                <a:cxn ang="0">
                  <a:pos x="15325" y="10868"/>
                </a:cxn>
              </a:cxnLst>
              <a:rect l="0" t="0" r="r" b="b"/>
              <a:pathLst>
                <a:path w="16133" h="11492">
                  <a:moveTo>
                    <a:pt x="578" y="0"/>
                  </a:moveTo>
                  <a:lnTo>
                    <a:pt x="15555" y="0"/>
                  </a:lnTo>
                  <a:lnTo>
                    <a:pt x="15584" y="1"/>
                  </a:lnTo>
                  <a:lnTo>
                    <a:pt x="15614" y="3"/>
                  </a:lnTo>
                  <a:lnTo>
                    <a:pt x="15642" y="7"/>
                  </a:lnTo>
                  <a:lnTo>
                    <a:pt x="15671" y="12"/>
                  </a:lnTo>
                  <a:lnTo>
                    <a:pt x="15698" y="18"/>
                  </a:lnTo>
                  <a:lnTo>
                    <a:pt x="15727" y="26"/>
                  </a:lnTo>
                  <a:lnTo>
                    <a:pt x="15753" y="35"/>
                  </a:lnTo>
                  <a:lnTo>
                    <a:pt x="15779" y="45"/>
                  </a:lnTo>
                  <a:lnTo>
                    <a:pt x="15805" y="57"/>
                  </a:lnTo>
                  <a:lnTo>
                    <a:pt x="15829" y="70"/>
                  </a:lnTo>
                  <a:lnTo>
                    <a:pt x="15854" y="84"/>
                  </a:lnTo>
                  <a:lnTo>
                    <a:pt x="15878" y="99"/>
                  </a:lnTo>
                  <a:lnTo>
                    <a:pt x="15900" y="115"/>
                  </a:lnTo>
                  <a:lnTo>
                    <a:pt x="15922" y="132"/>
                  </a:lnTo>
                  <a:lnTo>
                    <a:pt x="15943" y="151"/>
                  </a:lnTo>
                  <a:lnTo>
                    <a:pt x="15964" y="169"/>
                  </a:lnTo>
                  <a:lnTo>
                    <a:pt x="15982" y="189"/>
                  </a:lnTo>
                  <a:lnTo>
                    <a:pt x="16001" y="210"/>
                  </a:lnTo>
                  <a:lnTo>
                    <a:pt x="16018" y="233"/>
                  </a:lnTo>
                  <a:lnTo>
                    <a:pt x="16034" y="255"/>
                  </a:lnTo>
                  <a:lnTo>
                    <a:pt x="16049" y="279"/>
                  </a:lnTo>
                  <a:lnTo>
                    <a:pt x="16062" y="303"/>
                  </a:lnTo>
                  <a:lnTo>
                    <a:pt x="16076" y="327"/>
                  </a:lnTo>
                  <a:lnTo>
                    <a:pt x="16088" y="353"/>
                  </a:lnTo>
                  <a:lnTo>
                    <a:pt x="16098" y="380"/>
                  </a:lnTo>
                  <a:lnTo>
                    <a:pt x="16107" y="406"/>
                  </a:lnTo>
                  <a:lnTo>
                    <a:pt x="16115" y="434"/>
                  </a:lnTo>
                  <a:lnTo>
                    <a:pt x="16121" y="461"/>
                  </a:lnTo>
                  <a:lnTo>
                    <a:pt x="16126" y="490"/>
                  </a:lnTo>
                  <a:lnTo>
                    <a:pt x="16130" y="519"/>
                  </a:lnTo>
                  <a:lnTo>
                    <a:pt x="16132" y="548"/>
                  </a:lnTo>
                  <a:lnTo>
                    <a:pt x="16133" y="577"/>
                  </a:lnTo>
                  <a:lnTo>
                    <a:pt x="16133" y="1742"/>
                  </a:lnTo>
                  <a:lnTo>
                    <a:pt x="0" y="1742"/>
                  </a:lnTo>
                  <a:lnTo>
                    <a:pt x="0" y="577"/>
                  </a:lnTo>
                  <a:lnTo>
                    <a:pt x="1" y="548"/>
                  </a:lnTo>
                  <a:lnTo>
                    <a:pt x="3" y="519"/>
                  </a:lnTo>
                  <a:lnTo>
                    <a:pt x="7" y="490"/>
                  </a:lnTo>
                  <a:lnTo>
                    <a:pt x="12" y="461"/>
                  </a:lnTo>
                  <a:lnTo>
                    <a:pt x="18" y="434"/>
                  </a:lnTo>
                  <a:lnTo>
                    <a:pt x="26" y="406"/>
                  </a:lnTo>
                  <a:lnTo>
                    <a:pt x="35" y="380"/>
                  </a:lnTo>
                  <a:lnTo>
                    <a:pt x="45" y="353"/>
                  </a:lnTo>
                  <a:lnTo>
                    <a:pt x="57" y="327"/>
                  </a:lnTo>
                  <a:lnTo>
                    <a:pt x="70" y="303"/>
                  </a:lnTo>
                  <a:lnTo>
                    <a:pt x="84" y="279"/>
                  </a:lnTo>
                  <a:lnTo>
                    <a:pt x="99" y="255"/>
                  </a:lnTo>
                  <a:lnTo>
                    <a:pt x="115" y="233"/>
                  </a:lnTo>
                  <a:lnTo>
                    <a:pt x="132" y="210"/>
                  </a:lnTo>
                  <a:lnTo>
                    <a:pt x="150" y="189"/>
                  </a:lnTo>
                  <a:lnTo>
                    <a:pt x="169" y="169"/>
                  </a:lnTo>
                  <a:lnTo>
                    <a:pt x="190" y="151"/>
                  </a:lnTo>
                  <a:lnTo>
                    <a:pt x="211" y="132"/>
                  </a:lnTo>
                  <a:lnTo>
                    <a:pt x="233" y="115"/>
                  </a:lnTo>
                  <a:lnTo>
                    <a:pt x="255" y="99"/>
                  </a:lnTo>
                  <a:lnTo>
                    <a:pt x="279" y="84"/>
                  </a:lnTo>
                  <a:lnTo>
                    <a:pt x="304" y="70"/>
                  </a:lnTo>
                  <a:lnTo>
                    <a:pt x="328" y="57"/>
                  </a:lnTo>
                  <a:lnTo>
                    <a:pt x="354" y="45"/>
                  </a:lnTo>
                  <a:lnTo>
                    <a:pt x="380" y="35"/>
                  </a:lnTo>
                  <a:lnTo>
                    <a:pt x="406" y="26"/>
                  </a:lnTo>
                  <a:lnTo>
                    <a:pt x="434" y="18"/>
                  </a:lnTo>
                  <a:lnTo>
                    <a:pt x="462" y="12"/>
                  </a:lnTo>
                  <a:lnTo>
                    <a:pt x="490" y="7"/>
                  </a:lnTo>
                  <a:lnTo>
                    <a:pt x="519" y="3"/>
                  </a:lnTo>
                  <a:lnTo>
                    <a:pt x="549" y="1"/>
                  </a:lnTo>
                  <a:lnTo>
                    <a:pt x="578" y="0"/>
                  </a:lnTo>
                  <a:close/>
                  <a:moveTo>
                    <a:pt x="9712" y="5746"/>
                  </a:moveTo>
                  <a:lnTo>
                    <a:pt x="8355" y="6528"/>
                  </a:lnTo>
                  <a:lnTo>
                    <a:pt x="6998" y="7311"/>
                  </a:lnTo>
                  <a:lnTo>
                    <a:pt x="6998" y="5746"/>
                  </a:lnTo>
                  <a:lnTo>
                    <a:pt x="6998" y="4181"/>
                  </a:lnTo>
                  <a:lnTo>
                    <a:pt x="8355" y="4964"/>
                  </a:lnTo>
                  <a:lnTo>
                    <a:pt x="9712" y="5746"/>
                  </a:lnTo>
                  <a:close/>
                  <a:moveTo>
                    <a:pt x="8067" y="2511"/>
                  </a:moveTo>
                  <a:lnTo>
                    <a:pt x="8233" y="2516"/>
                  </a:lnTo>
                  <a:lnTo>
                    <a:pt x="8397" y="2529"/>
                  </a:lnTo>
                  <a:lnTo>
                    <a:pt x="8559" y="2549"/>
                  </a:lnTo>
                  <a:lnTo>
                    <a:pt x="8718" y="2578"/>
                  </a:lnTo>
                  <a:lnTo>
                    <a:pt x="8874" y="2614"/>
                  </a:lnTo>
                  <a:lnTo>
                    <a:pt x="9027" y="2657"/>
                  </a:lnTo>
                  <a:lnTo>
                    <a:pt x="9178" y="2709"/>
                  </a:lnTo>
                  <a:lnTo>
                    <a:pt x="9325" y="2766"/>
                  </a:lnTo>
                  <a:lnTo>
                    <a:pt x="9468" y="2832"/>
                  </a:lnTo>
                  <a:lnTo>
                    <a:pt x="9608" y="2903"/>
                  </a:lnTo>
                  <a:lnTo>
                    <a:pt x="9743" y="2981"/>
                  </a:lnTo>
                  <a:lnTo>
                    <a:pt x="9875" y="3065"/>
                  </a:lnTo>
                  <a:lnTo>
                    <a:pt x="10002" y="3156"/>
                  </a:lnTo>
                  <a:lnTo>
                    <a:pt x="10124" y="3252"/>
                  </a:lnTo>
                  <a:lnTo>
                    <a:pt x="10242" y="3353"/>
                  </a:lnTo>
                  <a:lnTo>
                    <a:pt x="10354" y="3461"/>
                  </a:lnTo>
                  <a:lnTo>
                    <a:pt x="10462" y="3573"/>
                  </a:lnTo>
                  <a:lnTo>
                    <a:pt x="10564" y="3691"/>
                  </a:lnTo>
                  <a:lnTo>
                    <a:pt x="10660" y="3813"/>
                  </a:lnTo>
                  <a:lnTo>
                    <a:pt x="10751" y="3939"/>
                  </a:lnTo>
                  <a:lnTo>
                    <a:pt x="10835" y="4071"/>
                  </a:lnTo>
                  <a:lnTo>
                    <a:pt x="10913" y="4206"/>
                  </a:lnTo>
                  <a:lnTo>
                    <a:pt x="10985" y="4346"/>
                  </a:lnTo>
                  <a:lnTo>
                    <a:pt x="11050" y="4489"/>
                  </a:lnTo>
                  <a:lnTo>
                    <a:pt x="11108" y="4636"/>
                  </a:lnTo>
                  <a:lnTo>
                    <a:pt x="11159" y="4786"/>
                  </a:lnTo>
                  <a:lnTo>
                    <a:pt x="11202" y="4939"/>
                  </a:lnTo>
                  <a:lnTo>
                    <a:pt x="11240" y="5095"/>
                  </a:lnTo>
                  <a:lnTo>
                    <a:pt x="11268" y="5255"/>
                  </a:lnTo>
                  <a:lnTo>
                    <a:pt x="11288" y="5416"/>
                  </a:lnTo>
                  <a:lnTo>
                    <a:pt x="11301" y="5580"/>
                  </a:lnTo>
                  <a:lnTo>
                    <a:pt x="11305" y="5746"/>
                  </a:lnTo>
                  <a:lnTo>
                    <a:pt x="11301" y="5912"/>
                  </a:lnTo>
                  <a:lnTo>
                    <a:pt x="11288" y="6076"/>
                  </a:lnTo>
                  <a:lnTo>
                    <a:pt x="11268" y="6237"/>
                  </a:lnTo>
                  <a:lnTo>
                    <a:pt x="11240" y="6397"/>
                  </a:lnTo>
                  <a:lnTo>
                    <a:pt x="11202" y="6553"/>
                  </a:lnTo>
                  <a:lnTo>
                    <a:pt x="11159" y="6706"/>
                  </a:lnTo>
                  <a:lnTo>
                    <a:pt x="11108" y="6857"/>
                  </a:lnTo>
                  <a:lnTo>
                    <a:pt x="11050" y="7003"/>
                  </a:lnTo>
                  <a:lnTo>
                    <a:pt x="10985" y="7147"/>
                  </a:lnTo>
                  <a:lnTo>
                    <a:pt x="10913" y="7286"/>
                  </a:lnTo>
                  <a:lnTo>
                    <a:pt x="10835" y="7422"/>
                  </a:lnTo>
                  <a:lnTo>
                    <a:pt x="10751" y="7553"/>
                  </a:lnTo>
                  <a:lnTo>
                    <a:pt x="10660" y="7679"/>
                  </a:lnTo>
                  <a:lnTo>
                    <a:pt x="10564" y="7801"/>
                  </a:lnTo>
                  <a:lnTo>
                    <a:pt x="10462" y="7919"/>
                  </a:lnTo>
                  <a:lnTo>
                    <a:pt x="10354" y="8031"/>
                  </a:lnTo>
                  <a:lnTo>
                    <a:pt x="10242" y="8139"/>
                  </a:lnTo>
                  <a:lnTo>
                    <a:pt x="10124" y="8240"/>
                  </a:lnTo>
                  <a:lnTo>
                    <a:pt x="10002" y="8337"/>
                  </a:lnTo>
                  <a:lnTo>
                    <a:pt x="9875" y="8427"/>
                  </a:lnTo>
                  <a:lnTo>
                    <a:pt x="9743" y="8511"/>
                  </a:lnTo>
                  <a:lnTo>
                    <a:pt x="9608" y="8589"/>
                  </a:lnTo>
                  <a:lnTo>
                    <a:pt x="9468" y="8660"/>
                  </a:lnTo>
                  <a:lnTo>
                    <a:pt x="9325" y="8726"/>
                  </a:lnTo>
                  <a:lnTo>
                    <a:pt x="9178" y="8784"/>
                  </a:lnTo>
                  <a:lnTo>
                    <a:pt x="9027" y="8835"/>
                  </a:lnTo>
                  <a:lnTo>
                    <a:pt x="8874" y="8879"/>
                  </a:lnTo>
                  <a:lnTo>
                    <a:pt x="8718" y="8915"/>
                  </a:lnTo>
                  <a:lnTo>
                    <a:pt x="8559" y="8943"/>
                  </a:lnTo>
                  <a:lnTo>
                    <a:pt x="8397" y="8963"/>
                  </a:lnTo>
                  <a:lnTo>
                    <a:pt x="8233" y="8976"/>
                  </a:lnTo>
                  <a:lnTo>
                    <a:pt x="8067" y="8981"/>
                  </a:lnTo>
                  <a:lnTo>
                    <a:pt x="7900" y="8976"/>
                  </a:lnTo>
                  <a:lnTo>
                    <a:pt x="7736" y="8963"/>
                  </a:lnTo>
                  <a:lnTo>
                    <a:pt x="7574" y="8943"/>
                  </a:lnTo>
                  <a:lnTo>
                    <a:pt x="7415" y="8915"/>
                  </a:lnTo>
                  <a:lnTo>
                    <a:pt x="7259" y="8879"/>
                  </a:lnTo>
                  <a:lnTo>
                    <a:pt x="7106" y="8835"/>
                  </a:lnTo>
                  <a:lnTo>
                    <a:pt x="6954" y="8784"/>
                  </a:lnTo>
                  <a:lnTo>
                    <a:pt x="6808" y="8726"/>
                  </a:lnTo>
                  <a:lnTo>
                    <a:pt x="6664" y="8660"/>
                  </a:lnTo>
                  <a:lnTo>
                    <a:pt x="6525" y="8589"/>
                  </a:lnTo>
                  <a:lnTo>
                    <a:pt x="6389" y="8511"/>
                  </a:lnTo>
                  <a:lnTo>
                    <a:pt x="6258" y="8427"/>
                  </a:lnTo>
                  <a:lnTo>
                    <a:pt x="6131" y="8337"/>
                  </a:lnTo>
                  <a:lnTo>
                    <a:pt x="6009" y="8240"/>
                  </a:lnTo>
                  <a:lnTo>
                    <a:pt x="5891" y="8139"/>
                  </a:lnTo>
                  <a:lnTo>
                    <a:pt x="5779" y="8031"/>
                  </a:lnTo>
                  <a:lnTo>
                    <a:pt x="5671" y="7919"/>
                  </a:lnTo>
                  <a:lnTo>
                    <a:pt x="5569" y="7801"/>
                  </a:lnTo>
                  <a:lnTo>
                    <a:pt x="5472" y="7679"/>
                  </a:lnTo>
                  <a:lnTo>
                    <a:pt x="5382" y="7553"/>
                  </a:lnTo>
                  <a:lnTo>
                    <a:pt x="5298" y="7422"/>
                  </a:lnTo>
                  <a:lnTo>
                    <a:pt x="5220" y="7286"/>
                  </a:lnTo>
                  <a:lnTo>
                    <a:pt x="5147" y="7147"/>
                  </a:lnTo>
                  <a:lnTo>
                    <a:pt x="5083" y="7003"/>
                  </a:lnTo>
                  <a:lnTo>
                    <a:pt x="5024" y="6857"/>
                  </a:lnTo>
                  <a:lnTo>
                    <a:pt x="4974" y="6706"/>
                  </a:lnTo>
                  <a:lnTo>
                    <a:pt x="4930" y="6553"/>
                  </a:lnTo>
                  <a:lnTo>
                    <a:pt x="4893" y="6397"/>
                  </a:lnTo>
                  <a:lnTo>
                    <a:pt x="4865" y="6237"/>
                  </a:lnTo>
                  <a:lnTo>
                    <a:pt x="4845" y="6076"/>
                  </a:lnTo>
                  <a:lnTo>
                    <a:pt x="4832" y="5912"/>
                  </a:lnTo>
                  <a:lnTo>
                    <a:pt x="4828" y="5746"/>
                  </a:lnTo>
                  <a:lnTo>
                    <a:pt x="4832" y="5580"/>
                  </a:lnTo>
                  <a:lnTo>
                    <a:pt x="4845" y="5416"/>
                  </a:lnTo>
                  <a:lnTo>
                    <a:pt x="4865" y="5255"/>
                  </a:lnTo>
                  <a:lnTo>
                    <a:pt x="4893" y="5095"/>
                  </a:lnTo>
                  <a:lnTo>
                    <a:pt x="4930" y="4939"/>
                  </a:lnTo>
                  <a:lnTo>
                    <a:pt x="4974" y="4786"/>
                  </a:lnTo>
                  <a:lnTo>
                    <a:pt x="5024" y="4636"/>
                  </a:lnTo>
                  <a:lnTo>
                    <a:pt x="5083" y="4489"/>
                  </a:lnTo>
                  <a:lnTo>
                    <a:pt x="5147" y="4346"/>
                  </a:lnTo>
                  <a:lnTo>
                    <a:pt x="5220" y="4206"/>
                  </a:lnTo>
                  <a:lnTo>
                    <a:pt x="5298" y="4071"/>
                  </a:lnTo>
                  <a:lnTo>
                    <a:pt x="5382" y="3939"/>
                  </a:lnTo>
                  <a:lnTo>
                    <a:pt x="5472" y="3813"/>
                  </a:lnTo>
                  <a:lnTo>
                    <a:pt x="5569" y="3691"/>
                  </a:lnTo>
                  <a:lnTo>
                    <a:pt x="5671" y="3573"/>
                  </a:lnTo>
                  <a:lnTo>
                    <a:pt x="5779" y="3461"/>
                  </a:lnTo>
                  <a:lnTo>
                    <a:pt x="5891" y="3353"/>
                  </a:lnTo>
                  <a:lnTo>
                    <a:pt x="6009" y="3252"/>
                  </a:lnTo>
                  <a:lnTo>
                    <a:pt x="6131" y="3156"/>
                  </a:lnTo>
                  <a:lnTo>
                    <a:pt x="6258" y="3065"/>
                  </a:lnTo>
                  <a:lnTo>
                    <a:pt x="6389" y="2981"/>
                  </a:lnTo>
                  <a:lnTo>
                    <a:pt x="6525" y="2903"/>
                  </a:lnTo>
                  <a:lnTo>
                    <a:pt x="6664" y="2832"/>
                  </a:lnTo>
                  <a:lnTo>
                    <a:pt x="6808" y="2766"/>
                  </a:lnTo>
                  <a:lnTo>
                    <a:pt x="6954" y="2709"/>
                  </a:lnTo>
                  <a:lnTo>
                    <a:pt x="7106" y="2657"/>
                  </a:lnTo>
                  <a:lnTo>
                    <a:pt x="7259" y="2614"/>
                  </a:lnTo>
                  <a:lnTo>
                    <a:pt x="7415" y="2578"/>
                  </a:lnTo>
                  <a:lnTo>
                    <a:pt x="7574" y="2549"/>
                  </a:lnTo>
                  <a:lnTo>
                    <a:pt x="7736" y="2529"/>
                  </a:lnTo>
                  <a:lnTo>
                    <a:pt x="7900" y="2516"/>
                  </a:lnTo>
                  <a:lnTo>
                    <a:pt x="8067" y="2511"/>
                  </a:lnTo>
                  <a:close/>
                  <a:moveTo>
                    <a:pt x="8067" y="3463"/>
                  </a:moveTo>
                  <a:lnTo>
                    <a:pt x="8183" y="3466"/>
                  </a:lnTo>
                  <a:lnTo>
                    <a:pt x="8299" y="3474"/>
                  </a:lnTo>
                  <a:lnTo>
                    <a:pt x="8413" y="3489"/>
                  </a:lnTo>
                  <a:lnTo>
                    <a:pt x="8526" y="3509"/>
                  </a:lnTo>
                  <a:lnTo>
                    <a:pt x="8636" y="3535"/>
                  </a:lnTo>
                  <a:lnTo>
                    <a:pt x="8745" y="3566"/>
                  </a:lnTo>
                  <a:lnTo>
                    <a:pt x="8851" y="3602"/>
                  </a:lnTo>
                  <a:lnTo>
                    <a:pt x="8955" y="3642"/>
                  </a:lnTo>
                  <a:lnTo>
                    <a:pt x="9056" y="3689"/>
                  </a:lnTo>
                  <a:lnTo>
                    <a:pt x="9154" y="3739"/>
                  </a:lnTo>
                  <a:lnTo>
                    <a:pt x="9250" y="3794"/>
                  </a:lnTo>
                  <a:lnTo>
                    <a:pt x="9343" y="3854"/>
                  </a:lnTo>
                  <a:lnTo>
                    <a:pt x="9433" y="3917"/>
                  </a:lnTo>
                  <a:lnTo>
                    <a:pt x="9519" y="3986"/>
                  </a:lnTo>
                  <a:lnTo>
                    <a:pt x="9602" y="4057"/>
                  </a:lnTo>
                  <a:lnTo>
                    <a:pt x="9682" y="4133"/>
                  </a:lnTo>
                  <a:lnTo>
                    <a:pt x="9757" y="4212"/>
                  </a:lnTo>
                  <a:lnTo>
                    <a:pt x="9829" y="4295"/>
                  </a:lnTo>
                  <a:lnTo>
                    <a:pt x="9898" y="4382"/>
                  </a:lnTo>
                  <a:lnTo>
                    <a:pt x="9961" y="4471"/>
                  </a:lnTo>
                  <a:lnTo>
                    <a:pt x="10021" y="4564"/>
                  </a:lnTo>
                  <a:lnTo>
                    <a:pt x="10076" y="4659"/>
                  </a:lnTo>
                  <a:lnTo>
                    <a:pt x="10126" y="4758"/>
                  </a:lnTo>
                  <a:lnTo>
                    <a:pt x="10173" y="4859"/>
                  </a:lnTo>
                  <a:lnTo>
                    <a:pt x="10213" y="4963"/>
                  </a:lnTo>
                  <a:lnTo>
                    <a:pt x="10249" y="5068"/>
                  </a:lnTo>
                  <a:lnTo>
                    <a:pt x="10281" y="5177"/>
                  </a:lnTo>
                  <a:lnTo>
                    <a:pt x="10306" y="5287"/>
                  </a:lnTo>
                  <a:lnTo>
                    <a:pt x="10326" y="5400"/>
                  </a:lnTo>
                  <a:lnTo>
                    <a:pt x="10341" y="5513"/>
                  </a:lnTo>
                  <a:lnTo>
                    <a:pt x="10349" y="5629"/>
                  </a:lnTo>
                  <a:lnTo>
                    <a:pt x="10352" y="5746"/>
                  </a:lnTo>
                  <a:lnTo>
                    <a:pt x="10349" y="5863"/>
                  </a:lnTo>
                  <a:lnTo>
                    <a:pt x="10341" y="5979"/>
                  </a:lnTo>
                  <a:lnTo>
                    <a:pt x="10326" y="6093"/>
                  </a:lnTo>
                  <a:lnTo>
                    <a:pt x="10306" y="6205"/>
                  </a:lnTo>
                  <a:lnTo>
                    <a:pt x="10281" y="6316"/>
                  </a:lnTo>
                  <a:lnTo>
                    <a:pt x="10249" y="6424"/>
                  </a:lnTo>
                  <a:lnTo>
                    <a:pt x="10213" y="6529"/>
                  </a:lnTo>
                  <a:lnTo>
                    <a:pt x="10173" y="6633"/>
                  </a:lnTo>
                  <a:lnTo>
                    <a:pt x="10126" y="6735"/>
                  </a:lnTo>
                  <a:lnTo>
                    <a:pt x="10076" y="6833"/>
                  </a:lnTo>
                  <a:lnTo>
                    <a:pt x="10021" y="6928"/>
                  </a:lnTo>
                  <a:lnTo>
                    <a:pt x="9961" y="7021"/>
                  </a:lnTo>
                  <a:lnTo>
                    <a:pt x="9898" y="7110"/>
                  </a:lnTo>
                  <a:lnTo>
                    <a:pt x="9829" y="7197"/>
                  </a:lnTo>
                  <a:lnTo>
                    <a:pt x="9757" y="7280"/>
                  </a:lnTo>
                  <a:lnTo>
                    <a:pt x="9682" y="7359"/>
                  </a:lnTo>
                  <a:lnTo>
                    <a:pt x="9602" y="7435"/>
                  </a:lnTo>
                  <a:lnTo>
                    <a:pt x="9519" y="7507"/>
                  </a:lnTo>
                  <a:lnTo>
                    <a:pt x="9433" y="7575"/>
                  </a:lnTo>
                  <a:lnTo>
                    <a:pt x="9343" y="7638"/>
                  </a:lnTo>
                  <a:lnTo>
                    <a:pt x="9250" y="7698"/>
                  </a:lnTo>
                  <a:lnTo>
                    <a:pt x="9154" y="7753"/>
                  </a:lnTo>
                  <a:lnTo>
                    <a:pt x="9056" y="7803"/>
                  </a:lnTo>
                  <a:lnTo>
                    <a:pt x="8955" y="7850"/>
                  </a:lnTo>
                  <a:lnTo>
                    <a:pt x="8851" y="7890"/>
                  </a:lnTo>
                  <a:lnTo>
                    <a:pt x="8745" y="7926"/>
                  </a:lnTo>
                  <a:lnTo>
                    <a:pt x="8636" y="7957"/>
                  </a:lnTo>
                  <a:lnTo>
                    <a:pt x="8526" y="7983"/>
                  </a:lnTo>
                  <a:lnTo>
                    <a:pt x="8413" y="8003"/>
                  </a:lnTo>
                  <a:lnTo>
                    <a:pt x="8299" y="8018"/>
                  </a:lnTo>
                  <a:lnTo>
                    <a:pt x="8183" y="8026"/>
                  </a:lnTo>
                  <a:lnTo>
                    <a:pt x="8067" y="8029"/>
                  </a:lnTo>
                  <a:lnTo>
                    <a:pt x="7950" y="8026"/>
                  </a:lnTo>
                  <a:lnTo>
                    <a:pt x="7834" y="8018"/>
                  </a:lnTo>
                  <a:lnTo>
                    <a:pt x="7719" y="8003"/>
                  </a:lnTo>
                  <a:lnTo>
                    <a:pt x="7607" y="7983"/>
                  </a:lnTo>
                  <a:lnTo>
                    <a:pt x="7496" y="7957"/>
                  </a:lnTo>
                  <a:lnTo>
                    <a:pt x="7388" y="7926"/>
                  </a:lnTo>
                  <a:lnTo>
                    <a:pt x="7282" y="7890"/>
                  </a:lnTo>
                  <a:lnTo>
                    <a:pt x="7178" y="7850"/>
                  </a:lnTo>
                  <a:lnTo>
                    <a:pt x="7076" y="7803"/>
                  </a:lnTo>
                  <a:lnTo>
                    <a:pt x="6979" y="7753"/>
                  </a:lnTo>
                  <a:lnTo>
                    <a:pt x="6883" y="7698"/>
                  </a:lnTo>
                  <a:lnTo>
                    <a:pt x="6790" y="7638"/>
                  </a:lnTo>
                  <a:lnTo>
                    <a:pt x="6700" y="7575"/>
                  </a:lnTo>
                  <a:lnTo>
                    <a:pt x="6614" y="7507"/>
                  </a:lnTo>
                  <a:lnTo>
                    <a:pt x="6531" y="7435"/>
                  </a:lnTo>
                  <a:lnTo>
                    <a:pt x="6451" y="7359"/>
                  </a:lnTo>
                  <a:lnTo>
                    <a:pt x="6376" y="7280"/>
                  </a:lnTo>
                  <a:lnTo>
                    <a:pt x="6303" y="7197"/>
                  </a:lnTo>
                  <a:lnTo>
                    <a:pt x="6235" y="7110"/>
                  </a:lnTo>
                  <a:lnTo>
                    <a:pt x="6172" y="7021"/>
                  </a:lnTo>
                  <a:lnTo>
                    <a:pt x="6112" y="6928"/>
                  </a:lnTo>
                  <a:lnTo>
                    <a:pt x="6057" y="6833"/>
                  </a:lnTo>
                  <a:lnTo>
                    <a:pt x="6007" y="6735"/>
                  </a:lnTo>
                  <a:lnTo>
                    <a:pt x="5960" y="6633"/>
                  </a:lnTo>
                  <a:lnTo>
                    <a:pt x="5920" y="6529"/>
                  </a:lnTo>
                  <a:lnTo>
                    <a:pt x="5884" y="6424"/>
                  </a:lnTo>
                  <a:lnTo>
                    <a:pt x="5852" y="6316"/>
                  </a:lnTo>
                  <a:lnTo>
                    <a:pt x="5827" y="6205"/>
                  </a:lnTo>
                  <a:lnTo>
                    <a:pt x="5807" y="6093"/>
                  </a:lnTo>
                  <a:lnTo>
                    <a:pt x="5792" y="5979"/>
                  </a:lnTo>
                  <a:lnTo>
                    <a:pt x="5784" y="5863"/>
                  </a:lnTo>
                  <a:lnTo>
                    <a:pt x="5781" y="5746"/>
                  </a:lnTo>
                  <a:lnTo>
                    <a:pt x="5784" y="5629"/>
                  </a:lnTo>
                  <a:lnTo>
                    <a:pt x="5792" y="5513"/>
                  </a:lnTo>
                  <a:lnTo>
                    <a:pt x="5807" y="5400"/>
                  </a:lnTo>
                  <a:lnTo>
                    <a:pt x="5827" y="5287"/>
                  </a:lnTo>
                  <a:lnTo>
                    <a:pt x="5852" y="5177"/>
                  </a:lnTo>
                  <a:lnTo>
                    <a:pt x="5884" y="5068"/>
                  </a:lnTo>
                  <a:lnTo>
                    <a:pt x="5920" y="4963"/>
                  </a:lnTo>
                  <a:lnTo>
                    <a:pt x="5960" y="4859"/>
                  </a:lnTo>
                  <a:lnTo>
                    <a:pt x="6007" y="4758"/>
                  </a:lnTo>
                  <a:lnTo>
                    <a:pt x="6057" y="4659"/>
                  </a:lnTo>
                  <a:lnTo>
                    <a:pt x="6112" y="4564"/>
                  </a:lnTo>
                  <a:lnTo>
                    <a:pt x="6172" y="4471"/>
                  </a:lnTo>
                  <a:lnTo>
                    <a:pt x="6235" y="4382"/>
                  </a:lnTo>
                  <a:lnTo>
                    <a:pt x="6303" y="4295"/>
                  </a:lnTo>
                  <a:lnTo>
                    <a:pt x="6376" y="4212"/>
                  </a:lnTo>
                  <a:lnTo>
                    <a:pt x="6451" y="4133"/>
                  </a:lnTo>
                  <a:lnTo>
                    <a:pt x="6531" y="4057"/>
                  </a:lnTo>
                  <a:lnTo>
                    <a:pt x="6614" y="3986"/>
                  </a:lnTo>
                  <a:lnTo>
                    <a:pt x="6700" y="3917"/>
                  </a:lnTo>
                  <a:lnTo>
                    <a:pt x="6790" y="3854"/>
                  </a:lnTo>
                  <a:lnTo>
                    <a:pt x="6883" y="3794"/>
                  </a:lnTo>
                  <a:lnTo>
                    <a:pt x="6979" y="3739"/>
                  </a:lnTo>
                  <a:lnTo>
                    <a:pt x="7076" y="3689"/>
                  </a:lnTo>
                  <a:lnTo>
                    <a:pt x="7178" y="3642"/>
                  </a:lnTo>
                  <a:lnTo>
                    <a:pt x="7282" y="3602"/>
                  </a:lnTo>
                  <a:lnTo>
                    <a:pt x="7388" y="3566"/>
                  </a:lnTo>
                  <a:lnTo>
                    <a:pt x="7496" y="3535"/>
                  </a:lnTo>
                  <a:lnTo>
                    <a:pt x="7607" y="3509"/>
                  </a:lnTo>
                  <a:lnTo>
                    <a:pt x="7719" y="3489"/>
                  </a:lnTo>
                  <a:lnTo>
                    <a:pt x="7834" y="3474"/>
                  </a:lnTo>
                  <a:lnTo>
                    <a:pt x="7950" y="3466"/>
                  </a:lnTo>
                  <a:lnTo>
                    <a:pt x="8067" y="3463"/>
                  </a:lnTo>
                  <a:close/>
                  <a:moveTo>
                    <a:pt x="16133" y="1949"/>
                  </a:moveTo>
                  <a:lnTo>
                    <a:pt x="16133" y="9543"/>
                  </a:lnTo>
                  <a:lnTo>
                    <a:pt x="0" y="9543"/>
                  </a:lnTo>
                  <a:lnTo>
                    <a:pt x="0" y="1949"/>
                  </a:lnTo>
                  <a:lnTo>
                    <a:pt x="16133" y="1949"/>
                  </a:lnTo>
                  <a:close/>
                  <a:moveTo>
                    <a:pt x="16133" y="9750"/>
                  </a:moveTo>
                  <a:lnTo>
                    <a:pt x="16133" y="10915"/>
                  </a:lnTo>
                  <a:lnTo>
                    <a:pt x="16132" y="10944"/>
                  </a:lnTo>
                  <a:lnTo>
                    <a:pt x="16130" y="10973"/>
                  </a:lnTo>
                  <a:lnTo>
                    <a:pt x="16126" y="11003"/>
                  </a:lnTo>
                  <a:lnTo>
                    <a:pt x="16121" y="11031"/>
                  </a:lnTo>
                  <a:lnTo>
                    <a:pt x="16115" y="11059"/>
                  </a:lnTo>
                  <a:lnTo>
                    <a:pt x="16107" y="11086"/>
                  </a:lnTo>
                  <a:lnTo>
                    <a:pt x="16098" y="11112"/>
                  </a:lnTo>
                  <a:lnTo>
                    <a:pt x="16088" y="11139"/>
                  </a:lnTo>
                  <a:lnTo>
                    <a:pt x="16076" y="11165"/>
                  </a:lnTo>
                  <a:lnTo>
                    <a:pt x="16062" y="11189"/>
                  </a:lnTo>
                  <a:lnTo>
                    <a:pt x="16049" y="11213"/>
                  </a:lnTo>
                  <a:lnTo>
                    <a:pt x="16034" y="11237"/>
                  </a:lnTo>
                  <a:lnTo>
                    <a:pt x="16018" y="11259"/>
                  </a:lnTo>
                  <a:lnTo>
                    <a:pt x="16001" y="11282"/>
                  </a:lnTo>
                  <a:lnTo>
                    <a:pt x="15982" y="11303"/>
                  </a:lnTo>
                  <a:lnTo>
                    <a:pt x="15964" y="11323"/>
                  </a:lnTo>
                  <a:lnTo>
                    <a:pt x="15943" y="11342"/>
                  </a:lnTo>
                  <a:lnTo>
                    <a:pt x="15922" y="11360"/>
                  </a:lnTo>
                  <a:lnTo>
                    <a:pt x="15900" y="11377"/>
                  </a:lnTo>
                  <a:lnTo>
                    <a:pt x="15878" y="11393"/>
                  </a:lnTo>
                  <a:lnTo>
                    <a:pt x="15854" y="11408"/>
                  </a:lnTo>
                  <a:lnTo>
                    <a:pt x="15829" y="11423"/>
                  </a:lnTo>
                  <a:lnTo>
                    <a:pt x="15805" y="11435"/>
                  </a:lnTo>
                  <a:lnTo>
                    <a:pt x="15779" y="11447"/>
                  </a:lnTo>
                  <a:lnTo>
                    <a:pt x="15753" y="11457"/>
                  </a:lnTo>
                  <a:lnTo>
                    <a:pt x="15727" y="11466"/>
                  </a:lnTo>
                  <a:lnTo>
                    <a:pt x="15698" y="11474"/>
                  </a:lnTo>
                  <a:lnTo>
                    <a:pt x="15671" y="11480"/>
                  </a:lnTo>
                  <a:lnTo>
                    <a:pt x="15642" y="11485"/>
                  </a:lnTo>
                  <a:lnTo>
                    <a:pt x="15614" y="11489"/>
                  </a:lnTo>
                  <a:lnTo>
                    <a:pt x="15584" y="11491"/>
                  </a:lnTo>
                  <a:lnTo>
                    <a:pt x="15555" y="11492"/>
                  </a:lnTo>
                  <a:lnTo>
                    <a:pt x="578" y="11492"/>
                  </a:lnTo>
                  <a:lnTo>
                    <a:pt x="549" y="11491"/>
                  </a:lnTo>
                  <a:lnTo>
                    <a:pt x="519" y="11489"/>
                  </a:lnTo>
                  <a:lnTo>
                    <a:pt x="490" y="11485"/>
                  </a:lnTo>
                  <a:lnTo>
                    <a:pt x="462" y="11480"/>
                  </a:lnTo>
                  <a:lnTo>
                    <a:pt x="434" y="11474"/>
                  </a:lnTo>
                  <a:lnTo>
                    <a:pt x="406" y="11466"/>
                  </a:lnTo>
                  <a:lnTo>
                    <a:pt x="380" y="11457"/>
                  </a:lnTo>
                  <a:lnTo>
                    <a:pt x="354" y="11447"/>
                  </a:lnTo>
                  <a:lnTo>
                    <a:pt x="328" y="11435"/>
                  </a:lnTo>
                  <a:lnTo>
                    <a:pt x="304" y="11423"/>
                  </a:lnTo>
                  <a:lnTo>
                    <a:pt x="279" y="11408"/>
                  </a:lnTo>
                  <a:lnTo>
                    <a:pt x="255" y="11393"/>
                  </a:lnTo>
                  <a:lnTo>
                    <a:pt x="233" y="11377"/>
                  </a:lnTo>
                  <a:lnTo>
                    <a:pt x="211" y="11360"/>
                  </a:lnTo>
                  <a:lnTo>
                    <a:pt x="190" y="11342"/>
                  </a:lnTo>
                  <a:lnTo>
                    <a:pt x="169" y="11323"/>
                  </a:lnTo>
                  <a:lnTo>
                    <a:pt x="150" y="11303"/>
                  </a:lnTo>
                  <a:lnTo>
                    <a:pt x="132" y="11282"/>
                  </a:lnTo>
                  <a:lnTo>
                    <a:pt x="115" y="11259"/>
                  </a:lnTo>
                  <a:lnTo>
                    <a:pt x="99" y="11237"/>
                  </a:lnTo>
                  <a:lnTo>
                    <a:pt x="84" y="11213"/>
                  </a:lnTo>
                  <a:lnTo>
                    <a:pt x="70" y="11189"/>
                  </a:lnTo>
                  <a:lnTo>
                    <a:pt x="57" y="11165"/>
                  </a:lnTo>
                  <a:lnTo>
                    <a:pt x="45" y="11139"/>
                  </a:lnTo>
                  <a:lnTo>
                    <a:pt x="35" y="11112"/>
                  </a:lnTo>
                  <a:lnTo>
                    <a:pt x="26" y="11086"/>
                  </a:lnTo>
                  <a:lnTo>
                    <a:pt x="18" y="11059"/>
                  </a:lnTo>
                  <a:lnTo>
                    <a:pt x="12" y="11031"/>
                  </a:lnTo>
                  <a:lnTo>
                    <a:pt x="7" y="11003"/>
                  </a:lnTo>
                  <a:lnTo>
                    <a:pt x="3" y="10973"/>
                  </a:lnTo>
                  <a:lnTo>
                    <a:pt x="1" y="10944"/>
                  </a:lnTo>
                  <a:lnTo>
                    <a:pt x="0" y="10915"/>
                  </a:lnTo>
                  <a:lnTo>
                    <a:pt x="0" y="9750"/>
                  </a:lnTo>
                  <a:lnTo>
                    <a:pt x="16133" y="9750"/>
                  </a:lnTo>
                  <a:close/>
                  <a:moveTo>
                    <a:pt x="808" y="703"/>
                  </a:moveTo>
                  <a:lnTo>
                    <a:pt x="1791" y="703"/>
                  </a:lnTo>
                  <a:lnTo>
                    <a:pt x="1791" y="1338"/>
                  </a:lnTo>
                  <a:lnTo>
                    <a:pt x="808" y="1338"/>
                  </a:lnTo>
                  <a:lnTo>
                    <a:pt x="808" y="703"/>
                  </a:lnTo>
                  <a:close/>
                  <a:moveTo>
                    <a:pt x="2500" y="703"/>
                  </a:moveTo>
                  <a:lnTo>
                    <a:pt x="3483" y="703"/>
                  </a:lnTo>
                  <a:lnTo>
                    <a:pt x="3483" y="1338"/>
                  </a:lnTo>
                  <a:lnTo>
                    <a:pt x="2500" y="1338"/>
                  </a:lnTo>
                  <a:lnTo>
                    <a:pt x="2500" y="703"/>
                  </a:lnTo>
                  <a:close/>
                  <a:moveTo>
                    <a:pt x="4192" y="703"/>
                  </a:moveTo>
                  <a:lnTo>
                    <a:pt x="5175" y="703"/>
                  </a:lnTo>
                  <a:lnTo>
                    <a:pt x="5175" y="1338"/>
                  </a:lnTo>
                  <a:lnTo>
                    <a:pt x="4192" y="1338"/>
                  </a:lnTo>
                  <a:lnTo>
                    <a:pt x="4192" y="703"/>
                  </a:lnTo>
                  <a:close/>
                  <a:moveTo>
                    <a:pt x="5884" y="703"/>
                  </a:moveTo>
                  <a:lnTo>
                    <a:pt x="6867" y="703"/>
                  </a:lnTo>
                  <a:lnTo>
                    <a:pt x="6867" y="1338"/>
                  </a:lnTo>
                  <a:lnTo>
                    <a:pt x="5884" y="1338"/>
                  </a:lnTo>
                  <a:lnTo>
                    <a:pt x="5884" y="703"/>
                  </a:lnTo>
                  <a:close/>
                  <a:moveTo>
                    <a:pt x="7575" y="703"/>
                  </a:moveTo>
                  <a:lnTo>
                    <a:pt x="8558" y="703"/>
                  </a:lnTo>
                  <a:lnTo>
                    <a:pt x="8558" y="1338"/>
                  </a:lnTo>
                  <a:lnTo>
                    <a:pt x="7575" y="1338"/>
                  </a:lnTo>
                  <a:lnTo>
                    <a:pt x="7575" y="703"/>
                  </a:lnTo>
                  <a:close/>
                  <a:moveTo>
                    <a:pt x="9266" y="703"/>
                  </a:moveTo>
                  <a:lnTo>
                    <a:pt x="10249" y="703"/>
                  </a:lnTo>
                  <a:lnTo>
                    <a:pt x="10249" y="1338"/>
                  </a:lnTo>
                  <a:lnTo>
                    <a:pt x="9266" y="1338"/>
                  </a:lnTo>
                  <a:lnTo>
                    <a:pt x="9266" y="703"/>
                  </a:lnTo>
                  <a:close/>
                  <a:moveTo>
                    <a:pt x="10958" y="703"/>
                  </a:moveTo>
                  <a:lnTo>
                    <a:pt x="11941" y="703"/>
                  </a:lnTo>
                  <a:lnTo>
                    <a:pt x="11941" y="1338"/>
                  </a:lnTo>
                  <a:lnTo>
                    <a:pt x="10958" y="1338"/>
                  </a:lnTo>
                  <a:lnTo>
                    <a:pt x="10958" y="703"/>
                  </a:lnTo>
                  <a:close/>
                  <a:moveTo>
                    <a:pt x="12650" y="703"/>
                  </a:moveTo>
                  <a:lnTo>
                    <a:pt x="13633" y="703"/>
                  </a:lnTo>
                  <a:lnTo>
                    <a:pt x="13633" y="1338"/>
                  </a:lnTo>
                  <a:lnTo>
                    <a:pt x="12650" y="1338"/>
                  </a:lnTo>
                  <a:lnTo>
                    <a:pt x="12650" y="703"/>
                  </a:lnTo>
                  <a:close/>
                  <a:moveTo>
                    <a:pt x="14342" y="703"/>
                  </a:moveTo>
                  <a:lnTo>
                    <a:pt x="15325" y="703"/>
                  </a:lnTo>
                  <a:lnTo>
                    <a:pt x="15325" y="1338"/>
                  </a:lnTo>
                  <a:lnTo>
                    <a:pt x="14342" y="1338"/>
                  </a:lnTo>
                  <a:lnTo>
                    <a:pt x="14342" y="703"/>
                  </a:lnTo>
                  <a:close/>
                  <a:moveTo>
                    <a:pt x="808" y="10232"/>
                  </a:moveTo>
                  <a:lnTo>
                    <a:pt x="1791" y="10232"/>
                  </a:lnTo>
                  <a:lnTo>
                    <a:pt x="1791" y="10868"/>
                  </a:lnTo>
                  <a:lnTo>
                    <a:pt x="808" y="10868"/>
                  </a:lnTo>
                  <a:lnTo>
                    <a:pt x="808" y="10232"/>
                  </a:lnTo>
                  <a:close/>
                  <a:moveTo>
                    <a:pt x="2500" y="10232"/>
                  </a:moveTo>
                  <a:lnTo>
                    <a:pt x="3483" y="10232"/>
                  </a:lnTo>
                  <a:lnTo>
                    <a:pt x="3483" y="10868"/>
                  </a:lnTo>
                  <a:lnTo>
                    <a:pt x="2500" y="10868"/>
                  </a:lnTo>
                  <a:lnTo>
                    <a:pt x="2500" y="10232"/>
                  </a:lnTo>
                  <a:close/>
                  <a:moveTo>
                    <a:pt x="4192" y="10232"/>
                  </a:moveTo>
                  <a:lnTo>
                    <a:pt x="5175" y="10232"/>
                  </a:lnTo>
                  <a:lnTo>
                    <a:pt x="5175" y="10868"/>
                  </a:lnTo>
                  <a:lnTo>
                    <a:pt x="4192" y="10868"/>
                  </a:lnTo>
                  <a:lnTo>
                    <a:pt x="4192" y="10232"/>
                  </a:lnTo>
                  <a:close/>
                  <a:moveTo>
                    <a:pt x="5884" y="10232"/>
                  </a:moveTo>
                  <a:lnTo>
                    <a:pt x="6867" y="10232"/>
                  </a:lnTo>
                  <a:lnTo>
                    <a:pt x="6867" y="10868"/>
                  </a:lnTo>
                  <a:lnTo>
                    <a:pt x="5884" y="10868"/>
                  </a:lnTo>
                  <a:lnTo>
                    <a:pt x="5884" y="10232"/>
                  </a:lnTo>
                  <a:close/>
                  <a:moveTo>
                    <a:pt x="7575" y="10232"/>
                  </a:moveTo>
                  <a:lnTo>
                    <a:pt x="8558" y="10232"/>
                  </a:lnTo>
                  <a:lnTo>
                    <a:pt x="8558" y="10868"/>
                  </a:lnTo>
                  <a:lnTo>
                    <a:pt x="7575" y="10868"/>
                  </a:lnTo>
                  <a:lnTo>
                    <a:pt x="7575" y="10232"/>
                  </a:lnTo>
                  <a:close/>
                  <a:moveTo>
                    <a:pt x="9266" y="10232"/>
                  </a:moveTo>
                  <a:lnTo>
                    <a:pt x="10249" y="10232"/>
                  </a:lnTo>
                  <a:lnTo>
                    <a:pt x="10249" y="10868"/>
                  </a:lnTo>
                  <a:lnTo>
                    <a:pt x="9266" y="10868"/>
                  </a:lnTo>
                  <a:lnTo>
                    <a:pt x="9266" y="10232"/>
                  </a:lnTo>
                  <a:close/>
                  <a:moveTo>
                    <a:pt x="10958" y="10232"/>
                  </a:moveTo>
                  <a:lnTo>
                    <a:pt x="11941" y="10232"/>
                  </a:lnTo>
                  <a:lnTo>
                    <a:pt x="11941" y="10868"/>
                  </a:lnTo>
                  <a:lnTo>
                    <a:pt x="10958" y="10868"/>
                  </a:lnTo>
                  <a:lnTo>
                    <a:pt x="10958" y="10232"/>
                  </a:lnTo>
                  <a:close/>
                  <a:moveTo>
                    <a:pt x="12650" y="10232"/>
                  </a:moveTo>
                  <a:lnTo>
                    <a:pt x="13633" y="10232"/>
                  </a:lnTo>
                  <a:lnTo>
                    <a:pt x="13633" y="10868"/>
                  </a:lnTo>
                  <a:lnTo>
                    <a:pt x="12650" y="10868"/>
                  </a:lnTo>
                  <a:lnTo>
                    <a:pt x="12650" y="10232"/>
                  </a:lnTo>
                  <a:close/>
                  <a:moveTo>
                    <a:pt x="14342" y="10232"/>
                  </a:moveTo>
                  <a:lnTo>
                    <a:pt x="15325" y="10232"/>
                  </a:lnTo>
                  <a:lnTo>
                    <a:pt x="15325" y="10868"/>
                  </a:lnTo>
                  <a:lnTo>
                    <a:pt x="14342" y="10868"/>
                  </a:lnTo>
                  <a:lnTo>
                    <a:pt x="14342" y="10232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 vert="horz" wrap="square" lIns="115131" tIns="57566" rIns="115131" bIns="57566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153536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799" kern="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0" name="文本框 440"/>
          <p:cNvSpPr txBox="1"/>
          <p:nvPr/>
        </p:nvSpPr>
        <p:spPr>
          <a:xfrm>
            <a:off x="7671041" y="1766636"/>
            <a:ext cx="475035" cy="1064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Backup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7720023" y="1299488"/>
            <a:ext cx="359859" cy="359859"/>
            <a:chOff x="7679250" y="1298656"/>
            <a:chExt cx="360000" cy="360000"/>
          </a:xfrm>
        </p:grpSpPr>
        <p:sp>
          <p:nvSpPr>
            <p:cNvPr id="52" name="椭圆 114">
              <a:extLst>
                <a:ext uri="{FF2B5EF4-FFF2-40B4-BE49-F238E27FC236}">
                  <a16:creationId xmlns:a16="http://schemas.microsoft.com/office/drawing/2014/main" xmlns="" id="{367B99B4-8FCD-2047-873F-CA01EE09C067}"/>
                </a:ext>
              </a:extLst>
            </p:cNvPr>
            <p:cNvSpPr>
              <a:spLocks/>
            </p:cNvSpPr>
            <p:nvPr/>
          </p:nvSpPr>
          <p:spPr>
            <a:xfrm>
              <a:off x="7679250" y="1298656"/>
              <a:ext cx="360000" cy="360000"/>
            </a:xfrm>
            <a:prstGeom prst="ellipse">
              <a:avLst/>
            </a:prstGeom>
            <a:gradFill flip="none" rotWithShape="1">
              <a:gsLst>
                <a:gs pos="0">
                  <a:srgbClr val="666666">
                    <a:lumMod val="60000"/>
                    <a:lumOff val="40000"/>
                    <a:alpha val="5000"/>
                  </a:srgbClr>
                </a:gs>
                <a:gs pos="100000">
                  <a:srgbClr val="666666">
                    <a:lumMod val="60000"/>
                    <a:lumOff val="40000"/>
                    <a:alpha val="25000"/>
                  </a:srgbClr>
                </a:gs>
              </a:gsLst>
              <a:lin ang="2700000" scaled="1"/>
              <a:tileRect/>
            </a:gradFill>
            <a:ln w="3175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381"/>
              <a:endParaRPr lang="zh-CN" altLang="en-US" sz="1599" b="1" kern="0" spc="5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67"/>
            <p:cNvSpPr>
              <a:spLocks noEditPoints="1"/>
            </p:cNvSpPr>
            <p:nvPr/>
          </p:nvSpPr>
          <p:spPr bwMode="auto">
            <a:xfrm>
              <a:off x="7779650" y="1408311"/>
              <a:ext cx="159200" cy="140691"/>
            </a:xfrm>
            <a:custGeom>
              <a:avLst/>
              <a:gdLst/>
              <a:ahLst/>
              <a:cxnLst>
                <a:cxn ang="0">
                  <a:pos x="184" y="42"/>
                </a:cxn>
                <a:cxn ang="0">
                  <a:pos x="184" y="26"/>
                </a:cxn>
                <a:cxn ang="0">
                  <a:pos x="180" y="14"/>
                </a:cxn>
                <a:cxn ang="0">
                  <a:pos x="172" y="6"/>
                </a:cxn>
                <a:cxn ang="0">
                  <a:pos x="162" y="6"/>
                </a:cxn>
                <a:cxn ang="0">
                  <a:pos x="94" y="18"/>
                </a:cxn>
                <a:cxn ang="0">
                  <a:pos x="92" y="10"/>
                </a:cxn>
                <a:cxn ang="0">
                  <a:pos x="80" y="0"/>
                </a:cxn>
                <a:cxn ang="0">
                  <a:pos x="34" y="8"/>
                </a:cxn>
                <a:cxn ang="0">
                  <a:pos x="30" y="10"/>
                </a:cxn>
                <a:cxn ang="0">
                  <a:pos x="20" y="24"/>
                </a:cxn>
                <a:cxn ang="0">
                  <a:pos x="20" y="32"/>
                </a:cxn>
                <a:cxn ang="0">
                  <a:pos x="10" y="36"/>
                </a:cxn>
                <a:cxn ang="0">
                  <a:pos x="0" y="58"/>
                </a:cxn>
                <a:cxn ang="0">
                  <a:pos x="8" y="150"/>
                </a:cxn>
                <a:cxn ang="0">
                  <a:pos x="10" y="158"/>
                </a:cxn>
                <a:cxn ang="0">
                  <a:pos x="16" y="168"/>
                </a:cxn>
                <a:cxn ang="0">
                  <a:pos x="20" y="172"/>
                </a:cxn>
                <a:cxn ang="0">
                  <a:pos x="20" y="108"/>
                </a:cxn>
                <a:cxn ang="0">
                  <a:pos x="18" y="102"/>
                </a:cxn>
                <a:cxn ang="0">
                  <a:pos x="20" y="94"/>
                </a:cxn>
                <a:cxn ang="0">
                  <a:pos x="24" y="80"/>
                </a:cxn>
                <a:cxn ang="0">
                  <a:pos x="28" y="74"/>
                </a:cxn>
                <a:cxn ang="0">
                  <a:pos x="40" y="64"/>
                </a:cxn>
                <a:cxn ang="0">
                  <a:pos x="56" y="58"/>
                </a:cxn>
                <a:cxn ang="0">
                  <a:pos x="224" y="64"/>
                </a:cxn>
                <a:cxn ang="0">
                  <a:pos x="222" y="62"/>
                </a:cxn>
                <a:cxn ang="0">
                  <a:pos x="218" y="62"/>
                </a:cxn>
                <a:cxn ang="0">
                  <a:pos x="56" y="74"/>
                </a:cxn>
                <a:cxn ang="0">
                  <a:pos x="48" y="78"/>
                </a:cxn>
                <a:cxn ang="0">
                  <a:pos x="42" y="84"/>
                </a:cxn>
                <a:cxn ang="0">
                  <a:pos x="36" y="102"/>
                </a:cxn>
                <a:cxn ang="0">
                  <a:pos x="36" y="106"/>
                </a:cxn>
                <a:cxn ang="0">
                  <a:pos x="36" y="170"/>
                </a:cxn>
                <a:cxn ang="0">
                  <a:pos x="38" y="174"/>
                </a:cxn>
                <a:cxn ang="0">
                  <a:pos x="42" y="178"/>
                </a:cxn>
                <a:cxn ang="0">
                  <a:pos x="52" y="182"/>
                </a:cxn>
                <a:cxn ang="0">
                  <a:pos x="164" y="170"/>
                </a:cxn>
                <a:cxn ang="0">
                  <a:pos x="178" y="164"/>
                </a:cxn>
                <a:cxn ang="0">
                  <a:pos x="184" y="158"/>
                </a:cxn>
                <a:cxn ang="0">
                  <a:pos x="188" y="150"/>
                </a:cxn>
                <a:cxn ang="0">
                  <a:pos x="222" y="86"/>
                </a:cxn>
                <a:cxn ang="0">
                  <a:pos x="226" y="70"/>
                </a:cxn>
                <a:cxn ang="0">
                  <a:pos x="226" y="66"/>
                </a:cxn>
                <a:cxn ang="0">
                  <a:pos x="224" y="64"/>
                </a:cxn>
              </a:cxnLst>
              <a:rect l="0" t="0" r="r" b="b"/>
              <a:pathLst>
                <a:path w="226" h="182">
                  <a:moveTo>
                    <a:pt x="182" y="48"/>
                  </a:moveTo>
                  <a:lnTo>
                    <a:pt x="184" y="42"/>
                  </a:lnTo>
                  <a:lnTo>
                    <a:pt x="184" y="42"/>
                  </a:lnTo>
                  <a:lnTo>
                    <a:pt x="184" y="26"/>
                  </a:lnTo>
                  <a:lnTo>
                    <a:pt x="182" y="20"/>
                  </a:lnTo>
                  <a:lnTo>
                    <a:pt x="180" y="14"/>
                  </a:lnTo>
                  <a:lnTo>
                    <a:pt x="176" y="10"/>
                  </a:lnTo>
                  <a:lnTo>
                    <a:pt x="172" y="6"/>
                  </a:lnTo>
                  <a:lnTo>
                    <a:pt x="168" y="4"/>
                  </a:lnTo>
                  <a:lnTo>
                    <a:pt x="162" y="6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14"/>
                  </a:lnTo>
                  <a:lnTo>
                    <a:pt x="92" y="10"/>
                  </a:lnTo>
                  <a:lnTo>
                    <a:pt x="86" y="4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0" y="10"/>
                  </a:lnTo>
                  <a:lnTo>
                    <a:pt x="24" y="16"/>
                  </a:lnTo>
                  <a:lnTo>
                    <a:pt x="20" y="24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4" y="34"/>
                  </a:lnTo>
                  <a:lnTo>
                    <a:pt x="10" y="36"/>
                  </a:lnTo>
                  <a:lnTo>
                    <a:pt x="4" y="46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10" y="158"/>
                  </a:lnTo>
                  <a:lnTo>
                    <a:pt x="12" y="164"/>
                  </a:lnTo>
                  <a:lnTo>
                    <a:pt x="16" y="168"/>
                  </a:lnTo>
                  <a:lnTo>
                    <a:pt x="20" y="172"/>
                  </a:lnTo>
                  <a:lnTo>
                    <a:pt x="20" y="172"/>
                  </a:lnTo>
                  <a:lnTo>
                    <a:pt x="20" y="170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20" y="94"/>
                  </a:lnTo>
                  <a:lnTo>
                    <a:pt x="22" y="88"/>
                  </a:lnTo>
                  <a:lnTo>
                    <a:pt x="24" y="80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34" y="68"/>
                  </a:lnTo>
                  <a:lnTo>
                    <a:pt x="40" y="64"/>
                  </a:lnTo>
                  <a:lnTo>
                    <a:pt x="48" y="60"/>
                  </a:lnTo>
                  <a:lnTo>
                    <a:pt x="56" y="58"/>
                  </a:lnTo>
                  <a:lnTo>
                    <a:pt x="182" y="48"/>
                  </a:lnTo>
                  <a:close/>
                  <a:moveTo>
                    <a:pt x="224" y="64"/>
                  </a:moveTo>
                  <a:lnTo>
                    <a:pt x="224" y="64"/>
                  </a:lnTo>
                  <a:lnTo>
                    <a:pt x="222" y="62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180" y="6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48" y="78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8" y="9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70"/>
                  </a:lnTo>
                  <a:lnTo>
                    <a:pt x="36" y="170"/>
                  </a:lnTo>
                  <a:lnTo>
                    <a:pt x="38" y="174"/>
                  </a:lnTo>
                  <a:lnTo>
                    <a:pt x="38" y="174"/>
                  </a:lnTo>
                  <a:lnTo>
                    <a:pt x="42" y="178"/>
                  </a:lnTo>
                  <a:lnTo>
                    <a:pt x="50" y="182"/>
                  </a:lnTo>
                  <a:lnTo>
                    <a:pt x="52" y="182"/>
                  </a:lnTo>
                  <a:lnTo>
                    <a:pt x="164" y="170"/>
                  </a:lnTo>
                  <a:lnTo>
                    <a:pt x="164" y="170"/>
                  </a:lnTo>
                  <a:lnTo>
                    <a:pt x="170" y="168"/>
                  </a:lnTo>
                  <a:lnTo>
                    <a:pt x="178" y="164"/>
                  </a:lnTo>
                  <a:lnTo>
                    <a:pt x="178" y="164"/>
                  </a:lnTo>
                  <a:lnTo>
                    <a:pt x="184" y="158"/>
                  </a:lnTo>
                  <a:lnTo>
                    <a:pt x="188" y="152"/>
                  </a:lnTo>
                  <a:lnTo>
                    <a:pt x="188" y="150"/>
                  </a:lnTo>
                  <a:lnTo>
                    <a:pt x="222" y="86"/>
                  </a:lnTo>
                  <a:lnTo>
                    <a:pt x="222" y="86"/>
                  </a:lnTo>
                  <a:lnTo>
                    <a:pt x="224" y="78"/>
                  </a:lnTo>
                  <a:lnTo>
                    <a:pt x="226" y="70"/>
                  </a:lnTo>
                  <a:lnTo>
                    <a:pt x="226" y="70"/>
                  </a:lnTo>
                  <a:lnTo>
                    <a:pt x="226" y="66"/>
                  </a:lnTo>
                  <a:lnTo>
                    <a:pt x="224" y="64"/>
                  </a:lnTo>
                  <a:lnTo>
                    <a:pt x="224" y="64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 vert="horz" wrap="square" lIns="115131" tIns="57566" rIns="115131" bIns="57566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153536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799" kern="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4" name="文本框 441"/>
          <p:cNvSpPr txBox="1"/>
          <p:nvPr/>
        </p:nvSpPr>
        <p:spPr>
          <a:xfrm>
            <a:off x="8363602" y="1755080"/>
            <a:ext cx="485162" cy="129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Archive</a:t>
            </a: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xmlns="" id="{367B99B4-8FCD-2047-873F-CA01EE09C067}"/>
              </a:ext>
            </a:extLst>
          </p:cNvPr>
          <p:cNvSpPr>
            <a:spLocks/>
          </p:cNvSpPr>
          <p:nvPr/>
        </p:nvSpPr>
        <p:spPr>
          <a:xfrm>
            <a:off x="8403399" y="1299488"/>
            <a:ext cx="359859" cy="359859"/>
          </a:xfrm>
          <a:prstGeom prst="ellipse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3175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13381"/>
            <a:endParaRPr lang="zh-CN" altLang="en-US" sz="1599" b="1" kern="0" spc="5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组合 185"/>
          <p:cNvGrpSpPr/>
          <p:nvPr/>
        </p:nvGrpSpPr>
        <p:grpSpPr>
          <a:xfrm>
            <a:off x="8516773" y="1413716"/>
            <a:ext cx="178818" cy="131403"/>
            <a:chOff x="-1824177" y="3955225"/>
            <a:chExt cx="734460" cy="584321"/>
          </a:xfrm>
          <a:solidFill>
            <a:schemeClr val="tx2"/>
          </a:solidFill>
        </p:grpSpPr>
        <p:sp>
          <p:nvSpPr>
            <p:cNvPr id="57" name="Freeform 61"/>
            <p:cNvSpPr>
              <a:spLocks noEditPoints="1"/>
            </p:cNvSpPr>
            <p:nvPr/>
          </p:nvSpPr>
          <p:spPr bwMode="auto">
            <a:xfrm>
              <a:off x="-1824177" y="3955225"/>
              <a:ext cx="649245" cy="170429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0" y="2"/>
                </a:cxn>
                <a:cxn ang="0">
                  <a:pos x="16" y="6"/>
                </a:cxn>
                <a:cxn ang="0">
                  <a:pos x="6" y="16"/>
                </a:cxn>
                <a:cxn ang="0">
                  <a:pos x="0" y="28"/>
                </a:cxn>
                <a:cxn ang="0">
                  <a:pos x="0" y="48"/>
                </a:cxn>
                <a:cxn ang="0">
                  <a:pos x="0" y="56"/>
                </a:cxn>
                <a:cxn ang="0">
                  <a:pos x="6" y="68"/>
                </a:cxn>
                <a:cxn ang="0">
                  <a:pos x="16" y="78"/>
                </a:cxn>
                <a:cxn ang="0">
                  <a:pos x="30" y="84"/>
                </a:cxn>
                <a:cxn ang="0">
                  <a:pos x="282" y="84"/>
                </a:cxn>
                <a:cxn ang="0">
                  <a:pos x="290" y="84"/>
                </a:cxn>
                <a:cxn ang="0">
                  <a:pos x="304" y="78"/>
                </a:cxn>
                <a:cxn ang="0">
                  <a:pos x="314" y="68"/>
                </a:cxn>
                <a:cxn ang="0">
                  <a:pos x="320" y="56"/>
                </a:cxn>
                <a:cxn ang="0">
                  <a:pos x="320" y="36"/>
                </a:cxn>
                <a:cxn ang="0">
                  <a:pos x="320" y="28"/>
                </a:cxn>
                <a:cxn ang="0">
                  <a:pos x="314" y="16"/>
                </a:cxn>
                <a:cxn ang="0">
                  <a:pos x="304" y="6"/>
                </a:cxn>
                <a:cxn ang="0">
                  <a:pos x="290" y="2"/>
                </a:cxn>
                <a:cxn ang="0">
                  <a:pos x="282" y="0"/>
                </a:cxn>
                <a:cxn ang="0">
                  <a:pos x="48" y="56"/>
                </a:cxn>
                <a:cxn ang="0">
                  <a:pos x="38" y="52"/>
                </a:cxn>
                <a:cxn ang="0">
                  <a:pos x="34" y="42"/>
                </a:cxn>
                <a:cxn ang="0">
                  <a:pos x="36" y="36"/>
                </a:cxn>
                <a:cxn ang="0">
                  <a:pos x="44" y="30"/>
                </a:cxn>
                <a:cxn ang="0">
                  <a:pos x="48" y="28"/>
                </a:cxn>
                <a:cxn ang="0">
                  <a:pos x="58" y="32"/>
                </a:cxn>
                <a:cxn ang="0">
                  <a:pos x="62" y="42"/>
                </a:cxn>
                <a:cxn ang="0">
                  <a:pos x="62" y="48"/>
                </a:cxn>
                <a:cxn ang="0">
                  <a:pos x="54" y="54"/>
                </a:cxn>
                <a:cxn ang="0">
                  <a:pos x="48" y="56"/>
                </a:cxn>
              </a:cxnLst>
              <a:rect l="0" t="0" r="r" b="b"/>
              <a:pathLst>
                <a:path w="320" h="84">
                  <a:moveTo>
                    <a:pt x="282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4" y="4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2" y="74"/>
                  </a:lnTo>
                  <a:lnTo>
                    <a:pt x="16" y="78"/>
                  </a:lnTo>
                  <a:lnTo>
                    <a:pt x="24" y="82"/>
                  </a:lnTo>
                  <a:lnTo>
                    <a:pt x="30" y="84"/>
                  </a:lnTo>
                  <a:lnTo>
                    <a:pt x="38" y="84"/>
                  </a:lnTo>
                  <a:lnTo>
                    <a:pt x="282" y="84"/>
                  </a:lnTo>
                  <a:lnTo>
                    <a:pt x="282" y="84"/>
                  </a:lnTo>
                  <a:lnTo>
                    <a:pt x="290" y="84"/>
                  </a:lnTo>
                  <a:lnTo>
                    <a:pt x="296" y="82"/>
                  </a:lnTo>
                  <a:lnTo>
                    <a:pt x="304" y="78"/>
                  </a:lnTo>
                  <a:lnTo>
                    <a:pt x="310" y="74"/>
                  </a:lnTo>
                  <a:lnTo>
                    <a:pt x="314" y="68"/>
                  </a:lnTo>
                  <a:lnTo>
                    <a:pt x="318" y="62"/>
                  </a:lnTo>
                  <a:lnTo>
                    <a:pt x="320" y="56"/>
                  </a:lnTo>
                  <a:lnTo>
                    <a:pt x="320" y="48"/>
                  </a:lnTo>
                  <a:lnTo>
                    <a:pt x="320" y="36"/>
                  </a:lnTo>
                  <a:lnTo>
                    <a:pt x="320" y="36"/>
                  </a:lnTo>
                  <a:lnTo>
                    <a:pt x="320" y="28"/>
                  </a:lnTo>
                  <a:lnTo>
                    <a:pt x="318" y="22"/>
                  </a:lnTo>
                  <a:lnTo>
                    <a:pt x="314" y="16"/>
                  </a:lnTo>
                  <a:lnTo>
                    <a:pt x="310" y="10"/>
                  </a:lnTo>
                  <a:lnTo>
                    <a:pt x="304" y="6"/>
                  </a:lnTo>
                  <a:lnTo>
                    <a:pt x="296" y="4"/>
                  </a:lnTo>
                  <a:lnTo>
                    <a:pt x="290" y="2"/>
                  </a:lnTo>
                  <a:lnTo>
                    <a:pt x="282" y="0"/>
                  </a:lnTo>
                  <a:lnTo>
                    <a:pt x="282" y="0"/>
                  </a:lnTo>
                  <a:close/>
                  <a:moveTo>
                    <a:pt x="48" y="56"/>
                  </a:moveTo>
                  <a:lnTo>
                    <a:pt x="48" y="56"/>
                  </a:lnTo>
                  <a:lnTo>
                    <a:pt x="44" y="54"/>
                  </a:lnTo>
                  <a:lnTo>
                    <a:pt x="38" y="52"/>
                  </a:lnTo>
                  <a:lnTo>
                    <a:pt x="36" y="48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6" y="36"/>
                  </a:lnTo>
                  <a:lnTo>
                    <a:pt x="38" y="32"/>
                  </a:lnTo>
                  <a:lnTo>
                    <a:pt x="44" y="3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2"/>
                  </a:lnTo>
                  <a:lnTo>
                    <a:pt x="62" y="36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8"/>
                  </a:lnTo>
                  <a:lnTo>
                    <a:pt x="58" y="52"/>
                  </a:lnTo>
                  <a:lnTo>
                    <a:pt x="54" y="54"/>
                  </a:lnTo>
                  <a:lnTo>
                    <a:pt x="48" y="56"/>
                  </a:lnTo>
                  <a:lnTo>
                    <a:pt x="48" y="5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15131" tIns="57566" rIns="115131" bIns="57566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153536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799" kern="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auto">
            <a:xfrm>
              <a:off x="-1824177" y="4365061"/>
              <a:ext cx="612727" cy="170429"/>
            </a:xfrm>
            <a:custGeom>
              <a:avLst/>
              <a:gdLst/>
              <a:ahLst/>
              <a:cxnLst>
                <a:cxn ang="0">
                  <a:pos x="284" y="60"/>
                </a:cxn>
                <a:cxn ang="0">
                  <a:pos x="284" y="60"/>
                </a:cxn>
                <a:cxn ang="0">
                  <a:pos x="274" y="62"/>
                </a:cxn>
                <a:cxn ang="0">
                  <a:pos x="264" y="62"/>
                </a:cxn>
                <a:cxn ang="0">
                  <a:pos x="264" y="62"/>
                </a:cxn>
                <a:cxn ang="0">
                  <a:pos x="256" y="62"/>
                </a:cxn>
                <a:cxn ang="0">
                  <a:pos x="256" y="62"/>
                </a:cxn>
                <a:cxn ang="0">
                  <a:pos x="240" y="58"/>
                </a:cxn>
                <a:cxn ang="0">
                  <a:pos x="224" y="52"/>
                </a:cxn>
                <a:cxn ang="0">
                  <a:pos x="210" y="42"/>
                </a:cxn>
                <a:cxn ang="0">
                  <a:pos x="196" y="30"/>
                </a:cxn>
                <a:cxn ang="0">
                  <a:pos x="196" y="30"/>
                </a:cxn>
                <a:cxn ang="0">
                  <a:pos x="188" y="16"/>
                </a:cxn>
                <a:cxn ang="0">
                  <a:pos x="180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4" y="4"/>
                </a:cxn>
                <a:cxn ang="0">
                  <a:pos x="16" y="6"/>
                </a:cxn>
                <a:cxn ang="0">
                  <a:pos x="12" y="12"/>
                </a:cxn>
                <a:cxn ang="0">
                  <a:pos x="6" y="16"/>
                </a:cxn>
                <a:cxn ang="0">
                  <a:pos x="2" y="22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50"/>
                </a:cxn>
                <a:cxn ang="0">
                  <a:pos x="0" y="50"/>
                </a:cxn>
                <a:cxn ang="0">
                  <a:pos x="0" y="56"/>
                </a:cxn>
                <a:cxn ang="0">
                  <a:pos x="2" y="64"/>
                </a:cxn>
                <a:cxn ang="0">
                  <a:pos x="6" y="68"/>
                </a:cxn>
                <a:cxn ang="0">
                  <a:pos x="12" y="74"/>
                </a:cxn>
                <a:cxn ang="0">
                  <a:pos x="16" y="78"/>
                </a:cxn>
                <a:cxn ang="0">
                  <a:pos x="24" y="82"/>
                </a:cxn>
                <a:cxn ang="0">
                  <a:pos x="30" y="84"/>
                </a:cxn>
                <a:cxn ang="0">
                  <a:pos x="38" y="84"/>
                </a:cxn>
                <a:cxn ang="0">
                  <a:pos x="282" y="84"/>
                </a:cxn>
                <a:cxn ang="0">
                  <a:pos x="282" y="84"/>
                </a:cxn>
                <a:cxn ang="0">
                  <a:pos x="292" y="84"/>
                </a:cxn>
                <a:cxn ang="0">
                  <a:pos x="302" y="80"/>
                </a:cxn>
                <a:cxn ang="0">
                  <a:pos x="284" y="60"/>
                </a:cxn>
                <a:cxn ang="0">
                  <a:pos x="48" y="56"/>
                </a:cxn>
                <a:cxn ang="0">
                  <a:pos x="48" y="56"/>
                </a:cxn>
                <a:cxn ang="0">
                  <a:pos x="44" y="56"/>
                </a:cxn>
                <a:cxn ang="0">
                  <a:pos x="38" y="52"/>
                </a:cxn>
                <a:cxn ang="0">
                  <a:pos x="36" y="48"/>
                </a:cxn>
                <a:cxn ang="0">
                  <a:pos x="34" y="42"/>
                </a:cxn>
                <a:cxn ang="0">
                  <a:pos x="34" y="42"/>
                </a:cxn>
                <a:cxn ang="0">
                  <a:pos x="36" y="38"/>
                </a:cxn>
                <a:cxn ang="0">
                  <a:pos x="38" y="34"/>
                </a:cxn>
                <a:cxn ang="0">
                  <a:pos x="44" y="30"/>
                </a:cxn>
                <a:cxn ang="0">
                  <a:pos x="48" y="30"/>
                </a:cxn>
                <a:cxn ang="0">
                  <a:pos x="48" y="30"/>
                </a:cxn>
                <a:cxn ang="0">
                  <a:pos x="54" y="30"/>
                </a:cxn>
                <a:cxn ang="0">
                  <a:pos x="58" y="34"/>
                </a:cxn>
                <a:cxn ang="0">
                  <a:pos x="62" y="38"/>
                </a:cxn>
                <a:cxn ang="0">
                  <a:pos x="62" y="42"/>
                </a:cxn>
                <a:cxn ang="0">
                  <a:pos x="62" y="42"/>
                </a:cxn>
                <a:cxn ang="0">
                  <a:pos x="62" y="48"/>
                </a:cxn>
                <a:cxn ang="0">
                  <a:pos x="58" y="52"/>
                </a:cxn>
                <a:cxn ang="0">
                  <a:pos x="54" y="56"/>
                </a:cxn>
                <a:cxn ang="0">
                  <a:pos x="48" y="56"/>
                </a:cxn>
                <a:cxn ang="0">
                  <a:pos x="48" y="56"/>
                </a:cxn>
              </a:cxnLst>
              <a:rect l="0" t="0" r="r" b="b"/>
              <a:pathLst>
                <a:path w="302" h="84">
                  <a:moveTo>
                    <a:pt x="284" y="60"/>
                  </a:moveTo>
                  <a:lnTo>
                    <a:pt x="284" y="60"/>
                  </a:lnTo>
                  <a:lnTo>
                    <a:pt x="274" y="62"/>
                  </a:lnTo>
                  <a:lnTo>
                    <a:pt x="264" y="62"/>
                  </a:lnTo>
                  <a:lnTo>
                    <a:pt x="264" y="62"/>
                  </a:lnTo>
                  <a:lnTo>
                    <a:pt x="256" y="62"/>
                  </a:lnTo>
                  <a:lnTo>
                    <a:pt x="256" y="62"/>
                  </a:lnTo>
                  <a:lnTo>
                    <a:pt x="240" y="58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6" y="30"/>
                  </a:lnTo>
                  <a:lnTo>
                    <a:pt x="196" y="30"/>
                  </a:lnTo>
                  <a:lnTo>
                    <a:pt x="188" y="16"/>
                  </a:lnTo>
                  <a:lnTo>
                    <a:pt x="18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4" y="4"/>
                  </a:lnTo>
                  <a:lnTo>
                    <a:pt x="16" y="6"/>
                  </a:lnTo>
                  <a:lnTo>
                    <a:pt x="12" y="12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2" y="64"/>
                  </a:lnTo>
                  <a:lnTo>
                    <a:pt x="6" y="68"/>
                  </a:lnTo>
                  <a:lnTo>
                    <a:pt x="12" y="74"/>
                  </a:lnTo>
                  <a:lnTo>
                    <a:pt x="16" y="78"/>
                  </a:lnTo>
                  <a:lnTo>
                    <a:pt x="24" y="82"/>
                  </a:lnTo>
                  <a:lnTo>
                    <a:pt x="30" y="84"/>
                  </a:lnTo>
                  <a:lnTo>
                    <a:pt x="38" y="84"/>
                  </a:lnTo>
                  <a:lnTo>
                    <a:pt x="282" y="84"/>
                  </a:lnTo>
                  <a:lnTo>
                    <a:pt x="282" y="84"/>
                  </a:lnTo>
                  <a:lnTo>
                    <a:pt x="292" y="84"/>
                  </a:lnTo>
                  <a:lnTo>
                    <a:pt x="302" y="80"/>
                  </a:lnTo>
                  <a:lnTo>
                    <a:pt x="284" y="60"/>
                  </a:lnTo>
                  <a:close/>
                  <a:moveTo>
                    <a:pt x="48" y="56"/>
                  </a:moveTo>
                  <a:lnTo>
                    <a:pt x="48" y="56"/>
                  </a:lnTo>
                  <a:lnTo>
                    <a:pt x="44" y="56"/>
                  </a:lnTo>
                  <a:lnTo>
                    <a:pt x="38" y="52"/>
                  </a:lnTo>
                  <a:lnTo>
                    <a:pt x="36" y="48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6" y="38"/>
                  </a:lnTo>
                  <a:lnTo>
                    <a:pt x="38" y="34"/>
                  </a:lnTo>
                  <a:lnTo>
                    <a:pt x="44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58" y="34"/>
                  </a:lnTo>
                  <a:lnTo>
                    <a:pt x="62" y="38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8"/>
                  </a:lnTo>
                  <a:lnTo>
                    <a:pt x="58" y="52"/>
                  </a:lnTo>
                  <a:lnTo>
                    <a:pt x="54" y="56"/>
                  </a:lnTo>
                  <a:lnTo>
                    <a:pt x="48" y="56"/>
                  </a:lnTo>
                  <a:lnTo>
                    <a:pt x="48" y="5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15131" tIns="57566" rIns="115131" bIns="57566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153536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799" kern="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Freeform 63"/>
            <p:cNvSpPr>
              <a:spLocks noEditPoints="1"/>
            </p:cNvSpPr>
            <p:nvPr/>
          </p:nvSpPr>
          <p:spPr bwMode="auto">
            <a:xfrm>
              <a:off x="-1824177" y="4166232"/>
              <a:ext cx="438239" cy="170429"/>
            </a:xfrm>
            <a:custGeom>
              <a:avLst/>
              <a:gdLst/>
              <a:ahLst/>
              <a:cxnLst>
                <a:cxn ang="0">
                  <a:pos x="176" y="64"/>
                </a:cxn>
                <a:cxn ang="0">
                  <a:pos x="176" y="64"/>
                </a:cxn>
                <a:cxn ang="0">
                  <a:pos x="180" y="46"/>
                </a:cxn>
                <a:cxn ang="0">
                  <a:pos x="188" y="28"/>
                </a:cxn>
                <a:cxn ang="0">
                  <a:pos x="200" y="12"/>
                </a:cxn>
                <a:cxn ang="0">
                  <a:pos x="21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0" y="0"/>
                </a:cxn>
                <a:cxn ang="0">
                  <a:pos x="24" y="2"/>
                </a:cxn>
                <a:cxn ang="0">
                  <a:pos x="16" y="6"/>
                </a:cxn>
                <a:cxn ang="0">
                  <a:pos x="12" y="10"/>
                </a:cxn>
                <a:cxn ang="0">
                  <a:pos x="6" y="16"/>
                </a:cxn>
                <a:cxn ang="0">
                  <a:pos x="2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56"/>
                </a:cxn>
                <a:cxn ang="0">
                  <a:pos x="2" y="62"/>
                </a:cxn>
                <a:cxn ang="0">
                  <a:pos x="6" y="68"/>
                </a:cxn>
                <a:cxn ang="0">
                  <a:pos x="12" y="74"/>
                </a:cxn>
                <a:cxn ang="0">
                  <a:pos x="16" y="78"/>
                </a:cxn>
                <a:cxn ang="0">
                  <a:pos x="24" y="80"/>
                </a:cxn>
                <a:cxn ang="0">
                  <a:pos x="30" y="82"/>
                </a:cxn>
                <a:cxn ang="0">
                  <a:pos x="38" y="84"/>
                </a:cxn>
                <a:cxn ang="0">
                  <a:pos x="178" y="84"/>
                </a:cxn>
                <a:cxn ang="0">
                  <a:pos x="178" y="84"/>
                </a:cxn>
                <a:cxn ang="0">
                  <a:pos x="176" y="64"/>
                </a:cxn>
                <a:cxn ang="0">
                  <a:pos x="176" y="64"/>
                </a:cxn>
                <a:cxn ang="0">
                  <a:pos x="48" y="56"/>
                </a:cxn>
                <a:cxn ang="0">
                  <a:pos x="48" y="56"/>
                </a:cxn>
                <a:cxn ang="0">
                  <a:pos x="44" y="54"/>
                </a:cxn>
                <a:cxn ang="0">
                  <a:pos x="38" y="52"/>
                </a:cxn>
                <a:cxn ang="0">
                  <a:pos x="36" y="46"/>
                </a:cxn>
                <a:cxn ang="0">
                  <a:pos x="34" y="42"/>
                </a:cxn>
                <a:cxn ang="0">
                  <a:pos x="34" y="42"/>
                </a:cxn>
                <a:cxn ang="0">
                  <a:pos x="36" y="36"/>
                </a:cxn>
                <a:cxn ang="0">
                  <a:pos x="38" y="32"/>
                </a:cxn>
                <a:cxn ang="0">
                  <a:pos x="44" y="30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54" y="30"/>
                </a:cxn>
                <a:cxn ang="0">
                  <a:pos x="58" y="32"/>
                </a:cxn>
                <a:cxn ang="0">
                  <a:pos x="62" y="36"/>
                </a:cxn>
                <a:cxn ang="0">
                  <a:pos x="62" y="42"/>
                </a:cxn>
                <a:cxn ang="0">
                  <a:pos x="62" y="42"/>
                </a:cxn>
                <a:cxn ang="0">
                  <a:pos x="62" y="46"/>
                </a:cxn>
                <a:cxn ang="0">
                  <a:pos x="58" y="52"/>
                </a:cxn>
                <a:cxn ang="0">
                  <a:pos x="54" y="54"/>
                </a:cxn>
                <a:cxn ang="0">
                  <a:pos x="48" y="56"/>
                </a:cxn>
                <a:cxn ang="0">
                  <a:pos x="48" y="56"/>
                </a:cxn>
              </a:cxnLst>
              <a:rect l="0" t="0" r="r" b="b"/>
              <a:pathLst>
                <a:path w="216" h="84">
                  <a:moveTo>
                    <a:pt x="176" y="64"/>
                  </a:moveTo>
                  <a:lnTo>
                    <a:pt x="176" y="64"/>
                  </a:lnTo>
                  <a:lnTo>
                    <a:pt x="180" y="46"/>
                  </a:lnTo>
                  <a:lnTo>
                    <a:pt x="188" y="28"/>
                  </a:lnTo>
                  <a:lnTo>
                    <a:pt x="200" y="12"/>
                  </a:lnTo>
                  <a:lnTo>
                    <a:pt x="21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6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2" y="74"/>
                  </a:lnTo>
                  <a:lnTo>
                    <a:pt x="16" y="78"/>
                  </a:lnTo>
                  <a:lnTo>
                    <a:pt x="24" y="80"/>
                  </a:lnTo>
                  <a:lnTo>
                    <a:pt x="30" y="82"/>
                  </a:lnTo>
                  <a:lnTo>
                    <a:pt x="38" y="84"/>
                  </a:lnTo>
                  <a:lnTo>
                    <a:pt x="178" y="84"/>
                  </a:lnTo>
                  <a:lnTo>
                    <a:pt x="178" y="84"/>
                  </a:lnTo>
                  <a:lnTo>
                    <a:pt x="176" y="64"/>
                  </a:lnTo>
                  <a:lnTo>
                    <a:pt x="176" y="64"/>
                  </a:lnTo>
                  <a:close/>
                  <a:moveTo>
                    <a:pt x="48" y="56"/>
                  </a:moveTo>
                  <a:lnTo>
                    <a:pt x="48" y="56"/>
                  </a:lnTo>
                  <a:lnTo>
                    <a:pt x="44" y="54"/>
                  </a:lnTo>
                  <a:lnTo>
                    <a:pt x="38" y="52"/>
                  </a:lnTo>
                  <a:lnTo>
                    <a:pt x="36" y="46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6" y="36"/>
                  </a:lnTo>
                  <a:lnTo>
                    <a:pt x="38" y="32"/>
                  </a:lnTo>
                  <a:lnTo>
                    <a:pt x="44" y="3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2"/>
                  </a:lnTo>
                  <a:lnTo>
                    <a:pt x="62" y="36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6"/>
                  </a:lnTo>
                  <a:lnTo>
                    <a:pt x="58" y="52"/>
                  </a:lnTo>
                  <a:lnTo>
                    <a:pt x="54" y="54"/>
                  </a:lnTo>
                  <a:lnTo>
                    <a:pt x="48" y="56"/>
                  </a:lnTo>
                  <a:lnTo>
                    <a:pt x="48" y="5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15131" tIns="57566" rIns="115131" bIns="57566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153536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799" kern="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Freeform 64"/>
            <p:cNvSpPr>
              <a:spLocks noEditPoints="1"/>
            </p:cNvSpPr>
            <p:nvPr/>
          </p:nvSpPr>
          <p:spPr bwMode="auto">
            <a:xfrm>
              <a:off x="-1438688" y="4162171"/>
              <a:ext cx="348971" cy="377375"/>
            </a:xfrm>
            <a:custGeom>
              <a:avLst/>
              <a:gdLst/>
              <a:ahLst/>
              <a:cxnLst>
                <a:cxn ang="0">
                  <a:pos x="146" y="186"/>
                </a:cxn>
                <a:cxn ang="0">
                  <a:pos x="162" y="180"/>
                </a:cxn>
                <a:cxn ang="0">
                  <a:pos x="170" y="172"/>
                </a:cxn>
                <a:cxn ang="0">
                  <a:pos x="172" y="162"/>
                </a:cxn>
                <a:cxn ang="0">
                  <a:pos x="166" y="144"/>
                </a:cxn>
                <a:cxn ang="0">
                  <a:pos x="138" y="112"/>
                </a:cxn>
                <a:cxn ang="0">
                  <a:pos x="148" y="80"/>
                </a:cxn>
                <a:cxn ang="0">
                  <a:pos x="148" y="66"/>
                </a:cxn>
                <a:cxn ang="0">
                  <a:pos x="140" y="38"/>
                </a:cxn>
                <a:cxn ang="0">
                  <a:pos x="130" y="26"/>
                </a:cxn>
                <a:cxn ang="0">
                  <a:pos x="108" y="8"/>
                </a:cxn>
                <a:cxn ang="0">
                  <a:pos x="80" y="0"/>
                </a:cxn>
                <a:cxn ang="0">
                  <a:pos x="74" y="0"/>
                </a:cxn>
                <a:cxn ang="0">
                  <a:pos x="60" y="2"/>
                </a:cxn>
                <a:cxn ang="0">
                  <a:pos x="34" y="12"/>
                </a:cxn>
                <a:cxn ang="0">
                  <a:pos x="14" y="30"/>
                </a:cxn>
                <a:cxn ang="0">
                  <a:pos x="2" y="54"/>
                </a:cxn>
                <a:cxn ang="0">
                  <a:pos x="0" y="68"/>
                </a:cxn>
                <a:cxn ang="0">
                  <a:pos x="2" y="96"/>
                </a:cxn>
                <a:cxn ang="0">
                  <a:pos x="16" y="122"/>
                </a:cxn>
                <a:cxn ang="0">
                  <a:pos x="28" y="132"/>
                </a:cxn>
                <a:cxn ang="0">
                  <a:pos x="54" y="146"/>
                </a:cxn>
                <a:cxn ang="0">
                  <a:pos x="68" y="148"/>
                </a:cxn>
                <a:cxn ang="0">
                  <a:pos x="74" y="148"/>
                </a:cxn>
                <a:cxn ang="0">
                  <a:pos x="98" y="144"/>
                </a:cxn>
                <a:cxn ang="0">
                  <a:pos x="128" y="176"/>
                </a:cxn>
                <a:cxn ang="0">
                  <a:pos x="144" y="186"/>
                </a:cxn>
                <a:cxn ang="0">
                  <a:pos x="146" y="186"/>
                </a:cxn>
                <a:cxn ang="0">
                  <a:pos x="74" y="24"/>
                </a:cxn>
                <a:cxn ang="0">
                  <a:pos x="78" y="24"/>
                </a:cxn>
                <a:cxn ang="0">
                  <a:pos x="88" y="26"/>
                </a:cxn>
                <a:cxn ang="0">
                  <a:pos x="106" y="36"/>
                </a:cxn>
                <a:cxn ang="0">
                  <a:pos x="118" y="50"/>
                </a:cxn>
                <a:cxn ang="0">
                  <a:pos x="124" y="68"/>
                </a:cxn>
                <a:cxn ang="0">
                  <a:pos x="124" y="78"/>
                </a:cxn>
                <a:cxn ang="0">
                  <a:pos x="120" y="96"/>
                </a:cxn>
                <a:cxn ang="0">
                  <a:pos x="108" y="112"/>
                </a:cxn>
                <a:cxn ang="0">
                  <a:pos x="92" y="120"/>
                </a:cxn>
                <a:cxn ang="0">
                  <a:pos x="74" y="124"/>
                </a:cxn>
                <a:cxn ang="0">
                  <a:pos x="70" y="124"/>
                </a:cxn>
                <a:cxn ang="0">
                  <a:pos x="60" y="122"/>
                </a:cxn>
                <a:cxn ang="0">
                  <a:pos x="42" y="114"/>
                </a:cxn>
                <a:cxn ang="0">
                  <a:pos x="30" y="98"/>
                </a:cxn>
                <a:cxn ang="0">
                  <a:pos x="24" y="80"/>
                </a:cxn>
                <a:cxn ang="0">
                  <a:pos x="24" y="70"/>
                </a:cxn>
                <a:cxn ang="0">
                  <a:pos x="30" y="52"/>
                </a:cxn>
                <a:cxn ang="0">
                  <a:pos x="40" y="38"/>
                </a:cxn>
                <a:cxn ang="0">
                  <a:pos x="56" y="28"/>
                </a:cxn>
                <a:cxn ang="0">
                  <a:pos x="74" y="24"/>
                </a:cxn>
              </a:cxnLst>
              <a:rect l="0" t="0" r="r" b="b"/>
              <a:pathLst>
                <a:path w="172" h="186">
                  <a:moveTo>
                    <a:pt x="146" y="186"/>
                  </a:moveTo>
                  <a:lnTo>
                    <a:pt x="146" y="186"/>
                  </a:lnTo>
                  <a:lnTo>
                    <a:pt x="156" y="184"/>
                  </a:lnTo>
                  <a:lnTo>
                    <a:pt x="162" y="180"/>
                  </a:lnTo>
                  <a:lnTo>
                    <a:pt x="162" y="180"/>
                  </a:lnTo>
                  <a:lnTo>
                    <a:pt x="170" y="172"/>
                  </a:lnTo>
                  <a:lnTo>
                    <a:pt x="172" y="162"/>
                  </a:lnTo>
                  <a:lnTo>
                    <a:pt x="172" y="162"/>
                  </a:lnTo>
                  <a:lnTo>
                    <a:pt x="170" y="154"/>
                  </a:lnTo>
                  <a:lnTo>
                    <a:pt x="166" y="144"/>
                  </a:lnTo>
                  <a:lnTo>
                    <a:pt x="138" y="112"/>
                  </a:lnTo>
                  <a:lnTo>
                    <a:pt x="138" y="112"/>
                  </a:lnTo>
                  <a:lnTo>
                    <a:pt x="144" y="98"/>
                  </a:lnTo>
                  <a:lnTo>
                    <a:pt x="148" y="80"/>
                  </a:lnTo>
                  <a:lnTo>
                    <a:pt x="148" y="80"/>
                  </a:lnTo>
                  <a:lnTo>
                    <a:pt x="148" y="66"/>
                  </a:lnTo>
                  <a:lnTo>
                    <a:pt x="144" y="52"/>
                  </a:lnTo>
                  <a:lnTo>
                    <a:pt x="140" y="38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20" y="16"/>
                  </a:lnTo>
                  <a:lnTo>
                    <a:pt x="108" y="8"/>
                  </a:lnTo>
                  <a:lnTo>
                    <a:pt x="94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60" y="2"/>
                  </a:lnTo>
                  <a:lnTo>
                    <a:pt x="46" y="6"/>
                  </a:lnTo>
                  <a:lnTo>
                    <a:pt x="34" y="12"/>
                  </a:lnTo>
                  <a:lnTo>
                    <a:pt x="24" y="20"/>
                  </a:lnTo>
                  <a:lnTo>
                    <a:pt x="14" y="30"/>
                  </a:lnTo>
                  <a:lnTo>
                    <a:pt x="8" y="42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82"/>
                  </a:lnTo>
                  <a:lnTo>
                    <a:pt x="2" y="96"/>
                  </a:lnTo>
                  <a:lnTo>
                    <a:pt x="8" y="110"/>
                  </a:lnTo>
                  <a:lnTo>
                    <a:pt x="16" y="122"/>
                  </a:lnTo>
                  <a:lnTo>
                    <a:pt x="16" y="122"/>
                  </a:lnTo>
                  <a:lnTo>
                    <a:pt x="28" y="132"/>
                  </a:lnTo>
                  <a:lnTo>
                    <a:pt x="40" y="140"/>
                  </a:lnTo>
                  <a:lnTo>
                    <a:pt x="54" y="146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74" y="148"/>
                  </a:lnTo>
                  <a:lnTo>
                    <a:pt x="74" y="148"/>
                  </a:lnTo>
                  <a:lnTo>
                    <a:pt x="86" y="148"/>
                  </a:lnTo>
                  <a:lnTo>
                    <a:pt x="98" y="144"/>
                  </a:lnTo>
                  <a:lnTo>
                    <a:pt x="128" y="176"/>
                  </a:lnTo>
                  <a:lnTo>
                    <a:pt x="128" y="176"/>
                  </a:lnTo>
                  <a:lnTo>
                    <a:pt x="136" y="184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6" y="186"/>
                  </a:lnTo>
                  <a:lnTo>
                    <a:pt x="146" y="186"/>
                  </a:lnTo>
                  <a:close/>
                  <a:moveTo>
                    <a:pt x="74" y="24"/>
                  </a:moveTo>
                  <a:lnTo>
                    <a:pt x="74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8" y="26"/>
                  </a:lnTo>
                  <a:lnTo>
                    <a:pt x="98" y="30"/>
                  </a:lnTo>
                  <a:lnTo>
                    <a:pt x="106" y="36"/>
                  </a:lnTo>
                  <a:lnTo>
                    <a:pt x="112" y="42"/>
                  </a:lnTo>
                  <a:lnTo>
                    <a:pt x="118" y="50"/>
                  </a:lnTo>
                  <a:lnTo>
                    <a:pt x="122" y="58"/>
                  </a:lnTo>
                  <a:lnTo>
                    <a:pt x="124" y="68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2" y="88"/>
                  </a:lnTo>
                  <a:lnTo>
                    <a:pt x="120" y="96"/>
                  </a:lnTo>
                  <a:lnTo>
                    <a:pt x="114" y="104"/>
                  </a:lnTo>
                  <a:lnTo>
                    <a:pt x="108" y="112"/>
                  </a:lnTo>
                  <a:lnTo>
                    <a:pt x="100" y="116"/>
                  </a:lnTo>
                  <a:lnTo>
                    <a:pt x="92" y="120"/>
                  </a:lnTo>
                  <a:lnTo>
                    <a:pt x="84" y="124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0" y="124"/>
                  </a:lnTo>
                  <a:lnTo>
                    <a:pt x="70" y="124"/>
                  </a:lnTo>
                  <a:lnTo>
                    <a:pt x="60" y="122"/>
                  </a:lnTo>
                  <a:lnTo>
                    <a:pt x="50" y="118"/>
                  </a:lnTo>
                  <a:lnTo>
                    <a:pt x="42" y="114"/>
                  </a:lnTo>
                  <a:lnTo>
                    <a:pt x="36" y="106"/>
                  </a:lnTo>
                  <a:lnTo>
                    <a:pt x="30" y="98"/>
                  </a:lnTo>
                  <a:lnTo>
                    <a:pt x="26" y="90"/>
                  </a:lnTo>
                  <a:lnTo>
                    <a:pt x="24" y="8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6" y="60"/>
                  </a:lnTo>
                  <a:lnTo>
                    <a:pt x="30" y="52"/>
                  </a:lnTo>
                  <a:lnTo>
                    <a:pt x="34" y="44"/>
                  </a:lnTo>
                  <a:lnTo>
                    <a:pt x="40" y="38"/>
                  </a:lnTo>
                  <a:lnTo>
                    <a:pt x="48" y="32"/>
                  </a:lnTo>
                  <a:lnTo>
                    <a:pt x="56" y="28"/>
                  </a:lnTo>
                  <a:lnTo>
                    <a:pt x="64" y="24"/>
                  </a:lnTo>
                  <a:lnTo>
                    <a:pt x="74" y="24"/>
                  </a:lnTo>
                  <a:lnTo>
                    <a:pt x="74" y="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15131" tIns="57566" rIns="115131" bIns="57566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1535360" fontAlgn="ctr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799" kern="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501537" y="3223192"/>
            <a:ext cx="3188927" cy="185917"/>
            <a:chOff x="4135368" y="3223111"/>
            <a:chExt cx="3190173" cy="185990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xmlns="" id="{39143732-D507-4744-9E88-B8A14F944D89}"/>
                </a:ext>
              </a:extLst>
            </p:cNvPr>
            <p:cNvSpPr/>
            <p:nvPr/>
          </p:nvSpPr>
          <p:spPr>
            <a:xfrm>
              <a:off x="5428758" y="3223111"/>
              <a:ext cx="762102" cy="1859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362756"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Tier 1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xmlns="" id="{39143732-D507-4744-9E88-B8A14F944D89}"/>
                </a:ext>
              </a:extLst>
            </p:cNvPr>
            <p:cNvSpPr/>
            <p:nvPr/>
          </p:nvSpPr>
          <p:spPr>
            <a:xfrm>
              <a:off x="6769662" y="3223111"/>
              <a:ext cx="555879" cy="1859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362756"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Tier 2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xmlns="" id="{39143732-D507-4744-9E88-B8A14F944D89}"/>
                </a:ext>
              </a:extLst>
            </p:cNvPr>
            <p:cNvSpPr/>
            <p:nvPr/>
          </p:nvSpPr>
          <p:spPr>
            <a:xfrm>
              <a:off x="4135368" y="3223111"/>
              <a:ext cx="714588" cy="1859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362756"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Tier 0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459276" y="3483110"/>
            <a:ext cx="1273450" cy="160411"/>
            <a:chOff x="4930626" y="3563622"/>
            <a:chExt cx="1976953" cy="247351"/>
          </a:xfrm>
        </p:grpSpPr>
        <p:grpSp>
          <p:nvGrpSpPr>
            <p:cNvPr id="66" name="组合 993"/>
            <p:cNvGrpSpPr>
              <a:grpSpLocks/>
            </p:cNvGrpSpPr>
            <p:nvPr/>
          </p:nvGrpSpPr>
          <p:grpSpPr bwMode="auto">
            <a:xfrm>
              <a:off x="4930626" y="3563622"/>
              <a:ext cx="934953" cy="242896"/>
              <a:chOff x="2305050" y="1276351"/>
              <a:chExt cx="973138" cy="193675"/>
            </a:xfrm>
            <a:solidFill>
              <a:srgbClr val="FFFFFF"/>
            </a:solidFill>
          </p:grpSpPr>
          <p:sp>
            <p:nvSpPr>
              <p:cNvPr id="97" name="Freeform 204"/>
              <p:cNvSpPr>
                <a:spLocks/>
              </p:cNvSpPr>
              <p:nvPr/>
            </p:nvSpPr>
            <p:spPr bwMode="auto">
              <a:xfrm>
                <a:off x="2305050" y="1276351"/>
                <a:ext cx="119063" cy="174625"/>
              </a:xfrm>
              <a:custGeom>
                <a:avLst/>
                <a:gdLst>
                  <a:gd name="T0" fmla="*/ 2147483646 w 253"/>
                  <a:gd name="T1" fmla="*/ 2147483646 h 369"/>
                  <a:gd name="T2" fmla="*/ 2147483646 w 253"/>
                  <a:gd name="T3" fmla="*/ 2147483646 h 369"/>
                  <a:gd name="T4" fmla="*/ 2147483646 w 253"/>
                  <a:gd name="T5" fmla="*/ 2147483646 h 369"/>
                  <a:gd name="T6" fmla="*/ 0 w 253"/>
                  <a:gd name="T7" fmla="*/ 2147483646 h 369"/>
                  <a:gd name="T8" fmla="*/ 0 w 253"/>
                  <a:gd name="T9" fmla="*/ 2147483646 h 369"/>
                  <a:gd name="T10" fmla="*/ 2147483646 w 253"/>
                  <a:gd name="T11" fmla="*/ 0 h 369"/>
                  <a:gd name="T12" fmla="*/ 2147483646 w 253"/>
                  <a:gd name="T13" fmla="*/ 0 h 369"/>
                  <a:gd name="T14" fmla="*/ 2147483646 w 253"/>
                  <a:gd name="T15" fmla="*/ 2147483646 h 369"/>
                  <a:gd name="T16" fmla="*/ 2147483646 w 253"/>
                  <a:gd name="T17" fmla="*/ 2147483646 h 369"/>
                  <a:gd name="T18" fmla="*/ 2147483646 w 253"/>
                  <a:gd name="T19" fmla="*/ 2147483646 h 369"/>
                  <a:gd name="T20" fmla="*/ 2147483646 w 253"/>
                  <a:gd name="T21" fmla="*/ 2147483646 h 369"/>
                  <a:gd name="T22" fmla="*/ 2147483646 w 253"/>
                  <a:gd name="T23" fmla="*/ 2147483646 h 369"/>
                  <a:gd name="T24" fmla="*/ 2147483646 w 253"/>
                  <a:gd name="T25" fmla="*/ 2147483646 h 369"/>
                  <a:gd name="T26" fmla="*/ 2147483646 w 253"/>
                  <a:gd name="T27" fmla="*/ 2147483646 h 369"/>
                  <a:gd name="T28" fmla="*/ 2147483646 w 253"/>
                  <a:gd name="T29" fmla="*/ 2147483646 h 369"/>
                  <a:gd name="T30" fmla="*/ 2147483646 w 253"/>
                  <a:gd name="T31" fmla="*/ 2147483646 h 36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3"/>
                  <a:gd name="T49" fmla="*/ 0 h 369"/>
                  <a:gd name="T50" fmla="*/ 253 w 253"/>
                  <a:gd name="T51" fmla="*/ 369 h 36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3" h="369">
                    <a:moveTo>
                      <a:pt x="226" y="369"/>
                    </a:moveTo>
                    <a:lnTo>
                      <a:pt x="226" y="369"/>
                    </a:lnTo>
                    <a:lnTo>
                      <a:pt x="56" y="369"/>
                    </a:lnTo>
                    <a:cubicBezTo>
                      <a:pt x="25" y="369"/>
                      <a:pt x="0" y="344"/>
                      <a:pt x="0" y="312"/>
                    </a:cubicBezTo>
                    <a:lnTo>
                      <a:pt x="0" y="57"/>
                    </a:lnTo>
                    <a:cubicBezTo>
                      <a:pt x="0" y="25"/>
                      <a:pt x="25" y="0"/>
                      <a:pt x="56" y="0"/>
                    </a:cubicBezTo>
                    <a:lnTo>
                      <a:pt x="226" y="0"/>
                    </a:lnTo>
                    <a:cubicBezTo>
                      <a:pt x="241" y="0"/>
                      <a:pt x="253" y="12"/>
                      <a:pt x="253" y="27"/>
                    </a:cubicBezTo>
                    <a:cubicBezTo>
                      <a:pt x="253" y="41"/>
                      <a:pt x="241" y="53"/>
                      <a:pt x="226" y="53"/>
                    </a:cubicBezTo>
                    <a:lnTo>
                      <a:pt x="56" y="53"/>
                    </a:lnTo>
                    <a:cubicBezTo>
                      <a:pt x="54" y="53"/>
                      <a:pt x="53" y="55"/>
                      <a:pt x="53" y="57"/>
                    </a:cubicBezTo>
                    <a:lnTo>
                      <a:pt x="53" y="312"/>
                    </a:lnTo>
                    <a:cubicBezTo>
                      <a:pt x="53" y="314"/>
                      <a:pt x="54" y="316"/>
                      <a:pt x="56" y="316"/>
                    </a:cubicBezTo>
                    <a:lnTo>
                      <a:pt x="226" y="316"/>
                    </a:lnTo>
                    <a:cubicBezTo>
                      <a:pt x="241" y="316"/>
                      <a:pt x="253" y="328"/>
                      <a:pt x="253" y="342"/>
                    </a:cubicBezTo>
                    <a:cubicBezTo>
                      <a:pt x="253" y="357"/>
                      <a:pt x="241" y="369"/>
                      <a:pt x="226" y="369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205"/>
              <p:cNvSpPr>
                <a:spLocks/>
              </p:cNvSpPr>
              <p:nvPr/>
            </p:nvSpPr>
            <p:spPr bwMode="auto">
              <a:xfrm>
                <a:off x="3136900" y="1276351"/>
                <a:ext cx="141288" cy="174625"/>
              </a:xfrm>
              <a:custGeom>
                <a:avLst/>
                <a:gdLst>
                  <a:gd name="T0" fmla="*/ 2147483646 w 303"/>
                  <a:gd name="T1" fmla="*/ 2147483646 h 369"/>
                  <a:gd name="T2" fmla="*/ 2147483646 w 303"/>
                  <a:gd name="T3" fmla="*/ 2147483646 h 369"/>
                  <a:gd name="T4" fmla="*/ 2147483646 w 303"/>
                  <a:gd name="T5" fmla="*/ 2147483646 h 369"/>
                  <a:gd name="T6" fmla="*/ 0 w 303"/>
                  <a:gd name="T7" fmla="*/ 2147483646 h 369"/>
                  <a:gd name="T8" fmla="*/ 2147483646 w 303"/>
                  <a:gd name="T9" fmla="*/ 2147483646 h 369"/>
                  <a:gd name="T10" fmla="*/ 2147483646 w 303"/>
                  <a:gd name="T11" fmla="*/ 2147483646 h 369"/>
                  <a:gd name="T12" fmla="*/ 2147483646 w 303"/>
                  <a:gd name="T13" fmla="*/ 2147483646 h 369"/>
                  <a:gd name="T14" fmla="*/ 2147483646 w 303"/>
                  <a:gd name="T15" fmla="*/ 2147483646 h 369"/>
                  <a:gd name="T16" fmla="*/ 2147483646 w 303"/>
                  <a:gd name="T17" fmla="*/ 2147483646 h 369"/>
                  <a:gd name="T18" fmla="*/ 2147483646 w 303"/>
                  <a:gd name="T19" fmla="*/ 2147483646 h 369"/>
                  <a:gd name="T20" fmla="*/ 2147483646 w 303"/>
                  <a:gd name="T21" fmla="*/ 2147483646 h 369"/>
                  <a:gd name="T22" fmla="*/ 2147483646 w 303"/>
                  <a:gd name="T23" fmla="*/ 0 h 369"/>
                  <a:gd name="T24" fmla="*/ 2147483646 w 303"/>
                  <a:gd name="T25" fmla="*/ 0 h 369"/>
                  <a:gd name="T26" fmla="*/ 2147483646 w 303"/>
                  <a:gd name="T27" fmla="*/ 2147483646 h 369"/>
                  <a:gd name="T28" fmla="*/ 2147483646 w 303"/>
                  <a:gd name="T29" fmla="*/ 2147483646 h 369"/>
                  <a:gd name="T30" fmla="*/ 2147483646 w 303"/>
                  <a:gd name="T31" fmla="*/ 2147483646 h 36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3"/>
                  <a:gd name="T49" fmla="*/ 0 h 369"/>
                  <a:gd name="T50" fmla="*/ 303 w 303"/>
                  <a:gd name="T51" fmla="*/ 369 h 36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3" h="369">
                    <a:moveTo>
                      <a:pt x="246" y="369"/>
                    </a:moveTo>
                    <a:lnTo>
                      <a:pt x="246" y="369"/>
                    </a:lnTo>
                    <a:lnTo>
                      <a:pt x="27" y="369"/>
                    </a:lnTo>
                    <a:cubicBezTo>
                      <a:pt x="12" y="369"/>
                      <a:pt x="0" y="357"/>
                      <a:pt x="0" y="342"/>
                    </a:cubicBezTo>
                    <a:cubicBezTo>
                      <a:pt x="0" y="328"/>
                      <a:pt x="12" y="316"/>
                      <a:pt x="27" y="316"/>
                    </a:cubicBezTo>
                    <a:lnTo>
                      <a:pt x="246" y="316"/>
                    </a:lnTo>
                    <a:cubicBezTo>
                      <a:pt x="248" y="316"/>
                      <a:pt x="249" y="314"/>
                      <a:pt x="249" y="312"/>
                    </a:cubicBezTo>
                    <a:lnTo>
                      <a:pt x="249" y="57"/>
                    </a:lnTo>
                    <a:cubicBezTo>
                      <a:pt x="249" y="55"/>
                      <a:pt x="248" y="53"/>
                      <a:pt x="246" y="53"/>
                    </a:cubicBezTo>
                    <a:lnTo>
                      <a:pt x="45" y="53"/>
                    </a:lnTo>
                    <a:cubicBezTo>
                      <a:pt x="31" y="53"/>
                      <a:pt x="19" y="41"/>
                      <a:pt x="19" y="27"/>
                    </a:cubicBezTo>
                    <a:cubicBezTo>
                      <a:pt x="19" y="12"/>
                      <a:pt x="31" y="0"/>
                      <a:pt x="45" y="0"/>
                    </a:cubicBezTo>
                    <a:lnTo>
                      <a:pt x="246" y="0"/>
                    </a:lnTo>
                    <a:cubicBezTo>
                      <a:pt x="277" y="0"/>
                      <a:pt x="303" y="25"/>
                      <a:pt x="303" y="57"/>
                    </a:cubicBezTo>
                    <a:lnTo>
                      <a:pt x="303" y="312"/>
                    </a:lnTo>
                    <a:cubicBezTo>
                      <a:pt x="303" y="344"/>
                      <a:pt x="277" y="369"/>
                      <a:pt x="246" y="369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206"/>
              <p:cNvSpPr>
                <a:spLocks/>
              </p:cNvSpPr>
              <p:nvPr/>
            </p:nvSpPr>
            <p:spPr bwMode="auto">
              <a:xfrm>
                <a:off x="3046413" y="1425576"/>
                <a:ext cx="138113" cy="25400"/>
              </a:xfrm>
              <a:custGeom>
                <a:avLst/>
                <a:gdLst>
                  <a:gd name="T0" fmla="*/ 2147483646 w 294"/>
                  <a:gd name="T1" fmla="*/ 2147483646 h 53"/>
                  <a:gd name="T2" fmla="*/ 2147483646 w 294"/>
                  <a:gd name="T3" fmla="*/ 2147483646 h 53"/>
                  <a:gd name="T4" fmla="*/ 2147483646 w 294"/>
                  <a:gd name="T5" fmla="*/ 2147483646 h 53"/>
                  <a:gd name="T6" fmla="*/ 0 w 294"/>
                  <a:gd name="T7" fmla="*/ 2147483646 h 53"/>
                  <a:gd name="T8" fmla="*/ 2147483646 w 294"/>
                  <a:gd name="T9" fmla="*/ 0 h 53"/>
                  <a:gd name="T10" fmla="*/ 2147483646 w 294"/>
                  <a:gd name="T11" fmla="*/ 0 h 53"/>
                  <a:gd name="T12" fmla="*/ 2147483646 w 294"/>
                  <a:gd name="T13" fmla="*/ 2147483646 h 53"/>
                  <a:gd name="T14" fmla="*/ 2147483646 w 294"/>
                  <a:gd name="T15" fmla="*/ 2147483646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4"/>
                  <a:gd name="T25" fmla="*/ 0 h 53"/>
                  <a:gd name="T26" fmla="*/ 294 w 294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4" h="53">
                    <a:moveTo>
                      <a:pt x="268" y="53"/>
                    </a:moveTo>
                    <a:lnTo>
                      <a:pt x="268" y="53"/>
                    </a:lnTo>
                    <a:lnTo>
                      <a:pt x="26" y="53"/>
                    </a:lnTo>
                    <a:cubicBezTo>
                      <a:pt x="12" y="53"/>
                      <a:pt x="0" y="41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lnTo>
                      <a:pt x="268" y="0"/>
                    </a:lnTo>
                    <a:cubicBezTo>
                      <a:pt x="282" y="0"/>
                      <a:pt x="294" y="12"/>
                      <a:pt x="294" y="26"/>
                    </a:cubicBezTo>
                    <a:cubicBezTo>
                      <a:pt x="294" y="41"/>
                      <a:pt x="282" y="53"/>
                      <a:pt x="268" y="5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207"/>
              <p:cNvSpPr>
                <a:spLocks/>
              </p:cNvSpPr>
              <p:nvPr/>
            </p:nvSpPr>
            <p:spPr bwMode="auto">
              <a:xfrm>
                <a:off x="2398713" y="1276351"/>
                <a:ext cx="785813" cy="25400"/>
              </a:xfrm>
              <a:custGeom>
                <a:avLst/>
                <a:gdLst>
                  <a:gd name="T0" fmla="*/ 2147483646 w 1669"/>
                  <a:gd name="T1" fmla="*/ 2147483646 h 53"/>
                  <a:gd name="T2" fmla="*/ 2147483646 w 1669"/>
                  <a:gd name="T3" fmla="*/ 2147483646 h 53"/>
                  <a:gd name="T4" fmla="*/ 2147483646 w 1669"/>
                  <a:gd name="T5" fmla="*/ 2147483646 h 53"/>
                  <a:gd name="T6" fmla="*/ 0 w 1669"/>
                  <a:gd name="T7" fmla="*/ 2147483646 h 53"/>
                  <a:gd name="T8" fmla="*/ 2147483646 w 1669"/>
                  <a:gd name="T9" fmla="*/ 0 h 53"/>
                  <a:gd name="T10" fmla="*/ 2147483646 w 1669"/>
                  <a:gd name="T11" fmla="*/ 0 h 53"/>
                  <a:gd name="T12" fmla="*/ 2147483646 w 1669"/>
                  <a:gd name="T13" fmla="*/ 2147483646 h 53"/>
                  <a:gd name="T14" fmla="*/ 2147483646 w 1669"/>
                  <a:gd name="T15" fmla="*/ 2147483646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9"/>
                  <a:gd name="T25" fmla="*/ 0 h 53"/>
                  <a:gd name="T26" fmla="*/ 1669 w 1669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9" h="53">
                    <a:moveTo>
                      <a:pt x="1643" y="53"/>
                    </a:moveTo>
                    <a:lnTo>
                      <a:pt x="1643" y="53"/>
                    </a:lnTo>
                    <a:lnTo>
                      <a:pt x="26" y="53"/>
                    </a:lnTo>
                    <a:cubicBezTo>
                      <a:pt x="12" y="53"/>
                      <a:pt x="0" y="41"/>
                      <a:pt x="0" y="27"/>
                    </a:cubicBezTo>
                    <a:cubicBezTo>
                      <a:pt x="0" y="12"/>
                      <a:pt x="12" y="0"/>
                      <a:pt x="26" y="0"/>
                    </a:cubicBezTo>
                    <a:lnTo>
                      <a:pt x="1643" y="0"/>
                    </a:lnTo>
                    <a:cubicBezTo>
                      <a:pt x="1657" y="0"/>
                      <a:pt x="1669" y="12"/>
                      <a:pt x="1669" y="27"/>
                    </a:cubicBezTo>
                    <a:cubicBezTo>
                      <a:pt x="1669" y="41"/>
                      <a:pt x="1657" y="53"/>
                      <a:pt x="1643" y="5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208"/>
              <p:cNvSpPr>
                <a:spLocks/>
              </p:cNvSpPr>
              <p:nvPr/>
            </p:nvSpPr>
            <p:spPr bwMode="auto">
              <a:xfrm>
                <a:off x="2398713" y="1425576"/>
                <a:ext cx="569913" cy="25400"/>
              </a:xfrm>
              <a:custGeom>
                <a:avLst/>
                <a:gdLst>
                  <a:gd name="T0" fmla="*/ 2147483646 w 1212"/>
                  <a:gd name="T1" fmla="*/ 2147483646 h 53"/>
                  <a:gd name="T2" fmla="*/ 2147483646 w 1212"/>
                  <a:gd name="T3" fmla="*/ 2147483646 h 53"/>
                  <a:gd name="T4" fmla="*/ 2147483646 w 1212"/>
                  <a:gd name="T5" fmla="*/ 2147483646 h 53"/>
                  <a:gd name="T6" fmla="*/ 0 w 1212"/>
                  <a:gd name="T7" fmla="*/ 2147483646 h 53"/>
                  <a:gd name="T8" fmla="*/ 2147483646 w 1212"/>
                  <a:gd name="T9" fmla="*/ 0 h 53"/>
                  <a:gd name="T10" fmla="*/ 2147483646 w 1212"/>
                  <a:gd name="T11" fmla="*/ 0 h 53"/>
                  <a:gd name="T12" fmla="*/ 2147483646 w 1212"/>
                  <a:gd name="T13" fmla="*/ 2147483646 h 53"/>
                  <a:gd name="T14" fmla="*/ 2147483646 w 1212"/>
                  <a:gd name="T15" fmla="*/ 2147483646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12"/>
                  <a:gd name="T25" fmla="*/ 0 h 53"/>
                  <a:gd name="T26" fmla="*/ 1212 w 1212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12" h="53">
                    <a:moveTo>
                      <a:pt x="1185" y="53"/>
                    </a:moveTo>
                    <a:lnTo>
                      <a:pt x="1185" y="53"/>
                    </a:lnTo>
                    <a:lnTo>
                      <a:pt x="26" y="53"/>
                    </a:lnTo>
                    <a:cubicBezTo>
                      <a:pt x="12" y="53"/>
                      <a:pt x="0" y="41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lnTo>
                      <a:pt x="1185" y="0"/>
                    </a:lnTo>
                    <a:cubicBezTo>
                      <a:pt x="1200" y="0"/>
                      <a:pt x="1212" y="12"/>
                      <a:pt x="1212" y="26"/>
                    </a:cubicBezTo>
                    <a:cubicBezTo>
                      <a:pt x="1212" y="41"/>
                      <a:pt x="1200" y="53"/>
                      <a:pt x="1185" y="5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209"/>
              <p:cNvSpPr>
                <a:spLocks/>
              </p:cNvSpPr>
              <p:nvPr/>
            </p:nvSpPr>
            <p:spPr bwMode="auto">
              <a:xfrm>
                <a:off x="2906713" y="1404938"/>
                <a:ext cx="65088" cy="65088"/>
              </a:xfrm>
              <a:custGeom>
                <a:avLst/>
                <a:gdLst>
                  <a:gd name="T0" fmla="*/ 2147483646 w 139"/>
                  <a:gd name="T1" fmla="*/ 2147483646 h 139"/>
                  <a:gd name="T2" fmla="*/ 2147483646 w 139"/>
                  <a:gd name="T3" fmla="*/ 2147483646 h 139"/>
                  <a:gd name="T4" fmla="*/ 0 w 139"/>
                  <a:gd name="T5" fmla="*/ 2147483646 h 139"/>
                  <a:gd name="T6" fmla="*/ 2147483646 w 139"/>
                  <a:gd name="T7" fmla="*/ 0 h 139"/>
                  <a:gd name="T8" fmla="*/ 2147483646 w 139"/>
                  <a:gd name="T9" fmla="*/ 2147483646 h 139"/>
                  <a:gd name="T10" fmla="*/ 2147483646 w 139"/>
                  <a:gd name="T11" fmla="*/ 2147483646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8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8"/>
                      <a:pt x="108" y="139"/>
                      <a:pt x="70" y="139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210"/>
              <p:cNvSpPr>
                <a:spLocks/>
              </p:cNvSpPr>
              <p:nvPr/>
            </p:nvSpPr>
            <p:spPr bwMode="auto">
              <a:xfrm>
                <a:off x="3006725" y="1404938"/>
                <a:ext cx="65088" cy="65088"/>
              </a:xfrm>
              <a:custGeom>
                <a:avLst/>
                <a:gdLst>
                  <a:gd name="T0" fmla="*/ 2147483646 w 139"/>
                  <a:gd name="T1" fmla="*/ 2147483646 h 139"/>
                  <a:gd name="T2" fmla="*/ 2147483646 w 139"/>
                  <a:gd name="T3" fmla="*/ 2147483646 h 139"/>
                  <a:gd name="T4" fmla="*/ 0 w 139"/>
                  <a:gd name="T5" fmla="*/ 2147483646 h 139"/>
                  <a:gd name="T6" fmla="*/ 2147483646 w 139"/>
                  <a:gd name="T7" fmla="*/ 0 h 139"/>
                  <a:gd name="T8" fmla="*/ 2147483646 w 139"/>
                  <a:gd name="T9" fmla="*/ 2147483646 h 139"/>
                  <a:gd name="T10" fmla="*/ 2147483646 w 139"/>
                  <a:gd name="T11" fmla="*/ 2147483646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8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8"/>
                      <a:pt x="108" y="139"/>
                      <a:pt x="70" y="139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211"/>
              <p:cNvSpPr>
                <a:spLocks/>
              </p:cNvSpPr>
              <p:nvPr/>
            </p:nvSpPr>
            <p:spPr bwMode="auto">
              <a:xfrm>
                <a:off x="2370138" y="1282701"/>
                <a:ext cx="12700" cy="161925"/>
              </a:xfrm>
              <a:custGeom>
                <a:avLst/>
                <a:gdLst>
                  <a:gd name="T0" fmla="*/ 2147483646 w 26"/>
                  <a:gd name="T1" fmla="*/ 2147483646 h 343"/>
                  <a:gd name="T2" fmla="*/ 2147483646 w 26"/>
                  <a:gd name="T3" fmla="*/ 2147483646 h 343"/>
                  <a:gd name="T4" fmla="*/ 0 w 26"/>
                  <a:gd name="T5" fmla="*/ 2147483646 h 343"/>
                  <a:gd name="T6" fmla="*/ 0 w 26"/>
                  <a:gd name="T7" fmla="*/ 2147483646 h 343"/>
                  <a:gd name="T8" fmla="*/ 2147483646 w 26"/>
                  <a:gd name="T9" fmla="*/ 0 h 343"/>
                  <a:gd name="T10" fmla="*/ 2147483646 w 26"/>
                  <a:gd name="T11" fmla="*/ 2147483646 h 343"/>
                  <a:gd name="T12" fmla="*/ 2147483646 w 26"/>
                  <a:gd name="T13" fmla="*/ 2147483646 h 343"/>
                  <a:gd name="T14" fmla="*/ 2147483646 w 26"/>
                  <a:gd name="T15" fmla="*/ 2147483646 h 3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"/>
                  <a:gd name="T25" fmla="*/ 0 h 343"/>
                  <a:gd name="T26" fmla="*/ 26 w 26"/>
                  <a:gd name="T27" fmla="*/ 343 h 3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" h="343">
                    <a:moveTo>
                      <a:pt x="13" y="343"/>
                    </a:moveTo>
                    <a:lnTo>
                      <a:pt x="13" y="343"/>
                    </a:lnTo>
                    <a:cubicBezTo>
                      <a:pt x="6" y="343"/>
                      <a:pt x="0" y="337"/>
                      <a:pt x="0" y="329"/>
                    </a:cubicBezTo>
                    <a:lnTo>
                      <a:pt x="0" y="14"/>
                    </a:ln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4"/>
                    </a:cubicBezTo>
                    <a:lnTo>
                      <a:pt x="26" y="329"/>
                    </a:lnTo>
                    <a:cubicBezTo>
                      <a:pt x="26" y="337"/>
                      <a:pt x="20" y="343"/>
                      <a:pt x="13" y="34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212"/>
              <p:cNvSpPr>
                <a:spLocks/>
              </p:cNvSpPr>
              <p:nvPr/>
            </p:nvSpPr>
            <p:spPr bwMode="auto">
              <a:xfrm>
                <a:off x="3195638" y="1282701"/>
                <a:ext cx="12700" cy="161925"/>
              </a:xfrm>
              <a:custGeom>
                <a:avLst/>
                <a:gdLst>
                  <a:gd name="T0" fmla="*/ 2147483646 w 27"/>
                  <a:gd name="T1" fmla="*/ 2147483646 h 343"/>
                  <a:gd name="T2" fmla="*/ 2147483646 w 27"/>
                  <a:gd name="T3" fmla="*/ 2147483646 h 343"/>
                  <a:gd name="T4" fmla="*/ 0 w 27"/>
                  <a:gd name="T5" fmla="*/ 2147483646 h 343"/>
                  <a:gd name="T6" fmla="*/ 0 w 27"/>
                  <a:gd name="T7" fmla="*/ 2147483646 h 343"/>
                  <a:gd name="T8" fmla="*/ 2147483646 w 27"/>
                  <a:gd name="T9" fmla="*/ 0 h 343"/>
                  <a:gd name="T10" fmla="*/ 2147483646 w 27"/>
                  <a:gd name="T11" fmla="*/ 2147483646 h 343"/>
                  <a:gd name="T12" fmla="*/ 2147483646 w 27"/>
                  <a:gd name="T13" fmla="*/ 2147483646 h 343"/>
                  <a:gd name="T14" fmla="*/ 2147483646 w 27"/>
                  <a:gd name="T15" fmla="*/ 2147483646 h 3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343"/>
                  <a:gd name="T26" fmla="*/ 27 w 27"/>
                  <a:gd name="T27" fmla="*/ 343 h 3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343">
                    <a:moveTo>
                      <a:pt x="13" y="343"/>
                    </a:moveTo>
                    <a:lnTo>
                      <a:pt x="13" y="343"/>
                    </a:lnTo>
                    <a:cubicBezTo>
                      <a:pt x="6" y="343"/>
                      <a:pt x="0" y="337"/>
                      <a:pt x="0" y="329"/>
                    </a:cubicBezTo>
                    <a:lnTo>
                      <a:pt x="0" y="14"/>
                    </a:ln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lnTo>
                      <a:pt x="27" y="329"/>
                    </a:lnTo>
                    <a:cubicBezTo>
                      <a:pt x="27" y="337"/>
                      <a:pt x="21" y="343"/>
                      <a:pt x="13" y="34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213"/>
              <p:cNvSpPr>
                <a:spLocks/>
              </p:cNvSpPr>
              <p:nvPr/>
            </p:nvSpPr>
            <p:spPr bwMode="auto">
              <a:xfrm>
                <a:off x="2311400" y="1330326"/>
                <a:ext cx="71438" cy="12700"/>
              </a:xfrm>
              <a:custGeom>
                <a:avLst/>
                <a:gdLst>
                  <a:gd name="T0" fmla="*/ 2147483646 w 152"/>
                  <a:gd name="T1" fmla="*/ 2147483646 h 27"/>
                  <a:gd name="T2" fmla="*/ 2147483646 w 152"/>
                  <a:gd name="T3" fmla="*/ 2147483646 h 27"/>
                  <a:gd name="T4" fmla="*/ 2147483646 w 152"/>
                  <a:gd name="T5" fmla="*/ 2147483646 h 27"/>
                  <a:gd name="T6" fmla="*/ 0 w 152"/>
                  <a:gd name="T7" fmla="*/ 2147483646 h 27"/>
                  <a:gd name="T8" fmla="*/ 2147483646 w 152"/>
                  <a:gd name="T9" fmla="*/ 0 h 27"/>
                  <a:gd name="T10" fmla="*/ 2147483646 w 152"/>
                  <a:gd name="T11" fmla="*/ 0 h 27"/>
                  <a:gd name="T12" fmla="*/ 2147483646 w 152"/>
                  <a:gd name="T13" fmla="*/ 2147483646 h 27"/>
                  <a:gd name="T14" fmla="*/ 2147483646 w 152"/>
                  <a:gd name="T15" fmla="*/ 2147483646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2"/>
                  <a:gd name="T25" fmla="*/ 0 h 27"/>
                  <a:gd name="T26" fmla="*/ 152 w 152"/>
                  <a:gd name="T27" fmla="*/ 27 h 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2" h="27">
                    <a:moveTo>
                      <a:pt x="139" y="27"/>
                    </a:moveTo>
                    <a:lnTo>
                      <a:pt x="139" y="27"/>
                    </a:lnTo>
                    <a:lnTo>
                      <a:pt x="13" y="27"/>
                    </a:lnTo>
                    <a:cubicBezTo>
                      <a:pt x="6" y="27"/>
                      <a:pt x="0" y="21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lnTo>
                      <a:pt x="139" y="0"/>
                    </a:lnTo>
                    <a:cubicBezTo>
                      <a:pt x="146" y="0"/>
                      <a:pt x="152" y="6"/>
                      <a:pt x="152" y="13"/>
                    </a:cubicBezTo>
                    <a:cubicBezTo>
                      <a:pt x="152" y="21"/>
                      <a:pt x="146" y="27"/>
                      <a:pt x="139" y="27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214"/>
              <p:cNvSpPr>
                <a:spLocks/>
              </p:cNvSpPr>
              <p:nvPr/>
            </p:nvSpPr>
            <p:spPr bwMode="auto">
              <a:xfrm>
                <a:off x="2339975" y="1374776"/>
                <a:ext cx="20638" cy="20638"/>
              </a:xfrm>
              <a:custGeom>
                <a:avLst/>
                <a:gdLst>
                  <a:gd name="T0" fmla="*/ 2147483646 w 43"/>
                  <a:gd name="T1" fmla="*/ 2147483646 h 43"/>
                  <a:gd name="T2" fmla="*/ 2147483646 w 43"/>
                  <a:gd name="T3" fmla="*/ 2147483646 h 43"/>
                  <a:gd name="T4" fmla="*/ 0 w 43"/>
                  <a:gd name="T5" fmla="*/ 2147483646 h 43"/>
                  <a:gd name="T6" fmla="*/ 0 w 43"/>
                  <a:gd name="T7" fmla="*/ 0 h 43"/>
                  <a:gd name="T8" fmla="*/ 2147483646 w 43"/>
                  <a:gd name="T9" fmla="*/ 0 h 43"/>
                  <a:gd name="T10" fmla="*/ 2147483646 w 43"/>
                  <a:gd name="T11" fmla="*/ 2147483646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43"/>
                  <a:gd name="T20" fmla="*/ 43 w 43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43">
                    <a:moveTo>
                      <a:pt x="43" y="43"/>
                    </a:moveTo>
                    <a:lnTo>
                      <a:pt x="43" y="43"/>
                    </a:lnTo>
                    <a:lnTo>
                      <a:pt x="0" y="43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43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215"/>
              <p:cNvSpPr>
                <a:spLocks/>
              </p:cNvSpPr>
              <p:nvPr/>
            </p:nvSpPr>
            <p:spPr bwMode="auto">
              <a:xfrm>
                <a:off x="3197225" y="1330326"/>
                <a:ext cx="71438" cy="12700"/>
              </a:xfrm>
              <a:custGeom>
                <a:avLst/>
                <a:gdLst>
                  <a:gd name="T0" fmla="*/ 2147483646 w 150"/>
                  <a:gd name="T1" fmla="*/ 2147483646 h 27"/>
                  <a:gd name="T2" fmla="*/ 2147483646 w 150"/>
                  <a:gd name="T3" fmla="*/ 2147483646 h 27"/>
                  <a:gd name="T4" fmla="*/ 2147483646 w 150"/>
                  <a:gd name="T5" fmla="*/ 2147483646 h 27"/>
                  <a:gd name="T6" fmla="*/ 0 w 150"/>
                  <a:gd name="T7" fmla="*/ 2147483646 h 27"/>
                  <a:gd name="T8" fmla="*/ 2147483646 w 150"/>
                  <a:gd name="T9" fmla="*/ 0 h 27"/>
                  <a:gd name="T10" fmla="*/ 2147483646 w 150"/>
                  <a:gd name="T11" fmla="*/ 0 h 27"/>
                  <a:gd name="T12" fmla="*/ 2147483646 w 150"/>
                  <a:gd name="T13" fmla="*/ 2147483646 h 27"/>
                  <a:gd name="T14" fmla="*/ 2147483646 w 150"/>
                  <a:gd name="T15" fmla="*/ 2147483646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0"/>
                  <a:gd name="T25" fmla="*/ 0 h 27"/>
                  <a:gd name="T26" fmla="*/ 150 w 150"/>
                  <a:gd name="T27" fmla="*/ 27 h 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0" h="27">
                    <a:moveTo>
                      <a:pt x="136" y="27"/>
                    </a:moveTo>
                    <a:lnTo>
                      <a:pt x="136" y="27"/>
                    </a:lnTo>
                    <a:lnTo>
                      <a:pt x="14" y="27"/>
                    </a:lnTo>
                    <a:cubicBezTo>
                      <a:pt x="6" y="27"/>
                      <a:pt x="0" y="21"/>
                      <a:pt x="0" y="13"/>
                    </a:cubicBezTo>
                    <a:cubicBezTo>
                      <a:pt x="0" y="6"/>
                      <a:pt x="6" y="0"/>
                      <a:pt x="14" y="0"/>
                    </a:cubicBezTo>
                    <a:lnTo>
                      <a:pt x="136" y="0"/>
                    </a:lnTo>
                    <a:cubicBezTo>
                      <a:pt x="144" y="0"/>
                      <a:pt x="150" y="6"/>
                      <a:pt x="150" y="13"/>
                    </a:cubicBezTo>
                    <a:cubicBezTo>
                      <a:pt x="150" y="21"/>
                      <a:pt x="144" y="27"/>
                      <a:pt x="136" y="27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16"/>
              <p:cNvSpPr>
                <a:spLocks/>
              </p:cNvSpPr>
              <p:nvPr/>
            </p:nvSpPr>
            <p:spPr bwMode="auto">
              <a:xfrm>
                <a:off x="3221038" y="1374776"/>
                <a:ext cx="20638" cy="20638"/>
              </a:xfrm>
              <a:custGeom>
                <a:avLst/>
                <a:gdLst>
                  <a:gd name="T0" fmla="*/ 2147483646 w 43"/>
                  <a:gd name="T1" fmla="*/ 2147483646 h 43"/>
                  <a:gd name="T2" fmla="*/ 2147483646 w 43"/>
                  <a:gd name="T3" fmla="*/ 2147483646 h 43"/>
                  <a:gd name="T4" fmla="*/ 0 w 43"/>
                  <a:gd name="T5" fmla="*/ 2147483646 h 43"/>
                  <a:gd name="T6" fmla="*/ 0 w 43"/>
                  <a:gd name="T7" fmla="*/ 0 h 43"/>
                  <a:gd name="T8" fmla="*/ 2147483646 w 43"/>
                  <a:gd name="T9" fmla="*/ 0 h 43"/>
                  <a:gd name="T10" fmla="*/ 2147483646 w 43"/>
                  <a:gd name="T11" fmla="*/ 2147483646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43"/>
                  <a:gd name="T20" fmla="*/ 43 w 43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43">
                    <a:moveTo>
                      <a:pt x="43" y="43"/>
                    </a:moveTo>
                    <a:lnTo>
                      <a:pt x="43" y="43"/>
                    </a:lnTo>
                    <a:lnTo>
                      <a:pt x="0" y="43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43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7"/>
              <p:cNvSpPr>
                <a:spLocks/>
              </p:cNvSpPr>
              <p:nvPr/>
            </p:nvSpPr>
            <p:spPr bwMode="auto">
              <a:xfrm>
                <a:off x="2466975" y="1319213"/>
                <a:ext cx="100013" cy="28575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18"/>
              <p:cNvSpPr>
                <a:spLocks/>
              </p:cNvSpPr>
              <p:nvPr/>
            </p:nvSpPr>
            <p:spPr bwMode="auto">
              <a:xfrm>
                <a:off x="2557463" y="1323976"/>
                <a:ext cx="26988" cy="20638"/>
              </a:xfrm>
              <a:custGeom>
                <a:avLst/>
                <a:gdLst>
                  <a:gd name="T0" fmla="*/ 0 w 57"/>
                  <a:gd name="T1" fmla="*/ 0 h 43"/>
                  <a:gd name="T2" fmla="*/ 0 w 57"/>
                  <a:gd name="T3" fmla="*/ 0 h 43"/>
                  <a:gd name="T4" fmla="*/ 2147483646 w 57"/>
                  <a:gd name="T5" fmla="*/ 0 h 43"/>
                  <a:gd name="T6" fmla="*/ 2147483646 w 57"/>
                  <a:gd name="T7" fmla="*/ 2147483646 h 43"/>
                  <a:gd name="T8" fmla="*/ 2147483646 w 57"/>
                  <a:gd name="T9" fmla="*/ 2147483646 h 43"/>
                  <a:gd name="T10" fmla="*/ 0 w 5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3"/>
                  <a:gd name="T20" fmla="*/ 57 w 57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3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3"/>
                    </a:lnTo>
                    <a:lnTo>
                      <a:pt x="30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219"/>
              <p:cNvSpPr>
                <a:spLocks/>
              </p:cNvSpPr>
              <p:nvPr/>
            </p:nvSpPr>
            <p:spPr bwMode="auto">
              <a:xfrm>
                <a:off x="2466975" y="1365251"/>
                <a:ext cx="100013" cy="26988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220"/>
              <p:cNvSpPr>
                <a:spLocks/>
              </p:cNvSpPr>
              <p:nvPr/>
            </p:nvSpPr>
            <p:spPr bwMode="auto">
              <a:xfrm>
                <a:off x="2557463" y="1368426"/>
                <a:ext cx="26988" cy="20638"/>
              </a:xfrm>
              <a:custGeom>
                <a:avLst/>
                <a:gdLst>
                  <a:gd name="T0" fmla="*/ 0 w 57"/>
                  <a:gd name="T1" fmla="*/ 0 h 42"/>
                  <a:gd name="T2" fmla="*/ 0 w 57"/>
                  <a:gd name="T3" fmla="*/ 0 h 42"/>
                  <a:gd name="T4" fmla="*/ 2147483646 w 57"/>
                  <a:gd name="T5" fmla="*/ 0 h 42"/>
                  <a:gd name="T6" fmla="*/ 2147483646 w 57"/>
                  <a:gd name="T7" fmla="*/ 2147483646 h 42"/>
                  <a:gd name="T8" fmla="*/ 2147483646 w 57"/>
                  <a:gd name="T9" fmla="*/ 2147483646 h 42"/>
                  <a:gd name="T10" fmla="*/ 0 w 57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2"/>
                  <a:gd name="T20" fmla="*/ 57 w 57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2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2"/>
                    </a:lnTo>
                    <a:lnTo>
                      <a:pt x="30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221"/>
              <p:cNvSpPr>
                <a:spLocks/>
              </p:cNvSpPr>
              <p:nvPr/>
            </p:nvSpPr>
            <p:spPr bwMode="auto">
              <a:xfrm>
                <a:off x="2641600" y="1319213"/>
                <a:ext cx="100013" cy="28575"/>
              </a:xfrm>
              <a:custGeom>
                <a:avLst/>
                <a:gdLst>
                  <a:gd name="T0" fmla="*/ 2147483646 w 212"/>
                  <a:gd name="T1" fmla="*/ 2147483646 h 60"/>
                  <a:gd name="T2" fmla="*/ 2147483646 w 212"/>
                  <a:gd name="T3" fmla="*/ 2147483646 h 60"/>
                  <a:gd name="T4" fmla="*/ 0 w 212"/>
                  <a:gd name="T5" fmla="*/ 2147483646 h 60"/>
                  <a:gd name="T6" fmla="*/ 0 w 212"/>
                  <a:gd name="T7" fmla="*/ 0 h 60"/>
                  <a:gd name="T8" fmla="*/ 2147483646 w 212"/>
                  <a:gd name="T9" fmla="*/ 0 h 60"/>
                  <a:gd name="T10" fmla="*/ 2147483646 w 212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"/>
                  <a:gd name="T19" fmla="*/ 0 h 60"/>
                  <a:gd name="T20" fmla="*/ 212 w 212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" h="60">
                    <a:moveTo>
                      <a:pt x="212" y="60"/>
                    </a:moveTo>
                    <a:lnTo>
                      <a:pt x="21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9" y="0"/>
                    </a:lnTo>
                    <a:lnTo>
                      <a:pt x="212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222"/>
              <p:cNvSpPr>
                <a:spLocks/>
              </p:cNvSpPr>
              <p:nvPr/>
            </p:nvSpPr>
            <p:spPr bwMode="auto">
              <a:xfrm>
                <a:off x="2732088" y="1323976"/>
                <a:ext cx="26988" cy="20638"/>
              </a:xfrm>
              <a:custGeom>
                <a:avLst/>
                <a:gdLst>
                  <a:gd name="T0" fmla="*/ 0 w 58"/>
                  <a:gd name="T1" fmla="*/ 0 h 43"/>
                  <a:gd name="T2" fmla="*/ 0 w 58"/>
                  <a:gd name="T3" fmla="*/ 0 h 43"/>
                  <a:gd name="T4" fmla="*/ 2147483646 w 58"/>
                  <a:gd name="T5" fmla="*/ 0 h 43"/>
                  <a:gd name="T6" fmla="*/ 2147483646 w 58"/>
                  <a:gd name="T7" fmla="*/ 2147483646 h 43"/>
                  <a:gd name="T8" fmla="*/ 2147483646 w 58"/>
                  <a:gd name="T9" fmla="*/ 2147483646 h 43"/>
                  <a:gd name="T10" fmla="*/ 0 w 58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43"/>
                  <a:gd name="T20" fmla="*/ 58 w 58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4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43"/>
                    </a:lnTo>
                    <a:lnTo>
                      <a:pt x="31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223"/>
              <p:cNvSpPr>
                <a:spLocks/>
              </p:cNvSpPr>
              <p:nvPr/>
            </p:nvSpPr>
            <p:spPr bwMode="auto">
              <a:xfrm>
                <a:off x="2641600" y="1365251"/>
                <a:ext cx="100013" cy="26988"/>
              </a:xfrm>
              <a:custGeom>
                <a:avLst/>
                <a:gdLst>
                  <a:gd name="T0" fmla="*/ 2147483646 w 212"/>
                  <a:gd name="T1" fmla="*/ 2147483646 h 60"/>
                  <a:gd name="T2" fmla="*/ 2147483646 w 212"/>
                  <a:gd name="T3" fmla="*/ 2147483646 h 60"/>
                  <a:gd name="T4" fmla="*/ 0 w 212"/>
                  <a:gd name="T5" fmla="*/ 2147483646 h 60"/>
                  <a:gd name="T6" fmla="*/ 0 w 212"/>
                  <a:gd name="T7" fmla="*/ 0 h 60"/>
                  <a:gd name="T8" fmla="*/ 2147483646 w 212"/>
                  <a:gd name="T9" fmla="*/ 0 h 60"/>
                  <a:gd name="T10" fmla="*/ 2147483646 w 212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"/>
                  <a:gd name="T19" fmla="*/ 0 h 60"/>
                  <a:gd name="T20" fmla="*/ 212 w 212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" h="60">
                    <a:moveTo>
                      <a:pt x="212" y="60"/>
                    </a:moveTo>
                    <a:lnTo>
                      <a:pt x="21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9" y="0"/>
                    </a:lnTo>
                    <a:lnTo>
                      <a:pt x="212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225"/>
              <p:cNvSpPr>
                <a:spLocks/>
              </p:cNvSpPr>
              <p:nvPr/>
            </p:nvSpPr>
            <p:spPr bwMode="auto">
              <a:xfrm>
                <a:off x="2732088" y="1368425"/>
                <a:ext cx="26988" cy="20638"/>
              </a:xfrm>
              <a:custGeom>
                <a:avLst/>
                <a:gdLst>
                  <a:gd name="T0" fmla="*/ 0 w 58"/>
                  <a:gd name="T1" fmla="*/ 0 h 42"/>
                  <a:gd name="T2" fmla="*/ 0 w 58"/>
                  <a:gd name="T3" fmla="*/ 0 h 42"/>
                  <a:gd name="T4" fmla="*/ 2147483646 w 58"/>
                  <a:gd name="T5" fmla="*/ 0 h 42"/>
                  <a:gd name="T6" fmla="*/ 2147483646 w 58"/>
                  <a:gd name="T7" fmla="*/ 2147483646 h 42"/>
                  <a:gd name="T8" fmla="*/ 2147483646 w 58"/>
                  <a:gd name="T9" fmla="*/ 2147483646 h 42"/>
                  <a:gd name="T10" fmla="*/ 0 w 58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42"/>
                  <a:gd name="T20" fmla="*/ 58 w 58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42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42"/>
                    </a:lnTo>
                    <a:lnTo>
                      <a:pt x="31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26"/>
              <p:cNvSpPr>
                <a:spLocks/>
              </p:cNvSpPr>
              <p:nvPr/>
            </p:nvSpPr>
            <p:spPr bwMode="auto">
              <a:xfrm>
                <a:off x="2820988" y="1319213"/>
                <a:ext cx="98425" cy="28575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27"/>
              <p:cNvSpPr>
                <a:spLocks/>
              </p:cNvSpPr>
              <p:nvPr/>
            </p:nvSpPr>
            <p:spPr bwMode="auto">
              <a:xfrm>
                <a:off x="2909888" y="1323975"/>
                <a:ext cx="26988" cy="20638"/>
              </a:xfrm>
              <a:custGeom>
                <a:avLst/>
                <a:gdLst>
                  <a:gd name="T0" fmla="*/ 0 w 57"/>
                  <a:gd name="T1" fmla="*/ 0 h 43"/>
                  <a:gd name="T2" fmla="*/ 0 w 57"/>
                  <a:gd name="T3" fmla="*/ 0 h 43"/>
                  <a:gd name="T4" fmla="*/ 2147483646 w 57"/>
                  <a:gd name="T5" fmla="*/ 0 h 43"/>
                  <a:gd name="T6" fmla="*/ 2147483646 w 57"/>
                  <a:gd name="T7" fmla="*/ 2147483646 h 43"/>
                  <a:gd name="T8" fmla="*/ 2147483646 w 57"/>
                  <a:gd name="T9" fmla="*/ 2147483646 h 43"/>
                  <a:gd name="T10" fmla="*/ 0 w 5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3"/>
                  <a:gd name="T20" fmla="*/ 57 w 57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3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3"/>
                    </a:lnTo>
                    <a:lnTo>
                      <a:pt x="31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28"/>
              <p:cNvSpPr>
                <a:spLocks/>
              </p:cNvSpPr>
              <p:nvPr/>
            </p:nvSpPr>
            <p:spPr bwMode="auto">
              <a:xfrm>
                <a:off x="2820988" y="1365250"/>
                <a:ext cx="98425" cy="26988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29"/>
              <p:cNvSpPr>
                <a:spLocks/>
              </p:cNvSpPr>
              <p:nvPr/>
            </p:nvSpPr>
            <p:spPr bwMode="auto">
              <a:xfrm>
                <a:off x="2909888" y="1368425"/>
                <a:ext cx="26988" cy="20638"/>
              </a:xfrm>
              <a:custGeom>
                <a:avLst/>
                <a:gdLst>
                  <a:gd name="T0" fmla="*/ 0 w 57"/>
                  <a:gd name="T1" fmla="*/ 0 h 42"/>
                  <a:gd name="T2" fmla="*/ 0 w 57"/>
                  <a:gd name="T3" fmla="*/ 0 h 42"/>
                  <a:gd name="T4" fmla="*/ 2147483646 w 57"/>
                  <a:gd name="T5" fmla="*/ 0 h 42"/>
                  <a:gd name="T6" fmla="*/ 2147483646 w 57"/>
                  <a:gd name="T7" fmla="*/ 2147483646 h 42"/>
                  <a:gd name="T8" fmla="*/ 2147483646 w 57"/>
                  <a:gd name="T9" fmla="*/ 2147483646 h 42"/>
                  <a:gd name="T10" fmla="*/ 0 w 57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2"/>
                  <a:gd name="T20" fmla="*/ 57 w 57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2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2"/>
                    </a:lnTo>
                    <a:lnTo>
                      <a:pt x="31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30"/>
              <p:cNvSpPr>
                <a:spLocks/>
              </p:cNvSpPr>
              <p:nvPr/>
            </p:nvSpPr>
            <p:spPr bwMode="auto">
              <a:xfrm>
                <a:off x="2998788" y="1319213"/>
                <a:ext cx="98425" cy="28575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231"/>
              <p:cNvSpPr>
                <a:spLocks/>
              </p:cNvSpPr>
              <p:nvPr/>
            </p:nvSpPr>
            <p:spPr bwMode="auto">
              <a:xfrm>
                <a:off x="3089275" y="1323975"/>
                <a:ext cx="25400" cy="20638"/>
              </a:xfrm>
              <a:custGeom>
                <a:avLst/>
                <a:gdLst>
                  <a:gd name="T0" fmla="*/ 0 w 57"/>
                  <a:gd name="T1" fmla="*/ 0 h 43"/>
                  <a:gd name="T2" fmla="*/ 0 w 57"/>
                  <a:gd name="T3" fmla="*/ 0 h 43"/>
                  <a:gd name="T4" fmla="*/ 2147483646 w 57"/>
                  <a:gd name="T5" fmla="*/ 0 h 43"/>
                  <a:gd name="T6" fmla="*/ 2147483646 w 57"/>
                  <a:gd name="T7" fmla="*/ 2147483646 h 43"/>
                  <a:gd name="T8" fmla="*/ 2147483646 w 57"/>
                  <a:gd name="T9" fmla="*/ 2147483646 h 43"/>
                  <a:gd name="T10" fmla="*/ 0 w 5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3"/>
                  <a:gd name="T20" fmla="*/ 57 w 57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3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3"/>
                    </a:lnTo>
                    <a:lnTo>
                      <a:pt x="31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232"/>
              <p:cNvSpPr>
                <a:spLocks/>
              </p:cNvSpPr>
              <p:nvPr/>
            </p:nvSpPr>
            <p:spPr bwMode="auto">
              <a:xfrm>
                <a:off x="2998788" y="1365250"/>
                <a:ext cx="98425" cy="26988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233"/>
              <p:cNvSpPr>
                <a:spLocks/>
              </p:cNvSpPr>
              <p:nvPr/>
            </p:nvSpPr>
            <p:spPr bwMode="auto">
              <a:xfrm>
                <a:off x="3089275" y="1368425"/>
                <a:ext cx="25400" cy="20638"/>
              </a:xfrm>
              <a:custGeom>
                <a:avLst/>
                <a:gdLst>
                  <a:gd name="T0" fmla="*/ 0 w 57"/>
                  <a:gd name="T1" fmla="*/ 0 h 42"/>
                  <a:gd name="T2" fmla="*/ 0 w 57"/>
                  <a:gd name="T3" fmla="*/ 0 h 42"/>
                  <a:gd name="T4" fmla="*/ 2147483646 w 57"/>
                  <a:gd name="T5" fmla="*/ 0 h 42"/>
                  <a:gd name="T6" fmla="*/ 2147483646 w 57"/>
                  <a:gd name="T7" fmla="*/ 2147483646 h 42"/>
                  <a:gd name="T8" fmla="*/ 2147483646 w 57"/>
                  <a:gd name="T9" fmla="*/ 2147483646 h 42"/>
                  <a:gd name="T10" fmla="*/ 0 w 57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2"/>
                  <a:gd name="T20" fmla="*/ 57 w 57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2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2"/>
                    </a:lnTo>
                    <a:lnTo>
                      <a:pt x="31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组合 993"/>
            <p:cNvGrpSpPr>
              <a:grpSpLocks/>
            </p:cNvGrpSpPr>
            <p:nvPr/>
          </p:nvGrpSpPr>
          <p:grpSpPr bwMode="auto">
            <a:xfrm>
              <a:off x="5972626" y="3568077"/>
              <a:ext cx="934953" cy="242896"/>
              <a:chOff x="2305050" y="1276351"/>
              <a:chExt cx="973138" cy="193675"/>
            </a:xfrm>
            <a:solidFill>
              <a:srgbClr val="FFFFFF"/>
            </a:solidFill>
          </p:grpSpPr>
          <p:sp>
            <p:nvSpPr>
              <p:cNvPr id="68" name="Freeform 204"/>
              <p:cNvSpPr>
                <a:spLocks/>
              </p:cNvSpPr>
              <p:nvPr/>
            </p:nvSpPr>
            <p:spPr bwMode="auto">
              <a:xfrm>
                <a:off x="2305050" y="1276351"/>
                <a:ext cx="119063" cy="174625"/>
              </a:xfrm>
              <a:custGeom>
                <a:avLst/>
                <a:gdLst>
                  <a:gd name="T0" fmla="*/ 2147483646 w 253"/>
                  <a:gd name="T1" fmla="*/ 2147483646 h 369"/>
                  <a:gd name="T2" fmla="*/ 2147483646 w 253"/>
                  <a:gd name="T3" fmla="*/ 2147483646 h 369"/>
                  <a:gd name="T4" fmla="*/ 2147483646 w 253"/>
                  <a:gd name="T5" fmla="*/ 2147483646 h 369"/>
                  <a:gd name="T6" fmla="*/ 0 w 253"/>
                  <a:gd name="T7" fmla="*/ 2147483646 h 369"/>
                  <a:gd name="T8" fmla="*/ 0 w 253"/>
                  <a:gd name="T9" fmla="*/ 2147483646 h 369"/>
                  <a:gd name="T10" fmla="*/ 2147483646 w 253"/>
                  <a:gd name="T11" fmla="*/ 0 h 369"/>
                  <a:gd name="T12" fmla="*/ 2147483646 w 253"/>
                  <a:gd name="T13" fmla="*/ 0 h 369"/>
                  <a:gd name="T14" fmla="*/ 2147483646 w 253"/>
                  <a:gd name="T15" fmla="*/ 2147483646 h 369"/>
                  <a:gd name="T16" fmla="*/ 2147483646 w 253"/>
                  <a:gd name="T17" fmla="*/ 2147483646 h 369"/>
                  <a:gd name="T18" fmla="*/ 2147483646 w 253"/>
                  <a:gd name="T19" fmla="*/ 2147483646 h 369"/>
                  <a:gd name="T20" fmla="*/ 2147483646 w 253"/>
                  <a:gd name="T21" fmla="*/ 2147483646 h 369"/>
                  <a:gd name="T22" fmla="*/ 2147483646 w 253"/>
                  <a:gd name="T23" fmla="*/ 2147483646 h 369"/>
                  <a:gd name="T24" fmla="*/ 2147483646 w 253"/>
                  <a:gd name="T25" fmla="*/ 2147483646 h 369"/>
                  <a:gd name="T26" fmla="*/ 2147483646 w 253"/>
                  <a:gd name="T27" fmla="*/ 2147483646 h 369"/>
                  <a:gd name="T28" fmla="*/ 2147483646 w 253"/>
                  <a:gd name="T29" fmla="*/ 2147483646 h 369"/>
                  <a:gd name="T30" fmla="*/ 2147483646 w 253"/>
                  <a:gd name="T31" fmla="*/ 2147483646 h 36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3"/>
                  <a:gd name="T49" fmla="*/ 0 h 369"/>
                  <a:gd name="T50" fmla="*/ 253 w 253"/>
                  <a:gd name="T51" fmla="*/ 369 h 36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3" h="369">
                    <a:moveTo>
                      <a:pt x="226" y="369"/>
                    </a:moveTo>
                    <a:lnTo>
                      <a:pt x="226" y="369"/>
                    </a:lnTo>
                    <a:lnTo>
                      <a:pt x="56" y="369"/>
                    </a:lnTo>
                    <a:cubicBezTo>
                      <a:pt x="25" y="369"/>
                      <a:pt x="0" y="344"/>
                      <a:pt x="0" y="312"/>
                    </a:cubicBezTo>
                    <a:lnTo>
                      <a:pt x="0" y="57"/>
                    </a:lnTo>
                    <a:cubicBezTo>
                      <a:pt x="0" y="25"/>
                      <a:pt x="25" y="0"/>
                      <a:pt x="56" y="0"/>
                    </a:cubicBezTo>
                    <a:lnTo>
                      <a:pt x="226" y="0"/>
                    </a:lnTo>
                    <a:cubicBezTo>
                      <a:pt x="241" y="0"/>
                      <a:pt x="253" y="12"/>
                      <a:pt x="253" y="27"/>
                    </a:cubicBezTo>
                    <a:cubicBezTo>
                      <a:pt x="253" y="41"/>
                      <a:pt x="241" y="53"/>
                      <a:pt x="226" y="53"/>
                    </a:cubicBezTo>
                    <a:lnTo>
                      <a:pt x="56" y="53"/>
                    </a:lnTo>
                    <a:cubicBezTo>
                      <a:pt x="54" y="53"/>
                      <a:pt x="53" y="55"/>
                      <a:pt x="53" y="57"/>
                    </a:cubicBezTo>
                    <a:lnTo>
                      <a:pt x="53" y="312"/>
                    </a:lnTo>
                    <a:cubicBezTo>
                      <a:pt x="53" y="314"/>
                      <a:pt x="54" y="316"/>
                      <a:pt x="56" y="316"/>
                    </a:cubicBezTo>
                    <a:lnTo>
                      <a:pt x="226" y="316"/>
                    </a:lnTo>
                    <a:cubicBezTo>
                      <a:pt x="241" y="316"/>
                      <a:pt x="253" y="328"/>
                      <a:pt x="253" y="342"/>
                    </a:cubicBezTo>
                    <a:cubicBezTo>
                      <a:pt x="253" y="357"/>
                      <a:pt x="241" y="369"/>
                      <a:pt x="226" y="369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205"/>
              <p:cNvSpPr>
                <a:spLocks/>
              </p:cNvSpPr>
              <p:nvPr/>
            </p:nvSpPr>
            <p:spPr bwMode="auto">
              <a:xfrm>
                <a:off x="3136900" y="1276351"/>
                <a:ext cx="141288" cy="174625"/>
              </a:xfrm>
              <a:custGeom>
                <a:avLst/>
                <a:gdLst>
                  <a:gd name="T0" fmla="*/ 2147483646 w 303"/>
                  <a:gd name="T1" fmla="*/ 2147483646 h 369"/>
                  <a:gd name="T2" fmla="*/ 2147483646 w 303"/>
                  <a:gd name="T3" fmla="*/ 2147483646 h 369"/>
                  <a:gd name="T4" fmla="*/ 2147483646 w 303"/>
                  <a:gd name="T5" fmla="*/ 2147483646 h 369"/>
                  <a:gd name="T6" fmla="*/ 0 w 303"/>
                  <a:gd name="T7" fmla="*/ 2147483646 h 369"/>
                  <a:gd name="T8" fmla="*/ 2147483646 w 303"/>
                  <a:gd name="T9" fmla="*/ 2147483646 h 369"/>
                  <a:gd name="T10" fmla="*/ 2147483646 w 303"/>
                  <a:gd name="T11" fmla="*/ 2147483646 h 369"/>
                  <a:gd name="T12" fmla="*/ 2147483646 w 303"/>
                  <a:gd name="T13" fmla="*/ 2147483646 h 369"/>
                  <a:gd name="T14" fmla="*/ 2147483646 w 303"/>
                  <a:gd name="T15" fmla="*/ 2147483646 h 369"/>
                  <a:gd name="T16" fmla="*/ 2147483646 w 303"/>
                  <a:gd name="T17" fmla="*/ 2147483646 h 369"/>
                  <a:gd name="T18" fmla="*/ 2147483646 w 303"/>
                  <a:gd name="T19" fmla="*/ 2147483646 h 369"/>
                  <a:gd name="T20" fmla="*/ 2147483646 w 303"/>
                  <a:gd name="T21" fmla="*/ 2147483646 h 369"/>
                  <a:gd name="T22" fmla="*/ 2147483646 w 303"/>
                  <a:gd name="T23" fmla="*/ 0 h 369"/>
                  <a:gd name="T24" fmla="*/ 2147483646 w 303"/>
                  <a:gd name="T25" fmla="*/ 0 h 369"/>
                  <a:gd name="T26" fmla="*/ 2147483646 w 303"/>
                  <a:gd name="T27" fmla="*/ 2147483646 h 369"/>
                  <a:gd name="T28" fmla="*/ 2147483646 w 303"/>
                  <a:gd name="T29" fmla="*/ 2147483646 h 369"/>
                  <a:gd name="T30" fmla="*/ 2147483646 w 303"/>
                  <a:gd name="T31" fmla="*/ 2147483646 h 36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3"/>
                  <a:gd name="T49" fmla="*/ 0 h 369"/>
                  <a:gd name="T50" fmla="*/ 303 w 303"/>
                  <a:gd name="T51" fmla="*/ 369 h 36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3" h="369">
                    <a:moveTo>
                      <a:pt x="246" y="369"/>
                    </a:moveTo>
                    <a:lnTo>
                      <a:pt x="246" y="369"/>
                    </a:lnTo>
                    <a:lnTo>
                      <a:pt x="27" y="369"/>
                    </a:lnTo>
                    <a:cubicBezTo>
                      <a:pt x="12" y="369"/>
                      <a:pt x="0" y="357"/>
                      <a:pt x="0" y="342"/>
                    </a:cubicBezTo>
                    <a:cubicBezTo>
                      <a:pt x="0" y="328"/>
                      <a:pt x="12" y="316"/>
                      <a:pt x="27" y="316"/>
                    </a:cubicBezTo>
                    <a:lnTo>
                      <a:pt x="246" y="316"/>
                    </a:lnTo>
                    <a:cubicBezTo>
                      <a:pt x="248" y="316"/>
                      <a:pt x="249" y="314"/>
                      <a:pt x="249" y="312"/>
                    </a:cubicBezTo>
                    <a:lnTo>
                      <a:pt x="249" y="57"/>
                    </a:lnTo>
                    <a:cubicBezTo>
                      <a:pt x="249" y="55"/>
                      <a:pt x="248" y="53"/>
                      <a:pt x="246" y="53"/>
                    </a:cubicBezTo>
                    <a:lnTo>
                      <a:pt x="45" y="53"/>
                    </a:lnTo>
                    <a:cubicBezTo>
                      <a:pt x="31" y="53"/>
                      <a:pt x="19" y="41"/>
                      <a:pt x="19" y="27"/>
                    </a:cubicBezTo>
                    <a:cubicBezTo>
                      <a:pt x="19" y="12"/>
                      <a:pt x="31" y="0"/>
                      <a:pt x="45" y="0"/>
                    </a:cubicBezTo>
                    <a:lnTo>
                      <a:pt x="246" y="0"/>
                    </a:lnTo>
                    <a:cubicBezTo>
                      <a:pt x="277" y="0"/>
                      <a:pt x="303" y="25"/>
                      <a:pt x="303" y="57"/>
                    </a:cubicBezTo>
                    <a:lnTo>
                      <a:pt x="303" y="312"/>
                    </a:lnTo>
                    <a:cubicBezTo>
                      <a:pt x="303" y="344"/>
                      <a:pt x="277" y="369"/>
                      <a:pt x="246" y="369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206"/>
              <p:cNvSpPr>
                <a:spLocks/>
              </p:cNvSpPr>
              <p:nvPr/>
            </p:nvSpPr>
            <p:spPr bwMode="auto">
              <a:xfrm>
                <a:off x="3046413" y="1425576"/>
                <a:ext cx="138113" cy="25400"/>
              </a:xfrm>
              <a:custGeom>
                <a:avLst/>
                <a:gdLst>
                  <a:gd name="T0" fmla="*/ 2147483646 w 294"/>
                  <a:gd name="T1" fmla="*/ 2147483646 h 53"/>
                  <a:gd name="T2" fmla="*/ 2147483646 w 294"/>
                  <a:gd name="T3" fmla="*/ 2147483646 h 53"/>
                  <a:gd name="T4" fmla="*/ 2147483646 w 294"/>
                  <a:gd name="T5" fmla="*/ 2147483646 h 53"/>
                  <a:gd name="T6" fmla="*/ 0 w 294"/>
                  <a:gd name="T7" fmla="*/ 2147483646 h 53"/>
                  <a:gd name="T8" fmla="*/ 2147483646 w 294"/>
                  <a:gd name="T9" fmla="*/ 0 h 53"/>
                  <a:gd name="T10" fmla="*/ 2147483646 w 294"/>
                  <a:gd name="T11" fmla="*/ 0 h 53"/>
                  <a:gd name="T12" fmla="*/ 2147483646 w 294"/>
                  <a:gd name="T13" fmla="*/ 2147483646 h 53"/>
                  <a:gd name="T14" fmla="*/ 2147483646 w 294"/>
                  <a:gd name="T15" fmla="*/ 2147483646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4"/>
                  <a:gd name="T25" fmla="*/ 0 h 53"/>
                  <a:gd name="T26" fmla="*/ 294 w 294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4" h="53">
                    <a:moveTo>
                      <a:pt x="268" y="53"/>
                    </a:moveTo>
                    <a:lnTo>
                      <a:pt x="268" y="53"/>
                    </a:lnTo>
                    <a:lnTo>
                      <a:pt x="26" y="53"/>
                    </a:lnTo>
                    <a:cubicBezTo>
                      <a:pt x="12" y="53"/>
                      <a:pt x="0" y="41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lnTo>
                      <a:pt x="268" y="0"/>
                    </a:lnTo>
                    <a:cubicBezTo>
                      <a:pt x="282" y="0"/>
                      <a:pt x="294" y="12"/>
                      <a:pt x="294" y="26"/>
                    </a:cubicBezTo>
                    <a:cubicBezTo>
                      <a:pt x="294" y="41"/>
                      <a:pt x="282" y="53"/>
                      <a:pt x="268" y="5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207"/>
              <p:cNvSpPr>
                <a:spLocks/>
              </p:cNvSpPr>
              <p:nvPr/>
            </p:nvSpPr>
            <p:spPr bwMode="auto">
              <a:xfrm>
                <a:off x="2398713" y="1276351"/>
                <a:ext cx="785813" cy="25400"/>
              </a:xfrm>
              <a:custGeom>
                <a:avLst/>
                <a:gdLst>
                  <a:gd name="T0" fmla="*/ 2147483646 w 1669"/>
                  <a:gd name="T1" fmla="*/ 2147483646 h 53"/>
                  <a:gd name="T2" fmla="*/ 2147483646 w 1669"/>
                  <a:gd name="T3" fmla="*/ 2147483646 h 53"/>
                  <a:gd name="T4" fmla="*/ 2147483646 w 1669"/>
                  <a:gd name="T5" fmla="*/ 2147483646 h 53"/>
                  <a:gd name="T6" fmla="*/ 0 w 1669"/>
                  <a:gd name="T7" fmla="*/ 2147483646 h 53"/>
                  <a:gd name="T8" fmla="*/ 2147483646 w 1669"/>
                  <a:gd name="T9" fmla="*/ 0 h 53"/>
                  <a:gd name="T10" fmla="*/ 2147483646 w 1669"/>
                  <a:gd name="T11" fmla="*/ 0 h 53"/>
                  <a:gd name="T12" fmla="*/ 2147483646 w 1669"/>
                  <a:gd name="T13" fmla="*/ 2147483646 h 53"/>
                  <a:gd name="T14" fmla="*/ 2147483646 w 1669"/>
                  <a:gd name="T15" fmla="*/ 2147483646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9"/>
                  <a:gd name="T25" fmla="*/ 0 h 53"/>
                  <a:gd name="T26" fmla="*/ 1669 w 1669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9" h="53">
                    <a:moveTo>
                      <a:pt x="1643" y="53"/>
                    </a:moveTo>
                    <a:lnTo>
                      <a:pt x="1643" y="53"/>
                    </a:lnTo>
                    <a:lnTo>
                      <a:pt x="26" y="53"/>
                    </a:lnTo>
                    <a:cubicBezTo>
                      <a:pt x="12" y="53"/>
                      <a:pt x="0" y="41"/>
                      <a:pt x="0" y="27"/>
                    </a:cubicBezTo>
                    <a:cubicBezTo>
                      <a:pt x="0" y="12"/>
                      <a:pt x="12" y="0"/>
                      <a:pt x="26" y="0"/>
                    </a:cubicBezTo>
                    <a:lnTo>
                      <a:pt x="1643" y="0"/>
                    </a:lnTo>
                    <a:cubicBezTo>
                      <a:pt x="1657" y="0"/>
                      <a:pt x="1669" y="12"/>
                      <a:pt x="1669" y="27"/>
                    </a:cubicBezTo>
                    <a:cubicBezTo>
                      <a:pt x="1669" y="41"/>
                      <a:pt x="1657" y="53"/>
                      <a:pt x="1643" y="5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208"/>
              <p:cNvSpPr>
                <a:spLocks/>
              </p:cNvSpPr>
              <p:nvPr/>
            </p:nvSpPr>
            <p:spPr bwMode="auto">
              <a:xfrm>
                <a:off x="2398713" y="1425576"/>
                <a:ext cx="569913" cy="25400"/>
              </a:xfrm>
              <a:custGeom>
                <a:avLst/>
                <a:gdLst>
                  <a:gd name="T0" fmla="*/ 2147483646 w 1212"/>
                  <a:gd name="T1" fmla="*/ 2147483646 h 53"/>
                  <a:gd name="T2" fmla="*/ 2147483646 w 1212"/>
                  <a:gd name="T3" fmla="*/ 2147483646 h 53"/>
                  <a:gd name="T4" fmla="*/ 2147483646 w 1212"/>
                  <a:gd name="T5" fmla="*/ 2147483646 h 53"/>
                  <a:gd name="T6" fmla="*/ 0 w 1212"/>
                  <a:gd name="T7" fmla="*/ 2147483646 h 53"/>
                  <a:gd name="T8" fmla="*/ 2147483646 w 1212"/>
                  <a:gd name="T9" fmla="*/ 0 h 53"/>
                  <a:gd name="T10" fmla="*/ 2147483646 w 1212"/>
                  <a:gd name="T11" fmla="*/ 0 h 53"/>
                  <a:gd name="T12" fmla="*/ 2147483646 w 1212"/>
                  <a:gd name="T13" fmla="*/ 2147483646 h 53"/>
                  <a:gd name="T14" fmla="*/ 2147483646 w 1212"/>
                  <a:gd name="T15" fmla="*/ 2147483646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12"/>
                  <a:gd name="T25" fmla="*/ 0 h 53"/>
                  <a:gd name="T26" fmla="*/ 1212 w 1212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12" h="53">
                    <a:moveTo>
                      <a:pt x="1185" y="53"/>
                    </a:moveTo>
                    <a:lnTo>
                      <a:pt x="1185" y="53"/>
                    </a:lnTo>
                    <a:lnTo>
                      <a:pt x="26" y="53"/>
                    </a:lnTo>
                    <a:cubicBezTo>
                      <a:pt x="12" y="53"/>
                      <a:pt x="0" y="41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lnTo>
                      <a:pt x="1185" y="0"/>
                    </a:lnTo>
                    <a:cubicBezTo>
                      <a:pt x="1200" y="0"/>
                      <a:pt x="1212" y="12"/>
                      <a:pt x="1212" y="26"/>
                    </a:cubicBezTo>
                    <a:cubicBezTo>
                      <a:pt x="1212" y="41"/>
                      <a:pt x="1200" y="53"/>
                      <a:pt x="1185" y="5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209"/>
              <p:cNvSpPr>
                <a:spLocks/>
              </p:cNvSpPr>
              <p:nvPr/>
            </p:nvSpPr>
            <p:spPr bwMode="auto">
              <a:xfrm>
                <a:off x="2906713" y="1404938"/>
                <a:ext cx="65088" cy="65088"/>
              </a:xfrm>
              <a:custGeom>
                <a:avLst/>
                <a:gdLst>
                  <a:gd name="T0" fmla="*/ 2147483646 w 139"/>
                  <a:gd name="T1" fmla="*/ 2147483646 h 139"/>
                  <a:gd name="T2" fmla="*/ 2147483646 w 139"/>
                  <a:gd name="T3" fmla="*/ 2147483646 h 139"/>
                  <a:gd name="T4" fmla="*/ 0 w 139"/>
                  <a:gd name="T5" fmla="*/ 2147483646 h 139"/>
                  <a:gd name="T6" fmla="*/ 2147483646 w 139"/>
                  <a:gd name="T7" fmla="*/ 0 h 139"/>
                  <a:gd name="T8" fmla="*/ 2147483646 w 139"/>
                  <a:gd name="T9" fmla="*/ 2147483646 h 139"/>
                  <a:gd name="T10" fmla="*/ 2147483646 w 139"/>
                  <a:gd name="T11" fmla="*/ 2147483646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8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8"/>
                      <a:pt x="108" y="139"/>
                      <a:pt x="70" y="139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10"/>
              <p:cNvSpPr>
                <a:spLocks/>
              </p:cNvSpPr>
              <p:nvPr/>
            </p:nvSpPr>
            <p:spPr bwMode="auto">
              <a:xfrm>
                <a:off x="3006725" y="1404938"/>
                <a:ext cx="65088" cy="65088"/>
              </a:xfrm>
              <a:custGeom>
                <a:avLst/>
                <a:gdLst>
                  <a:gd name="T0" fmla="*/ 2147483646 w 139"/>
                  <a:gd name="T1" fmla="*/ 2147483646 h 139"/>
                  <a:gd name="T2" fmla="*/ 2147483646 w 139"/>
                  <a:gd name="T3" fmla="*/ 2147483646 h 139"/>
                  <a:gd name="T4" fmla="*/ 0 w 139"/>
                  <a:gd name="T5" fmla="*/ 2147483646 h 139"/>
                  <a:gd name="T6" fmla="*/ 2147483646 w 139"/>
                  <a:gd name="T7" fmla="*/ 0 h 139"/>
                  <a:gd name="T8" fmla="*/ 2147483646 w 139"/>
                  <a:gd name="T9" fmla="*/ 2147483646 h 139"/>
                  <a:gd name="T10" fmla="*/ 2147483646 w 139"/>
                  <a:gd name="T11" fmla="*/ 2147483646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8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8"/>
                      <a:pt x="108" y="139"/>
                      <a:pt x="70" y="139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11"/>
              <p:cNvSpPr>
                <a:spLocks/>
              </p:cNvSpPr>
              <p:nvPr/>
            </p:nvSpPr>
            <p:spPr bwMode="auto">
              <a:xfrm>
                <a:off x="2370138" y="1282701"/>
                <a:ext cx="12700" cy="161925"/>
              </a:xfrm>
              <a:custGeom>
                <a:avLst/>
                <a:gdLst>
                  <a:gd name="T0" fmla="*/ 2147483646 w 26"/>
                  <a:gd name="T1" fmla="*/ 2147483646 h 343"/>
                  <a:gd name="T2" fmla="*/ 2147483646 w 26"/>
                  <a:gd name="T3" fmla="*/ 2147483646 h 343"/>
                  <a:gd name="T4" fmla="*/ 0 w 26"/>
                  <a:gd name="T5" fmla="*/ 2147483646 h 343"/>
                  <a:gd name="T6" fmla="*/ 0 w 26"/>
                  <a:gd name="T7" fmla="*/ 2147483646 h 343"/>
                  <a:gd name="T8" fmla="*/ 2147483646 w 26"/>
                  <a:gd name="T9" fmla="*/ 0 h 343"/>
                  <a:gd name="T10" fmla="*/ 2147483646 w 26"/>
                  <a:gd name="T11" fmla="*/ 2147483646 h 343"/>
                  <a:gd name="T12" fmla="*/ 2147483646 w 26"/>
                  <a:gd name="T13" fmla="*/ 2147483646 h 343"/>
                  <a:gd name="T14" fmla="*/ 2147483646 w 26"/>
                  <a:gd name="T15" fmla="*/ 2147483646 h 3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"/>
                  <a:gd name="T25" fmla="*/ 0 h 343"/>
                  <a:gd name="T26" fmla="*/ 26 w 26"/>
                  <a:gd name="T27" fmla="*/ 343 h 3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" h="343">
                    <a:moveTo>
                      <a:pt x="13" y="343"/>
                    </a:moveTo>
                    <a:lnTo>
                      <a:pt x="13" y="343"/>
                    </a:lnTo>
                    <a:cubicBezTo>
                      <a:pt x="6" y="343"/>
                      <a:pt x="0" y="337"/>
                      <a:pt x="0" y="329"/>
                    </a:cubicBezTo>
                    <a:lnTo>
                      <a:pt x="0" y="14"/>
                    </a:ln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4"/>
                    </a:cubicBezTo>
                    <a:lnTo>
                      <a:pt x="26" y="329"/>
                    </a:lnTo>
                    <a:cubicBezTo>
                      <a:pt x="26" y="337"/>
                      <a:pt x="20" y="343"/>
                      <a:pt x="13" y="34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12"/>
              <p:cNvSpPr>
                <a:spLocks/>
              </p:cNvSpPr>
              <p:nvPr/>
            </p:nvSpPr>
            <p:spPr bwMode="auto">
              <a:xfrm>
                <a:off x="3195638" y="1282701"/>
                <a:ext cx="12700" cy="161925"/>
              </a:xfrm>
              <a:custGeom>
                <a:avLst/>
                <a:gdLst>
                  <a:gd name="T0" fmla="*/ 2147483646 w 27"/>
                  <a:gd name="T1" fmla="*/ 2147483646 h 343"/>
                  <a:gd name="T2" fmla="*/ 2147483646 w 27"/>
                  <a:gd name="T3" fmla="*/ 2147483646 h 343"/>
                  <a:gd name="T4" fmla="*/ 0 w 27"/>
                  <a:gd name="T5" fmla="*/ 2147483646 h 343"/>
                  <a:gd name="T6" fmla="*/ 0 w 27"/>
                  <a:gd name="T7" fmla="*/ 2147483646 h 343"/>
                  <a:gd name="T8" fmla="*/ 2147483646 w 27"/>
                  <a:gd name="T9" fmla="*/ 0 h 343"/>
                  <a:gd name="T10" fmla="*/ 2147483646 w 27"/>
                  <a:gd name="T11" fmla="*/ 2147483646 h 343"/>
                  <a:gd name="T12" fmla="*/ 2147483646 w 27"/>
                  <a:gd name="T13" fmla="*/ 2147483646 h 343"/>
                  <a:gd name="T14" fmla="*/ 2147483646 w 27"/>
                  <a:gd name="T15" fmla="*/ 2147483646 h 3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343"/>
                  <a:gd name="T26" fmla="*/ 27 w 27"/>
                  <a:gd name="T27" fmla="*/ 343 h 3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343">
                    <a:moveTo>
                      <a:pt x="13" y="343"/>
                    </a:moveTo>
                    <a:lnTo>
                      <a:pt x="13" y="343"/>
                    </a:lnTo>
                    <a:cubicBezTo>
                      <a:pt x="6" y="343"/>
                      <a:pt x="0" y="337"/>
                      <a:pt x="0" y="329"/>
                    </a:cubicBezTo>
                    <a:lnTo>
                      <a:pt x="0" y="14"/>
                    </a:ln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lnTo>
                      <a:pt x="27" y="329"/>
                    </a:lnTo>
                    <a:cubicBezTo>
                      <a:pt x="27" y="337"/>
                      <a:pt x="21" y="343"/>
                      <a:pt x="13" y="343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13"/>
              <p:cNvSpPr>
                <a:spLocks/>
              </p:cNvSpPr>
              <p:nvPr/>
            </p:nvSpPr>
            <p:spPr bwMode="auto">
              <a:xfrm>
                <a:off x="2311400" y="1330326"/>
                <a:ext cx="71438" cy="12700"/>
              </a:xfrm>
              <a:custGeom>
                <a:avLst/>
                <a:gdLst>
                  <a:gd name="T0" fmla="*/ 2147483646 w 152"/>
                  <a:gd name="T1" fmla="*/ 2147483646 h 27"/>
                  <a:gd name="T2" fmla="*/ 2147483646 w 152"/>
                  <a:gd name="T3" fmla="*/ 2147483646 h 27"/>
                  <a:gd name="T4" fmla="*/ 2147483646 w 152"/>
                  <a:gd name="T5" fmla="*/ 2147483646 h 27"/>
                  <a:gd name="T6" fmla="*/ 0 w 152"/>
                  <a:gd name="T7" fmla="*/ 2147483646 h 27"/>
                  <a:gd name="T8" fmla="*/ 2147483646 w 152"/>
                  <a:gd name="T9" fmla="*/ 0 h 27"/>
                  <a:gd name="T10" fmla="*/ 2147483646 w 152"/>
                  <a:gd name="T11" fmla="*/ 0 h 27"/>
                  <a:gd name="T12" fmla="*/ 2147483646 w 152"/>
                  <a:gd name="T13" fmla="*/ 2147483646 h 27"/>
                  <a:gd name="T14" fmla="*/ 2147483646 w 152"/>
                  <a:gd name="T15" fmla="*/ 2147483646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2"/>
                  <a:gd name="T25" fmla="*/ 0 h 27"/>
                  <a:gd name="T26" fmla="*/ 152 w 152"/>
                  <a:gd name="T27" fmla="*/ 27 h 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2" h="27">
                    <a:moveTo>
                      <a:pt x="139" y="27"/>
                    </a:moveTo>
                    <a:lnTo>
                      <a:pt x="139" y="27"/>
                    </a:lnTo>
                    <a:lnTo>
                      <a:pt x="13" y="27"/>
                    </a:lnTo>
                    <a:cubicBezTo>
                      <a:pt x="6" y="27"/>
                      <a:pt x="0" y="21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lnTo>
                      <a:pt x="139" y="0"/>
                    </a:lnTo>
                    <a:cubicBezTo>
                      <a:pt x="146" y="0"/>
                      <a:pt x="152" y="6"/>
                      <a:pt x="152" y="13"/>
                    </a:cubicBezTo>
                    <a:cubicBezTo>
                      <a:pt x="152" y="21"/>
                      <a:pt x="146" y="27"/>
                      <a:pt x="139" y="27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14"/>
              <p:cNvSpPr>
                <a:spLocks/>
              </p:cNvSpPr>
              <p:nvPr/>
            </p:nvSpPr>
            <p:spPr bwMode="auto">
              <a:xfrm>
                <a:off x="2339975" y="1374776"/>
                <a:ext cx="20638" cy="20638"/>
              </a:xfrm>
              <a:custGeom>
                <a:avLst/>
                <a:gdLst>
                  <a:gd name="T0" fmla="*/ 2147483646 w 43"/>
                  <a:gd name="T1" fmla="*/ 2147483646 h 43"/>
                  <a:gd name="T2" fmla="*/ 2147483646 w 43"/>
                  <a:gd name="T3" fmla="*/ 2147483646 h 43"/>
                  <a:gd name="T4" fmla="*/ 0 w 43"/>
                  <a:gd name="T5" fmla="*/ 2147483646 h 43"/>
                  <a:gd name="T6" fmla="*/ 0 w 43"/>
                  <a:gd name="T7" fmla="*/ 0 h 43"/>
                  <a:gd name="T8" fmla="*/ 2147483646 w 43"/>
                  <a:gd name="T9" fmla="*/ 0 h 43"/>
                  <a:gd name="T10" fmla="*/ 2147483646 w 43"/>
                  <a:gd name="T11" fmla="*/ 2147483646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43"/>
                  <a:gd name="T20" fmla="*/ 43 w 43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43">
                    <a:moveTo>
                      <a:pt x="43" y="43"/>
                    </a:moveTo>
                    <a:lnTo>
                      <a:pt x="43" y="43"/>
                    </a:lnTo>
                    <a:lnTo>
                      <a:pt x="0" y="43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43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215"/>
              <p:cNvSpPr>
                <a:spLocks/>
              </p:cNvSpPr>
              <p:nvPr/>
            </p:nvSpPr>
            <p:spPr bwMode="auto">
              <a:xfrm>
                <a:off x="3197225" y="1330326"/>
                <a:ext cx="71438" cy="12700"/>
              </a:xfrm>
              <a:custGeom>
                <a:avLst/>
                <a:gdLst>
                  <a:gd name="T0" fmla="*/ 2147483646 w 150"/>
                  <a:gd name="T1" fmla="*/ 2147483646 h 27"/>
                  <a:gd name="T2" fmla="*/ 2147483646 w 150"/>
                  <a:gd name="T3" fmla="*/ 2147483646 h 27"/>
                  <a:gd name="T4" fmla="*/ 2147483646 w 150"/>
                  <a:gd name="T5" fmla="*/ 2147483646 h 27"/>
                  <a:gd name="T6" fmla="*/ 0 w 150"/>
                  <a:gd name="T7" fmla="*/ 2147483646 h 27"/>
                  <a:gd name="T8" fmla="*/ 2147483646 w 150"/>
                  <a:gd name="T9" fmla="*/ 0 h 27"/>
                  <a:gd name="T10" fmla="*/ 2147483646 w 150"/>
                  <a:gd name="T11" fmla="*/ 0 h 27"/>
                  <a:gd name="T12" fmla="*/ 2147483646 w 150"/>
                  <a:gd name="T13" fmla="*/ 2147483646 h 27"/>
                  <a:gd name="T14" fmla="*/ 2147483646 w 150"/>
                  <a:gd name="T15" fmla="*/ 2147483646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0"/>
                  <a:gd name="T25" fmla="*/ 0 h 27"/>
                  <a:gd name="T26" fmla="*/ 150 w 150"/>
                  <a:gd name="T27" fmla="*/ 27 h 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0" h="27">
                    <a:moveTo>
                      <a:pt x="136" y="27"/>
                    </a:moveTo>
                    <a:lnTo>
                      <a:pt x="136" y="27"/>
                    </a:lnTo>
                    <a:lnTo>
                      <a:pt x="14" y="27"/>
                    </a:lnTo>
                    <a:cubicBezTo>
                      <a:pt x="6" y="27"/>
                      <a:pt x="0" y="21"/>
                      <a:pt x="0" y="13"/>
                    </a:cubicBezTo>
                    <a:cubicBezTo>
                      <a:pt x="0" y="6"/>
                      <a:pt x="6" y="0"/>
                      <a:pt x="14" y="0"/>
                    </a:cubicBezTo>
                    <a:lnTo>
                      <a:pt x="136" y="0"/>
                    </a:lnTo>
                    <a:cubicBezTo>
                      <a:pt x="144" y="0"/>
                      <a:pt x="150" y="6"/>
                      <a:pt x="150" y="13"/>
                    </a:cubicBezTo>
                    <a:cubicBezTo>
                      <a:pt x="150" y="21"/>
                      <a:pt x="144" y="27"/>
                      <a:pt x="136" y="27"/>
                    </a:cubicBez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216"/>
              <p:cNvSpPr>
                <a:spLocks/>
              </p:cNvSpPr>
              <p:nvPr/>
            </p:nvSpPr>
            <p:spPr bwMode="auto">
              <a:xfrm>
                <a:off x="3221038" y="1374776"/>
                <a:ext cx="20638" cy="20638"/>
              </a:xfrm>
              <a:custGeom>
                <a:avLst/>
                <a:gdLst>
                  <a:gd name="T0" fmla="*/ 2147483646 w 43"/>
                  <a:gd name="T1" fmla="*/ 2147483646 h 43"/>
                  <a:gd name="T2" fmla="*/ 2147483646 w 43"/>
                  <a:gd name="T3" fmla="*/ 2147483646 h 43"/>
                  <a:gd name="T4" fmla="*/ 0 w 43"/>
                  <a:gd name="T5" fmla="*/ 2147483646 h 43"/>
                  <a:gd name="T6" fmla="*/ 0 w 43"/>
                  <a:gd name="T7" fmla="*/ 0 h 43"/>
                  <a:gd name="T8" fmla="*/ 2147483646 w 43"/>
                  <a:gd name="T9" fmla="*/ 0 h 43"/>
                  <a:gd name="T10" fmla="*/ 2147483646 w 43"/>
                  <a:gd name="T11" fmla="*/ 2147483646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43"/>
                  <a:gd name="T20" fmla="*/ 43 w 43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43">
                    <a:moveTo>
                      <a:pt x="43" y="43"/>
                    </a:moveTo>
                    <a:lnTo>
                      <a:pt x="43" y="43"/>
                    </a:lnTo>
                    <a:lnTo>
                      <a:pt x="0" y="43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43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217"/>
              <p:cNvSpPr>
                <a:spLocks/>
              </p:cNvSpPr>
              <p:nvPr/>
            </p:nvSpPr>
            <p:spPr bwMode="auto">
              <a:xfrm>
                <a:off x="2466975" y="1319213"/>
                <a:ext cx="100013" cy="28575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218"/>
              <p:cNvSpPr>
                <a:spLocks/>
              </p:cNvSpPr>
              <p:nvPr/>
            </p:nvSpPr>
            <p:spPr bwMode="auto">
              <a:xfrm>
                <a:off x="2557463" y="1323976"/>
                <a:ext cx="26988" cy="20638"/>
              </a:xfrm>
              <a:custGeom>
                <a:avLst/>
                <a:gdLst>
                  <a:gd name="T0" fmla="*/ 0 w 57"/>
                  <a:gd name="T1" fmla="*/ 0 h 43"/>
                  <a:gd name="T2" fmla="*/ 0 w 57"/>
                  <a:gd name="T3" fmla="*/ 0 h 43"/>
                  <a:gd name="T4" fmla="*/ 2147483646 w 57"/>
                  <a:gd name="T5" fmla="*/ 0 h 43"/>
                  <a:gd name="T6" fmla="*/ 2147483646 w 57"/>
                  <a:gd name="T7" fmla="*/ 2147483646 h 43"/>
                  <a:gd name="T8" fmla="*/ 2147483646 w 57"/>
                  <a:gd name="T9" fmla="*/ 2147483646 h 43"/>
                  <a:gd name="T10" fmla="*/ 0 w 5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3"/>
                  <a:gd name="T20" fmla="*/ 57 w 57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3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3"/>
                    </a:lnTo>
                    <a:lnTo>
                      <a:pt x="30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219"/>
              <p:cNvSpPr>
                <a:spLocks/>
              </p:cNvSpPr>
              <p:nvPr/>
            </p:nvSpPr>
            <p:spPr bwMode="auto">
              <a:xfrm>
                <a:off x="2466975" y="1365251"/>
                <a:ext cx="100013" cy="26988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220"/>
              <p:cNvSpPr>
                <a:spLocks/>
              </p:cNvSpPr>
              <p:nvPr/>
            </p:nvSpPr>
            <p:spPr bwMode="auto">
              <a:xfrm>
                <a:off x="2557463" y="1368426"/>
                <a:ext cx="26988" cy="20638"/>
              </a:xfrm>
              <a:custGeom>
                <a:avLst/>
                <a:gdLst>
                  <a:gd name="T0" fmla="*/ 0 w 57"/>
                  <a:gd name="T1" fmla="*/ 0 h 42"/>
                  <a:gd name="T2" fmla="*/ 0 w 57"/>
                  <a:gd name="T3" fmla="*/ 0 h 42"/>
                  <a:gd name="T4" fmla="*/ 2147483646 w 57"/>
                  <a:gd name="T5" fmla="*/ 0 h 42"/>
                  <a:gd name="T6" fmla="*/ 2147483646 w 57"/>
                  <a:gd name="T7" fmla="*/ 2147483646 h 42"/>
                  <a:gd name="T8" fmla="*/ 2147483646 w 57"/>
                  <a:gd name="T9" fmla="*/ 2147483646 h 42"/>
                  <a:gd name="T10" fmla="*/ 0 w 57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2"/>
                  <a:gd name="T20" fmla="*/ 57 w 57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2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2"/>
                    </a:lnTo>
                    <a:lnTo>
                      <a:pt x="30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221"/>
              <p:cNvSpPr>
                <a:spLocks/>
              </p:cNvSpPr>
              <p:nvPr/>
            </p:nvSpPr>
            <p:spPr bwMode="auto">
              <a:xfrm>
                <a:off x="2641600" y="1319213"/>
                <a:ext cx="100013" cy="28575"/>
              </a:xfrm>
              <a:custGeom>
                <a:avLst/>
                <a:gdLst>
                  <a:gd name="T0" fmla="*/ 2147483646 w 212"/>
                  <a:gd name="T1" fmla="*/ 2147483646 h 60"/>
                  <a:gd name="T2" fmla="*/ 2147483646 w 212"/>
                  <a:gd name="T3" fmla="*/ 2147483646 h 60"/>
                  <a:gd name="T4" fmla="*/ 0 w 212"/>
                  <a:gd name="T5" fmla="*/ 2147483646 h 60"/>
                  <a:gd name="T6" fmla="*/ 0 w 212"/>
                  <a:gd name="T7" fmla="*/ 0 h 60"/>
                  <a:gd name="T8" fmla="*/ 2147483646 w 212"/>
                  <a:gd name="T9" fmla="*/ 0 h 60"/>
                  <a:gd name="T10" fmla="*/ 2147483646 w 212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"/>
                  <a:gd name="T19" fmla="*/ 0 h 60"/>
                  <a:gd name="T20" fmla="*/ 212 w 212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" h="60">
                    <a:moveTo>
                      <a:pt x="212" y="60"/>
                    </a:moveTo>
                    <a:lnTo>
                      <a:pt x="21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9" y="0"/>
                    </a:lnTo>
                    <a:lnTo>
                      <a:pt x="212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222"/>
              <p:cNvSpPr>
                <a:spLocks/>
              </p:cNvSpPr>
              <p:nvPr/>
            </p:nvSpPr>
            <p:spPr bwMode="auto">
              <a:xfrm>
                <a:off x="2732088" y="1323976"/>
                <a:ext cx="26988" cy="20638"/>
              </a:xfrm>
              <a:custGeom>
                <a:avLst/>
                <a:gdLst>
                  <a:gd name="T0" fmla="*/ 0 w 58"/>
                  <a:gd name="T1" fmla="*/ 0 h 43"/>
                  <a:gd name="T2" fmla="*/ 0 w 58"/>
                  <a:gd name="T3" fmla="*/ 0 h 43"/>
                  <a:gd name="T4" fmla="*/ 2147483646 w 58"/>
                  <a:gd name="T5" fmla="*/ 0 h 43"/>
                  <a:gd name="T6" fmla="*/ 2147483646 w 58"/>
                  <a:gd name="T7" fmla="*/ 2147483646 h 43"/>
                  <a:gd name="T8" fmla="*/ 2147483646 w 58"/>
                  <a:gd name="T9" fmla="*/ 2147483646 h 43"/>
                  <a:gd name="T10" fmla="*/ 0 w 58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43"/>
                  <a:gd name="T20" fmla="*/ 58 w 58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4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43"/>
                    </a:lnTo>
                    <a:lnTo>
                      <a:pt x="31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223"/>
              <p:cNvSpPr>
                <a:spLocks/>
              </p:cNvSpPr>
              <p:nvPr/>
            </p:nvSpPr>
            <p:spPr bwMode="auto">
              <a:xfrm>
                <a:off x="2641600" y="1365251"/>
                <a:ext cx="100013" cy="26988"/>
              </a:xfrm>
              <a:custGeom>
                <a:avLst/>
                <a:gdLst>
                  <a:gd name="T0" fmla="*/ 2147483646 w 212"/>
                  <a:gd name="T1" fmla="*/ 2147483646 h 60"/>
                  <a:gd name="T2" fmla="*/ 2147483646 w 212"/>
                  <a:gd name="T3" fmla="*/ 2147483646 h 60"/>
                  <a:gd name="T4" fmla="*/ 0 w 212"/>
                  <a:gd name="T5" fmla="*/ 2147483646 h 60"/>
                  <a:gd name="T6" fmla="*/ 0 w 212"/>
                  <a:gd name="T7" fmla="*/ 0 h 60"/>
                  <a:gd name="T8" fmla="*/ 2147483646 w 212"/>
                  <a:gd name="T9" fmla="*/ 0 h 60"/>
                  <a:gd name="T10" fmla="*/ 2147483646 w 212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"/>
                  <a:gd name="T19" fmla="*/ 0 h 60"/>
                  <a:gd name="T20" fmla="*/ 212 w 212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" h="60">
                    <a:moveTo>
                      <a:pt x="212" y="60"/>
                    </a:moveTo>
                    <a:lnTo>
                      <a:pt x="21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9" y="0"/>
                    </a:lnTo>
                    <a:lnTo>
                      <a:pt x="212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225"/>
              <p:cNvSpPr>
                <a:spLocks/>
              </p:cNvSpPr>
              <p:nvPr/>
            </p:nvSpPr>
            <p:spPr bwMode="auto">
              <a:xfrm>
                <a:off x="2732088" y="1368425"/>
                <a:ext cx="26988" cy="20638"/>
              </a:xfrm>
              <a:custGeom>
                <a:avLst/>
                <a:gdLst>
                  <a:gd name="T0" fmla="*/ 0 w 58"/>
                  <a:gd name="T1" fmla="*/ 0 h 42"/>
                  <a:gd name="T2" fmla="*/ 0 w 58"/>
                  <a:gd name="T3" fmla="*/ 0 h 42"/>
                  <a:gd name="T4" fmla="*/ 2147483646 w 58"/>
                  <a:gd name="T5" fmla="*/ 0 h 42"/>
                  <a:gd name="T6" fmla="*/ 2147483646 w 58"/>
                  <a:gd name="T7" fmla="*/ 2147483646 h 42"/>
                  <a:gd name="T8" fmla="*/ 2147483646 w 58"/>
                  <a:gd name="T9" fmla="*/ 2147483646 h 42"/>
                  <a:gd name="T10" fmla="*/ 0 w 58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42"/>
                  <a:gd name="T20" fmla="*/ 58 w 58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42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42"/>
                    </a:lnTo>
                    <a:lnTo>
                      <a:pt x="31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226"/>
              <p:cNvSpPr>
                <a:spLocks/>
              </p:cNvSpPr>
              <p:nvPr/>
            </p:nvSpPr>
            <p:spPr bwMode="auto">
              <a:xfrm>
                <a:off x="2820988" y="1319213"/>
                <a:ext cx="98425" cy="28575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227"/>
              <p:cNvSpPr>
                <a:spLocks/>
              </p:cNvSpPr>
              <p:nvPr/>
            </p:nvSpPr>
            <p:spPr bwMode="auto">
              <a:xfrm>
                <a:off x="2909888" y="1323975"/>
                <a:ext cx="26988" cy="20638"/>
              </a:xfrm>
              <a:custGeom>
                <a:avLst/>
                <a:gdLst>
                  <a:gd name="T0" fmla="*/ 0 w 57"/>
                  <a:gd name="T1" fmla="*/ 0 h 43"/>
                  <a:gd name="T2" fmla="*/ 0 w 57"/>
                  <a:gd name="T3" fmla="*/ 0 h 43"/>
                  <a:gd name="T4" fmla="*/ 2147483646 w 57"/>
                  <a:gd name="T5" fmla="*/ 0 h 43"/>
                  <a:gd name="T6" fmla="*/ 2147483646 w 57"/>
                  <a:gd name="T7" fmla="*/ 2147483646 h 43"/>
                  <a:gd name="T8" fmla="*/ 2147483646 w 57"/>
                  <a:gd name="T9" fmla="*/ 2147483646 h 43"/>
                  <a:gd name="T10" fmla="*/ 0 w 5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3"/>
                  <a:gd name="T20" fmla="*/ 57 w 57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3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3"/>
                    </a:lnTo>
                    <a:lnTo>
                      <a:pt x="31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228"/>
              <p:cNvSpPr>
                <a:spLocks/>
              </p:cNvSpPr>
              <p:nvPr/>
            </p:nvSpPr>
            <p:spPr bwMode="auto">
              <a:xfrm>
                <a:off x="2820988" y="1365250"/>
                <a:ext cx="98425" cy="26988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229"/>
              <p:cNvSpPr>
                <a:spLocks/>
              </p:cNvSpPr>
              <p:nvPr/>
            </p:nvSpPr>
            <p:spPr bwMode="auto">
              <a:xfrm>
                <a:off x="2909888" y="1368425"/>
                <a:ext cx="26988" cy="20638"/>
              </a:xfrm>
              <a:custGeom>
                <a:avLst/>
                <a:gdLst>
                  <a:gd name="T0" fmla="*/ 0 w 57"/>
                  <a:gd name="T1" fmla="*/ 0 h 42"/>
                  <a:gd name="T2" fmla="*/ 0 w 57"/>
                  <a:gd name="T3" fmla="*/ 0 h 42"/>
                  <a:gd name="T4" fmla="*/ 2147483646 w 57"/>
                  <a:gd name="T5" fmla="*/ 0 h 42"/>
                  <a:gd name="T6" fmla="*/ 2147483646 w 57"/>
                  <a:gd name="T7" fmla="*/ 2147483646 h 42"/>
                  <a:gd name="T8" fmla="*/ 2147483646 w 57"/>
                  <a:gd name="T9" fmla="*/ 2147483646 h 42"/>
                  <a:gd name="T10" fmla="*/ 0 w 57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2"/>
                  <a:gd name="T20" fmla="*/ 57 w 57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2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2"/>
                    </a:lnTo>
                    <a:lnTo>
                      <a:pt x="31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230"/>
              <p:cNvSpPr>
                <a:spLocks/>
              </p:cNvSpPr>
              <p:nvPr/>
            </p:nvSpPr>
            <p:spPr bwMode="auto">
              <a:xfrm>
                <a:off x="2998788" y="1319213"/>
                <a:ext cx="98425" cy="28575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231"/>
              <p:cNvSpPr>
                <a:spLocks/>
              </p:cNvSpPr>
              <p:nvPr/>
            </p:nvSpPr>
            <p:spPr bwMode="auto">
              <a:xfrm>
                <a:off x="3089275" y="1323975"/>
                <a:ext cx="25400" cy="20638"/>
              </a:xfrm>
              <a:custGeom>
                <a:avLst/>
                <a:gdLst>
                  <a:gd name="T0" fmla="*/ 0 w 57"/>
                  <a:gd name="T1" fmla="*/ 0 h 43"/>
                  <a:gd name="T2" fmla="*/ 0 w 57"/>
                  <a:gd name="T3" fmla="*/ 0 h 43"/>
                  <a:gd name="T4" fmla="*/ 2147483646 w 57"/>
                  <a:gd name="T5" fmla="*/ 0 h 43"/>
                  <a:gd name="T6" fmla="*/ 2147483646 w 57"/>
                  <a:gd name="T7" fmla="*/ 2147483646 h 43"/>
                  <a:gd name="T8" fmla="*/ 2147483646 w 57"/>
                  <a:gd name="T9" fmla="*/ 2147483646 h 43"/>
                  <a:gd name="T10" fmla="*/ 0 w 5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3"/>
                  <a:gd name="T20" fmla="*/ 57 w 57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3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3"/>
                    </a:lnTo>
                    <a:lnTo>
                      <a:pt x="31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232"/>
              <p:cNvSpPr>
                <a:spLocks/>
              </p:cNvSpPr>
              <p:nvPr/>
            </p:nvSpPr>
            <p:spPr bwMode="auto">
              <a:xfrm>
                <a:off x="2998788" y="1365250"/>
                <a:ext cx="98425" cy="26988"/>
              </a:xfrm>
              <a:custGeom>
                <a:avLst/>
                <a:gdLst>
                  <a:gd name="T0" fmla="*/ 2147483646 w 210"/>
                  <a:gd name="T1" fmla="*/ 2147483646 h 60"/>
                  <a:gd name="T2" fmla="*/ 2147483646 w 210"/>
                  <a:gd name="T3" fmla="*/ 2147483646 h 60"/>
                  <a:gd name="T4" fmla="*/ 0 w 210"/>
                  <a:gd name="T5" fmla="*/ 2147483646 h 60"/>
                  <a:gd name="T6" fmla="*/ 0 w 210"/>
                  <a:gd name="T7" fmla="*/ 0 h 60"/>
                  <a:gd name="T8" fmla="*/ 2147483646 w 210"/>
                  <a:gd name="T9" fmla="*/ 0 h 60"/>
                  <a:gd name="T10" fmla="*/ 2147483646 w 210"/>
                  <a:gd name="T11" fmla="*/ 2147483646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60"/>
                  <a:gd name="T20" fmla="*/ 210 w 210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60">
                    <a:moveTo>
                      <a:pt x="210" y="60"/>
                    </a:moveTo>
                    <a:lnTo>
                      <a:pt x="210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210" y="6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233"/>
              <p:cNvSpPr>
                <a:spLocks/>
              </p:cNvSpPr>
              <p:nvPr/>
            </p:nvSpPr>
            <p:spPr bwMode="auto">
              <a:xfrm>
                <a:off x="3089275" y="1368425"/>
                <a:ext cx="25400" cy="20638"/>
              </a:xfrm>
              <a:custGeom>
                <a:avLst/>
                <a:gdLst>
                  <a:gd name="T0" fmla="*/ 0 w 57"/>
                  <a:gd name="T1" fmla="*/ 0 h 42"/>
                  <a:gd name="T2" fmla="*/ 0 w 57"/>
                  <a:gd name="T3" fmla="*/ 0 h 42"/>
                  <a:gd name="T4" fmla="*/ 2147483646 w 57"/>
                  <a:gd name="T5" fmla="*/ 0 h 42"/>
                  <a:gd name="T6" fmla="*/ 2147483646 w 57"/>
                  <a:gd name="T7" fmla="*/ 2147483646 h 42"/>
                  <a:gd name="T8" fmla="*/ 2147483646 w 57"/>
                  <a:gd name="T9" fmla="*/ 2147483646 h 42"/>
                  <a:gd name="T10" fmla="*/ 0 w 57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42"/>
                  <a:gd name="T20" fmla="*/ 57 w 57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42">
                    <a:moveTo>
                      <a:pt x="0" y="0"/>
                    </a:moveTo>
                    <a:lnTo>
                      <a:pt x="0" y="0"/>
                    </a:lnTo>
                    <a:lnTo>
                      <a:pt x="57" y="0"/>
                    </a:lnTo>
                    <a:lnTo>
                      <a:pt x="57" y="42"/>
                    </a:lnTo>
                    <a:lnTo>
                      <a:pt x="31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053">
                  <a:defRPr/>
                </a:pPr>
                <a:endParaRPr lang="zh-CN" altLang="en-US" sz="2139" kern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7" name="组合 126"/>
          <p:cNvGrpSpPr/>
          <p:nvPr/>
        </p:nvGrpSpPr>
        <p:grpSpPr>
          <a:xfrm>
            <a:off x="9220785" y="4210464"/>
            <a:ext cx="2267114" cy="1196290"/>
            <a:chOff x="846676" y="1594998"/>
            <a:chExt cx="5035293" cy="747265"/>
          </a:xfrm>
        </p:grpSpPr>
        <p:sp>
          <p:nvSpPr>
            <p:cNvPr id="143" name="矩形 142"/>
            <p:cNvSpPr/>
            <p:nvPr/>
          </p:nvSpPr>
          <p:spPr>
            <a:xfrm>
              <a:off x="846676" y="1972415"/>
              <a:ext cx="5035293" cy="369848"/>
            </a:xfrm>
            <a:prstGeom prst="rect">
              <a:avLst/>
            </a:prstGeom>
            <a:gradFill>
              <a:gsLst>
                <a:gs pos="100000">
                  <a:srgbClr val="7F7F7F">
                    <a:alpha val="8000"/>
                  </a:srgbClr>
                </a:gs>
                <a:gs pos="0">
                  <a:srgbClr val="7F7F7F">
                    <a:alpha val="0"/>
                  </a:srgbClr>
                </a:gs>
              </a:gsLst>
              <a:lin ang="16200000" scaled="0"/>
            </a:gradFill>
            <a:ln w="3175">
              <a:gradFill>
                <a:gsLst>
                  <a:gs pos="0">
                    <a:srgbClr val="666666">
                      <a:lumMod val="60000"/>
                      <a:lumOff val="40000"/>
                    </a:srgbClr>
                  </a:gs>
                  <a:gs pos="100000">
                    <a:srgbClr val="666666">
                      <a:lumMod val="20000"/>
                      <a:lumOff val="80000"/>
                      <a:alpha val="0"/>
                    </a:srgbClr>
                  </a:gs>
                </a:gsLst>
                <a:lin ang="5400000" scaled="0"/>
              </a:gradFill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/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矩形 104"/>
            <p:cNvSpPr/>
            <p:nvPr/>
          </p:nvSpPr>
          <p:spPr bwMode="auto">
            <a:xfrm flipH="1">
              <a:off x="846676" y="1594998"/>
              <a:ext cx="5035291" cy="345536"/>
            </a:xfrm>
            <a:prstGeom prst="rect">
              <a:avLst/>
            </a:prstGeom>
            <a:gradFill flip="none" rotWithShape="1">
              <a:gsLst>
                <a:gs pos="85000">
                  <a:sysClr val="window" lastClr="FFFFFF">
                    <a:alpha val="0"/>
                  </a:sysClr>
                </a:gs>
                <a:gs pos="100000">
                  <a:srgbClr val="C00000">
                    <a:alpha val="1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 cap="flat" cmpd="sng" algn="ctr">
              <a:gradFill flip="none" rotWithShape="1">
                <a:gsLst>
                  <a:gs pos="50000">
                    <a:srgbClr val="FFFFFF">
                      <a:alpha val="10000"/>
                    </a:srgbClr>
                  </a:gs>
                  <a:gs pos="90000">
                    <a:sysClr val="window" lastClr="FFFFFF">
                      <a:alpha val="0"/>
                    </a:sysClr>
                  </a:gs>
                  <a:gs pos="10000">
                    <a:sysClr val="window" lastClr="FFFFFF">
                      <a:alpha val="0"/>
                    </a:sysClr>
                  </a:gs>
                  <a:gs pos="0">
                    <a:srgbClr val="C00000"/>
                  </a:gs>
                  <a:gs pos="100000">
                    <a:srgbClr val="C00000"/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 anchorCtr="1"/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endParaRPr lang="en-US" altLang="zh-CN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9220785" y="1981597"/>
            <a:ext cx="2267114" cy="1213445"/>
            <a:chOff x="846676" y="1594998"/>
            <a:chExt cx="5035293" cy="757981"/>
          </a:xfrm>
        </p:grpSpPr>
        <p:sp>
          <p:nvSpPr>
            <p:cNvPr id="141" name="矩形 140"/>
            <p:cNvSpPr/>
            <p:nvPr/>
          </p:nvSpPr>
          <p:spPr>
            <a:xfrm>
              <a:off x="846676" y="1972415"/>
              <a:ext cx="5035293" cy="380564"/>
            </a:xfrm>
            <a:prstGeom prst="rect">
              <a:avLst/>
            </a:prstGeom>
            <a:gradFill>
              <a:gsLst>
                <a:gs pos="100000">
                  <a:srgbClr val="7F7F7F">
                    <a:alpha val="8000"/>
                  </a:srgbClr>
                </a:gs>
                <a:gs pos="0">
                  <a:srgbClr val="7F7F7F">
                    <a:alpha val="0"/>
                  </a:srgbClr>
                </a:gs>
              </a:gsLst>
              <a:lin ang="16200000" scaled="0"/>
            </a:gradFill>
            <a:ln w="3175">
              <a:gradFill>
                <a:gsLst>
                  <a:gs pos="0">
                    <a:srgbClr val="666666">
                      <a:lumMod val="60000"/>
                      <a:lumOff val="40000"/>
                    </a:srgbClr>
                  </a:gs>
                  <a:gs pos="100000">
                    <a:srgbClr val="666666">
                      <a:lumMod val="20000"/>
                      <a:lumOff val="80000"/>
                      <a:alpha val="0"/>
                    </a:srgbClr>
                  </a:gs>
                </a:gsLst>
                <a:lin ang="5400000" scaled="0"/>
              </a:gradFill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/>
              <a:endParaRPr lang="zh-CN" altLang="en-US" sz="1799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矩形 104"/>
            <p:cNvSpPr/>
            <p:nvPr/>
          </p:nvSpPr>
          <p:spPr bwMode="auto">
            <a:xfrm flipH="1">
              <a:off x="846676" y="1594998"/>
              <a:ext cx="5035291" cy="345536"/>
            </a:xfrm>
            <a:prstGeom prst="rect">
              <a:avLst/>
            </a:prstGeom>
            <a:gradFill flip="none" rotWithShape="1">
              <a:gsLst>
                <a:gs pos="85000">
                  <a:sysClr val="window" lastClr="FFFFFF">
                    <a:alpha val="0"/>
                  </a:sysClr>
                </a:gs>
                <a:gs pos="100000">
                  <a:srgbClr val="C00000">
                    <a:alpha val="1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 cap="flat" cmpd="sng" algn="ctr">
              <a:gradFill flip="none" rotWithShape="1">
                <a:gsLst>
                  <a:gs pos="50000">
                    <a:srgbClr val="FFFFFF">
                      <a:alpha val="10000"/>
                    </a:srgbClr>
                  </a:gs>
                  <a:gs pos="90000">
                    <a:sysClr val="window" lastClr="FFFFFF">
                      <a:alpha val="0"/>
                    </a:sysClr>
                  </a:gs>
                  <a:gs pos="10000">
                    <a:sysClr val="window" lastClr="FFFFFF">
                      <a:alpha val="0"/>
                    </a:sysClr>
                  </a:gs>
                  <a:gs pos="0">
                    <a:srgbClr val="C00000"/>
                  </a:gs>
                  <a:gs pos="100000">
                    <a:srgbClr val="C00000"/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 anchorCtr="1"/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endParaRPr lang="en-US" altLang="zh-CN" sz="1599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9255532" y="2127426"/>
            <a:ext cx="2197619" cy="261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34"/>
            <a:r>
              <a:rPr kumimoji="1" lang="en-US" sz="1100" dirty="0">
                <a:solidFill>
                  <a:srgbClr val="C00000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1" lang="en-US" sz="110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Full-Lifecycle Intelligent O&amp;M</a:t>
            </a:r>
          </a:p>
        </p:txBody>
      </p:sp>
      <p:sp>
        <p:nvSpPr>
          <p:cNvPr id="131" name="矩形 130"/>
          <p:cNvSpPr/>
          <p:nvPr/>
        </p:nvSpPr>
        <p:spPr>
          <a:xfrm>
            <a:off x="9658717" y="4271687"/>
            <a:ext cx="13912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34">
              <a:lnSpc>
                <a:spcPct val="150000"/>
              </a:lnSpc>
              <a:defRPr/>
            </a:pPr>
            <a:r>
              <a:rPr kumimoji="1"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1" lang="en-US" sz="1100" b="1" kern="0" dirty="0">
                <a:solidFill>
                  <a:srgbClr val="C00000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All-Scenario Data Protection</a:t>
            </a:r>
          </a:p>
        </p:txBody>
      </p:sp>
      <p:grpSp>
        <p:nvGrpSpPr>
          <p:cNvPr id="132" name="组合 131"/>
          <p:cNvGrpSpPr/>
          <p:nvPr/>
        </p:nvGrpSpPr>
        <p:grpSpPr>
          <a:xfrm>
            <a:off x="9478076" y="4940200"/>
            <a:ext cx="1752534" cy="307656"/>
            <a:chOff x="9125823" y="4892372"/>
            <a:chExt cx="1808877" cy="220245"/>
          </a:xfrm>
        </p:grpSpPr>
        <p:cxnSp>
          <p:nvCxnSpPr>
            <p:cNvPr id="138" name="直接箭头连接符 137"/>
            <p:cNvCxnSpPr/>
            <p:nvPr/>
          </p:nvCxnSpPr>
          <p:spPr>
            <a:xfrm>
              <a:off x="9911879" y="5002495"/>
              <a:ext cx="176741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9" name="文本框 1199"/>
            <p:cNvSpPr txBox="1"/>
            <p:nvPr/>
          </p:nvSpPr>
          <p:spPr>
            <a:xfrm>
              <a:off x="9125823" y="4947434"/>
              <a:ext cx="785599" cy="11012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defTabSz="914034"/>
              <a:r>
                <a:rPr kumimoji="1"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Low-level DR</a:t>
              </a:r>
            </a:p>
          </p:txBody>
        </p:sp>
        <p:sp>
          <p:nvSpPr>
            <p:cNvPr id="140" name="文本框 1200"/>
            <p:cNvSpPr txBox="1"/>
            <p:nvPr/>
          </p:nvSpPr>
          <p:spPr>
            <a:xfrm>
              <a:off x="10125911" y="4892372"/>
              <a:ext cx="808789" cy="2202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034"/>
              <a:r>
                <a:rPr kumimoji="1"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All-scenario protection</a:t>
              </a: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9321542" y="2775033"/>
            <a:ext cx="2003845" cy="307656"/>
            <a:chOff x="9337196" y="3171564"/>
            <a:chExt cx="2068268" cy="220245"/>
          </a:xfrm>
        </p:grpSpPr>
        <p:cxnSp>
          <p:nvCxnSpPr>
            <p:cNvPr id="135" name="直接箭头连接符 134"/>
            <p:cNvCxnSpPr/>
            <p:nvPr/>
          </p:nvCxnSpPr>
          <p:spPr>
            <a:xfrm>
              <a:off x="10321367" y="3281687"/>
              <a:ext cx="176741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6" name="文本框 1207"/>
            <p:cNvSpPr txBox="1"/>
            <p:nvPr/>
          </p:nvSpPr>
          <p:spPr>
            <a:xfrm>
              <a:off x="9337196" y="3226626"/>
              <a:ext cx="987630" cy="11012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914034"/>
              <a:r>
                <a:rPr kumimoji="1"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Manual/Passive</a:t>
              </a:r>
            </a:p>
          </p:txBody>
        </p:sp>
        <p:sp>
          <p:nvSpPr>
            <p:cNvPr id="137" name="文本框 1208"/>
            <p:cNvSpPr txBox="1"/>
            <p:nvPr/>
          </p:nvSpPr>
          <p:spPr>
            <a:xfrm>
              <a:off x="10588442" y="3171564"/>
              <a:ext cx="817022" cy="22024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defTabSz="914034"/>
              <a:r>
                <a:rPr kumimoji="1"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Intelligent and</a:t>
              </a:r>
            </a:p>
            <a:p>
              <a:pPr algn="ctr" defTabSz="914034"/>
              <a:r>
                <a:rPr kumimoji="1"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 automatic</a:t>
              </a:r>
            </a:p>
          </p:txBody>
        </p:sp>
      </p:grpSp>
      <p:sp>
        <p:nvSpPr>
          <p:cNvPr id="145" name="TextBox 14">
            <a:extLst>
              <a:ext uri="{FF2B5EF4-FFF2-40B4-BE49-F238E27FC236}">
                <a16:creationId xmlns:a16="http://schemas.microsoft.com/office/drawing/2014/main" xmlns="" id="{949FF986-2A89-45A4-8E1D-C525B8419157}"/>
              </a:ext>
            </a:extLst>
          </p:cNvPr>
          <p:cNvSpPr txBox="1"/>
          <p:nvPr/>
        </p:nvSpPr>
        <p:spPr>
          <a:xfrm>
            <a:off x="4070114" y="2531534"/>
            <a:ext cx="1471535" cy="2307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3973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Automatic execution</a:t>
            </a:r>
          </a:p>
        </p:txBody>
      </p:sp>
      <p:sp>
        <p:nvSpPr>
          <p:cNvPr id="146" name="TextBox 14">
            <a:extLst>
              <a:ext uri="{FF2B5EF4-FFF2-40B4-BE49-F238E27FC236}">
                <a16:creationId xmlns:a16="http://schemas.microsoft.com/office/drawing/2014/main" xmlns="" id="{D336CE9C-861C-4AE7-B53B-895D4ACCD9C9}"/>
              </a:ext>
            </a:extLst>
          </p:cNvPr>
          <p:cNvSpPr txBox="1"/>
          <p:nvPr/>
        </p:nvSpPr>
        <p:spPr>
          <a:xfrm>
            <a:off x="5581847" y="2743327"/>
            <a:ext cx="1028307" cy="369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73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Device intelligence</a:t>
            </a:r>
          </a:p>
        </p:txBody>
      </p:sp>
      <p:sp>
        <p:nvSpPr>
          <p:cNvPr id="147" name="TextBox 14">
            <a:extLst>
              <a:ext uri="{FF2B5EF4-FFF2-40B4-BE49-F238E27FC236}">
                <a16:creationId xmlns:a16="http://schemas.microsoft.com/office/drawing/2014/main" xmlns="" id="{568F593D-37BC-48A6-ABE0-61B934088B89}"/>
              </a:ext>
            </a:extLst>
          </p:cNvPr>
          <p:cNvSpPr txBox="1"/>
          <p:nvPr/>
        </p:nvSpPr>
        <p:spPr>
          <a:xfrm>
            <a:off x="5491835" y="2108850"/>
            <a:ext cx="1208330" cy="23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73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Cloud intelligence</a:t>
            </a:r>
          </a:p>
        </p:txBody>
      </p:sp>
      <p:grpSp>
        <p:nvGrpSpPr>
          <p:cNvPr id="148" name="组合 50">
            <a:extLst>
              <a:ext uri="{FF2B5EF4-FFF2-40B4-BE49-F238E27FC236}">
                <a16:creationId xmlns:a16="http://schemas.microsoft.com/office/drawing/2014/main" xmlns="" id="{F297AAAA-0100-4B39-A37D-ADB76550D0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86046" y="2174286"/>
            <a:ext cx="126907" cy="99869"/>
            <a:chOff x="4656186" y="1211257"/>
            <a:chExt cx="852454" cy="750893"/>
          </a:xfrm>
          <a:solidFill>
            <a:schemeClr val="bg1">
              <a:lumMod val="75000"/>
            </a:schemeClr>
          </a:solidFill>
        </p:grpSpPr>
        <p:sp>
          <p:nvSpPr>
            <p:cNvPr id="149" name="Freeform 12">
              <a:extLst>
                <a:ext uri="{FF2B5EF4-FFF2-40B4-BE49-F238E27FC236}">
                  <a16:creationId xmlns:a16="http://schemas.microsoft.com/office/drawing/2014/main" xmlns="" id="{6E336AC6-1249-4C8D-BC39-220E0406E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39" y="1211263"/>
              <a:ext cx="406401" cy="750887"/>
            </a:xfrm>
            <a:custGeom>
              <a:avLst/>
              <a:gdLst>
                <a:gd name="T0" fmla="*/ 316089 w 108"/>
                <a:gd name="T1" fmla="*/ 289091 h 200"/>
                <a:gd name="T2" fmla="*/ 312326 w 108"/>
                <a:gd name="T3" fmla="*/ 285337 h 200"/>
                <a:gd name="T4" fmla="*/ 289748 w 108"/>
                <a:gd name="T5" fmla="*/ 236529 h 200"/>
                <a:gd name="T6" fmla="*/ 316089 w 108"/>
                <a:gd name="T7" fmla="*/ 206494 h 200"/>
                <a:gd name="T8" fmla="*/ 316089 w 108"/>
                <a:gd name="T9" fmla="*/ 127651 h 200"/>
                <a:gd name="T10" fmla="*/ 237067 w 108"/>
                <a:gd name="T11" fmla="*/ 71334 h 200"/>
                <a:gd name="T12" fmla="*/ 173096 w 108"/>
                <a:gd name="T13" fmla="*/ 112633 h 200"/>
                <a:gd name="T14" fmla="*/ 169333 w 108"/>
                <a:gd name="T15" fmla="*/ 112633 h 200"/>
                <a:gd name="T16" fmla="*/ 120415 w 108"/>
                <a:gd name="T17" fmla="*/ 93861 h 200"/>
                <a:gd name="T18" fmla="*/ 112889 w 108"/>
                <a:gd name="T19" fmla="*/ 86352 h 200"/>
                <a:gd name="T20" fmla="*/ 56444 w 108"/>
                <a:gd name="T21" fmla="*/ 0 h 200"/>
                <a:gd name="T22" fmla="*/ 0 w 108"/>
                <a:gd name="T23" fmla="*/ 30035 h 200"/>
                <a:gd name="T24" fmla="*/ 52681 w 108"/>
                <a:gd name="T25" fmla="*/ 60071 h 200"/>
                <a:gd name="T26" fmla="*/ 97837 w 108"/>
                <a:gd name="T27" fmla="*/ 150177 h 200"/>
                <a:gd name="T28" fmla="*/ 169333 w 108"/>
                <a:gd name="T29" fmla="*/ 172704 h 200"/>
                <a:gd name="T30" fmla="*/ 237067 w 108"/>
                <a:gd name="T31" fmla="*/ 135160 h 200"/>
                <a:gd name="T32" fmla="*/ 248356 w 108"/>
                <a:gd name="T33" fmla="*/ 187722 h 200"/>
                <a:gd name="T34" fmla="*/ 252119 w 108"/>
                <a:gd name="T35" fmla="*/ 304109 h 200"/>
                <a:gd name="T36" fmla="*/ 346193 w 108"/>
                <a:gd name="T37" fmla="*/ 352917 h 200"/>
                <a:gd name="T38" fmla="*/ 316089 w 108"/>
                <a:gd name="T39" fmla="*/ 397970 h 200"/>
                <a:gd name="T40" fmla="*/ 237067 w 108"/>
                <a:gd name="T41" fmla="*/ 484322 h 200"/>
                <a:gd name="T42" fmla="*/ 267170 w 108"/>
                <a:gd name="T43" fmla="*/ 578183 h 200"/>
                <a:gd name="T44" fmla="*/ 218252 w 108"/>
                <a:gd name="T45" fmla="*/ 593201 h 200"/>
                <a:gd name="T46" fmla="*/ 139230 w 108"/>
                <a:gd name="T47" fmla="*/ 578183 h 200"/>
                <a:gd name="T48" fmla="*/ 52681 w 108"/>
                <a:gd name="T49" fmla="*/ 660781 h 200"/>
                <a:gd name="T50" fmla="*/ 30104 w 108"/>
                <a:gd name="T51" fmla="*/ 687062 h 200"/>
                <a:gd name="T52" fmla="*/ 30104 w 108"/>
                <a:gd name="T53" fmla="*/ 750887 h 200"/>
                <a:gd name="T54" fmla="*/ 112889 w 108"/>
                <a:gd name="T55" fmla="*/ 690816 h 200"/>
                <a:gd name="T56" fmla="*/ 116652 w 108"/>
                <a:gd name="T57" fmla="*/ 657026 h 200"/>
                <a:gd name="T58" fmla="*/ 165570 w 108"/>
                <a:gd name="T59" fmla="*/ 634500 h 200"/>
                <a:gd name="T60" fmla="*/ 169333 w 108"/>
                <a:gd name="T61" fmla="*/ 634500 h 200"/>
                <a:gd name="T62" fmla="*/ 195674 w 108"/>
                <a:gd name="T63" fmla="*/ 657026 h 200"/>
                <a:gd name="T64" fmla="*/ 278459 w 108"/>
                <a:gd name="T65" fmla="*/ 657026 h 200"/>
                <a:gd name="T66" fmla="*/ 331141 w 108"/>
                <a:gd name="T67" fmla="*/ 578183 h 200"/>
                <a:gd name="T68" fmla="*/ 293511 w 108"/>
                <a:gd name="T69" fmla="*/ 518112 h 200"/>
                <a:gd name="T70" fmla="*/ 293511 w 108"/>
                <a:gd name="T71" fmla="*/ 506849 h 200"/>
                <a:gd name="T72" fmla="*/ 312326 w 108"/>
                <a:gd name="T73" fmla="*/ 461796 h 200"/>
                <a:gd name="T74" fmla="*/ 349956 w 108"/>
                <a:gd name="T75" fmla="*/ 458041 h 200"/>
                <a:gd name="T76" fmla="*/ 406400 w 108"/>
                <a:gd name="T77" fmla="*/ 345408 h 2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8" h="200">
                  <a:moveTo>
                    <a:pt x="93" y="77"/>
                  </a:moveTo>
                  <a:cubicBezTo>
                    <a:pt x="84" y="77"/>
                    <a:pt x="84" y="77"/>
                    <a:pt x="84" y="77"/>
                  </a:cubicBezTo>
                  <a:cubicBezTo>
                    <a:pt x="84" y="77"/>
                    <a:pt x="83" y="77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63"/>
                    <a:pt x="78" y="63"/>
                    <a:pt x="77" y="63"/>
                  </a:cubicBezTo>
                  <a:cubicBezTo>
                    <a:pt x="77" y="63"/>
                    <a:pt x="77" y="62"/>
                    <a:pt x="78" y="61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7" y="53"/>
                    <a:pt x="88" y="49"/>
                    <a:pt x="88" y="45"/>
                  </a:cubicBezTo>
                  <a:cubicBezTo>
                    <a:pt x="88" y="41"/>
                    <a:pt x="87" y="37"/>
                    <a:pt x="84" y="3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1" y="21"/>
                    <a:pt x="67" y="19"/>
                    <a:pt x="63" y="19"/>
                  </a:cubicBezTo>
                  <a:cubicBezTo>
                    <a:pt x="59" y="19"/>
                    <a:pt x="55" y="21"/>
                    <a:pt x="52" y="24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1" y="25"/>
                  </a:cubicBezTo>
                  <a:cubicBezTo>
                    <a:pt x="31" y="24"/>
                    <a:pt x="30" y="24"/>
                    <a:pt x="30" y="23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6"/>
                    <a:pt x="23" y="0"/>
                    <a:pt x="1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31"/>
                    <a:pt x="19" y="38"/>
                    <a:pt x="26" y="40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6"/>
                    <a:pt x="42" y="46"/>
                    <a:pt x="45" y="46"/>
                  </a:cubicBezTo>
                  <a:cubicBezTo>
                    <a:pt x="50" y="46"/>
                    <a:pt x="54" y="45"/>
                    <a:pt x="58" y="41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1" y="55"/>
                    <a:pt x="60" y="64"/>
                    <a:pt x="63" y="70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70" y="88"/>
                    <a:pt x="77" y="94"/>
                    <a:pt x="84" y="94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77" y="106"/>
                    <a:pt x="70" y="111"/>
                    <a:pt x="67" y="118"/>
                  </a:cubicBezTo>
                  <a:cubicBezTo>
                    <a:pt x="63" y="129"/>
                    <a:pt x="63" y="129"/>
                    <a:pt x="63" y="129"/>
                  </a:cubicBezTo>
                  <a:cubicBezTo>
                    <a:pt x="60" y="135"/>
                    <a:pt x="61" y="144"/>
                    <a:pt x="66" y="149"/>
                  </a:cubicBezTo>
                  <a:cubicBezTo>
                    <a:pt x="71" y="154"/>
                    <a:pt x="71" y="154"/>
                    <a:pt x="71" y="154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58" y="158"/>
                    <a:pt x="58" y="158"/>
                    <a:pt x="58" y="158"/>
                  </a:cubicBezTo>
                  <a:cubicBezTo>
                    <a:pt x="54" y="155"/>
                    <a:pt x="50" y="153"/>
                    <a:pt x="45" y="153"/>
                  </a:cubicBezTo>
                  <a:cubicBezTo>
                    <a:pt x="42" y="153"/>
                    <a:pt x="39" y="153"/>
                    <a:pt x="37" y="154"/>
                  </a:cubicBezTo>
                  <a:cubicBezTo>
                    <a:pt x="26" y="159"/>
                    <a:pt x="26" y="159"/>
                    <a:pt x="26" y="159"/>
                  </a:cubicBezTo>
                  <a:cubicBezTo>
                    <a:pt x="19" y="161"/>
                    <a:pt x="14" y="169"/>
                    <a:pt x="14" y="176"/>
                  </a:cubicBezTo>
                  <a:cubicBezTo>
                    <a:pt x="14" y="183"/>
                    <a:pt x="14" y="183"/>
                    <a:pt x="14" y="183"/>
                  </a:cubicBezTo>
                  <a:cubicBezTo>
                    <a:pt x="8" y="183"/>
                    <a:pt x="8" y="183"/>
                    <a:pt x="8" y="183"/>
                  </a:cubicBezTo>
                  <a:cubicBezTo>
                    <a:pt x="3" y="183"/>
                    <a:pt x="0" y="187"/>
                    <a:pt x="0" y="191"/>
                  </a:cubicBezTo>
                  <a:cubicBezTo>
                    <a:pt x="0" y="196"/>
                    <a:pt x="3" y="200"/>
                    <a:pt x="8" y="200"/>
                  </a:cubicBezTo>
                  <a:cubicBezTo>
                    <a:pt x="15" y="200"/>
                    <a:pt x="15" y="200"/>
                    <a:pt x="15" y="200"/>
                  </a:cubicBezTo>
                  <a:cubicBezTo>
                    <a:pt x="23" y="200"/>
                    <a:pt x="30" y="193"/>
                    <a:pt x="30" y="184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5"/>
                    <a:pt x="31" y="175"/>
                    <a:pt x="31" y="175"/>
                  </a:cubicBezTo>
                  <a:cubicBezTo>
                    <a:pt x="31" y="174"/>
                    <a:pt x="32" y="174"/>
                    <a:pt x="32" y="174"/>
                  </a:cubicBezTo>
                  <a:cubicBezTo>
                    <a:pt x="44" y="169"/>
                    <a:pt x="44" y="169"/>
                    <a:pt x="44" y="169"/>
                  </a:cubicBezTo>
                  <a:cubicBezTo>
                    <a:pt x="44" y="169"/>
                    <a:pt x="44" y="169"/>
                    <a:pt x="45" y="169"/>
                  </a:cubicBezTo>
                  <a:cubicBezTo>
                    <a:pt x="45" y="169"/>
                    <a:pt x="45" y="169"/>
                    <a:pt x="45" y="169"/>
                  </a:cubicBezTo>
                  <a:cubicBezTo>
                    <a:pt x="46" y="169"/>
                    <a:pt x="46" y="169"/>
                    <a:pt x="46" y="169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5" y="178"/>
                    <a:pt x="59" y="180"/>
                    <a:pt x="63" y="180"/>
                  </a:cubicBezTo>
                  <a:cubicBezTo>
                    <a:pt x="67" y="180"/>
                    <a:pt x="71" y="178"/>
                    <a:pt x="74" y="175"/>
                  </a:cubicBezTo>
                  <a:cubicBezTo>
                    <a:pt x="84" y="165"/>
                    <a:pt x="84" y="165"/>
                    <a:pt x="84" y="165"/>
                  </a:cubicBezTo>
                  <a:cubicBezTo>
                    <a:pt x="87" y="162"/>
                    <a:pt x="88" y="159"/>
                    <a:pt x="88" y="154"/>
                  </a:cubicBezTo>
                  <a:cubicBezTo>
                    <a:pt x="88" y="150"/>
                    <a:pt x="87" y="147"/>
                    <a:pt x="84" y="144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7"/>
                    <a:pt x="77" y="136"/>
                    <a:pt x="77" y="136"/>
                  </a:cubicBezTo>
                  <a:cubicBezTo>
                    <a:pt x="78" y="136"/>
                    <a:pt x="78" y="136"/>
                    <a:pt x="78" y="135"/>
                  </a:cubicBezTo>
                  <a:cubicBezTo>
                    <a:pt x="83" y="124"/>
                    <a:pt x="83" y="124"/>
                    <a:pt x="83" y="124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3"/>
                    <a:pt x="84" y="122"/>
                    <a:pt x="84" y="122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101" y="122"/>
                    <a:pt x="108" y="115"/>
                    <a:pt x="108" y="107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8" y="84"/>
                    <a:pt x="101" y="77"/>
                    <a:pt x="93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973"/>
              <a:endParaRPr lang="zh-CN" altLang="en-US" sz="105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Freeform 13">
              <a:extLst>
                <a:ext uri="{FF2B5EF4-FFF2-40B4-BE49-F238E27FC236}">
                  <a16:creationId xmlns:a16="http://schemas.microsoft.com/office/drawing/2014/main" xmlns="" id="{51E787CE-2234-441A-81CD-B78663A8A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1420813"/>
              <a:ext cx="192088" cy="327025"/>
            </a:xfrm>
            <a:custGeom>
              <a:avLst/>
              <a:gdLst>
                <a:gd name="T0" fmla="*/ 30131 w 51"/>
                <a:gd name="T1" fmla="*/ 266882 h 87"/>
                <a:gd name="T2" fmla="*/ 0 w 51"/>
                <a:gd name="T3" fmla="*/ 296954 h 87"/>
                <a:gd name="T4" fmla="*/ 30131 w 51"/>
                <a:gd name="T5" fmla="*/ 327025 h 87"/>
                <a:gd name="T6" fmla="*/ 192088 w 51"/>
                <a:gd name="T7" fmla="*/ 165392 h 87"/>
                <a:gd name="T8" fmla="*/ 30131 w 51"/>
                <a:gd name="T9" fmla="*/ 0 h 87"/>
                <a:gd name="T10" fmla="*/ 0 w 51"/>
                <a:gd name="T11" fmla="*/ 30071 h 87"/>
                <a:gd name="T12" fmla="*/ 30131 w 51"/>
                <a:gd name="T13" fmla="*/ 60143 h 87"/>
                <a:gd name="T14" fmla="*/ 131825 w 51"/>
                <a:gd name="T15" fmla="*/ 165392 h 87"/>
                <a:gd name="T16" fmla="*/ 30131 w 51"/>
                <a:gd name="T17" fmla="*/ 266882 h 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87">
                  <a:moveTo>
                    <a:pt x="8" y="71"/>
                  </a:moveTo>
                  <a:cubicBezTo>
                    <a:pt x="4" y="71"/>
                    <a:pt x="0" y="74"/>
                    <a:pt x="0" y="79"/>
                  </a:cubicBezTo>
                  <a:cubicBezTo>
                    <a:pt x="0" y="83"/>
                    <a:pt x="4" y="87"/>
                    <a:pt x="8" y="87"/>
                  </a:cubicBezTo>
                  <a:cubicBezTo>
                    <a:pt x="32" y="87"/>
                    <a:pt x="51" y="68"/>
                    <a:pt x="51" y="44"/>
                  </a:cubicBezTo>
                  <a:cubicBezTo>
                    <a:pt x="51" y="20"/>
                    <a:pt x="3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23" y="16"/>
                    <a:pt x="35" y="29"/>
                    <a:pt x="35" y="44"/>
                  </a:cubicBezTo>
                  <a:cubicBezTo>
                    <a:pt x="35" y="59"/>
                    <a:pt x="23" y="71"/>
                    <a:pt x="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973"/>
              <a:endParaRPr lang="zh-CN" altLang="en-US" sz="105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Freeform 14">
              <a:extLst>
                <a:ext uri="{FF2B5EF4-FFF2-40B4-BE49-F238E27FC236}">
                  <a16:creationId xmlns:a16="http://schemas.microsoft.com/office/drawing/2014/main" xmlns="" id="{B9F4A7CF-54E7-4FF9-9993-017916D59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6186" y="1211257"/>
              <a:ext cx="415930" cy="750887"/>
            </a:xfrm>
            <a:custGeom>
              <a:avLst/>
              <a:gdLst>
                <a:gd name="T0" fmla="*/ 317615 w 110"/>
                <a:gd name="T1" fmla="*/ 0 h 200"/>
                <a:gd name="T2" fmla="*/ 196619 w 110"/>
                <a:gd name="T3" fmla="*/ 75089 h 200"/>
                <a:gd name="T4" fmla="*/ 86966 w 110"/>
                <a:gd name="T5" fmla="*/ 221512 h 200"/>
                <a:gd name="T6" fmla="*/ 68060 w 110"/>
                <a:gd name="T7" fmla="*/ 458041 h 200"/>
                <a:gd name="T8" fmla="*/ 196619 w 110"/>
                <a:gd name="T9" fmla="*/ 679553 h 200"/>
                <a:gd name="T10" fmla="*/ 302491 w 110"/>
                <a:gd name="T11" fmla="*/ 750887 h 200"/>
                <a:gd name="T12" fmla="*/ 381895 w 110"/>
                <a:gd name="T13" fmla="*/ 717097 h 200"/>
                <a:gd name="T14" fmla="*/ 415925 w 110"/>
                <a:gd name="T15" fmla="*/ 638254 h 200"/>
                <a:gd name="T16" fmla="*/ 415925 w 110"/>
                <a:gd name="T17" fmla="*/ 93861 h 200"/>
                <a:gd name="T18" fmla="*/ 415925 w 110"/>
                <a:gd name="T19" fmla="*/ 93861 h 200"/>
                <a:gd name="T20" fmla="*/ 302491 w 110"/>
                <a:gd name="T21" fmla="*/ 322881 h 200"/>
                <a:gd name="T22" fmla="*/ 336521 w 110"/>
                <a:gd name="T23" fmla="*/ 529375 h 200"/>
                <a:gd name="T24" fmla="*/ 336521 w 110"/>
                <a:gd name="T25" fmla="*/ 529375 h 200"/>
                <a:gd name="T26" fmla="*/ 196619 w 110"/>
                <a:gd name="T27" fmla="*/ 300355 h 200"/>
                <a:gd name="T28" fmla="*/ 223087 w 110"/>
                <a:gd name="T29" fmla="*/ 274074 h 200"/>
                <a:gd name="T30" fmla="*/ 196619 w 110"/>
                <a:gd name="T31" fmla="*/ 247793 h 200"/>
                <a:gd name="T32" fmla="*/ 147464 w 110"/>
                <a:gd name="T33" fmla="*/ 221512 h 200"/>
                <a:gd name="T34" fmla="*/ 196619 w 110"/>
                <a:gd name="T35" fmla="*/ 127651 h 200"/>
                <a:gd name="T36" fmla="*/ 317615 w 110"/>
                <a:gd name="T37" fmla="*/ 191476 h 200"/>
                <a:gd name="T38" fmla="*/ 340302 w 110"/>
                <a:gd name="T39" fmla="*/ 183967 h 200"/>
                <a:gd name="T40" fmla="*/ 340302 w 110"/>
                <a:gd name="T41" fmla="*/ 146423 h 200"/>
                <a:gd name="T42" fmla="*/ 276023 w 110"/>
                <a:gd name="T43" fmla="*/ 93861 h 200"/>
                <a:gd name="T44" fmla="*/ 362989 w 110"/>
                <a:gd name="T45" fmla="*/ 93861 h 200"/>
                <a:gd name="T46" fmla="*/ 362989 w 110"/>
                <a:gd name="T47" fmla="*/ 232775 h 200"/>
                <a:gd name="T48" fmla="*/ 302491 w 110"/>
                <a:gd name="T49" fmla="*/ 277828 h 200"/>
                <a:gd name="T50" fmla="*/ 276023 w 110"/>
                <a:gd name="T51" fmla="*/ 304109 h 200"/>
                <a:gd name="T52" fmla="*/ 302491 w 110"/>
                <a:gd name="T53" fmla="*/ 330390 h 200"/>
                <a:gd name="T54" fmla="*/ 362989 w 110"/>
                <a:gd name="T55" fmla="*/ 319127 h 200"/>
                <a:gd name="T56" fmla="*/ 336521 w 110"/>
                <a:gd name="T57" fmla="*/ 488077 h 200"/>
                <a:gd name="T58" fmla="*/ 310053 w 110"/>
                <a:gd name="T59" fmla="*/ 514358 h 200"/>
                <a:gd name="T60" fmla="*/ 336521 w 110"/>
                <a:gd name="T61" fmla="*/ 540639 h 200"/>
                <a:gd name="T62" fmla="*/ 362989 w 110"/>
                <a:gd name="T63" fmla="*/ 536884 h 200"/>
                <a:gd name="T64" fmla="*/ 344083 w 110"/>
                <a:gd name="T65" fmla="*/ 679553 h 200"/>
                <a:gd name="T66" fmla="*/ 257117 w 110"/>
                <a:gd name="T67" fmla="*/ 679553 h 200"/>
                <a:gd name="T68" fmla="*/ 268461 w 110"/>
                <a:gd name="T69" fmla="*/ 574429 h 200"/>
                <a:gd name="T70" fmla="*/ 219306 w 110"/>
                <a:gd name="T71" fmla="*/ 555656 h 200"/>
                <a:gd name="T72" fmla="*/ 128559 w 110"/>
                <a:gd name="T73" fmla="*/ 596955 h 200"/>
                <a:gd name="T74" fmla="*/ 128559 w 110"/>
                <a:gd name="T75" fmla="*/ 461796 h 200"/>
                <a:gd name="T76" fmla="*/ 264680 w 110"/>
                <a:gd name="T77" fmla="*/ 461796 h 200"/>
                <a:gd name="T78" fmla="*/ 302491 w 110"/>
                <a:gd name="T79" fmla="*/ 461796 h 200"/>
                <a:gd name="T80" fmla="*/ 302491 w 110"/>
                <a:gd name="T81" fmla="*/ 424251 h 200"/>
                <a:gd name="T82" fmla="*/ 102091 w 110"/>
                <a:gd name="T83" fmla="*/ 416742 h 200"/>
                <a:gd name="T84" fmla="*/ 113434 w 110"/>
                <a:gd name="T85" fmla="*/ 266565 h 200"/>
                <a:gd name="T86" fmla="*/ 302491 w 110"/>
                <a:gd name="T87" fmla="*/ 739624 h 2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0" h="200">
                  <a:moveTo>
                    <a:pt x="110" y="25"/>
                  </a:moveTo>
                  <a:cubicBezTo>
                    <a:pt x="110" y="11"/>
                    <a:pt x="99" y="0"/>
                    <a:pt x="84" y="0"/>
                  </a:cubicBezTo>
                  <a:cubicBezTo>
                    <a:pt x="72" y="0"/>
                    <a:pt x="61" y="9"/>
                    <a:pt x="59" y="20"/>
                  </a:cubicBezTo>
                  <a:cubicBezTo>
                    <a:pt x="57" y="20"/>
                    <a:pt x="54" y="20"/>
                    <a:pt x="52" y="20"/>
                  </a:cubicBezTo>
                  <a:cubicBezTo>
                    <a:pt x="35" y="20"/>
                    <a:pt x="22" y="33"/>
                    <a:pt x="22" y="50"/>
                  </a:cubicBezTo>
                  <a:cubicBezTo>
                    <a:pt x="22" y="53"/>
                    <a:pt x="22" y="56"/>
                    <a:pt x="23" y="59"/>
                  </a:cubicBezTo>
                  <a:cubicBezTo>
                    <a:pt x="10" y="64"/>
                    <a:pt x="0" y="76"/>
                    <a:pt x="0" y="91"/>
                  </a:cubicBezTo>
                  <a:cubicBezTo>
                    <a:pt x="0" y="104"/>
                    <a:pt x="7" y="116"/>
                    <a:pt x="18" y="122"/>
                  </a:cubicBezTo>
                  <a:cubicBezTo>
                    <a:pt x="9" y="137"/>
                    <a:pt x="11" y="156"/>
                    <a:pt x="24" y="169"/>
                  </a:cubicBezTo>
                  <a:cubicBezTo>
                    <a:pt x="31" y="177"/>
                    <a:pt x="41" y="181"/>
                    <a:pt x="52" y="181"/>
                  </a:cubicBezTo>
                  <a:cubicBezTo>
                    <a:pt x="53" y="185"/>
                    <a:pt x="56" y="188"/>
                    <a:pt x="58" y="191"/>
                  </a:cubicBezTo>
                  <a:cubicBezTo>
                    <a:pt x="64" y="196"/>
                    <a:pt x="72" y="200"/>
                    <a:pt x="80" y="200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8" y="200"/>
                    <a:pt x="96" y="196"/>
                    <a:pt x="101" y="191"/>
                  </a:cubicBezTo>
                  <a:cubicBezTo>
                    <a:pt x="107" y="185"/>
                    <a:pt x="110" y="178"/>
                    <a:pt x="110" y="170"/>
                  </a:cubicBezTo>
                  <a:cubicBezTo>
                    <a:pt x="110" y="170"/>
                    <a:pt x="110" y="170"/>
                    <a:pt x="110" y="170"/>
                  </a:cubicBezTo>
                  <a:cubicBezTo>
                    <a:pt x="110" y="170"/>
                    <a:pt x="110" y="170"/>
                    <a:pt x="110" y="170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lose/>
                  <a:moveTo>
                    <a:pt x="80" y="86"/>
                  </a:move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lose/>
                  <a:moveTo>
                    <a:pt x="89" y="141"/>
                  </a:moveTo>
                  <a:cubicBezTo>
                    <a:pt x="89" y="141"/>
                    <a:pt x="89" y="141"/>
                    <a:pt x="89" y="141"/>
                  </a:cubicBezTo>
                  <a:cubicBezTo>
                    <a:pt x="89" y="141"/>
                    <a:pt x="89" y="141"/>
                    <a:pt x="89" y="141"/>
                  </a:cubicBezTo>
                  <a:close/>
                  <a:moveTo>
                    <a:pt x="30" y="71"/>
                  </a:moveTo>
                  <a:cubicBezTo>
                    <a:pt x="36" y="77"/>
                    <a:pt x="43" y="80"/>
                    <a:pt x="52" y="80"/>
                  </a:cubicBezTo>
                  <a:cubicBezTo>
                    <a:pt x="54" y="80"/>
                    <a:pt x="56" y="80"/>
                    <a:pt x="57" y="78"/>
                  </a:cubicBezTo>
                  <a:cubicBezTo>
                    <a:pt x="58" y="77"/>
                    <a:pt x="59" y="75"/>
                    <a:pt x="59" y="73"/>
                  </a:cubicBezTo>
                  <a:cubicBezTo>
                    <a:pt x="59" y="71"/>
                    <a:pt x="58" y="69"/>
                    <a:pt x="57" y="68"/>
                  </a:cubicBezTo>
                  <a:cubicBezTo>
                    <a:pt x="56" y="67"/>
                    <a:pt x="54" y="66"/>
                    <a:pt x="52" y="66"/>
                  </a:cubicBezTo>
                  <a:cubicBezTo>
                    <a:pt x="48" y="66"/>
                    <a:pt x="44" y="64"/>
                    <a:pt x="41" y="62"/>
                  </a:cubicBezTo>
                  <a:cubicBezTo>
                    <a:pt x="40" y="61"/>
                    <a:pt x="40" y="60"/>
                    <a:pt x="39" y="59"/>
                  </a:cubicBezTo>
                  <a:cubicBezTo>
                    <a:pt x="37" y="57"/>
                    <a:pt x="36" y="53"/>
                    <a:pt x="36" y="50"/>
                  </a:cubicBezTo>
                  <a:cubicBezTo>
                    <a:pt x="36" y="41"/>
                    <a:pt x="43" y="34"/>
                    <a:pt x="52" y="34"/>
                  </a:cubicBezTo>
                  <a:cubicBezTo>
                    <a:pt x="55" y="34"/>
                    <a:pt x="59" y="35"/>
                    <a:pt x="62" y="37"/>
                  </a:cubicBezTo>
                  <a:cubicBezTo>
                    <a:pt x="66" y="45"/>
                    <a:pt x="75" y="51"/>
                    <a:pt x="84" y="51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6" y="51"/>
                    <a:pt x="88" y="50"/>
                    <a:pt x="90" y="49"/>
                  </a:cubicBezTo>
                  <a:cubicBezTo>
                    <a:pt x="91" y="48"/>
                    <a:pt x="92" y="46"/>
                    <a:pt x="92" y="44"/>
                  </a:cubicBezTo>
                  <a:cubicBezTo>
                    <a:pt x="92" y="42"/>
                    <a:pt x="91" y="40"/>
                    <a:pt x="90" y="39"/>
                  </a:cubicBezTo>
                  <a:cubicBezTo>
                    <a:pt x="88" y="37"/>
                    <a:pt x="86" y="37"/>
                    <a:pt x="84" y="37"/>
                  </a:cubicBezTo>
                  <a:cubicBezTo>
                    <a:pt x="78" y="37"/>
                    <a:pt x="73" y="32"/>
                    <a:pt x="73" y="25"/>
                  </a:cubicBezTo>
                  <a:cubicBezTo>
                    <a:pt x="73" y="19"/>
                    <a:pt x="78" y="14"/>
                    <a:pt x="84" y="14"/>
                  </a:cubicBezTo>
                  <a:cubicBezTo>
                    <a:pt x="91" y="14"/>
                    <a:pt x="96" y="19"/>
                    <a:pt x="96" y="2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4"/>
                    <a:pt x="95" y="74"/>
                    <a:pt x="80" y="74"/>
                  </a:cubicBezTo>
                  <a:cubicBezTo>
                    <a:pt x="78" y="74"/>
                    <a:pt x="76" y="75"/>
                    <a:pt x="75" y="76"/>
                  </a:cubicBezTo>
                  <a:cubicBezTo>
                    <a:pt x="73" y="77"/>
                    <a:pt x="73" y="79"/>
                    <a:pt x="73" y="81"/>
                  </a:cubicBezTo>
                  <a:cubicBezTo>
                    <a:pt x="73" y="83"/>
                    <a:pt x="73" y="85"/>
                    <a:pt x="75" y="86"/>
                  </a:cubicBezTo>
                  <a:cubicBezTo>
                    <a:pt x="76" y="87"/>
                    <a:pt x="78" y="88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6" y="88"/>
                    <a:pt x="92" y="87"/>
                    <a:pt x="96" y="8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5" y="127"/>
                    <a:pt x="92" y="130"/>
                    <a:pt x="89" y="130"/>
                  </a:cubicBezTo>
                  <a:cubicBezTo>
                    <a:pt x="87" y="130"/>
                    <a:pt x="85" y="130"/>
                    <a:pt x="84" y="132"/>
                  </a:cubicBezTo>
                  <a:cubicBezTo>
                    <a:pt x="83" y="133"/>
                    <a:pt x="82" y="135"/>
                    <a:pt x="82" y="137"/>
                  </a:cubicBezTo>
                  <a:cubicBezTo>
                    <a:pt x="82" y="139"/>
                    <a:pt x="83" y="140"/>
                    <a:pt x="84" y="142"/>
                  </a:cubicBezTo>
                  <a:cubicBezTo>
                    <a:pt x="85" y="143"/>
                    <a:pt x="87" y="144"/>
                    <a:pt x="89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92" y="144"/>
                    <a:pt x="94" y="143"/>
                    <a:pt x="96" y="143"/>
                  </a:cubicBezTo>
                  <a:cubicBezTo>
                    <a:pt x="96" y="169"/>
                    <a:pt x="96" y="169"/>
                    <a:pt x="96" y="169"/>
                  </a:cubicBezTo>
                  <a:cubicBezTo>
                    <a:pt x="96" y="174"/>
                    <a:pt x="94" y="178"/>
                    <a:pt x="91" y="181"/>
                  </a:cubicBezTo>
                  <a:cubicBezTo>
                    <a:pt x="88" y="184"/>
                    <a:pt x="84" y="185"/>
                    <a:pt x="80" y="185"/>
                  </a:cubicBezTo>
                  <a:cubicBezTo>
                    <a:pt x="76" y="185"/>
                    <a:pt x="71" y="184"/>
                    <a:pt x="68" y="181"/>
                  </a:cubicBezTo>
                  <a:cubicBezTo>
                    <a:pt x="62" y="174"/>
                    <a:pt x="62" y="164"/>
                    <a:pt x="68" y="158"/>
                  </a:cubicBezTo>
                  <a:cubicBezTo>
                    <a:pt x="70" y="156"/>
                    <a:pt x="71" y="155"/>
                    <a:pt x="71" y="153"/>
                  </a:cubicBezTo>
                  <a:cubicBezTo>
                    <a:pt x="71" y="151"/>
                    <a:pt x="70" y="149"/>
                    <a:pt x="68" y="148"/>
                  </a:cubicBezTo>
                  <a:cubicBezTo>
                    <a:pt x="66" y="145"/>
                    <a:pt x="61" y="145"/>
                    <a:pt x="58" y="148"/>
                  </a:cubicBezTo>
                  <a:cubicBezTo>
                    <a:pt x="53" y="153"/>
                    <a:pt x="50" y="159"/>
                    <a:pt x="50" y="167"/>
                  </a:cubicBezTo>
                  <a:cubicBezTo>
                    <a:pt x="44" y="166"/>
                    <a:pt x="38" y="163"/>
                    <a:pt x="34" y="159"/>
                  </a:cubicBezTo>
                  <a:cubicBezTo>
                    <a:pt x="29" y="154"/>
                    <a:pt x="27" y="148"/>
                    <a:pt x="27" y="141"/>
                  </a:cubicBezTo>
                  <a:cubicBezTo>
                    <a:pt x="27" y="135"/>
                    <a:pt x="29" y="128"/>
                    <a:pt x="34" y="123"/>
                  </a:cubicBezTo>
                  <a:cubicBezTo>
                    <a:pt x="39" y="119"/>
                    <a:pt x="45" y="116"/>
                    <a:pt x="52" y="116"/>
                  </a:cubicBezTo>
                  <a:cubicBezTo>
                    <a:pt x="59" y="116"/>
                    <a:pt x="65" y="119"/>
                    <a:pt x="70" y="123"/>
                  </a:cubicBezTo>
                  <a:cubicBezTo>
                    <a:pt x="71" y="125"/>
                    <a:pt x="73" y="126"/>
                    <a:pt x="75" y="126"/>
                  </a:cubicBezTo>
                  <a:cubicBezTo>
                    <a:pt x="77" y="126"/>
                    <a:pt x="79" y="125"/>
                    <a:pt x="80" y="123"/>
                  </a:cubicBezTo>
                  <a:cubicBezTo>
                    <a:pt x="81" y="122"/>
                    <a:pt x="82" y="120"/>
                    <a:pt x="82" y="118"/>
                  </a:cubicBezTo>
                  <a:cubicBezTo>
                    <a:pt x="82" y="116"/>
                    <a:pt x="81" y="115"/>
                    <a:pt x="80" y="113"/>
                  </a:cubicBezTo>
                  <a:cubicBezTo>
                    <a:pt x="73" y="106"/>
                    <a:pt x="63" y="102"/>
                    <a:pt x="52" y="102"/>
                  </a:cubicBezTo>
                  <a:cubicBezTo>
                    <a:pt x="43" y="102"/>
                    <a:pt x="34" y="105"/>
                    <a:pt x="27" y="111"/>
                  </a:cubicBezTo>
                  <a:cubicBezTo>
                    <a:pt x="20" y="107"/>
                    <a:pt x="14" y="100"/>
                    <a:pt x="14" y="91"/>
                  </a:cubicBezTo>
                  <a:cubicBezTo>
                    <a:pt x="14" y="82"/>
                    <a:pt x="21" y="74"/>
                    <a:pt x="30" y="71"/>
                  </a:cubicBezTo>
                  <a:close/>
                  <a:moveTo>
                    <a:pt x="80" y="197"/>
                  </a:moveTo>
                  <a:cubicBezTo>
                    <a:pt x="80" y="197"/>
                    <a:pt x="80" y="197"/>
                    <a:pt x="80" y="197"/>
                  </a:cubicBezTo>
                  <a:cubicBezTo>
                    <a:pt x="80" y="197"/>
                    <a:pt x="80" y="197"/>
                    <a:pt x="80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973"/>
              <a:endParaRPr lang="zh-CN" altLang="en-US" sz="105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xmlns="" id="{E5058CC3-936C-4711-8CA3-129A37475274}"/>
              </a:ext>
            </a:extLst>
          </p:cNvPr>
          <p:cNvGrpSpPr/>
          <p:nvPr/>
        </p:nvGrpSpPr>
        <p:grpSpPr>
          <a:xfrm>
            <a:off x="5172440" y="2314594"/>
            <a:ext cx="1589875" cy="39746"/>
            <a:chOff x="17549760" y="1793960"/>
            <a:chExt cx="5830941" cy="168985"/>
          </a:xfrm>
          <a:solidFill>
            <a:srgbClr val="666666">
              <a:lumMod val="50000"/>
            </a:srgbClr>
          </a:solidFill>
        </p:grpSpPr>
        <p:cxnSp>
          <p:nvCxnSpPr>
            <p:cNvPr id="153" name="直接箭头连接符 152">
              <a:extLst>
                <a:ext uri="{FF2B5EF4-FFF2-40B4-BE49-F238E27FC236}">
                  <a16:creationId xmlns:a16="http://schemas.microsoft.com/office/drawing/2014/main" xmlns="" id="{635F1E4A-C4B5-4500-990D-320727C18A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40300" y="1881309"/>
              <a:ext cx="5740401" cy="0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>
                  <a:lumMod val="75000"/>
                  <a:alpha val="50000"/>
                </a:schemeClr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154" name="图形 4">
              <a:extLst>
                <a:ext uri="{FF2B5EF4-FFF2-40B4-BE49-F238E27FC236}">
                  <a16:creationId xmlns:a16="http://schemas.microsoft.com/office/drawing/2014/main" xmlns="" id="{3406E0DA-FA1D-4C6F-9D41-6ECA11A4DDA7}"/>
                </a:ext>
              </a:extLst>
            </p:cNvPr>
            <p:cNvSpPr/>
            <p:nvPr/>
          </p:nvSpPr>
          <p:spPr>
            <a:xfrm rot="10800000" flipV="1">
              <a:off x="17549760" y="1793960"/>
              <a:ext cx="168985" cy="168985"/>
            </a:xfrm>
            <a:custGeom>
              <a:avLst/>
              <a:gdLst>
                <a:gd name="connsiteX0" fmla="*/ 7144 w 314325"/>
                <a:gd name="connsiteY0" fmla="*/ 311944 h 314325"/>
                <a:gd name="connsiteX1" fmla="*/ 83344 w 314325"/>
                <a:gd name="connsiteY1" fmla="*/ 159544 h 314325"/>
                <a:gd name="connsiteX2" fmla="*/ 7144 w 314325"/>
                <a:gd name="connsiteY2" fmla="*/ 7144 h 314325"/>
                <a:gd name="connsiteX3" fmla="*/ 311944 w 314325"/>
                <a:gd name="connsiteY3" fmla="*/ 1595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14325">
                  <a:moveTo>
                    <a:pt x="7144" y="311944"/>
                  </a:moveTo>
                  <a:lnTo>
                    <a:pt x="83344" y="159544"/>
                  </a:lnTo>
                  <a:lnTo>
                    <a:pt x="7144" y="7144"/>
                  </a:lnTo>
                  <a:lnTo>
                    <a:pt x="311944" y="159544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2334" tIns="11168" rIns="22334" bIns="111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973">
                <a:defRPr/>
              </a:pPr>
              <a:endParaRPr lang="zh-CN" altLang="en-US" sz="200" kern="0" dirty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xmlns="" id="{D09993BC-8C4C-4E78-87D2-25614C5165EA}"/>
              </a:ext>
            </a:extLst>
          </p:cNvPr>
          <p:cNvGrpSpPr/>
          <p:nvPr/>
        </p:nvGrpSpPr>
        <p:grpSpPr>
          <a:xfrm>
            <a:off x="4886941" y="2778811"/>
            <a:ext cx="516137" cy="196235"/>
            <a:chOff x="17064038" y="3216991"/>
            <a:chExt cx="1892957" cy="834309"/>
          </a:xfrm>
          <a:solidFill>
            <a:schemeClr val="bg1">
              <a:lumMod val="75000"/>
            </a:schemeClr>
          </a:solidFill>
        </p:grpSpPr>
        <p:cxnSp>
          <p:nvCxnSpPr>
            <p:cNvPr id="156" name="直接箭头连接符 155">
              <a:extLst>
                <a:ext uri="{FF2B5EF4-FFF2-40B4-BE49-F238E27FC236}">
                  <a16:creationId xmlns:a16="http://schemas.microsoft.com/office/drawing/2014/main" xmlns="" id="{D1C84EEF-8716-4C86-9B85-63543B2A768E}"/>
                </a:ext>
              </a:extLst>
            </p:cNvPr>
            <p:cNvCxnSpPr>
              <a:cxnSpLocks/>
            </p:cNvCxnSpPr>
            <p:nvPr/>
          </p:nvCxnSpPr>
          <p:spPr>
            <a:xfrm>
              <a:off x="17064038" y="3967209"/>
              <a:ext cx="1817687" cy="0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>
                  <a:lumMod val="75000"/>
                  <a:alpha val="50000"/>
                </a:schemeClr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57" name="直接箭头连接符 156">
              <a:extLst>
                <a:ext uri="{FF2B5EF4-FFF2-40B4-BE49-F238E27FC236}">
                  <a16:creationId xmlns:a16="http://schemas.microsoft.com/office/drawing/2014/main" xmlns="" id="{068D317E-EB1D-4750-8041-FAB47FECD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77409" y="3216991"/>
              <a:ext cx="0" cy="748119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>
                  <a:lumMod val="75000"/>
                  <a:alpha val="50000"/>
                </a:schemeClr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158" name="图形 4">
              <a:extLst>
                <a:ext uri="{FF2B5EF4-FFF2-40B4-BE49-F238E27FC236}">
                  <a16:creationId xmlns:a16="http://schemas.microsoft.com/office/drawing/2014/main" xmlns="" id="{16898196-9C00-480D-AD90-F2580FC3B611}"/>
                </a:ext>
              </a:extLst>
            </p:cNvPr>
            <p:cNvSpPr/>
            <p:nvPr/>
          </p:nvSpPr>
          <p:spPr>
            <a:xfrm>
              <a:off x="18788010" y="3882315"/>
              <a:ext cx="168985" cy="168985"/>
            </a:xfrm>
            <a:custGeom>
              <a:avLst/>
              <a:gdLst>
                <a:gd name="connsiteX0" fmla="*/ 7144 w 314325"/>
                <a:gd name="connsiteY0" fmla="*/ 311944 h 314325"/>
                <a:gd name="connsiteX1" fmla="*/ 83344 w 314325"/>
                <a:gd name="connsiteY1" fmla="*/ 159544 h 314325"/>
                <a:gd name="connsiteX2" fmla="*/ 7144 w 314325"/>
                <a:gd name="connsiteY2" fmla="*/ 7144 h 314325"/>
                <a:gd name="connsiteX3" fmla="*/ 311944 w 314325"/>
                <a:gd name="connsiteY3" fmla="*/ 1595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14325">
                  <a:moveTo>
                    <a:pt x="7144" y="311944"/>
                  </a:moveTo>
                  <a:lnTo>
                    <a:pt x="83344" y="159544"/>
                  </a:lnTo>
                  <a:lnTo>
                    <a:pt x="7144" y="7144"/>
                  </a:lnTo>
                  <a:lnTo>
                    <a:pt x="311944" y="1595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22334" tIns="11168" rIns="22334" bIns="111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973">
                <a:defRPr/>
              </a:pPr>
              <a:endParaRPr lang="zh-CN" altLang="en-US" sz="200" kern="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组合 158">
            <a:extLst>
              <a:ext uri="{FF2B5EF4-FFF2-40B4-BE49-F238E27FC236}">
                <a16:creationId xmlns:a16="http://schemas.microsoft.com/office/drawing/2014/main" xmlns="" id="{E423A127-38C6-4CE3-9FB2-5F104613CBBF}"/>
              </a:ext>
            </a:extLst>
          </p:cNvPr>
          <p:cNvGrpSpPr/>
          <p:nvPr/>
        </p:nvGrpSpPr>
        <p:grpSpPr>
          <a:xfrm>
            <a:off x="6825243" y="2713079"/>
            <a:ext cx="407816" cy="261967"/>
            <a:chOff x="22230952" y="2840738"/>
            <a:chExt cx="1495687" cy="1113771"/>
          </a:xfrm>
          <a:solidFill>
            <a:schemeClr val="bg1">
              <a:lumMod val="75000"/>
            </a:schemeClr>
          </a:solidFill>
        </p:grpSpPr>
        <p:cxnSp>
          <p:nvCxnSpPr>
            <p:cNvPr id="160" name="直接箭头连接符 159">
              <a:extLst>
                <a:ext uri="{FF2B5EF4-FFF2-40B4-BE49-F238E27FC236}">
                  <a16:creationId xmlns:a16="http://schemas.microsoft.com/office/drawing/2014/main" xmlns="" id="{A8731C78-BB33-4B28-97ED-242BE85C5F8A}"/>
                </a:ext>
              </a:extLst>
            </p:cNvPr>
            <p:cNvCxnSpPr>
              <a:cxnSpLocks/>
            </p:cNvCxnSpPr>
            <p:nvPr/>
          </p:nvCxnSpPr>
          <p:spPr>
            <a:xfrm>
              <a:off x="22230952" y="3954509"/>
              <a:ext cx="1419226" cy="0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>
                  <a:lumMod val="75000"/>
                  <a:alpha val="50000"/>
                </a:schemeClr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61" name="直接箭头连接符 160">
              <a:extLst>
                <a:ext uri="{FF2B5EF4-FFF2-40B4-BE49-F238E27FC236}">
                  <a16:creationId xmlns:a16="http://schemas.microsoft.com/office/drawing/2014/main" xmlns="" id="{F1C36C3C-C161-4744-9817-806A5720E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43301" y="2932201"/>
              <a:ext cx="0" cy="1008830"/>
            </a:xfrm>
            <a:prstGeom prst="straightConnector1">
              <a:avLst/>
            </a:prstGeom>
            <a:grpFill/>
            <a:ln w="6350" cap="flat" cmpd="sng" algn="ctr">
              <a:solidFill>
                <a:schemeClr val="bg1">
                  <a:lumMod val="75000"/>
                  <a:alpha val="50000"/>
                </a:schemeClr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162" name="图形 4">
              <a:extLst>
                <a:ext uri="{FF2B5EF4-FFF2-40B4-BE49-F238E27FC236}">
                  <a16:creationId xmlns:a16="http://schemas.microsoft.com/office/drawing/2014/main" xmlns="" id="{C222E030-0F3D-49B7-8AD9-0DED04B7E09F}"/>
                </a:ext>
              </a:extLst>
            </p:cNvPr>
            <p:cNvSpPr/>
            <p:nvPr/>
          </p:nvSpPr>
          <p:spPr>
            <a:xfrm rot="16200000" flipV="1">
              <a:off x="23557655" y="2840737"/>
              <a:ext cx="168984" cy="168985"/>
            </a:xfrm>
            <a:custGeom>
              <a:avLst/>
              <a:gdLst>
                <a:gd name="connsiteX0" fmla="*/ 7144 w 314325"/>
                <a:gd name="connsiteY0" fmla="*/ 311944 h 314325"/>
                <a:gd name="connsiteX1" fmla="*/ 83344 w 314325"/>
                <a:gd name="connsiteY1" fmla="*/ 159544 h 314325"/>
                <a:gd name="connsiteX2" fmla="*/ 7144 w 314325"/>
                <a:gd name="connsiteY2" fmla="*/ 7144 h 314325"/>
                <a:gd name="connsiteX3" fmla="*/ 311944 w 314325"/>
                <a:gd name="connsiteY3" fmla="*/ 1595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14325">
                  <a:moveTo>
                    <a:pt x="7144" y="311944"/>
                  </a:moveTo>
                  <a:lnTo>
                    <a:pt x="83344" y="159544"/>
                  </a:lnTo>
                  <a:lnTo>
                    <a:pt x="7144" y="7144"/>
                  </a:lnTo>
                  <a:lnTo>
                    <a:pt x="311944" y="1595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22334" tIns="11168" rIns="22334" bIns="111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973">
                <a:defRPr/>
              </a:pPr>
              <a:endParaRPr lang="zh-CN" altLang="en-US" sz="200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3" name="图形 26">
            <a:extLst>
              <a:ext uri="{FF2B5EF4-FFF2-40B4-BE49-F238E27FC236}">
                <a16:creationId xmlns:a16="http://schemas.microsoft.com/office/drawing/2014/main" xmlns="" id="{56213C86-6A66-4457-9ECC-74DAA3765549}"/>
              </a:ext>
            </a:extLst>
          </p:cNvPr>
          <p:cNvGrpSpPr/>
          <p:nvPr/>
        </p:nvGrpSpPr>
        <p:grpSpPr>
          <a:xfrm>
            <a:off x="6701467" y="2168300"/>
            <a:ext cx="151261" cy="111842"/>
            <a:chOff x="21644315" y="588962"/>
            <a:chExt cx="466725" cy="400050"/>
          </a:xfrm>
        </p:grpSpPr>
        <p:sp>
          <p:nvSpPr>
            <p:cNvPr id="164" name="任意多边形: 形状 327">
              <a:extLst>
                <a:ext uri="{FF2B5EF4-FFF2-40B4-BE49-F238E27FC236}">
                  <a16:creationId xmlns:a16="http://schemas.microsoft.com/office/drawing/2014/main" xmlns="" id="{C1752BD1-2AC4-4960-BCB2-FC83EC7B2B83}"/>
                </a:ext>
              </a:extLst>
            </p:cNvPr>
            <p:cNvSpPr/>
            <p:nvPr/>
          </p:nvSpPr>
          <p:spPr>
            <a:xfrm>
              <a:off x="21815765" y="588962"/>
              <a:ext cx="295275" cy="123825"/>
            </a:xfrm>
            <a:custGeom>
              <a:avLst/>
              <a:gdLst>
                <a:gd name="connsiteX0" fmla="*/ 280988 w 295275"/>
                <a:gd name="connsiteY0" fmla="*/ 61913 h 123825"/>
                <a:gd name="connsiteX1" fmla="*/ 147638 w 295275"/>
                <a:gd name="connsiteY1" fmla="*/ 109538 h 123825"/>
                <a:gd name="connsiteX2" fmla="*/ 14288 w 295275"/>
                <a:gd name="connsiteY2" fmla="*/ 61913 h 123825"/>
                <a:gd name="connsiteX3" fmla="*/ 147638 w 295275"/>
                <a:gd name="connsiteY3" fmla="*/ 14288 h 123825"/>
                <a:gd name="connsiteX4" fmla="*/ 280988 w 295275"/>
                <a:gd name="connsiteY4" fmla="*/ 6191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5" h="123825">
                  <a:moveTo>
                    <a:pt x="280988" y="61913"/>
                  </a:moveTo>
                  <a:cubicBezTo>
                    <a:pt x="280988" y="88215"/>
                    <a:pt x="221285" y="109538"/>
                    <a:pt x="147638" y="109538"/>
                  </a:cubicBezTo>
                  <a:cubicBezTo>
                    <a:pt x="73990" y="109538"/>
                    <a:pt x="14288" y="88215"/>
                    <a:pt x="14288" y="61913"/>
                  </a:cubicBezTo>
                  <a:cubicBezTo>
                    <a:pt x="14288" y="35610"/>
                    <a:pt x="73990" y="14288"/>
                    <a:pt x="147638" y="14288"/>
                  </a:cubicBezTo>
                  <a:cubicBezTo>
                    <a:pt x="221285" y="14288"/>
                    <a:pt x="280988" y="35610"/>
                    <a:pt x="280988" y="61913"/>
                  </a:cubicBezTo>
                  <a:close/>
                </a:path>
              </a:pathLst>
            </a:custGeom>
            <a:noFill/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任意多边形: 形状 328">
              <a:extLst>
                <a:ext uri="{FF2B5EF4-FFF2-40B4-BE49-F238E27FC236}">
                  <a16:creationId xmlns:a16="http://schemas.microsoft.com/office/drawing/2014/main" xmlns="" id="{DFBA34A2-1C08-4687-AA36-C4D23AC4A935}"/>
                </a:ext>
              </a:extLst>
            </p:cNvPr>
            <p:cNvSpPr/>
            <p:nvPr/>
          </p:nvSpPr>
          <p:spPr>
            <a:xfrm>
              <a:off x="21906252" y="636587"/>
              <a:ext cx="200025" cy="123825"/>
            </a:xfrm>
            <a:custGeom>
              <a:avLst/>
              <a:gdLst>
                <a:gd name="connsiteX0" fmla="*/ 190500 w 200025"/>
                <a:gd name="connsiteY0" fmla="*/ 14288 h 123825"/>
                <a:gd name="connsiteX1" fmla="*/ 190500 w 200025"/>
                <a:gd name="connsiteY1" fmla="*/ 61913 h 123825"/>
                <a:gd name="connsiteX2" fmla="*/ 57150 w 200025"/>
                <a:gd name="connsiteY2" fmla="*/ 109538 h 123825"/>
                <a:gd name="connsiteX3" fmla="*/ 14288 w 200025"/>
                <a:gd name="connsiteY3" fmla="*/ 10668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123825">
                  <a:moveTo>
                    <a:pt x="190500" y="14288"/>
                  </a:moveTo>
                  <a:lnTo>
                    <a:pt x="190500" y="61913"/>
                  </a:lnTo>
                  <a:cubicBezTo>
                    <a:pt x="190500" y="88583"/>
                    <a:pt x="130493" y="109538"/>
                    <a:pt x="57150" y="109538"/>
                  </a:cubicBezTo>
                  <a:cubicBezTo>
                    <a:pt x="41910" y="109538"/>
                    <a:pt x="27622" y="108585"/>
                    <a:pt x="14288" y="106680"/>
                  </a:cubicBezTo>
                </a:path>
              </a:pathLst>
            </a:custGeom>
            <a:noFill/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6" name="任意多边形: 形状 329">
              <a:extLst>
                <a:ext uri="{FF2B5EF4-FFF2-40B4-BE49-F238E27FC236}">
                  <a16:creationId xmlns:a16="http://schemas.microsoft.com/office/drawing/2014/main" xmlns="" id="{042531DA-6EEC-40AA-A3DF-0C412E003187}"/>
                </a:ext>
              </a:extLst>
            </p:cNvPr>
            <p:cNvSpPr/>
            <p:nvPr/>
          </p:nvSpPr>
          <p:spPr>
            <a:xfrm>
              <a:off x="21931017" y="703262"/>
              <a:ext cx="171450" cy="104775"/>
            </a:xfrm>
            <a:custGeom>
              <a:avLst/>
              <a:gdLst>
                <a:gd name="connsiteX0" fmla="*/ 154305 w 171450"/>
                <a:gd name="connsiteY0" fmla="*/ 14288 h 104775"/>
                <a:gd name="connsiteX1" fmla="*/ 165735 w 171450"/>
                <a:gd name="connsiteY1" fmla="*/ 33338 h 104775"/>
                <a:gd name="connsiteX2" fmla="*/ 165735 w 171450"/>
                <a:gd name="connsiteY2" fmla="*/ 42863 h 104775"/>
                <a:gd name="connsiteX3" fmla="*/ 32385 w 171450"/>
                <a:gd name="connsiteY3" fmla="*/ 90488 h 104775"/>
                <a:gd name="connsiteX4" fmla="*/ 14288 w 171450"/>
                <a:gd name="connsiteY4" fmla="*/ 904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04775">
                  <a:moveTo>
                    <a:pt x="154305" y="14288"/>
                  </a:moveTo>
                  <a:cubicBezTo>
                    <a:pt x="161925" y="20003"/>
                    <a:pt x="165735" y="26670"/>
                    <a:pt x="165735" y="33338"/>
                  </a:cubicBezTo>
                  <a:lnTo>
                    <a:pt x="165735" y="42863"/>
                  </a:lnTo>
                  <a:cubicBezTo>
                    <a:pt x="165735" y="69532"/>
                    <a:pt x="105728" y="90488"/>
                    <a:pt x="32385" y="90488"/>
                  </a:cubicBezTo>
                  <a:cubicBezTo>
                    <a:pt x="26670" y="90488"/>
                    <a:pt x="20003" y="90488"/>
                    <a:pt x="14288" y="90488"/>
                  </a:cubicBezTo>
                </a:path>
              </a:pathLst>
            </a:custGeom>
            <a:noFill/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7" name="任意多边形: 形状 330">
              <a:extLst>
                <a:ext uri="{FF2B5EF4-FFF2-40B4-BE49-F238E27FC236}">
                  <a16:creationId xmlns:a16="http://schemas.microsoft.com/office/drawing/2014/main" xmlns="" id="{76D38534-2DC2-45E7-80D7-57C3D2985749}"/>
                </a:ext>
              </a:extLst>
            </p:cNvPr>
            <p:cNvSpPr/>
            <p:nvPr/>
          </p:nvSpPr>
          <p:spPr>
            <a:xfrm>
              <a:off x="21938637" y="750887"/>
              <a:ext cx="171450" cy="104775"/>
            </a:xfrm>
            <a:custGeom>
              <a:avLst/>
              <a:gdLst>
                <a:gd name="connsiteX0" fmla="*/ 146685 w 171450"/>
                <a:gd name="connsiteY0" fmla="*/ 14288 h 104775"/>
                <a:gd name="connsiteX1" fmla="*/ 158115 w 171450"/>
                <a:gd name="connsiteY1" fmla="*/ 33338 h 104775"/>
                <a:gd name="connsiteX2" fmla="*/ 158115 w 171450"/>
                <a:gd name="connsiteY2" fmla="*/ 42863 h 104775"/>
                <a:gd name="connsiteX3" fmla="*/ 24765 w 171450"/>
                <a:gd name="connsiteY3" fmla="*/ 90488 h 104775"/>
                <a:gd name="connsiteX4" fmla="*/ 14288 w 171450"/>
                <a:gd name="connsiteY4" fmla="*/ 904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04775">
                  <a:moveTo>
                    <a:pt x="146685" y="14288"/>
                  </a:moveTo>
                  <a:cubicBezTo>
                    <a:pt x="154305" y="20003"/>
                    <a:pt x="158115" y="26670"/>
                    <a:pt x="158115" y="33338"/>
                  </a:cubicBezTo>
                  <a:lnTo>
                    <a:pt x="158115" y="42863"/>
                  </a:lnTo>
                  <a:cubicBezTo>
                    <a:pt x="158115" y="69532"/>
                    <a:pt x="98108" y="90488"/>
                    <a:pt x="24765" y="90488"/>
                  </a:cubicBezTo>
                  <a:cubicBezTo>
                    <a:pt x="20955" y="90488"/>
                    <a:pt x="18097" y="90488"/>
                    <a:pt x="14288" y="90488"/>
                  </a:cubicBezTo>
                </a:path>
              </a:pathLst>
            </a:custGeom>
            <a:noFill/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8" name="任意多边形: 形状 331">
              <a:extLst>
                <a:ext uri="{FF2B5EF4-FFF2-40B4-BE49-F238E27FC236}">
                  <a16:creationId xmlns:a16="http://schemas.microsoft.com/office/drawing/2014/main" xmlns="" id="{BED8CBA8-86E2-49F1-9FC7-BC894C4CCBEF}"/>
                </a:ext>
              </a:extLst>
            </p:cNvPr>
            <p:cNvSpPr/>
            <p:nvPr/>
          </p:nvSpPr>
          <p:spPr>
            <a:xfrm>
              <a:off x="21932909" y="798510"/>
              <a:ext cx="171450" cy="104774"/>
            </a:xfrm>
            <a:custGeom>
              <a:avLst/>
              <a:gdLst>
                <a:gd name="connsiteX0" fmla="*/ 152400 w 171450"/>
                <a:gd name="connsiteY0" fmla="*/ 14288 h 104775"/>
                <a:gd name="connsiteX1" fmla="*/ 163830 w 171450"/>
                <a:gd name="connsiteY1" fmla="*/ 33338 h 104775"/>
                <a:gd name="connsiteX2" fmla="*/ 163830 w 171450"/>
                <a:gd name="connsiteY2" fmla="*/ 42863 h 104775"/>
                <a:gd name="connsiteX3" fmla="*/ 30480 w 171450"/>
                <a:gd name="connsiteY3" fmla="*/ 90488 h 104775"/>
                <a:gd name="connsiteX4" fmla="*/ 14288 w 171450"/>
                <a:gd name="connsiteY4" fmla="*/ 904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04775">
                  <a:moveTo>
                    <a:pt x="152400" y="14288"/>
                  </a:moveTo>
                  <a:cubicBezTo>
                    <a:pt x="160020" y="20003"/>
                    <a:pt x="163830" y="26670"/>
                    <a:pt x="163830" y="33338"/>
                  </a:cubicBezTo>
                  <a:lnTo>
                    <a:pt x="163830" y="42863"/>
                  </a:lnTo>
                  <a:cubicBezTo>
                    <a:pt x="163830" y="69532"/>
                    <a:pt x="103823" y="90488"/>
                    <a:pt x="30480" y="90488"/>
                  </a:cubicBezTo>
                  <a:cubicBezTo>
                    <a:pt x="24765" y="90488"/>
                    <a:pt x="20003" y="90488"/>
                    <a:pt x="14288" y="90488"/>
                  </a:cubicBezTo>
                </a:path>
              </a:pathLst>
            </a:custGeom>
            <a:noFill/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9" name="任意多边形: 形状 332">
              <a:extLst>
                <a:ext uri="{FF2B5EF4-FFF2-40B4-BE49-F238E27FC236}">
                  <a16:creationId xmlns:a16="http://schemas.microsoft.com/office/drawing/2014/main" xmlns="" id="{283C2F67-86EE-419E-BB62-195752319426}"/>
                </a:ext>
              </a:extLst>
            </p:cNvPr>
            <p:cNvSpPr/>
            <p:nvPr/>
          </p:nvSpPr>
          <p:spPr>
            <a:xfrm>
              <a:off x="21908157" y="846137"/>
              <a:ext cx="200025" cy="104775"/>
            </a:xfrm>
            <a:custGeom>
              <a:avLst/>
              <a:gdLst>
                <a:gd name="connsiteX0" fmla="*/ 177165 w 200025"/>
                <a:gd name="connsiteY0" fmla="*/ 14288 h 104775"/>
                <a:gd name="connsiteX1" fmla="*/ 188595 w 200025"/>
                <a:gd name="connsiteY1" fmla="*/ 33338 h 104775"/>
                <a:gd name="connsiteX2" fmla="*/ 188595 w 200025"/>
                <a:gd name="connsiteY2" fmla="*/ 42863 h 104775"/>
                <a:gd name="connsiteX3" fmla="*/ 55245 w 200025"/>
                <a:gd name="connsiteY3" fmla="*/ 90488 h 104775"/>
                <a:gd name="connsiteX4" fmla="*/ 14288 w 200025"/>
                <a:gd name="connsiteY4" fmla="*/ 88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04775">
                  <a:moveTo>
                    <a:pt x="177165" y="14288"/>
                  </a:moveTo>
                  <a:cubicBezTo>
                    <a:pt x="184785" y="20003"/>
                    <a:pt x="188595" y="26670"/>
                    <a:pt x="188595" y="33338"/>
                  </a:cubicBezTo>
                  <a:lnTo>
                    <a:pt x="188595" y="42863"/>
                  </a:lnTo>
                  <a:cubicBezTo>
                    <a:pt x="188595" y="69532"/>
                    <a:pt x="128588" y="90488"/>
                    <a:pt x="55245" y="90488"/>
                  </a:cubicBezTo>
                  <a:cubicBezTo>
                    <a:pt x="40957" y="90488"/>
                    <a:pt x="27622" y="89535"/>
                    <a:pt x="14288" y="88582"/>
                  </a:cubicBezTo>
                </a:path>
              </a:pathLst>
            </a:custGeom>
            <a:noFill/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0" name="任意多边形: 形状 333">
              <a:extLst>
                <a:ext uri="{FF2B5EF4-FFF2-40B4-BE49-F238E27FC236}">
                  <a16:creationId xmlns:a16="http://schemas.microsoft.com/office/drawing/2014/main" xmlns="" id="{B74F9483-FBC6-4DA6-9B00-4EE64D411337}"/>
                </a:ext>
              </a:extLst>
            </p:cNvPr>
            <p:cNvSpPr/>
            <p:nvPr/>
          </p:nvSpPr>
          <p:spPr>
            <a:xfrm>
              <a:off x="21644315" y="693737"/>
              <a:ext cx="295275" cy="295275"/>
            </a:xfrm>
            <a:custGeom>
              <a:avLst/>
              <a:gdLst>
                <a:gd name="connsiteX0" fmla="*/ 280988 w 295275"/>
                <a:gd name="connsiteY0" fmla="*/ 147638 h 295275"/>
                <a:gd name="connsiteX1" fmla="*/ 147638 w 295275"/>
                <a:gd name="connsiteY1" fmla="*/ 280988 h 295275"/>
                <a:gd name="connsiteX2" fmla="*/ 14288 w 295275"/>
                <a:gd name="connsiteY2" fmla="*/ 147638 h 295275"/>
                <a:gd name="connsiteX3" fmla="*/ 147638 w 295275"/>
                <a:gd name="connsiteY3" fmla="*/ 14288 h 295275"/>
                <a:gd name="connsiteX4" fmla="*/ 280988 w 295275"/>
                <a:gd name="connsiteY4" fmla="*/ 147638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5" h="295275">
                  <a:moveTo>
                    <a:pt x="280988" y="147638"/>
                  </a:moveTo>
                  <a:cubicBezTo>
                    <a:pt x="280988" y="221285"/>
                    <a:pt x="221285" y="280988"/>
                    <a:pt x="147638" y="280988"/>
                  </a:cubicBezTo>
                  <a:cubicBezTo>
                    <a:pt x="73990" y="280988"/>
                    <a:pt x="14288" y="221285"/>
                    <a:pt x="14288" y="147638"/>
                  </a:cubicBezTo>
                  <a:cubicBezTo>
                    <a:pt x="14288" y="73990"/>
                    <a:pt x="73990" y="14288"/>
                    <a:pt x="147638" y="14288"/>
                  </a:cubicBezTo>
                  <a:cubicBezTo>
                    <a:pt x="221285" y="14288"/>
                    <a:pt x="280988" y="73990"/>
                    <a:pt x="280988" y="147638"/>
                  </a:cubicBezTo>
                  <a:close/>
                </a:path>
              </a:pathLst>
            </a:custGeom>
            <a:noFill/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1" name="任意多边形: 形状 334">
              <a:extLst>
                <a:ext uri="{FF2B5EF4-FFF2-40B4-BE49-F238E27FC236}">
                  <a16:creationId xmlns:a16="http://schemas.microsoft.com/office/drawing/2014/main" xmlns="" id="{00E09B13-F279-43D5-8B21-5B9C192A5E49}"/>
                </a:ext>
              </a:extLst>
            </p:cNvPr>
            <p:cNvSpPr/>
            <p:nvPr/>
          </p:nvSpPr>
          <p:spPr>
            <a:xfrm>
              <a:off x="21815765" y="636587"/>
              <a:ext cx="28575" cy="57150"/>
            </a:xfrm>
            <a:custGeom>
              <a:avLst/>
              <a:gdLst>
                <a:gd name="connsiteX0" fmla="*/ 14288 w 28575"/>
                <a:gd name="connsiteY0" fmla="*/ 14288 h 57150"/>
                <a:gd name="connsiteX1" fmla="*/ 14288 w 28575"/>
                <a:gd name="connsiteY1" fmla="*/ 4286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57150">
                  <a:moveTo>
                    <a:pt x="14288" y="14288"/>
                  </a:moveTo>
                  <a:lnTo>
                    <a:pt x="14288" y="42863"/>
                  </a:lnTo>
                </a:path>
              </a:pathLst>
            </a:custGeom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2" name="任意多边形: 形状 335">
              <a:extLst>
                <a:ext uri="{FF2B5EF4-FFF2-40B4-BE49-F238E27FC236}">
                  <a16:creationId xmlns:a16="http://schemas.microsoft.com/office/drawing/2014/main" xmlns="" id="{9879C6C5-6056-4705-827E-BE9960C3A87C}"/>
                </a:ext>
              </a:extLst>
            </p:cNvPr>
            <p:cNvSpPr/>
            <p:nvPr/>
          </p:nvSpPr>
          <p:spPr>
            <a:xfrm>
              <a:off x="21695273" y="754220"/>
              <a:ext cx="171450" cy="171450"/>
            </a:xfrm>
            <a:custGeom>
              <a:avLst/>
              <a:gdLst>
                <a:gd name="connsiteX0" fmla="*/ 67151 w 171450"/>
                <a:gd name="connsiteY0" fmla="*/ 140494 h 171450"/>
                <a:gd name="connsiteX1" fmla="*/ 45244 w 171450"/>
                <a:gd name="connsiteY1" fmla="*/ 111919 h 171450"/>
                <a:gd name="connsiteX2" fmla="*/ 59531 w 171450"/>
                <a:gd name="connsiteY2" fmla="*/ 110966 h 171450"/>
                <a:gd name="connsiteX3" fmla="*/ 30004 w 171450"/>
                <a:gd name="connsiteY3" fmla="*/ 74771 h 171450"/>
                <a:gd name="connsiteX4" fmla="*/ 7144 w 171450"/>
                <a:gd name="connsiteY4" fmla="*/ 114776 h 171450"/>
                <a:gd name="connsiteX5" fmla="*/ 20479 w 171450"/>
                <a:gd name="connsiteY5" fmla="*/ 113824 h 171450"/>
                <a:gd name="connsiteX6" fmla="*/ 48101 w 171450"/>
                <a:gd name="connsiteY6" fmla="*/ 148114 h 171450"/>
                <a:gd name="connsiteX7" fmla="*/ 103346 w 171450"/>
                <a:gd name="connsiteY7" fmla="*/ 143351 h 171450"/>
                <a:gd name="connsiteX8" fmla="*/ 70961 w 171450"/>
                <a:gd name="connsiteY8" fmla="*/ 41434 h 171450"/>
                <a:gd name="connsiteX9" fmla="*/ 107156 w 171450"/>
                <a:gd name="connsiteY9" fmla="*/ 39529 h 171450"/>
                <a:gd name="connsiteX10" fmla="*/ 99536 w 171450"/>
                <a:gd name="connsiteY10" fmla="*/ 51911 h 171450"/>
                <a:gd name="connsiteX11" fmla="*/ 146209 w 171450"/>
                <a:gd name="connsiteY11" fmla="*/ 48101 h 171450"/>
                <a:gd name="connsiteX12" fmla="*/ 126206 w 171450"/>
                <a:gd name="connsiteY12" fmla="*/ 7144 h 171450"/>
                <a:gd name="connsiteX13" fmla="*/ 119539 w 171450"/>
                <a:gd name="connsiteY13" fmla="*/ 18574 h 171450"/>
                <a:gd name="connsiteX14" fmla="*/ 75724 w 171450"/>
                <a:gd name="connsiteY14" fmla="*/ 22384 h 171450"/>
                <a:gd name="connsiteX15" fmla="*/ 48101 w 171450"/>
                <a:gd name="connsiteY15" fmla="*/ 70961 h 171450"/>
                <a:gd name="connsiteX16" fmla="*/ 158591 w 171450"/>
                <a:gd name="connsiteY16" fmla="*/ 102394 h 171450"/>
                <a:gd name="connsiteX17" fmla="*/ 140494 w 171450"/>
                <a:gd name="connsiteY17" fmla="*/ 133826 h 171450"/>
                <a:gd name="connsiteX18" fmla="*/ 133826 w 171450"/>
                <a:gd name="connsiteY18" fmla="*/ 120491 h 171450"/>
                <a:gd name="connsiteX19" fmla="*/ 111919 w 171450"/>
                <a:gd name="connsiteY19" fmla="*/ 161449 h 171450"/>
                <a:gd name="connsiteX20" fmla="*/ 157639 w 171450"/>
                <a:gd name="connsiteY20" fmla="*/ 167164 h 171450"/>
                <a:gd name="connsiteX21" fmla="*/ 151924 w 171450"/>
                <a:gd name="connsiteY21" fmla="*/ 154781 h 171450"/>
                <a:gd name="connsiteX22" fmla="*/ 172879 w 171450"/>
                <a:gd name="connsiteY22" fmla="*/ 115729 h 171450"/>
                <a:gd name="connsiteX23" fmla="*/ 147161 w 171450"/>
                <a:gd name="connsiteY23" fmla="*/ 6715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67151" y="140494"/>
                  </a:moveTo>
                  <a:cubicBezTo>
                    <a:pt x="54769" y="134779"/>
                    <a:pt x="47149" y="124301"/>
                    <a:pt x="45244" y="111919"/>
                  </a:cubicBezTo>
                  <a:lnTo>
                    <a:pt x="59531" y="110966"/>
                  </a:lnTo>
                  <a:lnTo>
                    <a:pt x="30004" y="74771"/>
                  </a:lnTo>
                  <a:lnTo>
                    <a:pt x="7144" y="114776"/>
                  </a:lnTo>
                  <a:lnTo>
                    <a:pt x="20479" y="113824"/>
                  </a:lnTo>
                  <a:cubicBezTo>
                    <a:pt x="24289" y="128111"/>
                    <a:pt x="33814" y="141446"/>
                    <a:pt x="48101" y="148114"/>
                  </a:cubicBezTo>
                  <a:cubicBezTo>
                    <a:pt x="66199" y="156686"/>
                    <a:pt x="88106" y="154781"/>
                    <a:pt x="103346" y="143351"/>
                  </a:cubicBezTo>
                  <a:moveTo>
                    <a:pt x="70961" y="41434"/>
                  </a:moveTo>
                  <a:cubicBezTo>
                    <a:pt x="82391" y="34766"/>
                    <a:pt x="95726" y="34766"/>
                    <a:pt x="107156" y="39529"/>
                  </a:cubicBezTo>
                  <a:lnTo>
                    <a:pt x="99536" y="51911"/>
                  </a:lnTo>
                  <a:lnTo>
                    <a:pt x="146209" y="48101"/>
                  </a:lnTo>
                  <a:lnTo>
                    <a:pt x="126206" y="7144"/>
                  </a:lnTo>
                  <a:lnTo>
                    <a:pt x="119539" y="18574"/>
                  </a:lnTo>
                  <a:cubicBezTo>
                    <a:pt x="105251" y="13811"/>
                    <a:pt x="89059" y="13811"/>
                    <a:pt x="75724" y="22384"/>
                  </a:cubicBezTo>
                  <a:cubicBezTo>
                    <a:pt x="57626" y="32861"/>
                    <a:pt x="48101" y="50959"/>
                    <a:pt x="48101" y="70961"/>
                  </a:cubicBezTo>
                  <a:moveTo>
                    <a:pt x="158591" y="102394"/>
                  </a:moveTo>
                  <a:cubicBezTo>
                    <a:pt x="157639" y="115729"/>
                    <a:pt x="150971" y="127159"/>
                    <a:pt x="140494" y="133826"/>
                  </a:cubicBezTo>
                  <a:lnTo>
                    <a:pt x="133826" y="120491"/>
                  </a:lnTo>
                  <a:lnTo>
                    <a:pt x="111919" y="161449"/>
                  </a:lnTo>
                  <a:lnTo>
                    <a:pt x="157639" y="167164"/>
                  </a:lnTo>
                  <a:lnTo>
                    <a:pt x="151924" y="154781"/>
                  </a:lnTo>
                  <a:cubicBezTo>
                    <a:pt x="163354" y="145256"/>
                    <a:pt x="171926" y="131921"/>
                    <a:pt x="172879" y="115729"/>
                  </a:cubicBezTo>
                  <a:cubicBezTo>
                    <a:pt x="173831" y="94774"/>
                    <a:pt x="163354" y="76676"/>
                    <a:pt x="147161" y="67151"/>
                  </a:cubicBezTo>
                </a:path>
              </a:pathLst>
            </a:custGeom>
            <a:noFill/>
            <a:ln w="63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3" name="TextBox 14">
            <a:extLst>
              <a:ext uri="{FF2B5EF4-FFF2-40B4-BE49-F238E27FC236}">
                <a16:creationId xmlns:a16="http://schemas.microsoft.com/office/drawing/2014/main" xmlns="" id="{73FB7C00-068E-412F-B2E3-C86B5B1C65F2}"/>
              </a:ext>
            </a:extLst>
          </p:cNvPr>
          <p:cNvSpPr txBox="1"/>
          <p:nvPr/>
        </p:nvSpPr>
        <p:spPr>
          <a:xfrm>
            <a:off x="6299079" y="2531534"/>
            <a:ext cx="1822807" cy="23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73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Analysis &amp; decision-making</a:t>
            </a:r>
          </a:p>
        </p:txBody>
      </p:sp>
      <p:grpSp>
        <p:nvGrpSpPr>
          <p:cNvPr id="174" name="图形 2">
            <a:extLst>
              <a:ext uri="{FF2B5EF4-FFF2-40B4-BE49-F238E27FC236}">
                <a16:creationId xmlns:a16="http://schemas.microsoft.com/office/drawing/2014/main" xmlns="" id="{B99B372F-E89D-46CD-A0DE-990AC65A2013}"/>
              </a:ext>
            </a:extLst>
          </p:cNvPr>
          <p:cNvGrpSpPr/>
          <p:nvPr/>
        </p:nvGrpSpPr>
        <p:grpSpPr>
          <a:xfrm>
            <a:off x="6988007" y="2489307"/>
            <a:ext cx="149466" cy="60804"/>
            <a:chOff x="29289475" y="3342155"/>
            <a:chExt cx="1656200" cy="781049"/>
          </a:xfrm>
          <a:solidFill>
            <a:schemeClr val="bg1">
              <a:lumMod val="75000"/>
            </a:schemeClr>
          </a:solidFill>
        </p:grpSpPr>
        <p:sp>
          <p:nvSpPr>
            <p:cNvPr id="175" name="任意多边形: 形状 4">
              <a:extLst>
                <a:ext uri="{FF2B5EF4-FFF2-40B4-BE49-F238E27FC236}">
                  <a16:creationId xmlns:a16="http://schemas.microsoft.com/office/drawing/2014/main" xmlns="" id="{98045AC6-D98D-4071-A789-81AD25D5649D}"/>
                </a:ext>
              </a:extLst>
            </p:cNvPr>
            <p:cNvSpPr/>
            <p:nvPr/>
          </p:nvSpPr>
          <p:spPr>
            <a:xfrm>
              <a:off x="29287122" y="3339802"/>
              <a:ext cx="1659337" cy="784186"/>
            </a:xfrm>
            <a:custGeom>
              <a:avLst/>
              <a:gdLst>
                <a:gd name="connsiteX0" fmla="*/ 835471 w 1659336"/>
                <a:gd name="connsiteY0" fmla="*/ 784656 h 784185"/>
                <a:gd name="connsiteX1" fmla="*/ 835471 w 1659336"/>
                <a:gd name="connsiteY1" fmla="*/ 784656 h 784185"/>
                <a:gd name="connsiteX2" fmla="*/ 829825 w 1659336"/>
                <a:gd name="connsiteY2" fmla="*/ 784656 h 784185"/>
                <a:gd name="connsiteX3" fmla="*/ 824179 w 1659336"/>
                <a:gd name="connsiteY3" fmla="*/ 784656 h 784185"/>
                <a:gd name="connsiteX4" fmla="*/ 15527 w 1659336"/>
                <a:gd name="connsiteY4" fmla="*/ 424558 h 784185"/>
                <a:gd name="connsiteX5" fmla="*/ 2353 w 1659336"/>
                <a:gd name="connsiteY5" fmla="*/ 393504 h 784185"/>
                <a:gd name="connsiteX6" fmla="*/ 15527 w 1659336"/>
                <a:gd name="connsiteY6" fmla="*/ 362451 h 784185"/>
                <a:gd name="connsiteX7" fmla="*/ 824179 w 1659336"/>
                <a:gd name="connsiteY7" fmla="*/ 2353 h 784185"/>
                <a:gd name="connsiteX8" fmla="*/ 829825 w 1659336"/>
                <a:gd name="connsiteY8" fmla="*/ 2353 h 784185"/>
                <a:gd name="connsiteX9" fmla="*/ 835471 w 1659336"/>
                <a:gd name="connsiteY9" fmla="*/ 2353 h 784185"/>
                <a:gd name="connsiteX10" fmla="*/ 1644124 w 1659336"/>
                <a:gd name="connsiteY10" fmla="*/ 362451 h 784185"/>
                <a:gd name="connsiteX11" fmla="*/ 1657298 w 1659336"/>
                <a:gd name="connsiteY11" fmla="*/ 393504 h 784185"/>
                <a:gd name="connsiteX12" fmla="*/ 1644124 w 1659336"/>
                <a:gd name="connsiteY12" fmla="*/ 424558 h 784185"/>
                <a:gd name="connsiteX13" fmla="*/ 835471 w 1659336"/>
                <a:gd name="connsiteY13" fmla="*/ 784656 h 784185"/>
                <a:gd name="connsiteX14" fmla="*/ 829825 w 1659336"/>
                <a:gd name="connsiteY14" fmla="*/ 698082 h 784185"/>
                <a:gd name="connsiteX15" fmla="*/ 829825 w 1659336"/>
                <a:gd name="connsiteY15" fmla="*/ 698082 h 784185"/>
                <a:gd name="connsiteX16" fmla="*/ 835471 w 1659336"/>
                <a:gd name="connsiteY16" fmla="*/ 698082 h 784185"/>
                <a:gd name="connsiteX17" fmla="*/ 1551276 w 1659336"/>
                <a:gd name="connsiteY17" fmla="*/ 393191 h 784185"/>
                <a:gd name="connsiteX18" fmla="*/ 835471 w 1659336"/>
                <a:gd name="connsiteY18" fmla="*/ 88299 h 784185"/>
                <a:gd name="connsiteX19" fmla="*/ 830139 w 1659336"/>
                <a:gd name="connsiteY19" fmla="*/ 88299 h 784185"/>
                <a:gd name="connsiteX20" fmla="*/ 829512 w 1659336"/>
                <a:gd name="connsiteY20" fmla="*/ 88299 h 784185"/>
                <a:gd name="connsiteX21" fmla="*/ 824179 w 1659336"/>
                <a:gd name="connsiteY21" fmla="*/ 88299 h 784185"/>
                <a:gd name="connsiteX22" fmla="*/ 108374 w 1659336"/>
                <a:gd name="connsiteY22" fmla="*/ 393191 h 784185"/>
                <a:gd name="connsiteX23" fmla="*/ 824179 w 1659336"/>
                <a:gd name="connsiteY23" fmla="*/ 698082 h 784185"/>
                <a:gd name="connsiteX24" fmla="*/ 829825 w 1659336"/>
                <a:gd name="connsiteY24" fmla="*/ 698082 h 784185"/>
                <a:gd name="connsiteX25" fmla="*/ 829825 w 1659336"/>
                <a:gd name="connsiteY25" fmla="*/ 698082 h 78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59336" h="784185">
                  <a:moveTo>
                    <a:pt x="835471" y="784656"/>
                  </a:moveTo>
                  <a:cubicBezTo>
                    <a:pt x="835471" y="784656"/>
                    <a:pt x="835471" y="784656"/>
                    <a:pt x="835471" y="784656"/>
                  </a:cubicBezTo>
                  <a:lnTo>
                    <a:pt x="829825" y="784656"/>
                  </a:lnTo>
                  <a:lnTo>
                    <a:pt x="824179" y="784656"/>
                  </a:lnTo>
                  <a:cubicBezTo>
                    <a:pt x="535599" y="784656"/>
                    <a:pt x="263330" y="663578"/>
                    <a:pt x="15527" y="424558"/>
                  </a:cubicBezTo>
                  <a:cubicBezTo>
                    <a:pt x="7058" y="416403"/>
                    <a:pt x="2353" y="405110"/>
                    <a:pt x="2353" y="393504"/>
                  </a:cubicBezTo>
                  <a:cubicBezTo>
                    <a:pt x="2353" y="381898"/>
                    <a:pt x="7058" y="370606"/>
                    <a:pt x="15527" y="362451"/>
                  </a:cubicBezTo>
                  <a:cubicBezTo>
                    <a:pt x="263643" y="123431"/>
                    <a:pt x="535599" y="2353"/>
                    <a:pt x="824179" y="2353"/>
                  </a:cubicBezTo>
                  <a:lnTo>
                    <a:pt x="829825" y="2353"/>
                  </a:lnTo>
                  <a:lnTo>
                    <a:pt x="835471" y="2353"/>
                  </a:lnTo>
                  <a:cubicBezTo>
                    <a:pt x="1124052" y="2353"/>
                    <a:pt x="1396321" y="123431"/>
                    <a:pt x="1644124" y="362451"/>
                  </a:cubicBezTo>
                  <a:cubicBezTo>
                    <a:pt x="1652593" y="370606"/>
                    <a:pt x="1657298" y="381898"/>
                    <a:pt x="1657298" y="393504"/>
                  </a:cubicBezTo>
                  <a:cubicBezTo>
                    <a:pt x="1657298" y="405110"/>
                    <a:pt x="1652593" y="416403"/>
                    <a:pt x="1644124" y="424558"/>
                  </a:cubicBezTo>
                  <a:cubicBezTo>
                    <a:pt x="1396321" y="663264"/>
                    <a:pt x="1124052" y="784656"/>
                    <a:pt x="835471" y="784656"/>
                  </a:cubicBezTo>
                  <a:close/>
                  <a:moveTo>
                    <a:pt x="829825" y="698082"/>
                  </a:moveTo>
                  <a:cubicBezTo>
                    <a:pt x="829825" y="698082"/>
                    <a:pt x="830139" y="698082"/>
                    <a:pt x="829825" y="698082"/>
                  </a:cubicBezTo>
                  <a:lnTo>
                    <a:pt x="835471" y="698082"/>
                  </a:lnTo>
                  <a:cubicBezTo>
                    <a:pt x="1088293" y="698082"/>
                    <a:pt x="1328881" y="595511"/>
                    <a:pt x="1551276" y="393191"/>
                  </a:cubicBezTo>
                  <a:cubicBezTo>
                    <a:pt x="1329195" y="190871"/>
                    <a:pt x="1088606" y="88299"/>
                    <a:pt x="835471" y="88299"/>
                  </a:cubicBezTo>
                  <a:lnTo>
                    <a:pt x="830139" y="88299"/>
                  </a:lnTo>
                  <a:cubicBezTo>
                    <a:pt x="829825" y="88299"/>
                    <a:pt x="829825" y="88299"/>
                    <a:pt x="829512" y="88299"/>
                  </a:cubicBezTo>
                  <a:lnTo>
                    <a:pt x="824179" y="88299"/>
                  </a:lnTo>
                  <a:cubicBezTo>
                    <a:pt x="571358" y="88299"/>
                    <a:pt x="330769" y="190871"/>
                    <a:pt x="108374" y="393191"/>
                  </a:cubicBezTo>
                  <a:cubicBezTo>
                    <a:pt x="330456" y="595511"/>
                    <a:pt x="571044" y="698082"/>
                    <a:pt x="824179" y="698082"/>
                  </a:cubicBezTo>
                  <a:lnTo>
                    <a:pt x="829825" y="698082"/>
                  </a:lnTo>
                  <a:cubicBezTo>
                    <a:pt x="829825" y="698082"/>
                    <a:pt x="829825" y="698082"/>
                    <a:pt x="829825" y="698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6" name="任意多边形: 形状 5">
              <a:extLst>
                <a:ext uri="{FF2B5EF4-FFF2-40B4-BE49-F238E27FC236}">
                  <a16:creationId xmlns:a16="http://schemas.microsoft.com/office/drawing/2014/main" xmlns="" id="{316ABACD-30BA-4638-BDEF-14BC34B754DB}"/>
                </a:ext>
              </a:extLst>
            </p:cNvPr>
            <p:cNvSpPr/>
            <p:nvPr/>
          </p:nvSpPr>
          <p:spPr>
            <a:xfrm>
              <a:off x="29735049" y="3351408"/>
              <a:ext cx="762228" cy="762229"/>
            </a:xfrm>
            <a:custGeom>
              <a:avLst/>
              <a:gdLst>
                <a:gd name="connsiteX0" fmla="*/ 381898 w 762228"/>
                <a:gd name="connsiteY0" fmla="*/ 761444 h 762228"/>
                <a:gd name="connsiteX1" fmla="*/ 2353 w 762228"/>
                <a:gd name="connsiteY1" fmla="*/ 381898 h 762228"/>
                <a:gd name="connsiteX2" fmla="*/ 381898 w 762228"/>
                <a:gd name="connsiteY2" fmla="*/ 2353 h 762228"/>
                <a:gd name="connsiteX3" fmla="*/ 761444 w 762228"/>
                <a:gd name="connsiteY3" fmla="*/ 381898 h 762228"/>
                <a:gd name="connsiteX4" fmla="*/ 381898 w 762228"/>
                <a:gd name="connsiteY4" fmla="*/ 761444 h 762228"/>
                <a:gd name="connsiteX5" fmla="*/ 381898 w 762228"/>
                <a:gd name="connsiteY5" fmla="*/ 88613 h 762228"/>
                <a:gd name="connsiteX6" fmla="*/ 88613 w 762228"/>
                <a:gd name="connsiteY6" fmla="*/ 381898 h 762228"/>
                <a:gd name="connsiteX7" fmla="*/ 381898 w 762228"/>
                <a:gd name="connsiteY7" fmla="*/ 675184 h 762228"/>
                <a:gd name="connsiteX8" fmla="*/ 675184 w 762228"/>
                <a:gd name="connsiteY8" fmla="*/ 381898 h 762228"/>
                <a:gd name="connsiteX9" fmla="*/ 381898 w 762228"/>
                <a:gd name="connsiteY9" fmla="*/ 88613 h 76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228" h="762228">
                  <a:moveTo>
                    <a:pt x="381898" y="761444"/>
                  </a:moveTo>
                  <a:cubicBezTo>
                    <a:pt x="172678" y="761444"/>
                    <a:pt x="2353" y="591119"/>
                    <a:pt x="2353" y="381898"/>
                  </a:cubicBezTo>
                  <a:cubicBezTo>
                    <a:pt x="2353" y="172678"/>
                    <a:pt x="172678" y="2353"/>
                    <a:pt x="381898" y="2353"/>
                  </a:cubicBezTo>
                  <a:cubicBezTo>
                    <a:pt x="591119" y="2353"/>
                    <a:pt x="761444" y="172678"/>
                    <a:pt x="761444" y="381898"/>
                  </a:cubicBezTo>
                  <a:cubicBezTo>
                    <a:pt x="761444" y="591119"/>
                    <a:pt x="591119" y="761444"/>
                    <a:pt x="381898" y="761444"/>
                  </a:cubicBezTo>
                  <a:close/>
                  <a:moveTo>
                    <a:pt x="381898" y="88613"/>
                  </a:moveTo>
                  <a:cubicBezTo>
                    <a:pt x="220042" y="88613"/>
                    <a:pt x="88613" y="220043"/>
                    <a:pt x="88613" y="381898"/>
                  </a:cubicBezTo>
                  <a:cubicBezTo>
                    <a:pt x="88613" y="543754"/>
                    <a:pt x="220042" y="675184"/>
                    <a:pt x="381898" y="675184"/>
                  </a:cubicBezTo>
                  <a:cubicBezTo>
                    <a:pt x="543754" y="675184"/>
                    <a:pt x="675184" y="543754"/>
                    <a:pt x="675184" y="381898"/>
                  </a:cubicBezTo>
                  <a:cubicBezTo>
                    <a:pt x="675184" y="220043"/>
                    <a:pt x="543754" y="88613"/>
                    <a:pt x="381898" y="886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7" name="任意多边形: 形状 6">
              <a:extLst>
                <a:ext uri="{FF2B5EF4-FFF2-40B4-BE49-F238E27FC236}">
                  <a16:creationId xmlns:a16="http://schemas.microsoft.com/office/drawing/2014/main" xmlns="" id="{CEB3903B-D3EC-442C-899C-12FBB47E107F}"/>
                </a:ext>
              </a:extLst>
            </p:cNvPr>
            <p:cNvSpPr/>
            <p:nvPr/>
          </p:nvSpPr>
          <p:spPr>
            <a:xfrm>
              <a:off x="29983479" y="3599838"/>
              <a:ext cx="266623" cy="266623"/>
            </a:xfrm>
            <a:custGeom>
              <a:avLst/>
              <a:gdLst>
                <a:gd name="connsiteX0" fmla="*/ 264584 w 266623"/>
                <a:gd name="connsiteY0" fmla="*/ 133468 h 266623"/>
                <a:gd name="connsiteX1" fmla="*/ 133468 w 266623"/>
                <a:gd name="connsiteY1" fmla="*/ 264584 h 266623"/>
                <a:gd name="connsiteX2" fmla="*/ 2353 w 266623"/>
                <a:gd name="connsiteY2" fmla="*/ 133468 h 266623"/>
                <a:gd name="connsiteX3" fmla="*/ 133468 w 266623"/>
                <a:gd name="connsiteY3" fmla="*/ 2353 h 266623"/>
                <a:gd name="connsiteX4" fmla="*/ 264584 w 266623"/>
                <a:gd name="connsiteY4" fmla="*/ 133468 h 26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623" h="266623">
                  <a:moveTo>
                    <a:pt x="264584" y="133468"/>
                  </a:moveTo>
                  <a:cubicBezTo>
                    <a:pt x="264584" y="205882"/>
                    <a:pt x="205882" y="264584"/>
                    <a:pt x="133468" y="264584"/>
                  </a:cubicBezTo>
                  <a:cubicBezTo>
                    <a:pt x="61055" y="264584"/>
                    <a:pt x="2353" y="205882"/>
                    <a:pt x="2353" y="133468"/>
                  </a:cubicBezTo>
                  <a:cubicBezTo>
                    <a:pt x="2353" y="61055"/>
                    <a:pt x="61055" y="2353"/>
                    <a:pt x="133468" y="2353"/>
                  </a:cubicBezTo>
                  <a:cubicBezTo>
                    <a:pt x="205882" y="2353"/>
                    <a:pt x="264584" y="61055"/>
                    <a:pt x="264584" y="133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8" name="任意多边形: 形状 7">
              <a:extLst>
                <a:ext uri="{FF2B5EF4-FFF2-40B4-BE49-F238E27FC236}">
                  <a16:creationId xmlns:a16="http://schemas.microsoft.com/office/drawing/2014/main" xmlns="" id="{DDE714B7-EF48-4059-A7D7-323C60B14F1E}"/>
                </a:ext>
              </a:extLst>
            </p:cNvPr>
            <p:cNvSpPr/>
            <p:nvPr/>
          </p:nvSpPr>
          <p:spPr>
            <a:xfrm>
              <a:off x="29940506" y="3556551"/>
              <a:ext cx="351315" cy="351315"/>
            </a:xfrm>
            <a:custGeom>
              <a:avLst/>
              <a:gdLst>
                <a:gd name="connsiteX0" fmla="*/ 176442 w 351315"/>
                <a:gd name="connsiteY0" fmla="*/ 350845 h 351315"/>
                <a:gd name="connsiteX1" fmla="*/ 2353 w 351315"/>
                <a:gd name="connsiteY1" fmla="*/ 176755 h 351315"/>
                <a:gd name="connsiteX2" fmla="*/ 176442 w 351315"/>
                <a:gd name="connsiteY2" fmla="*/ 2353 h 351315"/>
                <a:gd name="connsiteX3" fmla="*/ 350531 w 351315"/>
                <a:gd name="connsiteY3" fmla="*/ 176755 h 351315"/>
                <a:gd name="connsiteX4" fmla="*/ 176442 w 351315"/>
                <a:gd name="connsiteY4" fmla="*/ 350845 h 351315"/>
                <a:gd name="connsiteX5" fmla="*/ 176442 w 351315"/>
                <a:gd name="connsiteY5" fmla="*/ 88613 h 351315"/>
                <a:gd name="connsiteX6" fmla="*/ 88613 w 351315"/>
                <a:gd name="connsiteY6" fmla="*/ 176442 h 351315"/>
                <a:gd name="connsiteX7" fmla="*/ 176442 w 351315"/>
                <a:gd name="connsiteY7" fmla="*/ 264271 h 351315"/>
                <a:gd name="connsiteX8" fmla="*/ 264271 w 351315"/>
                <a:gd name="connsiteY8" fmla="*/ 176442 h 351315"/>
                <a:gd name="connsiteX9" fmla="*/ 176442 w 351315"/>
                <a:gd name="connsiteY9" fmla="*/ 88613 h 35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315" h="351315">
                  <a:moveTo>
                    <a:pt x="176442" y="350845"/>
                  </a:moveTo>
                  <a:cubicBezTo>
                    <a:pt x="80457" y="350845"/>
                    <a:pt x="2353" y="272740"/>
                    <a:pt x="2353" y="176755"/>
                  </a:cubicBezTo>
                  <a:cubicBezTo>
                    <a:pt x="2353" y="80771"/>
                    <a:pt x="80457" y="2353"/>
                    <a:pt x="176442" y="2353"/>
                  </a:cubicBezTo>
                  <a:cubicBezTo>
                    <a:pt x="272426" y="2353"/>
                    <a:pt x="350531" y="80457"/>
                    <a:pt x="350531" y="176755"/>
                  </a:cubicBezTo>
                  <a:cubicBezTo>
                    <a:pt x="350531" y="273053"/>
                    <a:pt x="272426" y="350845"/>
                    <a:pt x="176442" y="350845"/>
                  </a:cubicBezTo>
                  <a:close/>
                  <a:moveTo>
                    <a:pt x="176442" y="88613"/>
                  </a:moveTo>
                  <a:cubicBezTo>
                    <a:pt x="127822" y="88613"/>
                    <a:pt x="88613" y="128136"/>
                    <a:pt x="88613" y="176442"/>
                  </a:cubicBezTo>
                  <a:cubicBezTo>
                    <a:pt x="88613" y="224748"/>
                    <a:pt x="128136" y="264271"/>
                    <a:pt x="176442" y="264271"/>
                  </a:cubicBezTo>
                  <a:cubicBezTo>
                    <a:pt x="224748" y="264271"/>
                    <a:pt x="264271" y="224748"/>
                    <a:pt x="264271" y="176442"/>
                  </a:cubicBezTo>
                  <a:cubicBezTo>
                    <a:pt x="264271" y="128136"/>
                    <a:pt x="225061" y="88613"/>
                    <a:pt x="176442" y="886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9" name="任意多边形: 形状 16">
              <a:extLst>
                <a:ext uri="{FF2B5EF4-FFF2-40B4-BE49-F238E27FC236}">
                  <a16:creationId xmlns:a16="http://schemas.microsoft.com/office/drawing/2014/main" xmlns="" id="{5B683A89-7A3C-49D1-9D1C-168588EC3B26}"/>
                </a:ext>
              </a:extLst>
            </p:cNvPr>
            <p:cNvSpPr/>
            <p:nvPr/>
          </p:nvSpPr>
          <p:spPr>
            <a:xfrm>
              <a:off x="30114595" y="3575372"/>
              <a:ext cx="159974" cy="159974"/>
            </a:xfrm>
            <a:custGeom>
              <a:avLst/>
              <a:gdLst>
                <a:gd name="connsiteX0" fmla="*/ 157935 w 159973"/>
                <a:gd name="connsiteY0" fmla="*/ 80144 h 159973"/>
                <a:gd name="connsiteX1" fmla="*/ 80144 w 159973"/>
                <a:gd name="connsiteY1" fmla="*/ 157935 h 159973"/>
                <a:gd name="connsiteX2" fmla="*/ 2353 w 159973"/>
                <a:gd name="connsiteY2" fmla="*/ 80144 h 159973"/>
                <a:gd name="connsiteX3" fmla="*/ 80144 w 159973"/>
                <a:gd name="connsiteY3" fmla="*/ 2353 h 159973"/>
                <a:gd name="connsiteX4" fmla="*/ 157935 w 159973"/>
                <a:gd name="connsiteY4" fmla="*/ 80144 h 15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73" h="159973">
                  <a:moveTo>
                    <a:pt x="157935" y="80144"/>
                  </a:moveTo>
                  <a:cubicBezTo>
                    <a:pt x="157935" y="123107"/>
                    <a:pt x="123107" y="157935"/>
                    <a:pt x="80144" y="157935"/>
                  </a:cubicBezTo>
                  <a:cubicBezTo>
                    <a:pt x="37181" y="157935"/>
                    <a:pt x="2353" y="123107"/>
                    <a:pt x="2353" y="80144"/>
                  </a:cubicBezTo>
                  <a:cubicBezTo>
                    <a:pt x="2353" y="37181"/>
                    <a:pt x="37181" y="2353"/>
                    <a:pt x="80144" y="2353"/>
                  </a:cubicBezTo>
                  <a:cubicBezTo>
                    <a:pt x="123107" y="2353"/>
                    <a:pt x="157935" y="37181"/>
                    <a:pt x="157935" y="80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0" name="组合 179">
            <a:extLst>
              <a:ext uri="{FF2B5EF4-FFF2-40B4-BE49-F238E27FC236}">
                <a16:creationId xmlns:a16="http://schemas.microsoft.com/office/drawing/2014/main" xmlns="" id="{7F563136-6B6A-48A1-82CE-8C484F241A92}"/>
              </a:ext>
            </a:extLst>
          </p:cNvPr>
          <p:cNvGrpSpPr/>
          <p:nvPr/>
        </p:nvGrpSpPr>
        <p:grpSpPr>
          <a:xfrm>
            <a:off x="7168092" y="2481243"/>
            <a:ext cx="116445" cy="76935"/>
            <a:chOff x="41954746" y="2015929"/>
            <a:chExt cx="625266" cy="478904"/>
          </a:xfrm>
          <a:solidFill>
            <a:schemeClr val="bg1">
              <a:lumMod val="75000"/>
            </a:schemeClr>
          </a:solidFill>
        </p:grpSpPr>
        <p:sp>
          <p:nvSpPr>
            <p:cNvPr id="181" name="任意多边形: 形状 269">
              <a:extLst>
                <a:ext uri="{FF2B5EF4-FFF2-40B4-BE49-F238E27FC236}">
                  <a16:creationId xmlns:a16="http://schemas.microsoft.com/office/drawing/2014/main" xmlns="" id="{7636954C-6DB0-439C-8782-5E81D1D5E192}"/>
                </a:ext>
              </a:extLst>
            </p:cNvPr>
            <p:cNvSpPr/>
            <p:nvPr/>
          </p:nvSpPr>
          <p:spPr>
            <a:xfrm>
              <a:off x="42122944" y="2015929"/>
              <a:ext cx="457068" cy="478904"/>
            </a:xfrm>
            <a:custGeom>
              <a:avLst/>
              <a:gdLst>
                <a:gd name="connsiteX0" fmla="*/ 167732 w 457068"/>
                <a:gd name="connsiteY0" fmla="*/ 0 h 478904"/>
                <a:gd name="connsiteX1" fmla="*/ 357276 w 457068"/>
                <a:gd name="connsiteY1" fmla="*/ 189509 h 478904"/>
                <a:gd name="connsiteX2" fmla="*/ 326624 w 457068"/>
                <a:gd name="connsiteY2" fmla="*/ 292679 h 478904"/>
                <a:gd name="connsiteX3" fmla="*/ 330832 w 457068"/>
                <a:gd name="connsiteY3" fmla="*/ 296168 h 478904"/>
                <a:gd name="connsiteX4" fmla="*/ 445392 w 457068"/>
                <a:gd name="connsiteY4" fmla="*/ 410762 h 478904"/>
                <a:gd name="connsiteX5" fmla="*/ 445392 w 457068"/>
                <a:gd name="connsiteY5" fmla="*/ 467204 h 478904"/>
                <a:gd name="connsiteX6" fmla="*/ 417172 w 457068"/>
                <a:gd name="connsiteY6" fmla="*/ 478904 h 478904"/>
                <a:gd name="connsiteX7" fmla="*/ 388984 w 457068"/>
                <a:gd name="connsiteY7" fmla="*/ 467239 h 478904"/>
                <a:gd name="connsiteX8" fmla="*/ 274392 w 457068"/>
                <a:gd name="connsiteY8" fmla="*/ 352576 h 478904"/>
                <a:gd name="connsiteX9" fmla="*/ 271004 w 457068"/>
                <a:gd name="connsiteY9" fmla="*/ 348437 h 478904"/>
                <a:gd name="connsiteX10" fmla="*/ 167732 w 457068"/>
                <a:gd name="connsiteY10" fmla="*/ 379086 h 478904"/>
                <a:gd name="connsiteX11" fmla="*/ 33692 w 457068"/>
                <a:gd name="connsiteY11" fmla="*/ 323581 h 478904"/>
                <a:gd name="connsiteX12" fmla="*/ 0 w 457068"/>
                <a:gd name="connsiteY12" fmla="*/ 273626 h 478904"/>
                <a:gd name="connsiteX13" fmla="*/ 70956 w 457068"/>
                <a:gd name="connsiteY13" fmla="*/ 273626 h 478904"/>
                <a:gd name="connsiteX14" fmla="*/ 76068 w 457068"/>
                <a:gd name="connsiteY14" fmla="*/ 281193 h 478904"/>
                <a:gd name="connsiteX15" fmla="*/ 167732 w 457068"/>
                <a:gd name="connsiteY15" fmla="*/ 319224 h 478904"/>
                <a:gd name="connsiteX16" fmla="*/ 297412 w 457068"/>
                <a:gd name="connsiteY16" fmla="*/ 189543 h 478904"/>
                <a:gd name="connsiteX17" fmla="*/ 167732 w 457068"/>
                <a:gd name="connsiteY17" fmla="*/ 59829 h 478904"/>
                <a:gd name="connsiteX18" fmla="*/ 76068 w 457068"/>
                <a:gd name="connsiteY18" fmla="*/ 97876 h 478904"/>
                <a:gd name="connsiteX19" fmla="*/ 74436 w 457068"/>
                <a:gd name="connsiteY19" fmla="*/ 100292 h 478904"/>
                <a:gd name="connsiteX20" fmla="*/ 3484 w 457068"/>
                <a:gd name="connsiteY20" fmla="*/ 100292 h 478904"/>
                <a:gd name="connsiteX21" fmla="*/ 33692 w 457068"/>
                <a:gd name="connsiteY21" fmla="*/ 55506 h 478904"/>
                <a:gd name="connsiteX22" fmla="*/ 167732 w 457068"/>
                <a:gd name="connsiteY22" fmla="*/ 0 h 47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7068" h="478904">
                  <a:moveTo>
                    <a:pt x="167732" y="0"/>
                  </a:moveTo>
                  <a:cubicBezTo>
                    <a:pt x="272440" y="0"/>
                    <a:pt x="357276" y="84835"/>
                    <a:pt x="357276" y="189509"/>
                  </a:cubicBezTo>
                  <a:cubicBezTo>
                    <a:pt x="357276" y="227616"/>
                    <a:pt x="345952" y="262987"/>
                    <a:pt x="326624" y="292679"/>
                  </a:cubicBezTo>
                  <a:cubicBezTo>
                    <a:pt x="328028" y="293842"/>
                    <a:pt x="329500" y="294834"/>
                    <a:pt x="330832" y="296168"/>
                  </a:cubicBezTo>
                  <a:lnTo>
                    <a:pt x="445392" y="410762"/>
                  </a:lnTo>
                  <a:cubicBezTo>
                    <a:pt x="460960" y="426395"/>
                    <a:pt x="460960" y="451640"/>
                    <a:pt x="445392" y="467204"/>
                  </a:cubicBezTo>
                  <a:cubicBezTo>
                    <a:pt x="437596" y="475038"/>
                    <a:pt x="427400" y="478904"/>
                    <a:pt x="417172" y="478904"/>
                  </a:cubicBezTo>
                  <a:cubicBezTo>
                    <a:pt x="406944" y="478904"/>
                    <a:pt x="396784" y="475038"/>
                    <a:pt x="388984" y="467239"/>
                  </a:cubicBezTo>
                  <a:lnTo>
                    <a:pt x="274392" y="352576"/>
                  </a:lnTo>
                  <a:cubicBezTo>
                    <a:pt x="273092" y="351310"/>
                    <a:pt x="272064" y="349908"/>
                    <a:pt x="271004" y="348437"/>
                  </a:cubicBezTo>
                  <a:cubicBezTo>
                    <a:pt x="241208" y="367729"/>
                    <a:pt x="205804" y="379086"/>
                    <a:pt x="167732" y="379086"/>
                  </a:cubicBezTo>
                  <a:cubicBezTo>
                    <a:pt x="115396" y="379086"/>
                    <a:pt x="68004" y="357878"/>
                    <a:pt x="33692" y="323581"/>
                  </a:cubicBezTo>
                  <a:lnTo>
                    <a:pt x="0" y="273626"/>
                  </a:lnTo>
                  <a:lnTo>
                    <a:pt x="70956" y="273626"/>
                  </a:lnTo>
                  <a:lnTo>
                    <a:pt x="76068" y="281193"/>
                  </a:lnTo>
                  <a:cubicBezTo>
                    <a:pt x="99560" y="304677"/>
                    <a:pt x="131988" y="319224"/>
                    <a:pt x="167732" y="319224"/>
                  </a:cubicBezTo>
                  <a:cubicBezTo>
                    <a:pt x="239224" y="319224"/>
                    <a:pt x="297412" y="261037"/>
                    <a:pt x="297412" y="189543"/>
                  </a:cubicBezTo>
                  <a:cubicBezTo>
                    <a:pt x="297412" y="118050"/>
                    <a:pt x="239224" y="59829"/>
                    <a:pt x="167732" y="59829"/>
                  </a:cubicBezTo>
                  <a:cubicBezTo>
                    <a:pt x="131988" y="59829"/>
                    <a:pt x="99560" y="74384"/>
                    <a:pt x="76068" y="97876"/>
                  </a:cubicBezTo>
                  <a:lnTo>
                    <a:pt x="74436" y="100292"/>
                  </a:lnTo>
                  <a:lnTo>
                    <a:pt x="3484" y="100292"/>
                  </a:lnTo>
                  <a:lnTo>
                    <a:pt x="33692" y="55506"/>
                  </a:lnTo>
                  <a:cubicBezTo>
                    <a:pt x="68004" y="21209"/>
                    <a:pt x="115396" y="0"/>
                    <a:pt x="167732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2" name="图形 26">
              <a:extLst>
                <a:ext uri="{FF2B5EF4-FFF2-40B4-BE49-F238E27FC236}">
                  <a16:creationId xmlns:a16="http://schemas.microsoft.com/office/drawing/2014/main" xmlns="" id="{47A6011C-3BD0-4CCB-9C42-43145E46B54C}"/>
                </a:ext>
              </a:extLst>
            </p:cNvPr>
            <p:cNvSpPr/>
            <p:nvPr/>
          </p:nvSpPr>
          <p:spPr>
            <a:xfrm flipH="1">
              <a:off x="41954746" y="2128838"/>
              <a:ext cx="399472" cy="143566"/>
            </a:xfrm>
            <a:custGeom>
              <a:avLst/>
              <a:gdLst>
                <a:gd name="connsiteX0" fmla="*/ 431006 w 742950"/>
                <a:gd name="connsiteY0" fmla="*/ 517684 h 523875"/>
                <a:gd name="connsiteX1" fmla="*/ 431006 w 742950"/>
                <a:gd name="connsiteY1" fmla="*/ 517684 h 523875"/>
                <a:gd name="connsiteX2" fmla="*/ 422434 w 742950"/>
                <a:gd name="connsiteY2" fmla="*/ 510064 h 523875"/>
                <a:gd name="connsiteX3" fmla="*/ 387191 w 742950"/>
                <a:gd name="connsiteY3" fmla="*/ 77629 h 523875"/>
                <a:gd name="connsiteX4" fmla="*/ 330994 w 742950"/>
                <a:gd name="connsiteY4" fmla="*/ 357664 h 523875"/>
                <a:gd name="connsiteX5" fmla="*/ 322421 w 742950"/>
                <a:gd name="connsiteY5" fmla="*/ 364331 h 523875"/>
                <a:gd name="connsiteX6" fmla="*/ 286226 w 742950"/>
                <a:gd name="connsiteY6" fmla="*/ 364331 h 523875"/>
                <a:gd name="connsiteX7" fmla="*/ 277654 w 742950"/>
                <a:gd name="connsiteY7" fmla="*/ 358616 h 523875"/>
                <a:gd name="connsiteX8" fmla="*/ 251936 w 742950"/>
                <a:gd name="connsiteY8" fmla="*/ 274796 h 523875"/>
                <a:gd name="connsiteX9" fmla="*/ 227171 w 742950"/>
                <a:gd name="connsiteY9" fmla="*/ 358616 h 523875"/>
                <a:gd name="connsiteX10" fmla="*/ 218599 w 742950"/>
                <a:gd name="connsiteY10" fmla="*/ 364331 h 523875"/>
                <a:gd name="connsiteX11" fmla="*/ 15716 w 742950"/>
                <a:gd name="connsiteY11" fmla="*/ 364331 h 523875"/>
                <a:gd name="connsiteX12" fmla="*/ 7144 w 742950"/>
                <a:gd name="connsiteY12" fmla="*/ 355759 h 523875"/>
                <a:gd name="connsiteX13" fmla="*/ 15716 w 742950"/>
                <a:gd name="connsiteY13" fmla="*/ 347186 h 523875"/>
                <a:gd name="connsiteX14" fmla="*/ 213836 w 742950"/>
                <a:gd name="connsiteY14" fmla="*/ 347186 h 523875"/>
                <a:gd name="connsiteX15" fmla="*/ 244316 w 742950"/>
                <a:gd name="connsiteY15" fmla="*/ 242411 h 523875"/>
                <a:gd name="connsiteX16" fmla="*/ 252889 w 742950"/>
                <a:gd name="connsiteY16" fmla="*/ 236696 h 523875"/>
                <a:gd name="connsiteX17" fmla="*/ 252889 w 742950"/>
                <a:gd name="connsiteY17" fmla="*/ 236696 h 523875"/>
                <a:gd name="connsiteX18" fmla="*/ 261461 w 742950"/>
                <a:gd name="connsiteY18" fmla="*/ 242411 h 523875"/>
                <a:gd name="connsiteX19" fmla="*/ 293846 w 742950"/>
                <a:gd name="connsiteY19" fmla="*/ 348139 h 523875"/>
                <a:gd name="connsiteX20" fmla="*/ 316706 w 742950"/>
                <a:gd name="connsiteY20" fmla="*/ 348139 h 523875"/>
                <a:gd name="connsiteX21" fmla="*/ 382429 w 742950"/>
                <a:gd name="connsiteY21" fmla="*/ 14764 h 523875"/>
                <a:gd name="connsiteX22" fmla="*/ 391001 w 742950"/>
                <a:gd name="connsiteY22" fmla="*/ 7144 h 523875"/>
                <a:gd name="connsiteX23" fmla="*/ 398621 w 742950"/>
                <a:gd name="connsiteY23" fmla="*/ 14764 h 523875"/>
                <a:gd name="connsiteX24" fmla="*/ 433864 w 742950"/>
                <a:gd name="connsiteY24" fmla="*/ 444341 h 523875"/>
                <a:gd name="connsiteX25" fmla="*/ 485299 w 742950"/>
                <a:gd name="connsiteY25" fmla="*/ 166211 h 523875"/>
                <a:gd name="connsiteX26" fmla="*/ 493871 w 742950"/>
                <a:gd name="connsiteY26" fmla="*/ 159544 h 523875"/>
                <a:gd name="connsiteX27" fmla="*/ 493871 w 742950"/>
                <a:gd name="connsiteY27" fmla="*/ 159544 h 523875"/>
                <a:gd name="connsiteX28" fmla="*/ 502444 w 742950"/>
                <a:gd name="connsiteY28" fmla="*/ 166211 h 523875"/>
                <a:gd name="connsiteX29" fmla="*/ 538639 w 742950"/>
                <a:gd name="connsiteY29" fmla="*/ 348139 h 523875"/>
                <a:gd name="connsiteX30" fmla="*/ 731044 w 742950"/>
                <a:gd name="connsiteY30" fmla="*/ 348139 h 523875"/>
                <a:gd name="connsiteX31" fmla="*/ 739616 w 742950"/>
                <a:gd name="connsiteY31" fmla="*/ 356711 h 523875"/>
                <a:gd name="connsiteX32" fmla="*/ 731044 w 742950"/>
                <a:gd name="connsiteY32" fmla="*/ 365284 h 523875"/>
                <a:gd name="connsiteX33" fmla="*/ 531019 w 742950"/>
                <a:gd name="connsiteY33" fmla="*/ 365284 h 523875"/>
                <a:gd name="connsiteX34" fmla="*/ 522446 w 742950"/>
                <a:gd name="connsiteY34" fmla="*/ 358616 h 523875"/>
                <a:gd name="connsiteX35" fmla="*/ 493871 w 742950"/>
                <a:gd name="connsiteY35" fmla="*/ 213836 h 523875"/>
                <a:gd name="connsiteX36" fmla="*/ 438626 w 742950"/>
                <a:gd name="connsiteY36" fmla="*/ 511016 h 523875"/>
                <a:gd name="connsiteX37" fmla="*/ 431006 w 742950"/>
                <a:gd name="connsiteY37" fmla="*/ 517684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42950" h="523875">
                  <a:moveTo>
                    <a:pt x="431006" y="517684"/>
                  </a:moveTo>
                  <a:cubicBezTo>
                    <a:pt x="431006" y="517684"/>
                    <a:pt x="431006" y="517684"/>
                    <a:pt x="431006" y="517684"/>
                  </a:cubicBezTo>
                  <a:cubicBezTo>
                    <a:pt x="426244" y="517684"/>
                    <a:pt x="422434" y="513874"/>
                    <a:pt x="422434" y="510064"/>
                  </a:cubicBezTo>
                  <a:lnTo>
                    <a:pt x="387191" y="77629"/>
                  </a:lnTo>
                  <a:lnTo>
                    <a:pt x="330994" y="357664"/>
                  </a:lnTo>
                  <a:cubicBezTo>
                    <a:pt x="330041" y="361474"/>
                    <a:pt x="326231" y="364331"/>
                    <a:pt x="322421" y="364331"/>
                  </a:cubicBezTo>
                  <a:lnTo>
                    <a:pt x="286226" y="364331"/>
                  </a:lnTo>
                  <a:cubicBezTo>
                    <a:pt x="282416" y="364331"/>
                    <a:pt x="279559" y="361474"/>
                    <a:pt x="277654" y="358616"/>
                  </a:cubicBezTo>
                  <a:lnTo>
                    <a:pt x="251936" y="274796"/>
                  </a:lnTo>
                  <a:lnTo>
                    <a:pt x="227171" y="358616"/>
                  </a:lnTo>
                  <a:cubicBezTo>
                    <a:pt x="226219" y="362426"/>
                    <a:pt x="222409" y="364331"/>
                    <a:pt x="218599" y="364331"/>
                  </a:cubicBezTo>
                  <a:lnTo>
                    <a:pt x="15716" y="364331"/>
                  </a:lnTo>
                  <a:cubicBezTo>
                    <a:pt x="10954" y="364331"/>
                    <a:pt x="7144" y="360521"/>
                    <a:pt x="7144" y="355759"/>
                  </a:cubicBezTo>
                  <a:cubicBezTo>
                    <a:pt x="7144" y="350996"/>
                    <a:pt x="10954" y="347186"/>
                    <a:pt x="15716" y="347186"/>
                  </a:cubicBezTo>
                  <a:lnTo>
                    <a:pt x="213836" y="347186"/>
                  </a:lnTo>
                  <a:lnTo>
                    <a:pt x="244316" y="242411"/>
                  </a:lnTo>
                  <a:cubicBezTo>
                    <a:pt x="245269" y="238601"/>
                    <a:pt x="249079" y="236696"/>
                    <a:pt x="252889" y="236696"/>
                  </a:cubicBezTo>
                  <a:cubicBezTo>
                    <a:pt x="252889" y="236696"/>
                    <a:pt x="252889" y="236696"/>
                    <a:pt x="252889" y="236696"/>
                  </a:cubicBezTo>
                  <a:cubicBezTo>
                    <a:pt x="256699" y="236696"/>
                    <a:pt x="259556" y="239554"/>
                    <a:pt x="261461" y="242411"/>
                  </a:cubicBezTo>
                  <a:lnTo>
                    <a:pt x="293846" y="348139"/>
                  </a:lnTo>
                  <a:lnTo>
                    <a:pt x="316706" y="348139"/>
                  </a:lnTo>
                  <a:lnTo>
                    <a:pt x="382429" y="14764"/>
                  </a:lnTo>
                  <a:cubicBezTo>
                    <a:pt x="382429" y="10001"/>
                    <a:pt x="386239" y="7144"/>
                    <a:pt x="391001" y="7144"/>
                  </a:cubicBezTo>
                  <a:cubicBezTo>
                    <a:pt x="394811" y="7144"/>
                    <a:pt x="398621" y="10954"/>
                    <a:pt x="398621" y="14764"/>
                  </a:cubicBezTo>
                  <a:lnTo>
                    <a:pt x="433864" y="444341"/>
                  </a:lnTo>
                  <a:lnTo>
                    <a:pt x="485299" y="166211"/>
                  </a:lnTo>
                  <a:cubicBezTo>
                    <a:pt x="486251" y="162401"/>
                    <a:pt x="489109" y="159544"/>
                    <a:pt x="493871" y="159544"/>
                  </a:cubicBezTo>
                  <a:cubicBezTo>
                    <a:pt x="493871" y="159544"/>
                    <a:pt x="493871" y="159544"/>
                    <a:pt x="493871" y="159544"/>
                  </a:cubicBezTo>
                  <a:cubicBezTo>
                    <a:pt x="497681" y="159544"/>
                    <a:pt x="501491" y="162401"/>
                    <a:pt x="502444" y="166211"/>
                  </a:cubicBezTo>
                  <a:lnTo>
                    <a:pt x="538639" y="348139"/>
                  </a:lnTo>
                  <a:lnTo>
                    <a:pt x="731044" y="348139"/>
                  </a:lnTo>
                  <a:cubicBezTo>
                    <a:pt x="735806" y="348139"/>
                    <a:pt x="739616" y="351949"/>
                    <a:pt x="739616" y="356711"/>
                  </a:cubicBezTo>
                  <a:cubicBezTo>
                    <a:pt x="739616" y="361474"/>
                    <a:pt x="735806" y="365284"/>
                    <a:pt x="731044" y="365284"/>
                  </a:cubicBezTo>
                  <a:lnTo>
                    <a:pt x="531019" y="365284"/>
                  </a:lnTo>
                  <a:cubicBezTo>
                    <a:pt x="527209" y="365284"/>
                    <a:pt x="523399" y="362426"/>
                    <a:pt x="522446" y="358616"/>
                  </a:cubicBezTo>
                  <a:lnTo>
                    <a:pt x="493871" y="213836"/>
                  </a:lnTo>
                  <a:lnTo>
                    <a:pt x="438626" y="511016"/>
                  </a:lnTo>
                  <a:cubicBezTo>
                    <a:pt x="438626" y="514826"/>
                    <a:pt x="434816" y="517684"/>
                    <a:pt x="431006" y="517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3" name="图形 187">
            <a:extLst>
              <a:ext uri="{FF2B5EF4-FFF2-40B4-BE49-F238E27FC236}">
                <a16:creationId xmlns:a16="http://schemas.microsoft.com/office/drawing/2014/main" xmlns="" id="{C46B6ED0-9ABC-4449-B89F-1A2D17EC6B04}"/>
              </a:ext>
            </a:extLst>
          </p:cNvPr>
          <p:cNvSpPr/>
          <p:nvPr/>
        </p:nvSpPr>
        <p:spPr>
          <a:xfrm>
            <a:off x="7327800" y="2484411"/>
            <a:ext cx="139484" cy="70596"/>
          </a:xfrm>
          <a:custGeom>
            <a:avLst/>
            <a:gdLst>
              <a:gd name="connsiteX0" fmla="*/ 1435894 w 1866900"/>
              <a:gd name="connsiteY0" fmla="*/ 209074 h 1095375"/>
              <a:gd name="connsiteX1" fmla="*/ 1412081 w 1866900"/>
              <a:gd name="connsiteY1" fmla="*/ 172879 h 1095375"/>
              <a:gd name="connsiteX2" fmla="*/ 1328261 w 1866900"/>
              <a:gd name="connsiteY2" fmla="*/ 136684 h 1095375"/>
              <a:gd name="connsiteX3" fmla="*/ 1256824 w 1866900"/>
              <a:gd name="connsiteY3" fmla="*/ 172879 h 1095375"/>
              <a:gd name="connsiteX4" fmla="*/ 1233011 w 1866900"/>
              <a:gd name="connsiteY4" fmla="*/ 209074 h 1095375"/>
              <a:gd name="connsiteX5" fmla="*/ 1435894 w 1866900"/>
              <a:gd name="connsiteY5" fmla="*/ 209074 h 1095375"/>
              <a:gd name="connsiteX6" fmla="*/ 1567339 w 1866900"/>
              <a:gd name="connsiteY6" fmla="*/ 232886 h 1095375"/>
              <a:gd name="connsiteX7" fmla="*/ 1734026 w 1866900"/>
              <a:gd name="connsiteY7" fmla="*/ 340519 h 1095375"/>
              <a:gd name="connsiteX8" fmla="*/ 1864519 w 1866900"/>
              <a:gd name="connsiteY8" fmla="*/ 650081 h 1095375"/>
              <a:gd name="connsiteX9" fmla="*/ 1745456 w 1866900"/>
              <a:gd name="connsiteY9" fmla="*/ 959644 h 1095375"/>
              <a:gd name="connsiteX10" fmla="*/ 1435894 w 1866900"/>
              <a:gd name="connsiteY10" fmla="*/ 1091089 h 1095375"/>
              <a:gd name="connsiteX11" fmla="*/ 1233011 w 1866900"/>
              <a:gd name="connsiteY11" fmla="*/ 1043464 h 1095375"/>
              <a:gd name="connsiteX12" fmla="*/ 1077754 w 1866900"/>
              <a:gd name="connsiteY12" fmla="*/ 912019 h 1095375"/>
              <a:gd name="connsiteX13" fmla="*/ 1006316 w 1866900"/>
              <a:gd name="connsiteY13" fmla="*/ 804386 h 1095375"/>
              <a:gd name="connsiteX14" fmla="*/ 934879 w 1866900"/>
              <a:gd name="connsiteY14" fmla="*/ 709136 h 1095375"/>
              <a:gd name="connsiteX15" fmla="*/ 863441 w 1866900"/>
              <a:gd name="connsiteY15" fmla="*/ 804386 h 1095375"/>
              <a:gd name="connsiteX16" fmla="*/ 792004 w 1866900"/>
              <a:gd name="connsiteY16" fmla="*/ 899636 h 1095375"/>
              <a:gd name="connsiteX17" fmla="*/ 636746 w 1866900"/>
              <a:gd name="connsiteY17" fmla="*/ 1042511 h 1095375"/>
              <a:gd name="connsiteX18" fmla="*/ 433864 w 1866900"/>
              <a:gd name="connsiteY18" fmla="*/ 1078706 h 1095375"/>
              <a:gd name="connsiteX19" fmla="*/ 124301 w 1866900"/>
              <a:gd name="connsiteY19" fmla="*/ 947261 h 1095375"/>
              <a:gd name="connsiteX20" fmla="*/ 7144 w 1866900"/>
              <a:gd name="connsiteY20" fmla="*/ 650081 h 1095375"/>
              <a:gd name="connsiteX21" fmla="*/ 138589 w 1866900"/>
              <a:gd name="connsiteY21" fmla="*/ 340519 h 1095375"/>
              <a:gd name="connsiteX22" fmla="*/ 305276 w 1866900"/>
              <a:gd name="connsiteY22" fmla="*/ 232886 h 1095375"/>
              <a:gd name="connsiteX23" fmla="*/ 376714 w 1866900"/>
              <a:gd name="connsiteY23" fmla="*/ 77629 h 1095375"/>
              <a:gd name="connsiteX24" fmla="*/ 543401 w 1866900"/>
              <a:gd name="connsiteY24" fmla="*/ 7144 h 1095375"/>
              <a:gd name="connsiteX25" fmla="*/ 710089 w 1866900"/>
              <a:gd name="connsiteY25" fmla="*/ 78581 h 1095375"/>
              <a:gd name="connsiteX26" fmla="*/ 770096 w 1866900"/>
              <a:gd name="connsiteY26" fmla="*/ 209074 h 1095375"/>
              <a:gd name="connsiteX27" fmla="*/ 1091089 w 1866900"/>
              <a:gd name="connsiteY27" fmla="*/ 209074 h 1095375"/>
              <a:gd name="connsiteX28" fmla="*/ 1162526 w 1866900"/>
              <a:gd name="connsiteY28" fmla="*/ 90011 h 1095375"/>
              <a:gd name="connsiteX29" fmla="*/ 1329214 w 1866900"/>
              <a:gd name="connsiteY29" fmla="*/ 18574 h 1095375"/>
              <a:gd name="connsiteX30" fmla="*/ 1495901 w 1866900"/>
              <a:gd name="connsiteY30" fmla="*/ 90011 h 1095375"/>
              <a:gd name="connsiteX31" fmla="*/ 1567339 w 1866900"/>
              <a:gd name="connsiteY31" fmla="*/ 232886 h 1095375"/>
              <a:gd name="connsiteX32" fmla="*/ 1567339 w 1866900"/>
              <a:gd name="connsiteY32" fmla="*/ 232886 h 1095375"/>
              <a:gd name="connsiteX33" fmla="*/ 435769 w 1866900"/>
              <a:gd name="connsiteY33" fmla="*/ 209074 h 1095375"/>
              <a:gd name="connsiteX34" fmla="*/ 638651 w 1866900"/>
              <a:gd name="connsiteY34" fmla="*/ 209074 h 1095375"/>
              <a:gd name="connsiteX35" fmla="*/ 614839 w 1866900"/>
              <a:gd name="connsiteY35" fmla="*/ 172879 h 1095375"/>
              <a:gd name="connsiteX36" fmla="*/ 543401 w 1866900"/>
              <a:gd name="connsiteY36" fmla="*/ 149066 h 1095375"/>
              <a:gd name="connsiteX37" fmla="*/ 459581 w 1866900"/>
              <a:gd name="connsiteY37" fmla="*/ 172879 h 1095375"/>
              <a:gd name="connsiteX38" fmla="*/ 435769 w 1866900"/>
              <a:gd name="connsiteY38" fmla="*/ 209074 h 1095375"/>
              <a:gd name="connsiteX39" fmla="*/ 435769 w 1866900"/>
              <a:gd name="connsiteY39" fmla="*/ 399574 h 1095375"/>
              <a:gd name="connsiteX40" fmla="*/ 614839 w 1866900"/>
              <a:gd name="connsiteY40" fmla="*/ 471011 h 1095375"/>
              <a:gd name="connsiteX41" fmla="*/ 686276 w 1866900"/>
              <a:gd name="connsiteY41" fmla="*/ 650081 h 1095375"/>
              <a:gd name="connsiteX42" fmla="*/ 614839 w 1866900"/>
              <a:gd name="connsiteY42" fmla="*/ 829151 h 1095375"/>
              <a:gd name="connsiteX43" fmla="*/ 435769 w 1866900"/>
              <a:gd name="connsiteY43" fmla="*/ 900589 h 1095375"/>
              <a:gd name="connsiteX44" fmla="*/ 257651 w 1866900"/>
              <a:gd name="connsiteY44" fmla="*/ 829151 h 1095375"/>
              <a:gd name="connsiteX45" fmla="*/ 186214 w 1866900"/>
              <a:gd name="connsiteY45" fmla="*/ 650081 h 1095375"/>
              <a:gd name="connsiteX46" fmla="*/ 269081 w 1866900"/>
              <a:gd name="connsiteY46" fmla="*/ 471011 h 1095375"/>
              <a:gd name="connsiteX47" fmla="*/ 435769 w 1866900"/>
              <a:gd name="connsiteY47" fmla="*/ 399574 h 1095375"/>
              <a:gd name="connsiteX48" fmla="*/ 554831 w 1866900"/>
              <a:gd name="connsiteY48" fmla="*/ 531019 h 1095375"/>
              <a:gd name="connsiteX49" fmla="*/ 435769 w 1866900"/>
              <a:gd name="connsiteY49" fmla="*/ 471011 h 1095375"/>
              <a:gd name="connsiteX50" fmla="*/ 316706 w 1866900"/>
              <a:gd name="connsiteY50" fmla="*/ 518636 h 1095375"/>
              <a:gd name="connsiteX51" fmla="*/ 269081 w 1866900"/>
              <a:gd name="connsiteY51" fmla="*/ 637699 h 1095375"/>
              <a:gd name="connsiteX52" fmla="*/ 316706 w 1866900"/>
              <a:gd name="connsiteY52" fmla="*/ 756761 h 1095375"/>
              <a:gd name="connsiteX53" fmla="*/ 435769 w 1866900"/>
              <a:gd name="connsiteY53" fmla="*/ 804386 h 1095375"/>
              <a:gd name="connsiteX54" fmla="*/ 554831 w 1866900"/>
              <a:gd name="connsiteY54" fmla="*/ 756761 h 1095375"/>
              <a:gd name="connsiteX55" fmla="*/ 602456 w 1866900"/>
              <a:gd name="connsiteY55" fmla="*/ 637699 h 1095375"/>
              <a:gd name="connsiteX56" fmla="*/ 554831 w 1866900"/>
              <a:gd name="connsiteY56" fmla="*/ 531019 h 1095375"/>
              <a:gd name="connsiteX57" fmla="*/ 1435894 w 1866900"/>
              <a:gd name="connsiteY57" fmla="*/ 399574 h 1095375"/>
              <a:gd name="connsiteX58" fmla="*/ 1614964 w 1866900"/>
              <a:gd name="connsiteY58" fmla="*/ 471011 h 1095375"/>
              <a:gd name="connsiteX59" fmla="*/ 1686401 w 1866900"/>
              <a:gd name="connsiteY59" fmla="*/ 650081 h 1095375"/>
              <a:gd name="connsiteX60" fmla="*/ 1614964 w 1866900"/>
              <a:gd name="connsiteY60" fmla="*/ 829151 h 1095375"/>
              <a:gd name="connsiteX61" fmla="*/ 1435894 w 1866900"/>
              <a:gd name="connsiteY61" fmla="*/ 900589 h 1095375"/>
              <a:gd name="connsiteX62" fmla="*/ 1256824 w 1866900"/>
              <a:gd name="connsiteY62" fmla="*/ 829151 h 1095375"/>
              <a:gd name="connsiteX63" fmla="*/ 1185386 w 1866900"/>
              <a:gd name="connsiteY63" fmla="*/ 650081 h 1095375"/>
              <a:gd name="connsiteX64" fmla="*/ 1256824 w 1866900"/>
              <a:gd name="connsiteY64" fmla="*/ 471011 h 1095375"/>
              <a:gd name="connsiteX65" fmla="*/ 1435894 w 1866900"/>
              <a:gd name="connsiteY65" fmla="*/ 399574 h 1095375"/>
              <a:gd name="connsiteX66" fmla="*/ 1435894 w 1866900"/>
              <a:gd name="connsiteY66" fmla="*/ 471011 h 1095375"/>
              <a:gd name="connsiteX67" fmla="*/ 1316831 w 1866900"/>
              <a:gd name="connsiteY67" fmla="*/ 518636 h 1095375"/>
              <a:gd name="connsiteX68" fmla="*/ 1269206 w 1866900"/>
              <a:gd name="connsiteY68" fmla="*/ 637699 h 1095375"/>
              <a:gd name="connsiteX69" fmla="*/ 1316831 w 1866900"/>
              <a:gd name="connsiteY69" fmla="*/ 756761 h 1095375"/>
              <a:gd name="connsiteX70" fmla="*/ 1435894 w 1866900"/>
              <a:gd name="connsiteY70" fmla="*/ 804386 h 1095375"/>
              <a:gd name="connsiteX71" fmla="*/ 1554956 w 1866900"/>
              <a:gd name="connsiteY71" fmla="*/ 756761 h 1095375"/>
              <a:gd name="connsiteX72" fmla="*/ 1602581 w 1866900"/>
              <a:gd name="connsiteY72" fmla="*/ 637699 h 1095375"/>
              <a:gd name="connsiteX73" fmla="*/ 1554956 w 1866900"/>
              <a:gd name="connsiteY73" fmla="*/ 518636 h 1095375"/>
              <a:gd name="connsiteX74" fmla="*/ 1435894 w 1866900"/>
              <a:gd name="connsiteY74" fmla="*/ 471011 h 1095375"/>
              <a:gd name="connsiteX75" fmla="*/ 1150144 w 1866900"/>
              <a:gd name="connsiteY75" fmla="*/ 340519 h 1095375"/>
              <a:gd name="connsiteX76" fmla="*/ 1173956 w 1866900"/>
              <a:gd name="connsiteY76" fmla="*/ 459581 h 1095375"/>
              <a:gd name="connsiteX77" fmla="*/ 1102519 w 1866900"/>
              <a:gd name="connsiteY77" fmla="*/ 626269 h 1095375"/>
              <a:gd name="connsiteX78" fmla="*/ 1066324 w 1866900"/>
              <a:gd name="connsiteY78" fmla="*/ 662464 h 1095375"/>
              <a:gd name="connsiteX79" fmla="*/ 1113949 w 1866900"/>
              <a:gd name="connsiteY79" fmla="*/ 722471 h 1095375"/>
              <a:gd name="connsiteX80" fmla="*/ 1185386 w 1866900"/>
              <a:gd name="connsiteY80" fmla="*/ 817721 h 1095375"/>
              <a:gd name="connsiteX81" fmla="*/ 1292066 w 1866900"/>
              <a:gd name="connsiteY81" fmla="*/ 912971 h 1095375"/>
              <a:gd name="connsiteX82" fmla="*/ 1434941 w 1866900"/>
              <a:gd name="connsiteY82" fmla="*/ 949166 h 1095375"/>
              <a:gd name="connsiteX83" fmla="*/ 1649254 w 1866900"/>
              <a:gd name="connsiteY83" fmla="*/ 853916 h 1095375"/>
              <a:gd name="connsiteX84" fmla="*/ 1733074 w 1866900"/>
              <a:gd name="connsiteY84" fmla="*/ 639604 h 1095375"/>
              <a:gd name="connsiteX85" fmla="*/ 1649254 w 1866900"/>
              <a:gd name="connsiteY85" fmla="*/ 425291 h 1095375"/>
              <a:gd name="connsiteX86" fmla="*/ 1434941 w 1866900"/>
              <a:gd name="connsiteY86" fmla="*/ 342424 h 1095375"/>
              <a:gd name="connsiteX87" fmla="*/ 1150144 w 1866900"/>
              <a:gd name="connsiteY87" fmla="*/ 340519 h 1095375"/>
              <a:gd name="connsiteX88" fmla="*/ 805339 w 1866900"/>
              <a:gd name="connsiteY88" fmla="*/ 661511 h 1095375"/>
              <a:gd name="connsiteX89" fmla="*/ 769144 w 1866900"/>
              <a:gd name="connsiteY89" fmla="*/ 626269 h 1095375"/>
              <a:gd name="connsiteX90" fmla="*/ 697706 w 1866900"/>
              <a:gd name="connsiteY90" fmla="*/ 459581 h 1095375"/>
              <a:gd name="connsiteX91" fmla="*/ 721519 w 1866900"/>
              <a:gd name="connsiteY91" fmla="*/ 340519 h 1095375"/>
              <a:gd name="connsiteX92" fmla="*/ 435769 w 1866900"/>
              <a:gd name="connsiteY92" fmla="*/ 340519 h 1095375"/>
              <a:gd name="connsiteX93" fmla="*/ 221456 w 1866900"/>
              <a:gd name="connsiteY93" fmla="*/ 435769 h 1095375"/>
              <a:gd name="connsiteX94" fmla="*/ 137636 w 1866900"/>
              <a:gd name="connsiteY94" fmla="*/ 650081 h 1095375"/>
              <a:gd name="connsiteX95" fmla="*/ 221456 w 1866900"/>
              <a:gd name="connsiteY95" fmla="*/ 864394 h 1095375"/>
              <a:gd name="connsiteX96" fmla="*/ 435769 w 1866900"/>
              <a:gd name="connsiteY96" fmla="*/ 948214 h 1095375"/>
              <a:gd name="connsiteX97" fmla="*/ 578644 w 1866900"/>
              <a:gd name="connsiteY97" fmla="*/ 912019 h 1095375"/>
              <a:gd name="connsiteX98" fmla="*/ 686276 w 1866900"/>
              <a:gd name="connsiteY98" fmla="*/ 816769 h 1095375"/>
              <a:gd name="connsiteX99" fmla="*/ 757714 w 1866900"/>
              <a:gd name="connsiteY99" fmla="*/ 721519 h 1095375"/>
              <a:gd name="connsiteX100" fmla="*/ 805339 w 1866900"/>
              <a:gd name="connsiteY100" fmla="*/ 661511 h 1095375"/>
              <a:gd name="connsiteX101" fmla="*/ 805339 w 1866900"/>
              <a:gd name="connsiteY101" fmla="*/ 661511 h 1095375"/>
              <a:gd name="connsiteX102" fmla="*/ 1019651 w 1866900"/>
              <a:gd name="connsiteY102" fmla="*/ 375761 h 1095375"/>
              <a:gd name="connsiteX103" fmla="*/ 972026 w 1866900"/>
              <a:gd name="connsiteY103" fmla="*/ 351949 h 1095375"/>
              <a:gd name="connsiteX104" fmla="*/ 935831 w 1866900"/>
              <a:gd name="connsiteY104" fmla="*/ 340519 h 1095375"/>
              <a:gd name="connsiteX105" fmla="*/ 852011 w 1866900"/>
              <a:gd name="connsiteY105" fmla="*/ 376714 h 1095375"/>
              <a:gd name="connsiteX106" fmla="*/ 815816 w 1866900"/>
              <a:gd name="connsiteY106" fmla="*/ 459581 h 1095375"/>
              <a:gd name="connsiteX107" fmla="*/ 852011 w 1866900"/>
              <a:gd name="connsiteY107" fmla="*/ 542449 h 1095375"/>
              <a:gd name="connsiteX108" fmla="*/ 935831 w 1866900"/>
              <a:gd name="connsiteY108" fmla="*/ 566261 h 1095375"/>
              <a:gd name="connsiteX109" fmla="*/ 1019651 w 1866900"/>
              <a:gd name="connsiteY109" fmla="*/ 530066 h 1095375"/>
              <a:gd name="connsiteX110" fmla="*/ 1055846 w 1866900"/>
              <a:gd name="connsiteY110" fmla="*/ 458629 h 1095375"/>
              <a:gd name="connsiteX111" fmla="*/ 1019651 w 1866900"/>
              <a:gd name="connsiteY111" fmla="*/ 375761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866900" h="1095375">
                <a:moveTo>
                  <a:pt x="1435894" y="209074"/>
                </a:moveTo>
                <a:cubicBezTo>
                  <a:pt x="1435894" y="196691"/>
                  <a:pt x="1423511" y="185261"/>
                  <a:pt x="1412081" y="172879"/>
                </a:cubicBezTo>
                <a:cubicBezTo>
                  <a:pt x="1388269" y="149066"/>
                  <a:pt x="1364456" y="136684"/>
                  <a:pt x="1328261" y="136684"/>
                </a:cubicBezTo>
                <a:cubicBezTo>
                  <a:pt x="1304449" y="136684"/>
                  <a:pt x="1268254" y="148114"/>
                  <a:pt x="1256824" y="172879"/>
                </a:cubicBezTo>
                <a:cubicBezTo>
                  <a:pt x="1244441" y="185261"/>
                  <a:pt x="1233011" y="196691"/>
                  <a:pt x="1233011" y="209074"/>
                </a:cubicBezTo>
                <a:lnTo>
                  <a:pt x="1435894" y="209074"/>
                </a:lnTo>
                <a:close/>
                <a:moveTo>
                  <a:pt x="1567339" y="232886"/>
                </a:moveTo>
                <a:cubicBezTo>
                  <a:pt x="1627346" y="256699"/>
                  <a:pt x="1686401" y="292894"/>
                  <a:pt x="1734026" y="340519"/>
                </a:cubicBezTo>
                <a:cubicBezTo>
                  <a:pt x="1816894" y="423386"/>
                  <a:pt x="1864519" y="531019"/>
                  <a:pt x="1864519" y="650081"/>
                </a:cubicBezTo>
                <a:cubicBezTo>
                  <a:pt x="1864519" y="769144"/>
                  <a:pt x="1816894" y="875824"/>
                  <a:pt x="1745456" y="959644"/>
                </a:cubicBezTo>
                <a:cubicBezTo>
                  <a:pt x="1661636" y="1043464"/>
                  <a:pt x="1554956" y="1091089"/>
                  <a:pt x="1435894" y="1091089"/>
                </a:cubicBezTo>
                <a:cubicBezTo>
                  <a:pt x="1364456" y="1091089"/>
                  <a:pt x="1293019" y="1067276"/>
                  <a:pt x="1233011" y="1043464"/>
                </a:cubicBezTo>
                <a:cubicBezTo>
                  <a:pt x="1173004" y="1007269"/>
                  <a:pt x="1113949" y="960596"/>
                  <a:pt x="1077754" y="912019"/>
                </a:cubicBezTo>
                <a:cubicBezTo>
                  <a:pt x="1053941" y="852011"/>
                  <a:pt x="1030129" y="828199"/>
                  <a:pt x="1006316" y="804386"/>
                </a:cubicBezTo>
                <a:cubicBezTo>
                  <a:pt x="982504" y="768191"/>
                  <a:pt x="958691" y="732949"/>
                  <a:pt x="934879" y="709136"/>
                </a:cubicBezTo>
                <a:cubicBezTo>
                  <a:pt x="911066" y="745331"/>
                  <a:pt x="887254" y="769144"/>
                  <a:pt x="863441" y="804386"/>
                </a:cubicBezTo>
                <a:cubicBezTo>
                  <a:pt x="839629" y="840581"/>
                  <a:pt x="815816" y="875824"/>
                  <a:pt x="792004" y="899636"/>
                </a:cubicBezTo>
                <a:cubicBezTo>
                  <a:pt x="755809" y="959644"/>
                  <a:pt x="696754" y="1006316"/>
                  <a:pt x="636746" y="1042511"/>
                </a:cubicBezTo>
                <a:cubicBezTo>
                  <a:pt x="576739" y="1066324"/>
                  <a:pt x="505301" y="1078706"/>
                  <a:pt x="433864" y="1078706"/>
                </a:cubicBezTo>
                <a:cubicBezTo>
                  <a:pt x="314801" y="1078706"/>
                  <a:pt x="207169" y="1031081"/>
                  <a:pt x="124301" y="947261"/>
                </a:cubicBezTo>
                <a:cubicBezTo>
                  <a:pt x="41434" y="863441"/>
                  <a:pt x="7144" y="769144"/>
                  <a:pt x="7144" y="650081"/>
                </a:cubicBezTo>
                <a:cubicBezTo>
                  <a:pt x="7144" y="531019"/>
                  <a:pt x="54769" y="424339"/>
                  <a:pt x="138589" y="340519"/>
                </a:cubicBezTo>
                <a:cubicBezTo>
                  <a:pt x="174784" y="292894"/>
                  <a:pt x="233839" y="256699"/>
                  <a:pt x="305276" y="232886"/>
                </a:cubicBezTo>
                <a:cubicBezTo>
                  <a:pt x="305276" y="172879"/>
                  <a:pt x="341471" y="125254"/>
                  <a:pt x="376714" y="77629"/>
                </a:cubicBezTo>
                <a:cubicBezTo>
                  <a:pt x="424339" y="30956"/>
                  <a:pt x="483394" y="7144"/>
                  <a:pt x="543401" y="7144"/>
                </a:cubicBezTo>
                <a:cubicBezTo>
                  <a:pt x="614839" y="7144"/>
                  <a:pt x="673894" y="30956"/>
                  <a:pt x="710089" y="78581"/>
                </a:cubicBezTo>
                <a:cubicBezTo>
                  <a:pt x="746284" y="114776"/>
                  <a:pt x="770096" y="161449"/>
                  <a:pt x="770096" y="209074"/>
                </a:cubicBezTo>
                <a:lnTo>
                  <a:pt x="1091089" y="209074"/>
                </a:lnTo>
                <a:cubicBezTo>
                  <a:pt x="1103471" y="161449"/>
                  <a:pt x="1127284" y="113824"/>
                  <a:pt x="1162526" y="90011"/>
                </a:cubicBezTo>
                <a:cubicBezTo>
                  <a:pt x="1210151" y="42386"/>
                  <a:pt x="1269206" y="18574"/>
                  <a:pt x="1329214" y="18574"/>
                </a:cubicBezTo>
                <a:cubicBezTo>
                  <a:pt x="1400651" y="18574"/>
                  <a:pt x="1460659" y="42386"/>
                  <a:pt x="1495901" y="90011"/>
                </a:cubicBezTo>
                <a:cubicBezTo>
                  <a:pt x="1542574" y="126206"/>
                  <a:pt x="1567339" y="173831"/>
                  <a:pt x="1567339" y="232886"/>
                </a:cubicBezTo>
                <a:lnTo>
                  <a:pt x="1567339" y="232886"/>
                </a:lnTo>
                <a:close/>
                <a:moveTo>
                  <a:pt x="435769" y="209074"/>
                </a:moveTo>
                <a:lnTo>
                  <a:pt x="638651" y="209074"/>
                </a:lnTo>
                <a:cubicBezTo>
                  <a:pt x="638651" y="196691"/>
                  <a:pt x="626269" y="185261"/>
                  <a:pt x="614839" y="172879"/>
                </a:cubicBezTo>
                <a:cubicBezTo>
                  <a:pt x="591026" y="161449"/>
                  <a:pt x="567214" y="149066"/>
                  <a:pt x="543401" y="149066"/>
                </a:cubicBezTo>
                <a:cubicBezTo>
                  <a:pt x="507206" y="149066"/>
                  <a:pt x="483394" y="160496"/>
                  <a:pt x="459581" y="172879"/>
                </a:cubicBezTo>
                <a:cubicBezTo>
                  <a:pt x="448151" y="185261"/>
                  <a:pt x="448151" y="197644"/>
                  <a:pt x="435769" y="209074"/>
                </a:cubicBezTo>
                <a:close/>
                <a:moveTo>
                  <a:pt x="435769" y="399574"/>
                </a:moveTo>
                <a:cubicBezTo>
                  <a:pt x="507206" y="399574"/>
                  <a:pt x="567214" y="423386"/>
                  <a:pt x="614839" y="471011"/>
                </a:cubicBezTo>
                <a:cubicBezTo>
                  <a:pt x="662464" y="518636"/>
                  <a:pt x="686276" y="578644"/>
                  <a:pt x="686276" y="650081"/>
                </a:cubicBezTo>
                <a:cubicBezTo>
                  <a:pt x="686276" y="721519"/>
                  <a:pt x="662464" y="781526"/>
                  <a:pt x="614839" y="829151"/>
                </a:cubicBezTo>
                <a:cubicBezTo>
                  <a:pt x="567214" y="876776"/>
                  <a:pt x="507206" y="900589"/>
                  <a:pt x="435769" y="900589"/>
                </a:cubicBezTo>
                <a:cubicBezTo>
                  <a:pt x="364331" y="900589"/>
                  <a:pt x="305276" y="876776"/>
                  <a:pt x="257651" y="829151"/>
                </a:cubicBezTo>
                <a:cubicBezTo>
                  <a:pt x="221456" y="781526"/>
                  <a:pt x="186214" y="710089"/>
                  <a:pt x="186214" y="650081"/>
                </a:cubicBezTo>
                <a:cubicBezTo>
                  <a:pt x="186214" y="578644"/>
                  <a:pt x="222409" y="518636"/>
                  <a:pt x="269081" y="471011"/>
                </a:cubicBezTo>
                <a:cubicBezTo>
                  <a:pt x="305276" y="423386"/>
                  <a:pt x="376714" y="399574"/>
                  <a:pt x="435769" y="399574"/>
                </a:cubicBezTo>
                <a:close/>
                <a:moveTo>
                  <a:pt x="554831" y="531019"/>
                </a:moveTo>
                <a:cubicBezTo>
                  <a:pt x="531019" y="494824"/>
                  <a:pt x="483394" y="471011"/>
                  <a:pt x="435769" y="471011"/>
                </a:cubicBezTo>
                <a:cubicBezTo>
                  <a:pt x="388144" y="471011"/>
                  <a:pt x="351949" y="494824"/>
                  <a:pt x="316706" y="518636"/>
                </a:cubicBezTo>
                <a:cubicBezTo>
                  <a:pt x="281464" y="554831"/>
                  <a:pt x="269081" y="590074"/>
                  <a:pt x="269081" y="637699"/>
                </a:cubicBezTo>
                <a:cubicBezTo>
                  <a:pt x="269081" y="685324"/>
                  <a:pt x="292894" y="721519"/>
                  <a:pt x="316706" y="756761"/>
                </a:cubicBezTo>
                <a:cubicBezTo>
                  <a:pt x="352901" y="792956"/>
                  <a:pt x="388144" y="804386"/>
                  <a:pt x="435769" y="804386"/>
                </a:cubicBezTo>
                <a:cubicBezTo>
                  <a:pt x="483394" y="804386"/>
                  <a:pt x="519589" y="780574"/>
                  <a:pt x="554831" y="756761"/>
                </a:cubicBezTo>
                <a:cubicBezTo>
                  <a:pt x="591026" y="720566"/>
                  <a:pt x="602456" y="685324"/>
                  <a:pt x="602456" y="637699"/>
                </a:cubicBezTo>
                <a:cubicBezTo>
                  <a:pt x="614839" y="602456"/>
                  <a:pt x="591026" y="554831"/>
                  <a:pt x="554831" y="531019"/>
                </a:cubicBezTo>
                <a:close/>
                <a:moveTo>
                  <a:pt x="1435894" y="399574"/>
                </a:moveTo>
                <a:cubicBezTo>
                  <a:pt x="1507331" y="399574"/>
                  <a:pt x="1567339" y="423386"/>
                  <a:pt x="1614964" y="471011"/>
                </a:cubicBezTo>
                <a:cubicBezTo>
                  <a:pt x="1662589" y="518636"/>
                  <a:pt x="1686401" y="578644"/>
                  <a:pt x="1686401" y="650081"/>
                </a:cubicBezTo>
                <a:cubicBezTo>
                  <a:pt x="1686401" y="721519"/>
                  <a:pt x="1662589" y="781526"/>
                  <a:pt x="1614964" y="829151"/>
                </a:cubicBezTo>
                <a:cubicBezTo>
                  <a:pt x="1567339" y="876776"/>
                  <a:pt x="1507331" y="900589"/>
                  <a:pt x="1435894" y="900589"/>
                </a:cubicBezTo>
                <a:cubicBezTo>
                  <a:pt x="1364456" y="900589"/>
                  <a:pt x="1304449" y="876776"/>
                  <a:pt x="1256824" y="829151"/>
                </a:cubicBezTo>
                <a:cubicBezTo>
                  <a:pt x="1209199" y="781526"/>
                  <a:pt x="1185386" y="721519"/>
                  <a:pt x="1185386" y="650081"/>
                </a:cubicBezTo>
                <a:cubicBezTo>
                  <a:pt x="1185386" y="578644"/>
                  <a:pt x="1209199" y="518636"/>
                  <a:pt x="1256824" y="471011"/>
                </a:cubicBezTo>
                <a:cubicBezTo>
                  <a:pt x="1305401" y="423386"/>
                  <a:pt x="1364456" y="399574"/>
                  <a:pt x="1435894" y="399574"/>
                </a:cubicBezTo>
                <a:close/>
                <a:moveTo>
                  <a:pt x="1435894" y="471011"/>
                </a:moveTo>
                <a:cubicBezTo>
                  <a:pt x="1388269" y="471011"/>
                  <a:pt x="1352074" y="494824"/>
                  <a:pt x="1316831" y="518636"/>
                </a:cubicBezTo>
                <a:cubicBezTo>
                  <a:pt x="1280636" y="554831"/>
                  <a:pt x="1269206" y="590074"/>
                  <a:pt x="1269206" y="637699"/>
                </a:cubicBezTo>
                <a:cubicBezTo>
                  <a:pt x="1269206" y="685324"/>
                  <a:pt x="1293019" y="732949"/>
                  <a:pt x="1316831" y="756761"/>
                </a:cubicBezTo>
                <a:cubicBezTo>
                  <a:pt x="1353026" y="792956"/>
                  <a:pt x="1388269" y="804386"/>
                  <a:pt x="1435894" y="804386"/>
                </a:cubicBezTo>
                <a:cubicBezTo>
                  <a:pt x="1483519" y="804386"/>
                  <a:pt x="1531144" y="780574"/>
                  <a:pt x="1554956" y="756761"/>
                </a:cubicBezTo>
                <a:cubicBezTo>
                  <a:pt x="1591151" y="720566"/>
                  <a:pt x="1602581" y="685324"/>
                  <a:pt x="1602581" y="637699"/>
                </a:cubicBezTo>
                <a:cubicBezTo>
                  <a:pt x="1602581" y="590074"/>
                  <a:pt x="1578769" y="554831"/>
                  <a:pt x="1554956" y="518636"/>
                </a:cubicBezTo>
                <a:cubicBezTo>
                  <a:pt x="1519714" y="494824"/>
                  <a:pt x="1483519" y="471011"/>
                  <a:pt x="1435894" y="471011"/>
                </a:cubicBezTo>
                <a:close/>
                <a:moveTo>
                  <a:pt x="1150144" y="340519"/>
                </a:moveTo>
                <a:cubicBezTo>
                  <a:pt x="1173956" y="376714"/>
                  <a:pt x="1173956" y="411956"/>
                  <a:pt x="1173956" y="459581"/>
                </a:cubicBezTo>
                <a:cubicBezTo>
                  <a:pt x="1173956" y="531019"/>
                  <a:pt x="1150144" y="590074"/>
                  <a:pt x="1102519" y="626269"/>
                </a:cubicBezTo>
                <a:lnTo>
                  <a:pt x="1066324" y="662464"/>
                </a:lnTo>
                <a:cubicBezTo>
                  <a:pt x="1078706" y="686276"/>
                  <a:pt x="1090136" y="710089"/>
                  <a:pt x="1113949" y="722471"/>
                </a:cubicBezTo>
                <a:cubicBezTo>
                  <a:pt x="1137761" y="758666"/>
                  <a:pt x="1161574" y="793909"/>
                  <a:pt x="1185386" y="817721"/>
                </a:cubicBezTo>
                <a:cubicBezTo>
                  <a:pt x="1209199" y="853916"/>
                  <a:pt x="1244441" y="889159"/>
                  <a:pt x="1292066" y="912971"/>
                </a:cubicBezTo>
                <a:cubicBezTo>
                  <a:pt x="1328261" y="936784"/>
                  <a:pt x="1387316" y="949166"/>
                  <a:pt x="1434941" y="949166"/>
                </a:cubicBezTo>
                <a:cubicBezTo>
                  <a:pt x="1518761" y="949166"/>
                  <a:pt x="1590199" y="912971"/>
                  <a:pt x="1649254" y="853916"/>
                </a:cubicBezTo>
                <a:cubicBezTo>
                  <a:pt x="1696879" y="806291"/>
                  <a:pt x="1733074" y="722471"/>
                  <a:pt x="1733074" y="639604"/>
                </a:cubicBezTo>
                <a:cubicBezTo>
                  <a:pt x="1733074" y="556736"/>
                  <a:pt x="1696879" y="484346"/>
                  <a:pt x="1649254" y="425291"/>
                </a:cubicBezTo>
                <a:cubicBezTo>
                  <a:pt x="1589246" y="377666"/>
                  <a:pt x="1517809" y="342424"/>
                  <a:pt x="1434941" y="342424"/>
                </a:cubicBezTo>
                <a:cubicBezTo>
                  <a:pt x="1435894" y="340519"/>
                  <a:pt x="1150144" y="340519"/>
                  <a:pt x="1150144" y="340519"/>
                </a:cubicBezTo>
                <a:close/>
                <a:moveTo>
                  <a:pt x="805339" y="661511"/>
                </a:moveTo>
                <a:lnTo>
                  <a:pt x="769144" y="626269"/>
                </a:lnTo>
                <a:cubicBezTo>
                  <a:pt x="721519" y="578644"/>
                  <a:pt x="697706" y="518636"/>
                  <a:pt x="697706" y="459581"/>
                </a:cubicBezTo>
                <a:cubicBezTo>
                  <a:pt x="697706" y="423386"/>
                  <a:pt x="710089" y="375761"/>
                  <a:pt x="721519" y="340519"/>
                </a:cubicBezTo>
                <a:lnTo>
                  <a:pt x="435769" y="340519"/>
                </a:lnTo>
                <a:cubicBezTo>
                  <a:pt x="351949" y="340519"/>
                  <a:pt x="280511" y="376714"/>
                  <a:pt x="221456" y="435769"/>
                </a:cubicBezTo>
                <a:cubicBezTo>
                  <a:pt x="173831" y="483394"/>
                  <a:pt x="137636" y="567214"/>
                  <a:pt x="137636" y="650081"/>
                </a:cubicBezTo>
                <a:cubicBezTo>
                  <a:pt x="137636" y="732949"/>
                  <a:pt x="172879" y="805339"/>
                  <a:pt x="221456" y="864394"/>
                </a:cubicBezTo>
                <a:cubicBezTo>
                  <a:pt x="281464" y="912019"/>
                  <a:pt x="352901" y="948214"/>
                  <a:pt x="435769" y="948214"/>
                </a:cubicBezTo>
                <a:cubicBezTo>
                  <a:pt x="483394" y="948214"/>
                  <a:pt x="531019" y="935831"/>
                  <a:pt x="578644" y="912019"/>
                </a:cubicBezTo>
                <a:cubicBezTo>
                  <a:pt x="626269" y="888206"/>
                  <a:pt x="662464" y="852011"/>
                  <a:pt x="686276" y="816769"/>
                </a:cubicBezTo>
                <a:cubicBezTo>
                  <a:pt x="722471" y="769144"/>
                  <a:pt x="733901" y="745331"/>
                  <a:pt x="757714" y="721519"/>
                </a:cubicBezTo>
                <a:lnTo>
                  <a:pt x="805339" y="661511"/>
                </a:lnTo>
                <a:lnTo>
                  <a:pt x="805339" y="661511"/>
                </a:lnTo>
                <a:close/>
                <a:moveTo>
                  <a:pt x="1019651" y="375761"/>
                </a:moveTo>
                <a:cubicBezTo>
                  <a:pt x="1007269" y="363379"/>
                  <a:pt x="995839" y="351949"/>
                  <a:pt x="972026" y="351949"/>
                </a:cubicBezTo>
                <a:cubicBezTo>
                  <a:pt x="959644" y="340519"/>
                  <a:pt x="948214" y="340519"/>
                  <a:pt x="935831" y="340519"/>
                </a:cubicBezTo>
                <a:cubicBezTo>
                  <a:pt x="899636" y="340519"/>
                  <a:pt x="875824" y="352901"/>
                  <a:pt x="852011" y="376714"/>
                </a:cubicBezTo>
                <a:cubicBezTo>
                  <a:pt x="839629" y="400526"/>
                  <a:pt x="815816" y="424339"/>
                  <a:pt x="815816" y="459581"/>
                </a:cubicBezTo>
                <a:cubicBezTo>
                  <a:pt x="815816" y="495776"/>
                  <a:pt x="828199" y="519589"/>
                  <a:pt x="852011" y="542449"/>
                </a:cubicBezTo>
                <a:cubicBezTo>
                  <a:pt x="875824" y="554831"/>
                  <a:pt x="899636" y="566261"/>
                  <a:pt x="935831" y="566261"/>
                </a:cubicBezTo>
                <a:cubicBezTo>
                  <a:pt x="972026" y="566261"/>
                  <a:pt x="995839" y="553879"/>
                  <a:pt x="1019651" y="530066"/>
                </a:cubicBezTo>
                <a:cubicBezTo>
                  <a:pt x="1043464" y="518636"/>
                  <a:pt x="1055846" y="482441"/>
                  <a:pt x="1055846" y="458629"/>
                </a:cubicBezTo>
                <a:cubicBezTo>
                  <a:pt x="1054894" y="423386"/>
                  <a:pt x="1042511" y="399574"/>
                  <a:pt x="1019651" y="37576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973"/>
            <a:endParaRPr lang="zh-CN" altLang="en-US" sz="200"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4" name="图形 272">
            <a:extLst>
              <a:ext uri="{FF2B5EF4-FFF2-40B4-BE49-F238E27FC236}">
                <a16:creationId xmlns:a16="http://schemas.microsoft.com/office/drawing/2014/main" xmlns="" id="{A096EF65-B6DA-4816-A4C1-BF4C007AD7C9}"/>
              </a:ext>
            </a:extLst>
          </p:cNvPr>
          <p:cNvSpPr/>
          <p:nvPr/>
        </p:nvSpPr>
        <p:spPr>
          <a:xfrm>
            <a:off x="4988067" y="2478185"/>
            <a:ext cx="96479" cy="83051"/>
          </a:xfrm>
          <a:custGeom>
            <a:avLst/>
            <a:gdLst>
              <a:gd name="connsiteX0" fmla="*/ 1771923 w 1776635"/>
              <a:gd name="connsiteY0" fmla="*/ 1128033 h 1772915"/>
              <a:gd name="connsiteX1" fmla="*/ 1770018 w 1776635"/>
              <a:gd name="connsiteY1" fmla="*/ 1183278 h 1772915"/>
              <a:gd name="connsiteX2" fmla="*/ 1750968 w 1776635"/>
              <a:gd name="connsiteY2" fmla="*/ 1249000 h 1772915"/>
              <a:gd name="connsiteX3" fmla="*/ 1718583 w 1776635"/>
              <a:gd name="connsiteY3" fmla="*/ 1309008 h 1772915"/>
              <a:gd name="connsiteX4" fmla="*/ 1676673 w 1776635"/>
              <a:gd name="connsiteY4" fmla="*/ 1347108 h 1772915"/>
              <a:gd name="connsiteX5" fmla="*/ 1636668 w 1776635"/>
              <a:gd name="connsiteY5" fmla="*/ 1358538 h 1772915"/>
              <a:gd name="connsiteX6" fmla="*/ 1598568 w 1776635"/>
              <a:gd name="connsiteY6" fmla="*/ 1350918 h 1772915"/>
              <a:gd name="connsiteX7" fmla="*/ 1550943 w 1776635"/>
              <a:gd name="connsiteY7" fmla="*/ 1340440 h 1772915"/>
              <a:gd name="connsiteX8" fmla="*/ 1492840 w 1776635"/>
              <a:gd name="connsiteY8" fmla="*/ 1338535 h 1772915"/>
              <a:gd name="connsiteX9" fmla="*/ 1433785 w 1776635"/>
              <a:gd name="connsiteY9" fmla="*/ 1350918 h 1772915"/>
              <a:gd name="connsiteX10" fmla="*/ 1383303 w 1776635"/>
              <a:gd name="connsiteY10" fmla="*/ 1383303 h 1772915"/>
              <a:gd name="connsiteX11" fmla="*/ 1329963 w 1776635"/>
              <a:gd name="connsiteY11" fmla="*/ 1491888 h 1772915"/>
              <a:gd name="connsiteX12" fmla="*/ 1347108 w 1776635"/>
              <a:gd name="connsiteY12" fmla="*/ 1608093 h 1772915"/>
              <a:gd name="connsiteX13" fmla="*/ 1341393 w 1776635"/>
              <a:gd name="connsiteY13" fmla="*/ 1684293 h 1772915"/>
              <a:gd name="connsiteX14" fmla="*/ 1305198 w 1776635"/>
              <a:gd name="connsiteY14" fmla="*/ 1715725 h 1772915"/>
              <a:gd name="connsiteX15" fmla="*/ 1250905 w 1776635"/>
              <a:gd name="connsiteY15" fmla="*/ 1745253 h 1772915"/>
              <a:gd name="connsiteX16" fmla="*/ 1188993 w 1776635"/>
              <a:gd name="connsiteY16" fmla="*/ 1766208 h 1772915"/>
              <a:gd name="connsiteX17" fmla="*/ 1131843 w 1776635"/>
              <a:gd name="connsiteY17" fmla="*/ 1773828 h 1772915"/>
              <a:gd name="connsiteX18" fmla="*/ 1099458 w 1776635"/>
              <a:gd name="connsiteY18" fmla="*/ 1760493 h 1772915"/>
              <a:gd name="connsiteX19" fmla="*/ 1078503 w 1776635"/>
              <a:gd name="connsiteY19" fmla="*/ 1731918 h 1772915"/>
              <a:gd name="connsiteX20" fmla="*/ 1076598 w 1776635"/>
              <a:gd name="connsiteY20" fmla="*/ 1731918 h 1772915"/>
              <a:gd name="connsiteX21" fmla="*/ 1005160 w 1776635"/>
              <a:gd name="connsiteY21" fmla="*/ 1630000 h 1772915"/>
              <a:gd name="connsiteX22" fmla="*/ 888003 w 1776635"/>
              <a:gd name="connsiteY22" fmla="*/ 1587138 h 1772915"/>
              <a:gd name="connsiteX23" fmla="*/ 770845 w 1776635"/>
              <a:gd name="connsiteY23" fmla="*/ 1630000 h 1772915"/>
              <a:gd name="connsiteX24" fmla="*/ 697503 w 1776635"/>
              <a:gd name="connsiteY24" fmla="*/ 1730013 h 1772915"/>
              <a:gd name="connsiteX25" fmla="*/ 668928 w 1776635"/>
              <a:gd name="connsiteY25" fmla="*/ 1763350 h 1772915"/>
              <a:gd name="connsiteX26" fmla="*/ 627018 w 1776635"/>
              <a:gd name="connsiteY26" fmla="*/ 1773828 h 1772915"/>
              <a:gd name="connsiteX27" fmla="*/ 567010 w 1776635"/>
              <a:gd name="connsiteY27" fmla="*/ 1764303 h 1772915"/>
              <a:gd name="connsiteX28" fmla="*/ 500335 w 1776635"/>
              <a:gd name="connsiteY28" fmla="*/ 1740490 h 1772915"/>
              <a:gd name="connsiteX29" fmla="*/ 440328 w 1776635"/>
              <a:gd name="connsiteY29" fmla="*/ 1707153 h 1772915"/>
              <a:gd name="connsiteX30" fmla="*/ 400323 w 1776635"/>
              <a:gd name="connsiteY30" fmla="*/ 1669053 h 1772915"/>
              <a:gd name="connsiteX31" fmla="*/ 389845 w 1776635"/>
              <a:gd name="connsiteY31" fmla="*/ 1637620 h 1772915"/>
              <a:gd name="connsiteX32" fmla="*/ 404133 w 1776635"/>
              <a:gd name="connsiteY32" fmla="*/ 1587138 h 1772915"/>
              <a:gd name="connsiteX33" fmla="*/ 420325 w 1776635"/>
              <a:gd name="connsiteY33" fmla="*/ 1487125 h 1772915"/>
              <a:gd name="connsiteX34" fmla="*/ 371748 w 1776635"/>
              <a:gd name="connsiteY34" fmla="*/ 1383303 h 1772915"/>
              <a:gd name="connsiteX35" fmla="*/ 306978 w 1776635"/>
              <a:gd name="connsiteY35" fmla="*/ 1346155 h 1772915"/>
              <a:gd name="connsiteX36" fmla="*/ 234588 w 1776635"/>
              <a:gd name="connsiteY36" fmla="*/ 1339488 h 1772915"/>
              <a:gd name="connsiteX37" fmla="*/ 152673 w 1776635"/>
              <a:gd name="connsiteY37" fmla="*/ 1354728 h 1772915"/>
              <a:gd name="connsiteX38" fmla="*/ 99333 w 1776635"/>
              <a:gd name="connsiteY38" fmla="*/ 1350918 h 1772915"/>
              <a:gd name="connsiteX39" fmla="*/ 60280 w 1776635"/>
              <a:gd name="connsiteY39" fmla="*/ 1315675 h 1772915"/>
              <a:gd name="connsiteX40" fmla="*/ 27895 w 1776635"/>
              <a:gd name="connsiteY40" fmla="*/ 1254715 h 1772915"/>
              <a:gd name="connsiteX41" fmla="*/ 5988 w 1776635"/>
              <a:gd name="connsiteY41" fmla="*/ 1186135 h 1772915"/>
              <a:gd name="connsiteX42" fmla="*/ 2178 w 1776635"/>
              <a:gd name="connsiteY42" fmla="*/ 1128033 h 1772915"/>
              <a:gd name="connsiteX43" fmla="*/ 40278 w 1776635"/>
              <a:gd name="connsiteY43" fmla="*/ 1074693 h 1772915"/>
              <a:gd name="connsiteX44" fmla="*/ 143148 w 1776635"/>
              <a:gd name="connsiteY44" fmla="*/ 999445 h 1772915"/>
              <a:gd name="connsiteX45" fmla="*/ 188868 w 1776635"/>
              <a:gd name="connsiteY45" fmla="*/ 882288 h 1772915"/>
              <a:gd name="connsiteX46" fmla="*/ 143148 w 1776635"/>
              <a:gd name="connsiteY46" fmla="*/ 766083 h 1772915"/>
              <a:gd name="connsiteX47" fmla="*/ 40278 w 1776635"/>
              <a:gd name="connsiteY47" fmla="*/ 693693 h 1772915"/>
              <a:gd name="connsiteX48" fmla="*/ 11703 w 1776635"/>
              <a:gd name="connsiteY48" fmla="*/ 666070 h 1772915"/>
              <a:gd name="connsiteX49" fmla="*/ 273 w 1776635"/>
              <a:gd name="connsiteY49" fmla="*/ 621303 h 1772915"/>
              <a:gd name="connsiteX50" fmla="*/ 7893 w 1776635"/>
              <a:gd name="connsiteY50" fmla="*/ 566058 h 1772915"/>
              <a:gd name="connsiteX51" fmla="*/ 27895 w 1776635"/>
              <a:gd name="connsiteY51" fmla="*/ 507003 h 1772915"/>
              <a:gd name="connsiteX52" fmla="*/ 56470 w 1776635"/>
              <a:gd name="connsiteY52" fmla="*/ 454615 h 1772915"/>
              <a:gd name="connsiteX53" fmla="*/ 91713 w 1776635"/>
              <a:gd name="connsiteY53" fmla="*/ 419373 h 1772915"/>
              <a:gd name="connsiteX54" fmla="*/ 121240 w 1776635"/>
              <a:gd name="connsiteY54" fmla="*/ 411753 h 1772915"/>
              <a:gd name="connsiteX55" fmla="*/ 152673 w 1776635"/>
              <a:gd name="connsiteY55" fmla="*/ 419373 h 1772915"/>
              <a:gd name="connsiteX56" fmla="*/ 271735 w 1776635"/>
              <a:gd name="connsiteY56" fmla="*/ 433660 h 1772915"/>
              <a:gd name="connsiteX57" fmla="*/ 381273 w 1776635"/>
              <a:gd name="connsiteY57" fmla="*/ 379368 h 1772915"/>
              <a:gd name="connsiteX58" fmla="*/ 414610 w 1776635"/>
              <a:gd name="connsiteY58" fmla="*/ 323170 h 1772915"/>
              <a:gd name="connsiteX59" fmla="*/ 427945 w 1776635"/>
              <a:gd name="connsiteY59" fmla="*/ 257448 h 1772915"/>
              <a:gd name="connsiteX60" fmla="*/ 427945 w 1776635"/>
              <a:gd name="connsiteY60" fmla="*/ 198393 h 1772915"/>
              <a:gd name="connsiteX61" fmla="*/ 423183 w 1776635"/>
              <a:gd name="connsiteY61" fmla="*/ 160293 h 1772915"/>
              <a:gd name="connsiteX62" fmla="*/ 416515 w 1776635"/>
              <a:gd name="connsiteY62" fmla="*/ 133623 h 1772915"/>
              <a:gd name="connsiteX63" fmla="*/ 419373 w 1776635"/>
              <a:gd name="connsiteY63" fmla="*/ 106953 h 1772915"/>
              <a:gd name="connsiteX64" fmla="*/ 460330 w 1776635"/>
              <a:gd name="connsiteY64" fmla="*/ 60280 h 1772915"/>
              <a:gd name="connsiteX65" fmla="*/ 524148 w 1776635"/>
              <a:gd name="connsiteY65" fmla="*/ 26943 h 1772915"/>
              <a:gd name="connsiteX66" fmla="*/ 590823 w 1776635"/>
              <a:gd name="connsiteY66" fmla="*/ 6940 h 1772915"/>
              <a:gd name="connsiteX67" fmla="*/ 642258 w 1776635"/>
              <a:gd name="connsiteY67" fmla="*/ 273 h 1772915"/>
              <a:gd name="connsiteX68" fmla="*/ 681310 w 1776635"/>
              <a:gd name="connsiteY68" fmla="*/ 16465 h 1772915"/>
              <a:gd name="connsiteX69" fmla="*/ 701313 w 1776635"/>
              <a:gd name="connsiteY69" fmla="*/ 49803 h 1772915"/>
              <a:gd name="connsiteX70" fmla="*/ 769893 w 1776635"/>
              <a:gd name="connsiteY70" fmla="*/ 140290 h 1772915"/>
              <a:gd name="connsiteX71" fmla="*/ 882288 w 1776635"/>
              <a:gd name="connsiteY71" fmla="*/ 179343 h 1772915"/>
              <a:gd name="connsiteX72" fmla="*/ 1000398 w 1776635"/>
              <a:gd name="connsiteY72" fmla="*/ 142195 h 1772915"/>
              <a:gd name="connsiteX73" fmla="*/ 1072788 w 1776635"/>
              <a:gd name="connsiteY73" fmla="*/ 47898 h 1772915"/>
              <a:gd name="connsiteX74" fmla="*/ 1096600 w 1776635"/>
              <a:gd name="connsiteY74" fmla="*/ 16465 h 1772915"/>
              <a:gd name="connsiteX75" fmla="*/ 1129938 w 1776635"/>
              <a:gd name="connsiteY75" fmla="*/ 273 h 1772915"/>
              <a:gd name="connsiteX76" fmla="*/ 1188040 w 1776635"/>
              <a:gd name="connsiteY76" fmla="*/ 7893 h 1772915"/>
              <a:gd name="connsiteX77" fmla="*/ 1249953 w 1776635"/>
              <a:gd name="connsiteY77" fmla="*/ 28848 h 1772915"/>
              <a:gd name="connsiteX78" fmla="*/ 1306150 w 1776635"/>
              <a:gd name="connsiteY78" fmla="*/ 63138 h 1772915"/>
              <a:gd name="connsiteX79" fmla="*/ 1347108 w 1776635"/>
              <a:gd name="connsiteY79" fmla="*/ 108858 h 1772915"/>
              <a:gd name="connsiteX80" fmla="*/ 1352823 w 1776635"/>
              <a:gd name="connsiteY80" fmla="*/ 142195 h 1772915"/>
              <a:gd name="connsiteX81" fmla="*/ 1345203 w 1776635"/>
              <a:gd name="connsiteY81" fmla="*/ 167913 h 1772915"/>
              <a:gd name="connsiteX82" fmla="*/ 1329963 w 1776635"/>
              <a:gd name="connsiteY82" fmla="*/ 284118 h 1772915"/>
              <a:gd name="connsiteX83" fmla="*/ 1385208 w 1776635"/>
              <a:gd name="connsiteY83" fmla="*/ 390798 h 1772915"/>
              <a:gd name="connsiteX84" fmla="*/ 1497603 w 1776635"/>
              <a:gd name="connsiteY84" fmla="*/ 441280 h 1772915"/>
              <a:gd name="connsiteX85" fmla="*/ 1621428 w 1776635"/>
              <a:gd name="connsiteY85" fmla="*/ 419373 h 1772915"/>
              <a:gd name="connsiteX86" fmla="*/ 1658575 w 1776635"/>
              <a:gd name="connsiteY86" fmla="*/ 411753 h 1772915"/>
              <a:gd name="connsiteX87" fmla="*/ 1695723 w 1776635"/>
              <a:gd name="connsiteY87" fmla="*/ 428898 h 1772915"/>
              <a:gd name="connsiteX88" fmla="*/ 1746205 w 1776635"/>
              <a:gd name="connsiteY88" fmla="*/ 509860 h 1772915"/>
              <a:gd name="connsiteX89" fmla="*/ 1775733 w 1776635"/>
              <a:gd name="connsiteY89" fmla="*/ 619398 h 1772915"/>
              <a:gd name="connsiteX90" fmla="*/ 1765255 w 1776635"/>
              <a:gd name="connsiteY90" fmla="*/ 669880 h 1772915"/>
              <a:gd name="connsiteX91" fmla="*/ 1735728 w 1776635"/>
              <a:gd name="connsiteY91" fmla="*/ 693693 h 1772915"/>
              <a:gd name="connsiteX92" fmla="*/ 1634763 w 1776635"/>
              <a:gd name="connsiteY92" fmla="*/ 767035 h 1772915"/>
              <a:gd name="connsiteX93" fmla="*/ 1592853 w 1776635"/>
              <a:gd name="connsiteY93" fmla="*/ 886098 h 1772915"/>
              <a:gd name="connsiteX94" fmla="*/ 1628095 w 1776635"/>
              <a:gd name="connsiteY94" fmla="*/ 999445 h 1772915"/>
              <a:gd name="connsiteX95" fmla="*/ 1720488 w 1776635"/>
              <a:gd name="connsiteY95" fmla="*/ 1068978 h 1772915"/>
              <a:gd name="connsiteX96" fmla="*/ 1743348 w 1776635"/>
              <a:gd name="connsiteY96" fmla="*/ 1084218 h 1772915"/>
              <a:gd name="connsiteX97" fmla="*/ 1771923 w 1776635"/>
              <a:gd name="connsiteY97" fmla="*/ 1128033 h 1772915"/>
              <a:gd name="connsiteX98" fmla="*/ 886098 w 1776635"/>
              <a:gd name="connsiteY98" fmla="*/ 1299483 h 1772915"/>
              <a:gd name="connsiteX99" fmla="*/ 1048022 w 1776635"/>
              <a:gd name="connsiteY99" fmla="*/ 1267098 h 1772915"/>
              <a:gd name="connsiteX100" fmla="*/ 1180420 w 1776635"/>
              <a:gd name="connsiteY100" fmla="*/ 1177563 h 1772915"/>
              <a:gd name="connsiteX101" fmla="*/ 1269003 w 1776635"/>
              <a:gd name="connsiteY101" fmla="*/ 1045165 h 1772915"/>
              <a:gd name="connsiteX102" fmla="*/ 1301388 w 1776635"/>
              <a:gd name="connsiteY102" fmla="*/ 884193 h 1772915"/>
              <a:gd name="connsiteX103" fmla="*/ 1269003 w 1776635"/>
              <a:gd name="connsiteY103" fmla="*/ 723220 h 1772915"/>
              <a:gd name="connsiteX104" fmla="*/ 1180420 w 1776635"/>
              <a:gd name="connsiteY104" fmla="*/ 591775 h 1772915"/>
              <a:gd name="connsiteX105" fmla="*/ 1048022 w 1776635"/>
              <a:gd name="connsiteY105" fmla="*/ 503193 h 1772915"/>
              <a:gd name="connsiteX106" fmla="*/ 886098 w 1776635"/>
              <a:gd name="connsiteY106" fmla="*/ 470808 h 1772915"/>
              <a:gd name="connsiteX107" fmla="*/ 725125 w 1776635"/>
              <a:gd name="connsiteY107" fmla="*/ 503193 h 1772915"/>
              <a:gd name="connsiteX108" fmla="*/ 593680 w 1776635"/>
              <a:gd name="connsiteY108" fmla="*/ 591775 h 1772915"/>
              <a:gd name="connsiteX109" fmla="*/ 505098 w 1776635"/>
              <a:gd name="connsiteY109" fmla="*/ 723220 h 1772915"/>
              <a:gd name="connsiteX110" fmla="*/ 472713 w 1776635"/>
              <a:gd name="connsiteY110" fmla="*/ 884193 h 1772915"/>
              <a:gd name="connsiteX111" fmla="*/ 505098 w 1776635"/>
              <a:gd name="connsiteY111" fmla="*/ 1045165 h 1772915"/>
              <a:gd name="connsiteX112" fmla="*/ 593680 w 1776635"/>
              <a:gd name="connsiteY112" fmla="*/ 1177563 h 1772915"/>
              <a:gd name="connsiteX113" fmla="*/ 725125 w 1776635"/>
              <a:gd name="connsiteY113" fmla="*/ 1267098 h 1772915"/>
              <a:gd name="connsiteX114" fmla="*/ 886098 w 1776635"/>
              <a:gd name="connsiteY114" fmla="*/ 1299483 h 177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76635" h="1772915">
                <a:moveTo>
                  <a:pt x="1771923" y="1128033"/>
                </a:moveTo>
                <a:cubicBezTo>
                  <a:pt x="1774463" y="1143273"/>
                  <a:pt x="1773828" y="1161688"/>
                  <a:pt x="1770018" y="1183278"/>
                </a:cubicBezTo>
                <a:cubicBezTo>
                  <a:pt x="1766208" y="1204868"/>
                  <a:pt x="1759858" y="1226775"/>
                  <a:pt x="1750968" y="1249000"/>
                </a:cubicBezTo>
                <a:cubicBezTo>
                  <a:pt x="1742078" y="1271225"/>
                  <a:pt x="1731283" y="1291228"/>
                  <a:pt x="1718583" y="1309008"/>
                </a:cubicBezTo>
                <a:cubicBezTo>
                  <a:pt x="1705883" y="1326788"/>
                  <a:pt x="1691913" y="1339488"/>
                  <a:pt x="1676673" y="1347108"/>
                </a:cubicBezTo>
                <a:cubicBezTo>
                  <a:pt x="1661433" y="1354728"/>
                  <a:pt x="1648098" y="1358538"/>
                  <a:pt x="1636668" y="1358538"/>
                </a:cubicBezTo>
                <a:cubicBezTo>
                  <a:pt x="1625238" y="1358538"/>
                  <a:pt x="1612538" y="1355998"/>
                  <a:pt x="1598568" y="1350918"/>
                </a:cubicBezTo>
                <a:cubicBezTo>
                  <a:pt x="1585868" y="1347108"/>
                  <a:pt x="1569993" y="1343615"/>
                  <a:pt x="1550943" y="1340440"/>
                </a:cubicBezTo>
                <a:cubicBezTo>
                  <a:pt x="1531893" y="1337265"/>
                  <a:pt x="1512525" y="1336630"/>
                  <a:pt x="1492840" y="1338535"/>
                </a:cubicBezTo>
                <a:cubicBezTo>
                  <a:pt x="1473155" y="1340440"/>
                  <a:pt x="1453470" y="1344568"/>
                  <a:pt x="1433785" y="1350918"/>
                </a:cubicBezTo>
                <a:cubicBezTo>
                  <a:pt x="1414100" y="1357268"/>
                  <a:pt x="1397273" y="1368063"/>
                  <a:pt x="1383303" y="1383303"/>
                </a:cubicBezTo>
                <a:cubicBezTo>
                  <a:pt x="1352823" y="1415053"/>
                  <a:pt x="1335043" y="1451248"/>
                  <a:pt x="1329963" y="1491888"/>
                </a:cubicBezTo>
                <a:cubicBezTo>
                  <a:pt x="1324883" y="1532528"/>
                  <a:pt x="1330598" y="1571263"/>
                  <a:pt x="1347108" y="1608093"/>
                </a:cubicBezTo>
                <a:cubicBezTo>
                  <a:pt x="1359808" y="1633493"/>
                  <a:pt x="1357903" y="1658893"/>
                  <a:pt x="1341393" y="1684293"/>
                </a:cubicBezTo>
                <a:cubicBezTo>
                  <a:pt x="1333773" y="1694453"/>
                  <a:pt x="1321708" y="1704930"/>
                  <a:pt x="1305198" y="1715725"/>
                </a:cubicBezTo>
                <a:cubicBezTo>
                  <a:pt x="1288688" y="1726520"/>
                  <a:pt x="1270590" y="1736363"/>
                  <a:pt x="1250905" y="1745253"/>
                </a:cubicBezTo>
                <a:cubicBezTo>
                  <a:pt x="1231220" y="1754143"/>
                  <a:pt x="1210583" y="1761128"/>
                  <a:pt x="1188993" y="1766208"/>
                </a:cubicBezTo>
                <a:cubicBezTo>
                  <a:pt x="1167403" y="1771288"/>
                  <a:pt x="1148353" y="1773828"/>
                  <a:pt x="1131843" y="1773828"/>
                </a:cubicBezTo>
                <a:cubicBezTo>
                  <a:pt x="1120413" y="1773828"/>
                  <a:pt x="1109618" y="1769383"/>
                  <a:pt x="1099458" y="1760493"/>
                </a:cubicBezTo>
                <a:cubicBezTo>
                  <a:pt x="1089298" y="1751603"/>
                  <a:pt x="1082313" y="1742078"/>
                  <a:pt x="1078503" y="1731918"/>
                </a:cubicBezTo>
                <a:lnTo>
                  <a:pt x="1076598" y="1731918"/>
                </a:lnTo>
                <a:cubicBezTo>
                  <a:pt x="1062628" y="1692548"/>
                  <a:pt x="1038815" y="1658575"/>
                  <a:pt x="1005160" y="1630000"/>
                </a:cubicBezTo>
                <a:cubicBezTo>
                  <a:pt x="971505" y="1601425"/>
                  <a:pt x="932453" y="1587138"/>
                  <a:pt x="888003" y="1587138"/>
                </a:cubicBezTo>
                <a:cubicBezTo>
                  <a:pt x="844823" y="1587138"/>
                  <a:pt x="805770" y="1601425"/>
                  <a:pt x="770845" y="1630000"/>
                </a:cubicBezTo>
                <a:cubicBezTo>
                  <a:pt x="735920" y="1658575"/>
                  <a:pt x="711473" y="1691913"/>
                  <a:pt x="697503" y="1730013"/>
                </a:cubicBezTo>
                <a:cubicBezTo>
                  <a:pt x="691153" y="1745253"/>
                  <a:pt x="681628" y="1756365"/>
                  <a:pt x="668928" y="1763350"/>
                </a:cubicBezTo>
                <a:cubicBezTo>
                  <a:pt x="656228" y="1770335"/>
                  <a:pt x="642258" y="1773828"/>
                  <a:pt x="627018" y="1773828"/>
                </a:cubicBezTo>
                <a:cubicBezTo>
                  <a:pt x="609238" y="1773828"/>
                  <a:pt x="589235" y="1770653"/>
                  <a:pt x="567010" y="1764303"/>
                </a:cubicBezTo>
                <a:cubicBezTo>
                  <a:pt x="544785" y="1757953"/>
                  <a:pt x="522560" y="1750015"/>
                  <a:pt x="500335" y="1740490"/>
                </a:cubicBezTo>
                <a:cubicBezTo>
                  <a:pt x="478110" y="1730965"/>
                  <a:pt x="458108" y="1719853"/>
                  <a:pt x="440328" y="1707153"/>
                </a:cubicBezTo>
                <a:cubicBezTo>
                  <a:pt x="422548" y="1694453"/>
                  <a:pt x="409213" y="1681753"/>
                  <a:pt x="400323" y="1669053"/>
                </a:cubicBezTo>
                <a:cubicBezTo>
                  <a:pt x="393973" y="1660163"/>
                  <a:pt x="390480" y="1649685"/>
                  <a:pt x="389845" y="1637620"/>
                </a:cubicBezTo>
                <a:cubicBezTo>
                  <a:pt x="389210" y="1625555"/>
                  <a:pt x="393973" y="1608728"/>
                  <a:pt x="404133" y="1587138"/>
                </a:cubicBezTo>
                <a:cubicBezTo>
                  <a:pt x="418103" y="1557928"/>
                  <a:pt x="423500" y="1524590"/>
                  <a:pt x="420325" y="1487125"/>
                </a:cubicBezTo>
                <a:cubicBezTo>
                  <a:pt x="417150" y="1449660"/>
                  <a:pt x="400958" y="1415053"/>
                  <a:pt x="371748" y="1383303"/>
                </a:cubicBezTo>
                <a:cubicBezTo>
                  <a:pt x="353968" y="1364253"/>
                  <a:pt x="332378" y="1351870"/>
                  <a:pt x="306978" y="1346155"/>
                </a:cubicBezTo>
                <a:cubicBezTo>
                  <a:pt x="281578" y="1340440"/>
                  <a:pt x="257448" y="1338218"/>
                  <a:pt x="234588" y="1339488"/>
                </a:cubicBezTo>
                <a:cubicBezTo>
                  <a:pt x="207918" y="1340758"/>
                  <a:pt x="180613" y="1345838"/>
                  <a:pt x="152673" y="1354728"/>
                </a:cubicBezTo>
                <a:cubicBezTo>
                  <a:pt x="134893" y="1359808"/>
                  <a:pt x="117113" y="1358538"/>
                  <a:pt x="99333" y="1350918"/>
                </a:cubicBezTo>
                <a:cubicBezTo>
                  <a:pt x="85363" y="1345838"/>
                  <a:pt x="72345" y="1334090"/>
                  <a:pt x="60280" y="1315675"/>
                </a:cubicBezTo>
                <a:cubicBezTo>
                  <a:pt x="48215" y="1297260"/>
                  <a:pt x="37420" y="1276940"/>
                  <a:pt x="27895" y="1254715"/>
                </a:cubicBezTo>
                <a:cubicBezTo>
                  <a:pt x="18370" y="1232490"/>
                  <a:pt x="11068" y="1209630"/>
                  <a:pt x="5988" y="1186135"/>
                </a:cubicBezTo>
                <a:cubicBezTo>
                  <a:pt x="908" y="1162640"/>
                  <a:pt x="-362" y="1143273"/>
                  <a:pt x="2178" y="1128033"/>
                </a:cubicBezTo>
                <a:cubicBezTo>
                  <a:pt x="5988" y="1100093"/>
                  <a:pt x="18688" y="1082313"/>
                  <a:pt x="40278" y="1074693"/>
                </a:cubicBezTo>
                <a:cubicBezTo>
                  <a:pt x="78378" y="1059453"/>
                  <a:pt x="112668" y="1034370"/>
                  <a:pt x="143148" y="999445"/>
                </a:cubicBezTo>
                <a:cubicBezTo>
                  <a:pt x="173628" y="964520"/>
                  <a:pt x="188868" y="925468"/>
                  <a:pt x="188868" y="882288"/>
                </a:cubicBezTo>
                <a:cubicBezTo>
                  <a:pt x="188868" y="837838"/>
                  <a:pt x="173628" y="799103"/>
                  <a:pt x="143148" y="766083"/>
                </a:cubicBezTo>
                <a:cubicBezTo>
                  <a:pt x="112668" y="733063"/>
                  <a:pt x="78378" y="708933"/>
                  <a:pt x="40278" y="693693"/>
                </a:cubicBezTo>
                <a:cubicBezTo>
                  <a:pt x="28848" y="689883"/>
                  <a:pt x="19323" y="680675"/>
                  <a:pt x="11703" y="666070"/>
                </a:cubicBezTo>
                <a:cubicBezTo>
                  <a:pt x="4083" y="651465"/>
                  <a:pt x="273" y="636543"/>
                  <a:pt x="273" y="621303"/>
                </a:cubicBezTo>
                <a:cubicBezTo>
                  <a:pt x="273" y="604793"/>
                  <a:pt x="2813" y="586378"/>
                  <a:pt x="7893" y="566058"/>
                </a:cubicBezTo>
                <a:cubicBezTo>
                  <a:pt x="12973" y="545738"/>
                  <a:pt x="19640" y="526053"/>
                  <a:pt x="27895" y="507003"/>
                </a:cubicBezTo>
                <a:cubicBezTo>
                  <a:pt x="36150" y="487953"/>
                  <a:pt x="45675" y="470490"/>
                  <a:pt x="56470" y="454615"/>
                </a:cubicBezTo>
                <a:cubicBezTo>
                  <a:pt x="67265" y="438740"/>
                  <a:pt x="79013" y="426993"/>
                  <a:pt x="91713" y="419373"/>
                </a:cubicBezTo>
                <a:cubicBezTo>
                  <a:pt x="101873" y="413023"/>
                  <a:pt x="111715" y="410483"/>
                  <a:pt x="121240" y="411753"/>
                </a:cubicBezTo>
                <a:cubicBezTo>
                  <a:pt x="130765" y="413023"/>
                  <a:pt x="141243" y="415563"/>
                  <a:pt x="152673" y="419373"/>
                </a:cubicBezTo>
                <a:cubicBezTo>
                  <a:pt x="190773" y="434613"/>
                  <a:pt x="230460" y="439375"/>
                  <a:pt x="271735" y="433660"/>
                </a:cubicBezTo>
                <a:cubicBezTo>
                  <a:pt x="313010" y="427945"/>
                  <a:pt x="349523" y="409848"/>
                  <a:pt x="381273" y="379368"/>
                </a:cubicBezTo>
                <a:cubicBezTo>
                  <a:pt x="396513" y="364128"/>
                  <a:pt x="407625" y="345395"/>
                  <a:pt x="414610" y="323170"/>
                </a:cubicBezTo>
                <a:cubicBezTo>
                  <a:pt x="421595" y="300945"/>
                  <a:pt x="426040" y="279038"/>
                  <a:pt x="427945" y="257448"/>
                </a:cubicBezTo>
                <a:cubicBezTo>
                  <a:pt x="429850" y="235858"/>
                  <a:pt x="429850" y="216173"/>
                  <a:pt x="427945" y="198393"/>
                </a:cubicBezTo>
                <a:cubicBezTo>
                  <a:pt x="426040" y="180613"/>
                  <a:pt x="424453" y="167913"/>
                  <a:pt x="423183" y="160293"/>
                </a:cubicBezTo>
                <a:cubicBezTo>
                  <a:pt x="420643" y="152673"/>
                  <a:pt x="418420" y="143783"/>
                  <a:pt x="416515" y="133623"/>
                </a:cubicBezTo>
                <a:cubicBezTo>
                  <a:pt x="414610" y="123463"/>
                  <a:pt x="415563" y="114573"/>
                  <a:pt x="419373" y="106953"/>
                </a:cubicBezTo>
                <a:cubicBezTo>
                  <a:pt x="426993" y="89173"/>
                  <a:pt x="440645" y="73615"/>
                  <a:pt x="460330" y="60280"/>
                </a:cubicBezTo>
                <a:cubicBezTo>
                  <a:pt x="480015" y="46945"/>
                  <a:pt x="501288" y="35833"/>
                  <a:pt x="524148" y="26943"/>
                </a:cubicBezTo>
                <a:cubicBezTo>
                  <a:pt x="547008" y="18053"/>
                  <a:pt x="569233" y="11385"/>
                  <a:pt x="590823" y="6940"/>
                </a:cubicBezTo>
                <a:cubicBezTo>
                  <a:pt x="612413" y="2495"/>
                  <a:pt x="629558" y="273"/>
                  <a:pt x="642258" y="273"/>
                </a:cubicBezTo>
                <a:cubicBezTo>
                  <a:pt x="658768" y="273"/>
                  <a:pt x="671785" y="5670"/>
                  <a:pt x="681310" y="16465"/>
                </a:cubicBezTo>
                <a:cubicBezTo>
                  <a:pt x="690835" y="27260"/>
                  <a:pt x="697503" y="38373"/>
                  <a:pt x="701313" y="49803"/>
                </a:cubicBezTo>
                <a:cubicBezTo>
                  <a:pt x="715283" y="84093"/>
                  <a:pt x="738143" y="114255"/>
                  <a:pt x="769893" y="140290"/>
                </a:cubicBezTo>
                <a:cubicBezTo>
                  <a:pt x="801643" y="166325"/>
                  <a:pt x="839108" y="179343"/>
                  <a:pt x="882288" y="179343"/>
                </a:cubicBezTo>
                <a:cubicBezTo>
                  <a:pt x="926738" y="179343"/>
                  <a:pt x="966108" y="166960"/>
                  <a:pt x="1000398" y="142195"/>
                </a:cubicBezTo>
                <a:cubicBezTo>
                  <a:pt x="1034688" y="117430"/>
                  <a:pt x="1058818" y="85998"/>
                  <a:pt x="1072788" y="47898"/>
                </a:cubicBezTo>
                <a:cubicBezTo>
                  <a:pt x="1077868" y="37738"/>
                  <a:pt x="1085805" y="27260"/>
                  <a:pt x="1096600" y="16465"/>
                </a:cubicBezTo>
                <a:cubicBezTo>
                  <a:pt x="1107395" y="5670"/>
                  <a:pt x="1118508" y="273"/>
                  <a:pt x="1129938" y="273"/>
                </a:cubicBezTo>
                <a:cubicBezTo>
                  <a:pt x="1147718" y="273"/>
                  <a:pt x="1167085" y="2813"/>
                  <a:pt x="1188040" y="7893"/>
                </a:cubicBezTo>
                <a:cubicBezTo>
                  <a:pt x="1208995" y="12973"/>
                  <a:pt x="1229633" y="19958"/>
                  <a:pt x="1249953" y="28848"/>
                </a:cubicBezTo>
                <a:cubicBezTo>
                  <a:pt x="1270273" y="37738"/>
                  <a:pt x="1289005" y="49168"/>
                  <a:pt x="1306150" y="63138"/>
                </a:cubicBezTo>
                <a:cubicBezTo>
                  <a:pt x="1323295" y="77108"/>
                  <a:pt x="1336948" y="92348"/>
                  <a:pt x="1347108" y="108858"/>
                </a:cubicBezTo>
                <a:cubicBezTo>
                  <a:pt x="1353458" y="119018"/>
                  <a:pt x="1355363" y="130130"/>
                  <a:pt x="1352823" y="142195"/>
                </a:cubicBezTo>
                <a:cubicBezTo>
                  <a:pt x="1350283" y="154260"/>
                  <a:pt x="1347743" y="162833"/>
                  <a:pt x="1345203" y="167913"/>
                </a:cubicBezTo>
                <a:cubicBezTo>
                  <a:pt x="1328693" y="204743"/>
                  <a:pt x="1323613" y="243478"/>
                  <a:pt x="1329963" y="284118"/>
                </a:cubicBezTo>
                <a:cubicBezTo>
                  <a:pt x="1336313" y="324758"/>
                  <a:pt x="1354728" y="360318"/>
                  <a:pt x="1385208" y="390798"/>
                </a:cubicBezTo>
                <a:cubicBezTo>
                  <a:pt x="1415688" y="421278"/>
                  <a:pt x="1453153" y="438105"/>
                  <a:pt x="1497603" y="441280"/>
                </a:cubicBezTo>
                <a:cubicBezTo>
                  <a:pt x="1542053" y="444455"/>
                  <a:pt x="1583328" y="437153"/>
                  <a:pt x="1621428" y="419373"/>
                </a:cubicBezTo>
                <a:cubicBezTo>
                  <a:pt x="1631588" y="413023"/>
                  <a:pt x="1643970" y="410483"/>
                  <a:pt x="1658575" y="411753"/>
                </a:cubicBezTo>
                <a:cubicBezTo>
                  <a:pt x="1673180" y="413023"/>
                  <a:pt x="1685563" y="418738"/>
                  <a:pt x="1695723" y="428898"/>
                </a:cubicBezTo>
                <a:cubicBezTo>
                  <a:pt x="1714773" y="446678"/>
                  <a:pt x="1731600" y="473665"/>
                  <a:pt x="1746205" y="509860"/>
                </a:cubicBezTo>
                <a:cubicBezTo>
                  <a:pt x="1760810" y="546055"/>
                  <a:pt x="1770653" y="582568"/>
                  <a:pt x="1775733" y="619398"/>
                </a:cubicBezTo>
                <a:cubicBezTo>
                  <a:pt x="1778273" y="640988"/>
                  <a:pt x="1774780" y="657815"/>
                  <a:pt x="1765255" y="669880"/>
                </a:cubicBezTo>
                <a:cubicBezTo>
                  <a:pt x="1755730" y="681945"/>
                  <a:pt x="1745888" y="689883"/>
                  <a:pt x="1735728" y="693693"/>
                </a:cubicBezTo>
                <a:cubicBezTo>
                  <a:pt x="1696358" y="707663"/>
                  <a:pt x="1662703" y="732110"/>
                  <a:pt x="1634763" y="767035"/>
                </a:cubicBezTo>
                <a:cubicBezTo>
                  <a:pt x="1606823" y="801960"/>
                  <a:pt x="1592853" y="841648"/>
                  <a:pt x="1592853" y="886098"/>
                </a:cubicBezTo>
                <a:cubicBezTo>
                  <a:pt x="1592853" y="929278"/>
                  <a:pt x="1604600" y="967060"/>
                  <a:pt x="1628095" y="999445"/>
                </a:cubicBezTo>
                <a:cubicBezTo>
                  <a:pt x="1651590" y="1031830"/>
                  <a:pt x="1682388" y="1055008"/>
                  <a:pt x="1720488" y="1068978"/>
                </a:cubicBezTo>
                <a:cubicBezTo>
                  <a:pt x="1729378" y="1074058"/>
                  <a:pt x="1736998" y="1079138"/>
                  <a:pt x="1743348" y="1084218"/>
                </a:cubicBezTo>
                <a:cubicBezTo>
                  <a:pt x="1757318" y="1095648"/>
                  <a:pt x="1766843" y="1110253"/>
                  <a:pt x="1771923" y="1128033"/>
                </a:cubicBezTo>
                <a:close/>
                <a:moveTo>
                  <a:pt x="886098" y="1299483"/>
                </a:moveTo>
                <a:cubicBezTo>
                  <a:pt x="943248" y="1299483"/>
                  <a:pt x="997223" y="1288688"/>
                  <a:pt x="1048022" y="1267098"/>
                </a:cubicBezTo>
                <a:cubicBezTo>
                  <a:pt x="1098823" y="1245508"/>
                  <a:pt x="1142955" y="1215663"/>
                  <a:pt x="1180420" y="1177563"/>
                </a:cubicBezTo>
                <a:cubicBezTo>
                  <a:pt x="1217885" y="1139463"/>
                  <a:pt x="1247413" y="1095330"/>
                  <a:pt x="1269003" y="1045165"/>
                </a:cubicBezTo>
                <a:cubicBezTo>
                  <a:pt x="1290593" y="995000"/>
                  <a:pt x="1301388" y="941343"/>
                  <a:pt x="1301388" y="884193"/>
                </a:cubicBezTo>
                <a:cubicBezTo>
                  <a:pt x="1301388" y="827043"/>
                  <a:pt x="1290593" y="773385"/>
                  <a:pt x="1269003" y="723220"/>
                </a:cubicBezTo>
                <a:cubicBezTo>
                  <a:pt x="1247413" y="673055"/>
                  <a:pt x="1217885" y="629240"/>
                  <a:pt x="1180420" y="591775"/>
                </a:cubicBezTo>
                <a:cubicBezTo>
                  <a:pt x="1142955" y="554310"/>
                  <a:pt x="1098823" y="524783"/>
                  <a:pt x="1048022" y="503193"/>
                </a:cubicBezTo>
                <a:cubicBezTo>
                  <a:pt x="997223" y="481603"/>
                  <a:pt x="943248" y="470808"/>
                  <a:pt x="886098" y="470808"/>
                </a:cubicBezTo>
                <a:cubicBezTo>
                  <a:pt x="828948" y="470808"/>
                  <a:pt x="775290" y="481603"/>
                  <a:pt x="725125" y="503193"/>
                </a:cubicBezTo>
                <a:cubicBezTo>
                  <a:pt x="674960" y="524783"/>
                  <a:pt x="631145" y="554310"/>
                  <a:pt x="593680" y="591775"/>
                </a:cubicBezTo>
                <a:cubicBezTo>
                  <a:pt x="556215" y="629240"/>
                  <a:pt x="526688" y="673055"/>
                  <a:pt x="505098" y="723220"/>
                </a:cubicBezTo>
                <a:cubicBezTo>
                  <a:pt x="483508" y="773385"/>
                  <a:pt x="472713" y="827043"/>
                  <a:pt x="472713" y="884193"/>
                </a:cubicBezTo>
                <a:cubicBezTo>
                  <a:pt x="472713" y="941343"/>
                  <a:pt x="483508" y="995000"/>
                  <a:pt x="505098" y="1045165"/>
                </a:cubicBezTo>
                <a:cubicBezTo>
                  <a:pt x="526688" y="1095330"/>
                  <a:pt x="556215" y="1139463"/>
                  <a:pt x="593680" y="1177563"/>
                </a:cubicBezTo>
                <a:cubicBezTo>
                  <a:pt x="631145" y="1215663"/>
                  <a:pt x="674960" y="1245508"/>
                  <a:pt x="725125" y="1267098"/>
                </a:cubicBezTo>
                <a:cubicBezTo>
                  <a:pt x="775290" y="1288688"/>
                  <a:pt x="828948" y="1299483"/>
                  <a:pt x="886098" y="12994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defTabSz="913973"/>
            <a:endParaRPr lang="zh-CN" altLang="en-US" sz="200"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5" name="图形 270">
            <a:extLst>
              <a:ext uri="{FF2B5EF4-FFF2-40B4-BE49-F238E27FC236}">
                <a16:creationId xmlns:a16="http://schemas.microsoft.com/office/drawing/2014/main" xmlns="" id="{6635420D-BE3B-443B-A602-8CE69B7318DE}"/>
              </a:ext>
            </a:extLst>
          </p:cNvPr>
          <p:cNvSpPr/>
          <p:nvPr/>
        </p:nvSpPr>
        <p:spPr>
          <a:xfrm>
            <a:off x="4653095" y="2467062"/>
            <a:ext cx="104161" cy="105296"/>
          </a:xfrm>
          <a:custGeom>
            <a:avLst/>
            <a:gdLst>
              <a:gd name="connsiteX0" fmla="*/ 357369 w 1547812"/>
              <a:gd name="connsiteY0" fmla="*/ 430406 h 1813842"/>
              <a:gd name="connsiteX1" fmla="*/ 428449 w 1547812"/>
              <a:gd name="connsiteY1" fmla="*/ 355495 h 1813842"/>
              <a:gd name="connsiteX2" fmla="*/ 300126 w 1547812"/>
              <a:gd name="connsiteY2" fmla="*/ 227107 h 1813842"/>
              <a:gd name="connsiteX3" fmla="*/ 227061 w 1547812"/>
              <a:gd name="connsiteY3" fmla="*/ 227107 h 1813842"/>
              <a:gd name="connsiteX4" fmla="*/ 227061 w 1547812"/>
              <a:gd name="connsiteY4" fmla="*/ 300098 h 1813842"/>
              <a:gd name="connsiteX5" fmla="*/ 357371 w 1547812"/>
              <a:gd name="connsiteY5" fmla="*/ 430403 h 1813842"/>
              <a:gd name="connsiteX6" fmla="*/ 774718 w 1547812"/>
              <a:gd name="connsiteY6" fmla="*/ 223991 h 1813842"/>
              <a:gd name="connsiteX7" fmla="*/ 776210 w 1547812"/>
              <a:gd name="connsiteY7" fmla="*/ 223991 h 1813842"/>
              <a:gd name="connsiteX8" fmla="*/ 826356 w 1547812"/>
              <a:gd name="connsiteY8" fmla="*/ 226757 h 1813842"/>
              <a:gd name="connsiteX9" fmla="*/ 826356 w 1547812"/>
              <a:gd name="connsiteY9" fmla="*/ 51910 h 1813842"/>
              <a:gd name="connsiteX10" fmla="*/ 774713 w 1547812"/>
              <a:gd name="connsiteY10" fmla="*/ 273 h 1813842"/>
              <a:gd name="connsiteX11" fmla="*/ 723142 w 1547812"/>
              <a:gd name="connsiteY11" fmla="*/ 51910 h 1813842"/>
              <a:gd name="connsiteX12" fmla="*/ 723142 w 1547812"/>
              <a:gd name="connsiteY12" fmla="*/ 226724 h 1813842"/>
              <a:gd name="connsiteX13" fmla="*/ 773290 w 1547812"/>
              <a:gd name="connsiteY13" fmla="*/ 223991 h 1813842"/>
              <a:gd name="connsiteX14" fmla="*/ 774707 w 1547812"/>
              <a:gd name="connsiteY14" fmla="*/ 223991 h 1813842"/>
              <a:gd name="connsiteX15" fmla="*/ 1192183 w 1547812"/>
              <a:gd name="connsiteY15" fmla="*/ 430339 h 1813842"/>
              <a:gd name="connsiteX16" fmla="*/ 1322354 w 1547812"/>
              <a:gd name="connsiteY16" fmla="*/ 300102 h 1813842"/>
              <a:gd name="connsiteX17" fmla="*/ 1322354 w 1547812"/>
              <a:gd name="connsiteY17" fmla="*/ 227111 h 1813842"/>
              <a:gd name="connsiteX18" fmla="*/ 1249285 w 1547812"/>
              <a:gd name="connsiteY18" fmla="*/ 227111 h 1813842"/>
              <a:gd name="connsiteX19" fmla="*/ 1120887 w 1547812"/>
              <a:gd name="connsiteY19" fmla="*/ 355499 h 1813842"/>
              <a:gd name="connsiteX20" fmla="*/ 1192183 w 1547812"/>
              <a:gd name="connsiteY20" fmla="*/ 430336 h 1813842"/>
              <a:gd name="connsiteX21" fmla="*/ 230530 w 1547812"/>
              <a:gd name="connsiteY21" fmla="*/ 796525 h 1813842"/>
              <a:gd name="connsiteX22" fmla="*/ 235428 w 1547812"/>
              <a:gd name="connsiteY22" fmla="*/ 723073 h 1813842"/>
              <a:gd name="connsiteX23" fmla="*/ 51845 w 1547812"/>
              <a:gd name="connsiteY23" fmla="*/ 723073 h 1813842"/>
              <a:gd name="connsiteX24" fmla="*/ 273 w 1547812"/>
              <a:gd name="connsiteY24" fmla="*/ 774711 h 1813842"/>
              <a:gd name="connsiteX25" fmla="*/ 51845 w 1547812"/>
              <a:gd name="connsiteY25" fmla="*/ 826349 h 1813842"/>
              <a:gd name="connsiteX26" fmla="*/ 231170 w 1547812"/>
              <a:gd name="connsiteY26" fmla="*/ 826349 h 1813842"/>
              <a:gd name="connsiteX27" fmla="*/ 230528 w 1547812"/>
              <a:gd name="connsiteY27" fmla="*/ 796522 h 1813842"/>
              <a:gd name="connsiteX28" fmla="*/ 1497558 w 1547812"/>
              <a:gd name="connsiteY28" fmla="*/ 723079 h 1813842"/>
              <a:gd name="connsiteX29" fmla="*/ 1314047 w 1547812"/>
              <a:gd name="connsiteY29" fmla="*/ 723079 h 1813842"/>
              <a:gd name="connsiteX30" fmla="*/ 1318946 w 1547812"/>
              <a:gd name="connsiteY30" fmla="*/ 796531 h 1813842"/>
              <a:gd name="connsiteX31" fmla="*/ 1318378 w 1547812"/>
              <a:gd name="connsiteY31" fmla="*/ 826358 h 1813842"/>
              <a:gd name="connsiteX32" fmla="*/ 1497558 w 1547812"/>
              <a:gd name="connsiteY32" fmla="*/ 826358 h 1813842"/>
              <a:gd name="connsiteX33" fmla="*/ 1549131 w 1547812"/>
              <a:gd name="connsiteY33" fmla="*/ 774720 h 1813842"/>
              <a:gd name="connsiteX34" fmla="*/ 1497558 w 1547812"/>
              <a:gd name="connsiteY34" fmla="*/ 723082 h 1813842"/>
              <a:gd name="connsiteX35" fmla="*/ 1219350 w 1547812"/>
              <a:gd name="connsiteY35" fmla="*/ 1146340 h 1813842"/>
              <a:gd name="connsiteX36" fmla="*/ 1154805 w 1547812"/>
              <a:gd name="connsiteY36" fmla="*/ 1227768 h 1813842"/>
              <a:gd name="connsiteX37" fmla="*/ 1249287 w 1547812"/>
              <a:gd name="connsiteY37" fmla="*/ 1322328 h 1813842"/>
              <a:gd name="connsiteX38" fmla="*/ 1322356 w 1547812"/>
              <a:gd name="connsiteY38" fmla="*/ 1322328 h 1813842"/>
              <a:gd name="connsiteX39" fmla="*/ 1322356 w 1547812"/>
              <a:gd name="connsiteY39" fmla="*/ 1249262 h 1813842"/>
              <a:gd name="connsiteX40" fmla="*/ 1219348 w 1547812"/>
              <a:gd name="connsiteY40" fmla="*/ 1146340 h 1813842"/>
              <a:gd name="connsiteX41" fmla="*/ 227057 w 1547812"/>
              <a:gd name="connsiteY41" fmla="*/ 1249261 h 1813842"/>
              <a:gd name="connsiteX42" fmla="*/ 227057 w 1547812"/>
              <a:gd name="connsiteY42" fmla="*/ 1322326 h 1813842"/>
              <a:gd name="connsiteX43" fmla="*/ 300122 w 1547812"/>
              <a:gd name="connsiteY43" fmla="*/ 1322326 h 1813842"/>
              <a:gd name="connsiteX44" fmla="*/ 394684 w 1547812"/>
              <a:gd name="connsiteY44" fmla="*/ 1227703 h 1813842"/>
              <a:gd name="connsiteX45" fmla="*/ 330131 w 1547812"/>
              <a:gd name="connsiteY45" fmla="*/ 1146348 h 1813842"/>
              <a:gd name="connsiteX46" fmla="*/ 227062 w 1547812"/>
              <a:gd name="connsiteY46" fmla="*/ 1249270 h 1813842"/>
              <a:gd name="connsiteX47" fmla="*/ 1247296 w 1547812"/>
              <a:gd name="connsiteY47" fmla="*/ 796525 h 1813842"/>
              <a:gd name="connsiteX48" fmla="*/ 1151603 w 1547812"/>
              <a:gd name="connsiteY48" fmla="*/ 511121 h 1813842"/>
              <a:gd name="connsiteX49" fmla="*/ 944399 w 1547812"/>
              <a:gd name="connsiteY49" fmla="*/ 354785 h 1813842"/>
              <a:gd name="connsiteX50" fmla="*/ 944825 w 1547812"/>
              <a:gd name="connsiteY50" fmla="*/ 352511 h 1813842"/>
              <a:gd name="connsiteX51" fmla="*/ 909430 w 1547812"/>
              <a:gd name="connsiteY51" fmla="*/ 342120 h 1813842"/>
              <a:gd name="connsiteX52" fmla="*/ 824589 w 1547812"/>
              <a:gd name="connsiteY52" fmla="*/ 325624 h 1813842"/>
              <a:gd name="connsiteX53" fmla="*/ 820476 w 1547812"/>
              <a:gd name="connsiteY53" fmla="*/ 325166 h 1813842"/>
              <a:gd name="connsiteX54" fmla="*/ 820336 w 1547812"/>
              <a:gd name="connsiteY54" fmla="*/ 325166 h 1813842"/>
              <a:gd name="connsiteX55" fmla="*/ 820189 w 1547812"/>
              <a:gd name="connsiteY55" fmla="*/ 325131 h 1813842"/>
              <a:gd name="connsiteX56" fmla="*/ 775857 w 1547812"/>
              <a:gd name="connsiteY56" fmla="*/ 322751 h 1813842"/>
              <a:gd name="connsiteX57" fmla="*/ 773591 w 1547812"/>
              <a:gd name="connsiteY57" fmla="*/ 322751 h 1813842"/>
              <a:gd name="connsiteX58" fmla="*/ 729253 w 1547812"/>
              <a:gd name="connsiteY58" fmla="*/ 325131 h 1813842"/>
              <a:gd name="connsiteX59" fmla="*/ 729039 w 1547812"/>
              <a:gd name="connsiteY59" fmla="*/ 325166 h 1813842"/>
              <a:gd name="connsiteX60" fmla="*/ 724786 w 1547812"/>
              <a:gd name="connsiteY60" fmla="*/ 325624 h 1813842"/>
              <a:gd name="connsiteX61" fmla="*/ 640049 w 1547812"/>
              <a:gd name="connsiteY61" fmla="*/ 342120 h 1813842"/>
              <a:gd name="connsiteX62" fmla="*/ 605789 w 1547812"/>
              <a:gd name="connsiteY62" fmla="*/ 352117 h 1813842"/>
              <a:gd name="connsiteX63" fmla="*/ 606143 w 1547812"/>
              <a:gd name="connsiteY63" fmla="*/ 354390 h 1813842"/>
              <a:gd name="connsiteX64" fmla="*/ 397802 w 1547812"/>
              <a:gd name="connsiteY64" fmla="*/ 511114 h 1813842"/>
              <a:gd name="connsiteX65" fmla="*/ 302109 w 1547812"/>
              <a:gd name="connsiteY65" fmla="*/ 796518 h 1813842"/>
              <a:gd name="connsiteX66" fmla="*/ 336018 w 1547812"/>
              <a:gd name="connsiteY66" fmla="*/ 988674 h 1813842"/>
              <a:gd name="connsiteX67" fmla="*/ 452351 w 1547812"/>
              <a:gd name="connsiteY67" fmla="*/ 1160083 h 1813842"/>
              <a:gd name="connsiteX68" fmla="*/ 499449 w 1547812"/>
              <a:gd name="connsiteY68" fmla="*/ 1211791 h 1813842"/>
              <a:gd name="connsiteX69" fmla="*/ 518315 w 1547812"/>
              <a:gd name="connsiteY69" fmla="*/ 1246835 h 1813842"/>
              <a:gd name="connsiteX70" fmla="*/ 527463 w 1547812"/>
              <a:gd name="connsiteY70" fmla="*/ 1360044 h 1813842"/>
              <a:gd name="connsiteX71" fmla="*/ 527463 w 1547812"/>
              <a:gd name="connsiteY71" fmla="*/ 1364089 h 1813842"/>
              <a:gd name="connsiteX72" fmla="*/ 642170 w 1547812"/>
              <a:gd name="connsiteY72" fmla="*/ 1478789 h 1813842"/>
              <a:gd name="connsiteX73" fmla="*/ 907289 w 1547812"/>
              <a:gd name="connsiteY73" fmla="*/ 1478789 h 1813842"/>
              <a:gd name="connsiteX74" fmla="*/ 1021996 w 1547812"/>
              <a:gd name="connsiteY74" fmla="*/ 1364089 h 1813842"/>
              <a:gd name="connsiteX75" fmla="*/ 1021996 w 1547812"/>
              <a:gd name="connsiteY75" fmla="*/ 1360188 h 1813842"/>
              <a:gd name="connsiteX76" fmla="*/ 1031147 w 1547812"/>
              <a:gd name="connsiteY76" fmla="*/ 1246905 h 1813842"/>
              <a:gd name="connsiteX77" fmla="*/ 1040295 w 1547812"/>
              <a:gd name="connsiteY77" fmla="*/ 1225342 h 1813842"/>
              <a:gd name="connsiteX78" fmla="*/ 1087823 w 1547812"/>
              <a:gd name="connsiteY78" fmla="*/ 1169868 h 1813842"/>
              <a:gd name="connsiteX79" fmla="*/ 1192172 w 1547812"/>
              <a:gd name="connsiteY79" fmla="*/ 1034425 h 1813842"/>
              <a:gd name="connsiteX80" fmla="*/ 1247287 w 1547812"/>
              <a:gd name="connsiteY80" fmla="*/ 796520 h 1813842"/>
              <a:gd name="connsiteX81" fmla="*/ 1138975 w 1547812"/>
              <a:gd name="connsiteY81" fmla="*/ 959215 h 1813842"/>
              <a:gd name="connsiteX82" fmla="*/ 1038957 w 1547812"/>
              <a:gd name="connsiteY82" fmla="*/ 1105050 h 1813842"/>
              <a:gd name="connsiteX83" fmla="*/ 987033 w 1547812"/>
              <a:gd name="connsiteY83" fmla="*/ 1162371 h 1813842"/>
              <a:gd name="connsiteX84" fmla="*/ 952419 w 1547812"/>
              <a:gd name="connsiteY84" fmla="*/ 1232099 h 1813842"/>
              <a:gd name="connsiteX85" fmla="*/ 941930 w 1547812"/>
              <a:gd name="connsiteY85" fmla="*/ 1360206 h 1813842"/>
              <a:gd name="connsiteX86" fmla="*/ 941930 w 1547812"/>
              <a:gd name="connsiteY86" fmla="*/ 1364106 h 1813842"/>
              <a:gd name="connsiteX87" fmla="*/ 907313 w 1547812"/>
              <a:gd name="connsiteY87" fmla="*/ 1398719 h 1813842"/>
              <a:gd name="connsiteX88" fmla="*/ 642194 w 1547812"/>
              <a:gd name="connsiteY88" fmla="*/ 1398719 h 1813842"/>
              <a:gd name="connsiteX89" fmla="*/ 617649 w 1547812"/>
              <a:gd name="connsiteY89" fmla="*/ 1388580 h 1813842"/>
              <a:gd name="connsiteX90" fmla="*/ 607581 w 1547812"/>
              <a:gd name="connsiteY90" fmla="*/ 1364109 h 1813842"/>
              <a:gd name="connsiteX91" fmla="*/ 607581 w 1547812"/>
              <a:gd name="connsiteY91" fmla="*/ 1360069 h 1813842"/>
              <a:gd name="connsiteX92" fmla="*/ 597010 w 1547812"/>
              <a:gd name="connsiteY92" fmla="*/ 1232108 h 1813842"/>
              <a:gd name="connsiteX93" fmla="*/ 577153 w 1547812"/>
              <a:gd name="connsiteY93" fmla="*/ 1183092 h 1813842"/>
              <a:gd name="connsiteX94" fmla="*/ 519688 w 1547812"/>
              <a:gd name="connsiteY94" fmla="*/ 1114571 h 1813842"/>
              <a:gd name="connsiteX95" fmla="*/ 427897 w 1547812"/>
              <a:gd name="connsiteY95" fmla="*/ 996606 h 1813842"/>
              <a:gd name="connsiteX96" fmla="*/ 382212 w 1547812"/>
              <a:gd name="connsiteY96" fmla="*/ 796544 h 1813842"/>
              <a:gd name="connsiteX97" fmla="*/ 461660 w 1547812"/>
              <a:gd name="connsiteY97" fmla="*/ 559485 h 1813842"/>
              <a:gd name="connsiteX98" fmla="*/ 662904 w 1547812"/>
              <a:gd name="connsiteY98" fmla="*/ 419501 h 1813842"/>
              <a:gd name="connsiteX99" fmla="*/ 672907 w 1547812"/>
              <a:gd name="connsiteY99" fmla="*/ 416454 h 1813842"/>
              <a:gd name="connsiteX100" fmla="*/ 733236 w 1547812"/>
              <a:gd name="connsiteY100" fmla="*/ 405243 h 1813842"/>
              <a:gd name="connsiteX101" fmla="*/ 733376 w 1547812"/>
              <a:gd name="connsiteY101" fmla="*/ 405243 h 1813842"/>
              <a:gd name="connsiteX102" fmla="*/ 737208 w 1547812"/>
              <a:gd name="connsiteY102" fmla="*/ 404817 h 1813842"/>
              <a:gd name="connsiteX103" fmla="*/ 772746 w 1547812"/>
              <a:gd name="connsiteY103" fmla="*/ 402834 h 1813842"/>
              <a:gd name="connsiteX104" fmla="*/ 774802 w 1547812"/>
              <a:gd name="connsiteY104" fmla="*/ 403048 h 1813842"/>
              <a:gd name="connsiteX105" fmla="*/ 776860 w 1547812"/>
              <a:gd name="connsiteY105" fmla="*/ 402907 h 1813842"/>
              <a:gd name="connsiteX106" fmla="*/ 812323 w 1547812"/>
              <a:gd name="connsiteY106" fmla="*/ 404823 h 1813842"/>
              <a:gd name="connsiteX107" fmla="*/ 812176 w 1547812"/>
              <a:gd name="connsiteY107" fmla="*/ 404823 h 1813842"/>
              <a:gd name="connsiteX108" fmla="*/ 816152 w 1547812"/>
              <a:gd name="connsiteY108" fmla="*/ 405249 h 1813842"/>
              <a:gd name="connsiteX109" fmla="*/ 816221 w 1547812"/>
              <a:gd name="connsiteY109" fmla="*/ 405249 h 1813842"/>
              <a:gd name="connsiteX110" fmla="*/ 876444 w 1547812"/>
              <a:gd name="connsiteY110" fmla="*/ 416459 h 1813842"/>
              <a:gd name="connsiteX111" fmla="*/ 886585 w 1547812"/>
              <a:gd name="connsiteY111" fmla="*/ 419506 h 1813842"/>
              <a:gd name="connsiteX112" fmla="*/ 1087829 w 1547812"/>
              <a:gd name="connsiteY112" fmla="*/ 559491 h 1813842"/>
              <a:gd name="connsiteX113" fmla="*/ 1167202 w 1547812"/>
              <a:gd name="connsiteY113" fmla="*/ 796550 h 1813842"/>
              <a:gd name="connsiteX114" fmla="*/ 1138983 w 1547812"/>
              <a:gd name="connsiteY114" fmla="*/ 959230 h 1813842"/>
              <a:gd name="connsiteX115" fmla="*/ 824518 w 1547812"/>
              <a:gd name="connsiteY115" fmla="*/ 325637 h 1813842"/>
              <a:gd name="connsiteX116" fmla="*/ 824665 w 1547812"/>
              <a:gd name="connsiteY116" fmla="*/ 325637 h 1813842"/>
              <a:gd name="connsiteX117" fmla="*/ 724781 w 1547812"/>
              <a:gd name="connsiteY117" fmla="*/ 325637 h 1813842"/>
              <a:gd name="connsiteX118" fmla="*/ 724781 w 1547812"/>
              <a:gd name="connsiteY118" fmla="*/ 325637 h 1813842"/>
              <a:gd name="connsiteX119" fmla="*/ 724920 w 1547812"/>
              <a:gd name="connsiteY119" fmla="*/ 325637 h 1813842"/>
              <a:gd name="connsiteX120" fmla="*/ 724781 w 1547812"/>
              <a:gd name="connsiteY120" fmla="*/ 325637 h 1813842"/>
              <a:gd name="connsiteX121" fmla="*/ 906232 w 1547812"/>
              <a:gd name="connsiteY121" fmla="*/ 1510156 h 1813842"/>
              <a:gd name="connsiteX122" fmla="*/ 643236 w 1547812"/>
              <a:gd name="connsiteY122" fmla="*/ 1510156 h 1813842"/>
              <a:gd name="connsiteX123" fmla="*/ 593939 w 1547812"/>
              <a:gd name="connsiteY123" fmla="*/ 1559528 h 1813842"/>
              <a:gd name="connsiteX124" fmla="*/ 643236 w 1547812"/>
              <a:gd name="connsiteY124" fmla="*/ 1608762 h 1813842"/>
              <a:gd name="connsiteX125" fmla="*/ 906232 w 1547812"/>
              <a:gd name="connsiteY125" fmla="*/ 1608762 h 1813842"/>
              <a:gd name="connsiteX126" fmla="*/ 955530 w 1547812"/>
              <a:gd name="connsiteY126" fmla="*/ 1559528 h 1813842"/>
              <a:gd name="connsiteX127" fmla="*/ 906232 w 1547812"/>
              <a:gd name="connsiteY127" fmla="*/ 1510156 h 1813842"/>
              <a:gd name="connsiteX128" fmla="*/ 906232 w 1547812"/>
              <a:gd name="connsiteY128" fmla="*/ 1634575 h 1813842"/>
              <a:gd name="connsiteX129" fmla="*/ 643236 w 1547812"/>
              <a:gd name="connsiteY129" fmla="*/ 1634575 h 1813842"/>
              <a:gd name="connsiteX130" fmla="*/ 593939 w 1547812"/>
              <a:gd name="connsiteY130" fmla="*/ 1683807 h 1813842"/>
              <a:gd name="connsiteX131" fmla="*/ 643236 w 1547812"/>
              <a:gd name="connsiteY131" fmla="*/ 1733179 h 1813842"/>
              <a:gd name="connsiteX132" fmla="*/ 906232 w 1547812"/>
              <a:gd name="connsiteY132" fmla="*/ 1733179 h 1813842"/>
              <a:gd name="connsiteX133" fmla="*/ 955530 w 1547812"/>
              <a:gd name="connsiteY133" fmla="*/ 1683807 h 1813842"/>
              <a:gd name="connsiteX134" fmla="*/ 906232 w 1547812"/>
              <a:gd name="connsiteY134" fmla="*/ 1634575 h 1813842"/>
              <a:gd name="connsiteX135" fmla="*/ 797774 w 1547812"/>
              <a:gd name="connsiteY135" fmla="*/ 1759985 h 1813842"/>
              <a:gd name="connsiteX136" fmla="*/ 662331 w 1547812"/>
              <a:gd name="connsiteY136" fmla="*/ 1759985 h 1813842"/>
              <a:gd name="connsiteX137" fmla="*/ 662044 w 1547812"/>
              <a:gd name="connsiteY137" fmla="*/ 1764457 h 1813842"/>
              <a:gd name="connsiteX138" fmla="*/ 742592 w 1547812"/>
              <a:gd name="connsiteY138" fmla="*/ 1813754 h 1813842"/>
              <a:gd name="connsiteX139" fmla="*/ 806860 w 1547812"/>
              <a:gd name="connsiteY139" fmla="*/ 1813754 h 1813842"/>
              <a:gd name="connsiteX140" fmla="*/ 887370 w 1547812"/>
              <a:gd name="connsiteY140" fmla="*/ 1764457 h 1813842"/>
              <a:gd name="connsiteX141" fmla="*/ 887156 w 1547812"/>
              <a:gd name="connsiteY141" fmla="*/ 1759985 h 1813842"/>
              <a:gd name="connsiteX142" fmla="*/ 797777 w 1547812"/>
              <a:gd name="connsiteY142" fmla="*/ 1759985 h 181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547812" h="1813842">
                <a:moveTo>
                  <a:pt x="357369" y="430406"/>
                </a:moveTo>
                <a:cubicBezTo>
                  <a:pt x="378861" y="403273"/>
                  <a:pt x="402553" y="378056"/>
                  <a:pt x="428449" y="355495"/>
                </a:cubicBezTo>
                <a:lnTo>
                  <a:pt x="300126" y="227107"/>
                </a:lnTo>
                <a:cubicBezTo>
                  <a:pt x="279982" y="206891"/>
                  <a:pt x="247284" y="206891"/>
                  <a:pt x="227061" y="227107"/>
                </a:cubicBezTo>
                <a:cubicBezTo>
                  <a:pt x="206911" y="247257"/>
                  <a:pt x="206911" y="279948"/>
                  <a:pt x="227061" y="300098"/>
                </a:cubicBezTo>
                <a:lnTo>
                  <a:pt x="357371" y="430403"/>
                </a:lnTo>
                <a:close/>
                <a:moveTo>
                  <a:pt x="774718" y="223991"/>
                </a:moveTo>
                <a:cubicBezTo>
                  <a:pt x="775217" y="223991"/>
                  <a:pt x="775637" y="223991"/>
                  <a:pt x="776210" y="223991"/>
                </a:cubicBezTo>
                <a:cubicBezTo>
                  <a:pt x="793156" y="223991"/>
                  <a:pt x="809899" y="225053"/>
                  <a:pt x="826356" y="226757"/>
                </a:cubicBezTo>
                <a:lnTo>
                  <a:pt x="826356" y="51910"/>
                </a:lnTo>
                <a:cubicBezTo>
                  <a:pt x="826356" y="23397"/>
                  <a:pt x="803228" y="273"/>
                  <a:pt x="774713" y="273"/>
                </a:cubicBezTo>
                <a:cubicBezTo>
                  <a:pt x="746197" y="273"/>
                  <a:pt x="723142" y="23395"/>
                  <a:pt x="723142" y="51910"/>
                </a:cubicBezTo>
                <a:lnTo>
                  <a:pt x="723142" y="226724"/>
                </a:lnTo>
                <a:cubicBezTo>
                  <a:pt x="739599" y="225059"/>
                  <a:pt x="756334" y="223991"/>
                  <a:pt x="773290" y="223991"/>
                </a:cubicBezTo>
                <a:cubicBezTo>
                  <a:pt x="773792" y="223991"/>
                  <a:pt x="774283" y="223991"/>
                  <a:pt x="774707" y="223991"/>
                </a:cubicBezTo>
                <a:close/>
                <a:moveTo>
                  <a:pt x="1192183" y="430339"/>
                </a:moveTo>
                <a:lnTo>
                  <a:pt x="1322354" y="300102"/>
                </a:lnTo>
                <a:cubicBezTo>
                  <a:pt x="1342568" y="279952"/>
                  <a:pt x="1342568" y="247260"/>
                  <a:pt x="1322354" y="227111"/>
                </a:cubicBezTo>
                <a:cubicBezTo>
                  <a:pt x="1302273" y="206894"/>
                  <a:pt x="1269510" y="206894"/>
                  <a:pt x="1249285" y="227111"/>
                </a:cubicBezTo>
                <a:lnTo>
                  <a:pt x="1120887" y="355499"/>
                </a:lnTo>
                <a:cubicBezTo>
                  <a:pt x="1146854" y="378052"/>
                  <a:pt x="1170549" y="403243"/>
                  <a:pt x="1192183" y="430336"/>
                </a:cubicBezTo>
                <a:close/>
                <a:moveTo>
                  <a:pt x="230530" y="796525"/>
                </a:moveTo>
                <a:cubicBezTo>
                  <a:pt x="230530" y="771591"/>
                  <a:pt x="232521" y="747191"/>
                  <a:pt x="235428" y="723073"/>
                </a:cubicBezTo>
                <a:lnTo>
                  <a:pt x="51845" y="723073"/>
                </a:lnTo>
                <a:cubicBezTo>
                  <a:pt x="23402" y="723073"/>
                  <a:pt x="273" y="746201"/>
                  <a:pt x="273" y="774711"/>
                </a:cubicBezTo>
                <a:cubicBezTo>
                  <a:pt x="273" y="803226"/>
                  <a:pt x="23404" y="826349"/>
                  <a:pt x="51845" y="826349"/>
                </a:cubicBezTo>
                <a:lnTo>
                  <a:pt x="231170" y="826349"/>
                </a:lnTo>
                <a:cubicBezTo>
                  <a:pt x="230744" y="816526"/>
                  <a:pt x="230528" y="806664"/>
                  <a:pt x="230528" y="796522"/>
                </a:cubicBezTo>
                <a:close/>
                <a:moveTo>
                  <a:pt x="1497558" y="723079"/>
                </a:moveTo>
                <a:lnTo>
                  <a:pt x="1314047" y="723079"/>
                </a:lnTo>
                <a:cubicBezTo>
                  <a:pt x="1317024" y="747196"/>
                  <a:pt x="1318946" y="771600"/>
                  <a:pt x="1318946" y="796531"/>
                </a:cubicBezTo>
                <a:cubicBezTo>
                  <a:pt x="1318946" y="806670"/>
                  <a:pt x="1318732" y="816535"/>
                  <a:pt x="1318378" y="826358"/>
                </a:cubicBezTo>
                <a:lnTo>
                  <a:pt x="1497558" y="826358"/>
                </a:lnTo>
                <a:cubicBezTo>
                  <a:pt x="1526081" y="826358"/>
                  <a:pt x="1549131" y="803236"/>
                  <a:pt x="1549131" y="774720"/>
                </a:cubicBezTo>
                <a:cubicBezTo>
                  <a:pt x="1549131" y="746205"/>
                  <a:pt x="1526081" y="723082"/>
                  <a:pt x="1497558" y="723082"/>
                </a:cubicBezTo>
                <a:close/>
                <a:moveTo>
                  <a:pt x="1219350" y="1146340"/>
                </a:moveTo>
                <a:cubicBezTo>
                  <a:pt x="1198354" y="1177124"/>
                  <a:pt x="1176156" y="1203719"/>
                  <a:pt x="1154805" y="1227768"/>
                </a:cubicBezTo>
                <a:lnTo>
                  <a:pt x="1249287" y="1322328"/>
                </a:lnTo>
                <a:cubicBezTo>
                  <a:pt x="1269505" y="1342477"/>
                  <a:pt x="1302275" y="1342477"/>
                  <a:pt x="1322356" y="1322328"/>
                </a:cubicBezTo>
                <a:cubicBezTo>
                  <a:pt x="1342570" y="1302111"/>
                  <a:pt x="1342570" y="1269486"/>
                  <a:pt x="1322356" y="1249262"/>
                </a:cubicBezTo>
                <a:lnTo>
                  <a:pt x="1219348" y="1146340"/>
                </a:lnTo>
                <a:close/>
                <a:moveTo>
                  <a:pt x="227057" y="1249261"/>
                </a:moveTo>
                <a:cubicBezTo>
                  <a:pt x="206907" y="1269477"/>
                  <a:pt x="206907" y="1302102"/>
                  <a:pt x="227057" y="1322326"/>
                </a:cubicBezTo>
                <a:cubicBezTo>
                  <a:pt x="247275" y="1342475"/>
                  <a:pt x="279980" y="1342475"/>
                  <a:pt x="300122" y="1322326"/>
                </a:cubicBezTo>
                <a:lnTo>
                  <a:pt x="394684" y="1227703"/>
                </a:lnTo>
                <a:cubicBezTo>
                  <a:pt x="373336" y="1203725"/>
                  <a:pt x="351129" y="1177060"/>
                  <a:pt x="330131" y="1146348"/>
                </a:cubicBezTo>
                <a:lnTo>
                  <a:pt x="227062" y="1249270"/>
                </a:lnTo>
                <a:close/>
                <a:moveTo>
                  <a:pt x="1247296" y="796525"/>
                </a:moveTo>
                <a:cubicBezTo>
                  <a:pt x="1247365" y="689451"/>
                  <a:pt x="1211693" y="590426"/>
                  <a:pt x="1151603" y="511121"/>
                </a:cubicBezTo>
                <a:cubicBezTo>
                  <a:pt x="1098899" y="441466"/>
                  <a:pt x="1027321" y="386846"/>
                  <a:pt x="944399" y="354785"/>
                </a:cubicBezTo>
                <a:lnTo>
                  <a:pt x="944825" y="352511"/>
                </a:lnTo>
                <a:lnTo>
                  <a:pt x="909430" y="342120"/>
                </a:lnTo>
                <a:cubicBezTo>
                  <a:pt x="881901" y="334139"/>
                  <a:pt x="853525" y="328604"/>
                  <a:pt x="824589" y="325624"/>
                </a:cubicBezTo>
                <a:lnTo>
                  <a:pt x="820476" y="325166"/>
                </a:lnTo>
                <a:lnTo>
                  <a:pt x="820336" y="325166"/>
                </a:lnTo>
                <a:lnTo>
                  <a:pt x="820189" y="325131"/>
                </a:lnTo>
                <a:cubicBezTo>
                  <a:pt x="806007" y="323784"/>
                  <a:pt x="791248" y="322751"/>
                  <a:pt x="775857" y="322751"/>
                </a:cubicBezTo>
                <a:lnTo>
                  <a:pt x="773591" y="322751"/>
                </a:lnTo>
                <a:cubicBezTo>
                  <a:pt x="758195" y="322751"/>
                  <a:pt x="743440" y="323788"/>
                  <a:pt x="729253" y="325131"/>
                </a:cubicBezTo>
                <a:lnTo>
                  <a:pt x="729039" y="325166"/>
                </a:lnTo>
                <a:lnTo>
                  <a:pt x="724786" y="325624"/>
                </a:lnTo>
                <a:cubicBezTo>
                  <a:pt x="695886" y="328600"/>
                  <a:pt x="667504" y="334135"/>
                  <a:pt x="640049" y="342120"/>
                </a:cubicBezTo>
                <a:lnTo>
                  <a:pt x="605789" y="352117"/>
                </a:lnTo>
                <a:lnTo>
                  <a:pt x="606143" y="354390"/>
                </a:lnTo>
                <a:cubicBezTo>
                  <a:pt x="522795" y="386415"/>
                  <a:pt x="450794" y="441178"/>
                  <a:pt x="397802" y="511114"/>
                </a:cubicBezTo>
                <a:cubicBezTo>
                  <a:pt x="337791" y="590417"/>
                  <a:pt x="302109" y="689436"/>
                  <a:pt x="302109" y="796518"/>
                </a:cubicBezTo>
                <a:cubicBezTo>
                  <a:pt x="302109" y="873302"/>
                  <a:pt x="315377" y="936429"/>
                  <a:pt x="336018" y="988674"/>
                </a:cubicBezTo>
                <a:cubicBezTo>
                  <a:pt x="367013" y="1067020"/>
                  <a:pt x="414327" y="1119938"/>
                  <a:pt x="452351" y="1160083"/>
                </a:cubicBezTo>
                <a:cubicBezTo>
                  <a:pt x="471364" y="1180089"/>
                  <a:pt x="488107" y="1197180"/>
                  <a:pt x="499449" y="1211791"/>
                </a:cubicBezTo>
                <a:cubicBezTo>
                  <a:pt x="511084" y="1226473"/>
                  <a:pt x="516686" y="1237827"/>
                  <a:pt x="518315" y="1246835"/>
                </a:cubicBezTo>
                <a:cubicBezTo>
                  <a:pt x="526611" y="1290674"/>
                  <a:pt x="527463" y="1346002"/>
                  <a:pt x="527463" y="1360044"/>
                </a:cubicBezTo>
                <a:lnTo>
                  <a:pt x="527463" y="1364089"/>
                </a:lnTo>
                <a:cubicBezTo>
                  <a:pt x="527463" y="1427499"/>
                  <a:pt x="578825" y="1478718"/>
                  <a:pt x="642170" y="1478789"/>
                </a:cubicBezTo>
                <a:lnTo>
                  <a:pt x="907289" y="1478789"/>
                </a:lnTo>
                <a:cubicBezTo>
                  <a:pt x="970712" y="1478720"/>
                  <a:pt x="1021996" y="1427426"/>
                  <a:pt x="1021996" y="1364089"/>
                </a:cubicBezTo>
                <a:lnTo>
                  <a:pt x="1021996" y="1360188"/>
                </a:lnTo>
                <a:cubicBezTo>
                  <a:pt x="1021927" y="1346283"/>
                  <a:pt x="1022848" y="1290813"/>
                  <a:pt x="1031147" y="1246905"/>
                </a:cubicBezTo>
                <a:cubicBezTo>
                  <a:pt x="1032278" y="1240807"/>
                  <a:pt x="1034976" y="1233851"/>
                  <a:pt x="1040295" y="1225342"/>
                </a:cubicBezTo>
                <a:cubicBezTo>
                  <a:pt x="1049373" y="1210515"/>
                  <a:pt x="1066544" y="1192073"/>
                  <a:pt x="1087823" y="1169868"/>
                </a:cubicBezTo>
                <a:cubicBezTo>
                  <a:pt x="1119603" y="1136458"/>
                  <a:pt x="1160033" y="1094330"/>
                  <a:pt x="1192172" y="1034425"/>
                </a:cubicBezTo>
                <a:cubicBezTo>
                  <a:pt x="1224378" y="974594"/>
                  <a:pt x="1247430" y="897306"/>
                  <a:pt x="1247287" y="796520"/>
                </a:cubicBezTo>
                <a:close/>
                <a:moveTo>
                  <a:pt x="1138975" y="959215"/>
                </a:moveTo>
                <a:cubicBezTo>
                  <a:pt x="1113648" y="1023092"/>
                  <a:pt x="1075625" y="1066325"/>
                  <a:pt x="1038957" y="1105050"/>
                </a:cubicBezTo>
                <a:cubicBezTo>
                  <a:pt x="1020649" y="1124418"/>
                  <a:pt x="1002704" y="1142434"/>
                  <a:pt x="987033" y="1162371"/>
                </a:cubicBezTo>
                <a:cubicBezTo>
                  <a:pt x="971571" y="1182020"/>
                  <a:pt x="957742" y="1204508"/>
                  <a:pt x="952419" y="1232099"/>
                </a:cubicBezTo>
                <a:cubicBezTo>
                  <a:pt x="942416" y="1285937"/>
                  <a:pt x="941988" y="1343679"/>
                  <a:pt x="941930" y="1360206"/>
                </a:cubicBezTo>
                <a:cubicBezTo>
                  <a:pt x="941930" y="1362403"/>
                  <a:pt x="941930" y="1363607"/>
                  <a:pt x="941930" y="1364106"/>
                </a:cubicBezTo>
                <a:cubicBezTo>
                  <a:pt x="941862" y="1383258"/>
                  <a:pt x="926463" y="1398719"/>
                  <a:pt x="907313" y="1398719"/>
                </a:cubicBezTo>
                <a:lnTo>
                  <a:pt x="642194" y="1398719"/>
                </a:lnTo>
                <a:cubicBezTo>
                  <a:pt x="632478" y="1398719"/>
                  <a:pt x="624035" y="1394889"/>
                  <a:pt x="617649" y="1388580"/>
                </a:cubicBezTo>
                <a:cubicBezTo>
                  <a:pt x="611340" y="1382192"/>
                  <a:pt x="607581" y="1373820"/>
                  <a:pt x="607581" y="1364109"/>
                </a:cubicBezTo>
                <a:cubicBezTo>
                  <a:pt x="607581" y="1363611"/>
                  <a:pt x="607581" y="1362336"/>
                  <a:pt x="607581" y="1360069"/>
                </a:cubicBezTo>
                <a:cubicBezTo>
                  <a:pt x="607512" y="1343405"/>
                  <a:pt x="607011" y="1285802"/>
                  <a:pt x="597010" y="1232108"/>
                </a:cubicBezTo>
                <a:cubicBezTo>
                  <a:pt x="593609" y="1213882"/>
                  <a:pt x="586157" y="1197560"/>
                  <a:pt x="577153" y="1183092"/>
                </a:cubicBezTo>
                <a:cubicBezTo>
                  <a:pt x="561193" y="1157768"/>
                  <a:pt x="540766" y="1136919"/>
                  <a:pt x="519688" y="1114571"/>
                </a:cubicBezTo>
                <a:cubicBezTo>
                  <a:pt x="487846" y="1081379"/>
                  <a:pt x="454144" y="1045517"/>
                  <a:pt x="427897" y="996606"/>
                </a:cubicBezTo>
                <a:cubicBezTo>
                  <a:pt x="401722" y="947662"/>
                  <a:pt x="382286" y="885459"/>
                  <a:pt x="382212" y="796544"/>
                </a:cubicBezTo>
                <a:cubicBezTo>
                  <a:pt x="382281" y="707346"/>
                  <a:pt x="411721" y="625485"/>
                  <a:pt x="461660" y="559485"/>
                </a:cubicBezTo>
                <a:cubicBezTo>
                  <a:pt x="511601" y="493550"/>
                  <a:pt x="581830" y="443754"/>
                  <a:pt x="662904" y="419501"/>
                </a:cubicBezTo>
                <a:lnTo>
                  <a:pt x="672907" y="416454"/>
                </a:lnTo>
                <a:cubicBezTo>
                  <a:pt x="692485" y="411416"/>
                  <a:pt x="712560" y="407410"/>
                  <a:pt x="733236" y="405243"/>
                </a:cubicBezTo>
                <a:lnTo>
                  <a:pt x="733376" y="405243"/>
                </a:lnTo>
                <a:lnTo>
                  <a:pt x="737208" y="404817"/>
                </a:lnTo>
                <a:cubicBezTo>
                  <a:pt x="749336" y="403651"/>
                  <a:pt x="761108" y="402901"/>
                  <a:pt x="772746" y="402834"/>
                </a:cubicBezTo>
                <a:lnTo>
                  <a:pt x="774802" y="403048"/>
                </a:lnTo>
                <a:lnTo>
                  <a:pt x="776860" y="402907"/>
                </a:lnTo>
                <a:cubicBezTo>
                  <a:pt x="788416" y="402907"/>
                  <a:pt x="800261" y="403688"/>
                  <a:pt x="812323" y="404823"/>
                </a:cubicBezTo>
                <a:lnTo>
                  <a:pt x="812176" y="404823"/>
                </a:lnTo>
                <a:lnTo>
                  <a:pt x="816152" y="405249"/>
                </a:lnTo>
                <a:lnTo>
                  <a:pt x="816221" y="405249"/>
                </a:lnTo>
                <a:cubicBezTo>
                  <a:pt x="836858" y="407412"/>
                  <a:pt x="856938" y="411345"/>
                  <a:pt x="876444" y="416459"/>
                </a:cubicBezTo>
                <a:lnTo>
                  <a:pt x="886585" y="419506"/>
                </a:lnTo>
                <a:cubicBezTo>
                  <a:pt x="967663" y="443760"/>
                  <a:pt x="1037885" y="493562"/>
                  <a:pt x="1087829" y="559491"/>
                </a:cubicBezTo>
                <a:cubicBezTo>
                  <a:pt x="1137688" y="625492"/>
                  <a:pt x="1167202" y="707355"/>
                  <a:pt x="1167202" y="796550"/>
                </a:cubicBezTo>
                <a:cubicBezTo>
                  <a:pt x="1167208" y="864283"/>
                  <a:pt x="1155865" y="916563"/>
                  <a:pt x="1138983" y="959230"/>
                </a:cubicBezTo>
                <a:close/>
                <a:moveTo>
                  <a:pt x="824518" y="325637"/>
                </a:moveTo>
                <a:lnTo>
                  <a:pt x="824665" y="325637"/>
                </a:lnTo>
                <a:close/>
                <a:moveTo>
                  <a:pt x="724781" y="325637"/>
                </a:moveTo>
                <a:lnTo>
                  <a:pt x="724781" y="325637"/>
                </a:lnTo>
                <a:cubicBezTo>
                  <a:pt x="724781" y="325637"/>
                  <a:pt x="724850" y="325637"/>
                  <a:pt x="724920" y="325637"/>
                </a:cubicBezTo>
                <a:lnTo>
                  <a:pt x="724781" y="325637"/>
                </a:lnTo>
                <a:close/>
                <a:moveTo>
                  <a:pt x="906232" y="1510156"/>
                </a:moveTo>
                <a:lnTo>
                  <a:pt x="643236" y="1510156"/>
                </a:lnTo>
                <a:cubicBezTo>
                  <a:pt x="616068" y="1510156"/>
                  <a:pt x="593939" y="1532149"/>
                  <a:pt x="593939" y="1559528"/>
                </a:cubicBezTo>
                <a:cubicBezTo>
                  <a:pt x="593939" y="1586622"/>
                  <a:pt x="616075" y="1608762"/>
                  <a:pt x="643236" y="1608762"/>
                </a:cubicBezTo>
                <a:lnTo>
                  <a:pt x="906232" y="1608762"/>
                </a:lnTo>
                <a:cubicBezTo>
                  <a:pt x="933401" y="1608762"/>
                  <a:pt x="955530" y="1586626"/>
                  <a:pt x="955530" y="1559528"/>
                </a:cubicBezTo>
                <a:cubicBezTo>
                  <a:pt x="955530" y="1532142"/>
                  <a:pt x="933393" y="1510156"/>
                  <a:pt x="906232" y="1510156"/>
                </a:cubicBezTo>
                <a:close/>
                <a:moveTo>
                  <a:pt x="906232" y="1634575"/>
                </a:moveTo>
                <a:lnTo>
                  <a:pt x="643236" y="1634575"/>
                </a:lnTo>
                <a:cubicBezTo>
                  <a:pt x="616068" y="1634575"/>
                  <a:pt x="593939" y="1656633"/>
                  <a:pt x="593939" y="1683807"/>
                </a:cubicBezTo>
                <a:cubicBezTo>
                  <a:pt x="593939" y="1711113"/>
                  <a:pt x="616075" y="1733179"/>
                  <a:pt x="643236" y="1733179"/>
                </a:cubicBezTo>
                <a:lnTo>
                  <a:pt x="906232" y="1733179"/>
                </a:lnTo>
                <a:cubicBezTo>
                  <a:pt x="933401" y="1733179"/>
                  <a:pt x="955530" y="1711121"/>
                  <a:pt x="955530" y="1683807"/>
                </a:cubicBezTo>
                <a:cubicBezTo>
                  <a:pt x="955530" y="1656637"/>
                  <a:pt x="933393" y="1634575"/>
                  <a:pt x="906232" y="1634575"/>
                </a:cubicBezTo>
                <a:close/>
                <a:moveTo>
                  <a:pt x="797774" y="1759985"/>
                </a:moveTo>
                <a:lnTo>
                  <a:pt x="662331" y="1759985"/>
                </a:lnTo>
                <a:cubicBezTo>
                  <a:pt x="662331" y="1761475"/>
                  <a:pt x="662044" y="1762889"/>
                  <a:pt x="662044" y="1764457"/>
                </a:cubicBezTo>
                <a:cubicBezTo>
                  <a:pt x="662044" y="1791698"/>
                  <a:pt x="703898" y="1813754"/>
                  <a:pt x="742592" y="1813754"/>
                </a:cubicBezTo>
                <a:lnTo>
                  <a:pt x="806860" y="1813754"/>
                </a:lnTo>
                <a:cubicBezTo>
                  <a:pt x="845588" y="1813754"/>
                  <a:pt x="887370" y="1791696"/>
                  <a:pt x="887370" y="1764457"/>
                </a:cubicBezTo>
                <a:cubicBezTo>
                  <a:pt x="887370" y="1762900"/>
                  <a:pt x="887156" y="1761480"/>
                  <a:pt x="887156" y="1759985"/>
                </a:cubicBezTo>
                <a:lnTo>
                  <a:pt x="797777" y="175998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defTabSz="913973"/>
            <a:endParaRPr lang="zh-CN" altLang="en-US" sz="200"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186" name="图形 307">
            <a:extLst>
              <a:ext uri="{FF2B5EF4-FFF2-40B4-BE49-F238E27FC236}">
                <a16:creationId xmlns:a16="http://schemas.microsoft.com/office/drawing/2014/main" xmlns="" id="{4C28A9E8-0B88-4ECA-8F96-6DF56B3050CB}"/>
              </a:ext>
            </a:extLst>
          </p:cNvPr>
          <p:cNvGrpSpPr/>
          <p:nvPr/>
        </p:nvGrpSpPr>
        <p:grpSpPr>
          <a:xfrm>
            <a:off x="4830359" y="2468843"/>
            <a:ext cx="113397" cy="101732"/>
            <a:chOff x="24472106" y="2528887"/>
            <a:chExt cx="952500" cy="990600"/>
          </a:xfrm>
          <a:solidFill>
            <a:schemeClr val="bg1">
              <a:lumMod val="75000"/>
            </a:schemeClr>
          </a:solidFill>
        </p:grpSpPr>
        <p:sp>
          <p:nvSpPr>
            <p:cNvPr id="187" name="任意多边形: 形状 309">
              <a:extLst>
                <a:ext uri="{FF2B5EF4-FFF2-40B4-BE49-F238E27FC236}">
                  <a16:creationId xmlns:a16="http://schemas.microsoft.com/office/drawing/2014/main" xmlns="" id="{65D8C2E8-E071-4D05-A423-E10A9CE095E1}"/>
                </a:ext>
              </a:extLst>
            </p:cNvPr>
            <p:cNvSpPr/>
            <p:nvPr/>
          </p:nvSpPr>
          <p:spPr>
            <a:xfrm>
              <a:off x="24464962" y="2521743"/>
              <a:ext cx="962025" cy="1000125"/>
            </a:xfrm>
            <a:custGeom>
              <a:avLst/>
              <a:gdLst>
                <a:gd name="connsiteX0" fmla="*/ 960596 w 962025"/>
                <a:gd name="connsiteY0" fmla="*/ 807244 h 1000125"/>
                <a:gd name="connsiteX1" fmla="*/ 961549 w 962025"/>
                <a:gd name="connsiteY1" fmla="*/ 731044 h 1000125"/>
                <a:gd name="connsiteX2" fmla="*/ 914876 w 962025"/>
                <a:gd name="connsiteY2" fmla="*/ 722471 h 1000125"/>
                <a:gd name="connsiteX3" fmla="*/ 894874 w 962025"/>
                <a:gd name="connsiteY3" fmla="*/ 673894 h 1000125"/>
                <a:gd name="connsiteX4" fmla="*/ 921544 w 962025"/>
                <a:gd name="connsiteY4" fmla="*/ 634841 h 1000125"/>
                <a:gd name="connsiteX5" fmla="*/ 868204 w 962025"/>
                <a:gd name="connsiteY5" fmla="*/ 580549 h 1000125"/>
                <a:gd name="connsiteX6" fmla="*/ 829151 w 962025"/>
                <a:gd name="connsiteY6" fmla="*/ 607219 h 1000125"/>
                <a:gd name="connsiteX7" fmla="*/ 781526 w 962025"/>
                <a:gd name="connsiteY7" fmla="*/ 587216 h 1000125"/>
                <a:gd name="connsiteX8" fmla="*/ 772954 w 962025"/>
                <a:gd name="connsiteY8" fmla="*/ 540544 h 1000125"/>
                <a:gd name="connsiteX9" fmla="*/ 744379 w 962025"/>
                <a:gd name="connsiteY9" fmla="*/ 540544 h 1000125"/>
                <a:gd name="connsiteX10" fmla="*/ 744379 w 962025"/>
                <a:gd name="connsiteY10" fmla="*/ 128111 h 1000125"/>
                <a:gd name="connsiteX11" fmla="*/ 742474 w 962025"/>
                <a:gd name="connsiteY11" fmla="*/ 128111 h 1000125"/>
                <a:gd name="connsiteX12" fmla="*/ 692944 w 962025"/>
                <a:gd name="connsiteY12" fmla="*/ 78581 h 1000125"/>
                <a:gd name="connsiteX13" fmla="*/ 742474 w 962025"/>
                <a:gd name="connsiteY13" fmla="*/ 29051 h 1000125"/>
                <a:gd name="connsiteX14" fmla="*/ 742474 w 962025"/>
                <a:gd name="connsiteY14" fmla="*/ 7144 h 1000125"/>
                <a:gd name="connsiteX15" fmla="*/ 78581 w 962025"/>
                <a:gd name="connsiteY15" fmla="*/ 7144 h 1000125"/>
                <a:gd name="connsiteX16" fmla="*/ 7144 w 962025"/>
                <a:gd name="connsiteY16" fmla="*/ 78581 h 1000125"/>
                <a:gd name="connsiteX17" fmla="*/ 7144 w 962025"/>
                <a:gd name="connsiteY17" fmla="*/ 868204 h 1000125"/>
                <a:gd name="connsiteX18" fmla="*/ 65246 w 962025"/>
                <a:gd name="connsiteY18" fmla="*/ 926306 h 1000125"/>
                <a:gd name="connsiteX19" fmla="*/ 571024 w 962025"/>
                <a:gd name="connsiteY19" fmla="*/ 926306 h 1000125"/>
                <a:gd name="connsiteX20" fmla="*/ 597694 w 962025"/>
                <a:gd name="connsiteY20" fmla="*/ 953929 h 1000125"/>
                <a:gd name="connsiteX21" fmla="*/ 636746 w 962025"/>
                <a:gd name="connsiteY21" fmla="*/ 927259 h 1000125"/>
                <a:gd name="connsiteX22" fmla="*/ 684371 w 962025"/>
                <a:gd name="connsiteY22" fmla="*/ 947261 h 1000125"/>
                <a:gd name="connsiteX23" fmla="*/ 692944 w 962025"/>
                <a:gd name="connsiteY23" fmla="*/ 993934 h 1000125"/>
                <a:gd name="connsiteX24" fmla="*/ 769144 w 962025"/>
                <a:gd name="connsiteY24" fmla="*/ 993934 h 1000125"/>
                <a:gd name="connsiteX25" fmla="*/ 777716 w 962025"/>
                <a:gd name="connsiteY25" fmla="*/ 947261 h 1000125"/>
                <a:gd name="connsiteX26" fmla="*/ 826294 w 962025"/>
                <a:gd name="connsiteY26" fmla="*/ 928211 h 1000125"/>
                <a:gd name="connsiteX27" fmla="*/ 865346 w 962025"/>
                <a:gd name="connsiteY27" fmla="*/ 954881 h 1000125"/>
                <a:gd name="connsiteX28" fmla="*/ 919639 w 962025"/>
                <a:gd name="connsiteY28" fmla="*/ 901541 h 1000125"/>
                <a:gd name="connsiteX29" fmla="*/ 892969 w 962025"/>
                <a:gd name="connsiteY29" fmla="*/ 862489 h 1000125"/>
                <a:gd name="connsiteX30" fmla="*/ 912971 w 962025"/>
                <a:gd name="connsiteY30" fmla="*/ 814864 h 1000125"/>
                <a:gd name="connsiteX31" fmla="*/ 960596 w 962025"/>
                <a:gd name="connsiteY31" fmla="*/ 807244 h 1000125"/>
                <a:gd name="connsiteX32" fmla="*/ 78581 w 962025"/>
                <a:gd name="connsiteY32" fmla="*/ 30004 h 1000125"/>
                <a:gd name="connsiteX33" fmla="*/ 690086 w 962025"/>
                <a:gd name="connsiteY33" fmla="*/ 30004 h 1000125"/>
                <a:gd name="connsiteX34" fmla="*/ 671036 w 962025"/>
                <a:gd name="connsiteY34" fmla="*/ 79534 h 1000125"/>
                <a:gd name="connsiteX35" fmla="*/ 690086 w 962025"/>
                <a:gd name="connsiteY35" fmla="*/ 129064 h 1000125"/>
                <a:gd name="connsiteX36" fmla="*/ 78581 w 962025"/>
                <a:gd name="connsiteY36" fmla="*/ 129064 h 1000125"/>
                <a:gd name="connsiteX37" fmla="*/ 29051 w 962025"/>
                <a:gd name="connsiteY37" fmla="*/ 79534 h 1000125"/>
                <a:gd name="connsiteX38" fmla="*/ 78581 w 962025"/>
                <a:gd name="connsiteY38" fmla="*/ 30004 h 1000125"/>
                <a:gd name="connsiteX39" fmla="*/ 121444 w 962025"/>
                <a:gd name="connsiteY39" fmla="*/ 904399 h 1000125"/>
                <a:gd name="connsiteX40" fmla="*/ 65246 w 962025"/>
                <a:gd name="connsiteY40" fmla="*/ 904399 h 1000125"/>
                <a:gd name="connsiteX41" fmla="*/ 30004 w 962025"/>
                <a:gd name="connsiteY41" fmla="*/ 869156 h 1000125"/>
                <a:gd name="connsiteX42" fmla="*/ 30004 w 962025"/>
                <a:gd name="connsiteY42" fmla="*/ 130969 h 1000125"/>
                <a:gd name="connsiteX43" fmla="*/ 79534 w 962025"/>
                <a:gd name="connsiteY43" fmla="*/ 150971 h 1000125"/>
                <a:gd name="connsiteX44" fmla="*/ 121444 w 962025"/>
                <a:gd name="connsiteY44" fmla="*/ 150971 h 1000125"/>
                <a:gd name="connsiteX45" fmla="*/ 121444 w 962025"/>
                <a:gd name="connsiteY45" fmla="*/ 904399 h 1000125"/>
                <a:gd name="connsiteX46" fmla="*/ 545306 w 962025"/>
                <a:gd name="connsiteY46" fmla="*/ 900589 h 1000125"/>
                <a:gd name="connsiteX47" fmla="*/ 549116 w 962025"/>
                <a:gd name="connsiteY47" fmla="*/ 904399 h 1000125"/>
                <a:gd name="connsiteX48" fmla="*/ 144304 w 962025"/>
                <a:gd name="connsiteY48" fmla="*/ 904399 h 1000125"/>
                <a:gd name="connsiteX49" fmla="*/ 144304 w 962025"/>
                <a:gd name="connsiteY49" fmla="*/ 150971 h 1000125"/>
                <a:gd name="connsiteX50" fmla="*/ 721519 w 962025"/>
                <a:gd name="connsiteY50" fmla="*/ 150971 h 1000125"/>
                <a:gd name="connsiteX51" fmla="*/ 721519 w 962025"/>
                <a:gd name="connsiteY51" fmla="*/ 540544 h 1000125"/>
                <a:gd name="connsiteX52" fmla="*/ 696754 w 962025"/>
                <a:gd name="connsiteY52" fmla="*/ 540544 h 1000125"/>
                <a:gd name="connsiteX53" fmla="*/ 688181 w 962025"/>
                <a:gd name="connsiteY53" fmla="*/ 587216 h 1000125"/>
                <a:gd name="connsiteX54" fmla="*/ 639604 w 962025"/>
                <a:gd name="connsiteY54" fmla="*/ 607219 h 1000125"/>
                <a:gd name="connsiteX55" fmla="*/ 600551 w 962025"/>
                <a:gd name="connsiteY55" fmla="*/ 580549 h 1000125"/>
                <a:gd name="connsiteX56" fmla="*/ 546259 w 962025"/>
                <a:gd name="connsiteY56" fmla="*/ 633889 h 1000125"/>
                <a:gd name="connsiteX57" fmla="*/ 572929 w 962025"/>
                <a:gd name="connsiteY57" fmla="*/ 672941 h 1000125"/>
                <a:gd name="connsiteX58" fmla="*/ 552926 w 962025"/>
                <a:gd name="connsiteY58" fmla="*/ 720566 h 1000125"/>
                <a:gd name="connsiteX59" fmla="*/ 506254 w 962025"/>
                <a:gd name="connsiteY59" fmla="*/ 729139 h 1000125"/>
                <a:gd name="connsiteX60" fmla="*/ 505301 w 962025"/>
                <a:gd name="connsiteY60" fmla="*/ 805339 h 1000125"/>
                <a:gd name="connsiteX61" fmla="*/ 551974 w 962025"/>
                <a:gd name="connsiteY61" fmla="*/ 813911 h 1000125"/>
                <a:gd name="connsiteX62" fmla="*/ 571976 w 962025"/>
                <a:gd name="connsiteY62" fmla="*/ 862489 h 1000125"/>
                <a:gd name="connsiteX63" fmla="*/ 545306 w 962025"/>
                <a:gd name="connsiteY63" fmla="*/ 900589 h 1000125"/>
                <a:gd name="connsiteX64" fmla="*/ 866299 w 962025"/>
                <a:gd name="connsiteY64" fmla="*/ 864394 h 1000125"/>
                <a:gd name="connsiteX65" fmla="*/ 891064 w 962025"/>
                <a:gd name="connsiteY65" fmla="*/ 900589 h 1000125"/>
                <a:gd name="connsiteX66" fmla="*/ 863441 w 962025"/>
                <a:gd name="connsiteY66" fmla="*/ 927259 h 1000125"/>
                <a:gd name="connsiteX67" fmla="*/ 828199 w 962025"/>
                <a:gd name="connsiteY67" fmla="*/ 902494 h 1000125"/>
                <a:gd name="connsiteX68" fmla="*/ 759619 w 962025"/>
                <a:gd name="connsiteY68" fmla="*/ 930116 h 1000125"/>
                <a:gd name="connsiteX69" fmla="*/ 751046 w 962025"/>
                <a:gd name="connsiteY69" fmla="*/ 972979 h 1000125"/>
                <a:gd name="connsiteX70" fmla="*/ 712946 w 962025"/>
                <a:gd name="connsiteY70" fmla="*/ 972979 h 1000125"/>
                <a:gd name="connsiteX71" fmla="*/ 705326 w 962025"/>
                <a:gd name="connsiteY71" fmla="*/ 930116 h 1000125"/>
                <a:gd name="connsiteX72" fmla="*/ 637699 w 962025"/>
                <a:gd name="connsiteY72" fmla="*/ 901541 h 1000125"/>
                <a:gd name="connsiteX73" fmla="*/ 601504 w 962025"/>
                <a:gd name="connsiteY73" fmla="*/ 926306 h 1000125"/>
                <a:gd name="connsiteX74" fmla="*/ 574834 w 962025"/>
                <a:gd name="connsiteY74" fmla="*/ 898684 h 1000125"/>
                <a:gd name="connsiteX75" fmla="*/ 599599 w 962025"/>
                <a:gd name="connsiteY75" fmla="*/ 863441 h 1000125"/>
                <a:gd name="connsiteX76" fmla="*/ 571976 w 962025"/>
                <a:gd name="connsiteY76" fmla="*/ 794861 h 1000125"/>
                <a:gd name="connsiteX77" fmla="*/ 529114 w 962025"/>
                <a:gd name="connsiteY77" fmla="*/ 786289 h 1000125"/>
                <a:gd name="connsiteX78" fmla="*/ 529114 w 962025"/>
                <a:gd name="connsiteY78" fmla="*/ 748189 h 1000125"/>
                <a:gd name="connsiteX79" fmla="*/ 571976 w 962025"/>
                <a:gd name="connsiteY79" fmla="*/ 740569 h 1000125"/>
                <a:gd name="connsiteX80" fmla="*/ 600551 w 962025"/>
                <a:gd name="connsiteY80" fmla="*/ 672941 h 1000125"/>
                <a:gd name="connsiteX81" fmla="*/ 575786 w 962025"/>
                <a:gd name="connsiteY81" fmla="*/ 635794 h 1000125"/>
                <a:gd name="connsiteX82" fmla="*/ 603409 w 962025"/>
                <a:gd name="connsiteY82" fmla="*/ 609124 h 1000125"/>
                <a:gd name="connsiteX83" fmla="*/ 638651 w 962025"/>
                <a:gd name="connsiteY83" fmla="*/ 633889 h 1000125"/>
                <a:gd name="connsiteX84" fmla="*/ 707231 w 962025"/>
                <a:gd name="connsiteY84" fmla="*/ 606266 h 1000125"/>
                <a:gd name="connsiteX85" fmla="*/ 715804 w 962025"/>
                <a:gd name="connsiteY85" fmla="*/ 563404 h 1000125"/>
                <a:gd name="connsiteX86" fmla="*/ 753904 w 962025"/>
                <a:gd name="connsiteY86" fmla="*/ 563404 h 1000125"/>
                <a:gd name="connsiteX87" fmla="*/ 761524 w 962025"/>
                <a:gd name="connsiteY87" fmla="*/ 606266 h 1000125"/>
                <a:gd name="connsiteX88" fmla="*/ 829151 w 962025"/>
                <a:gd name="connsiteY88" fmla="*/ 634841 h 1000125"/>
                <a:gd name="connsiteX89" fmla="*/ 865346 w 962025"/>
                <a:gd name="connsiteY89" fmla="*/ 610076 h 1000125"/>
                <a:gd name="connsiteX90" fmla="*/ 892016 w 962025"/>
                <a:gd name="connsiteY90" fmla="*/ 637699 h 1000125"/>
                <a:gd name="connsiteX91" fmla="*/ 867251 w 962025"/>
                <a:gd name="connsiteY91" fmla="*/ 672941 h 1000125"/>
                <a:gd name="connsiteX92" fmla="*/ 894874 w 962025"/>
                <a:gd name="connsiteY92" fmla="*/ 741521 h 1000125"/>
                <a:gd name="connsiteX93" fmla="*/ 937736 w 962025"/>
                <a:gd name="connsiteY93" fmla="*/ 750094 h 1000125"/>
                <a:gd name="connsiteX94" fmla="*/ 937736 w 962025"/>
                <a:gd name="connsiteY94" fmla="*/ 788194 h 1000125"/>
                <a:gd name="connsiteX95" fmla="*/ 894874 w 962025"/>
                <a:gd name="connsiteY95" fmla="*/ 795814 h 1000125"/>
                <a:gd name="connsiteX96" fmla="*/ 866299 w 962025"/>
                <a:gd name="connsiteY96" fmla="*/ 864394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962025" h="1000125">
                  <a:moveTo>
                    <a:pt x="960596" y="807244"/>
                  </a:moveTo>
                  <a:lnTo>
                    <a:pt x="961549" y="731044"/>
                  </a:lnTo>
                  <a:lnTo>
                    <a:pt x="914876" y="722471"/>
                  </a:lnTo>
                  <a:cubicBezTo>
                    <a:pt x="911066" y="705326"/>
                    <a:pt x="904399" y="689134"/>
                    <a:pt x="894874" y="673894"/>
                  </a:cubicBezTo>
                  <a:lnTo>
                    <a:pt x="921544" y="634841"/>
                  </a:lnTo>
                  <a:lnTo>
                    <a:pt x="868204" y="580549"/>
                  </a:lnTo>
                  <a:lnTo>
                    <a:pt x="829151" y="607219"/>
                  </a:lnTo>
                  <a:cubicBezTo>
                    <a:pt x="813911" y="598646"/>
                    <a:pt x="797719" y="591026"/>
                    <a:pt x="781526" y="587216"/>
                  </a:cubicBezTo>
                  <a:lnTo>
                    <a:pt x="772954" y="540544"/>
                  </a:lnTo>
                  <a:lnTo>
                    <a:pt x="744379" y="540544"/>
                  </a:lnTo>
                  <a:lnTo>
                    <a:pt x="744379" y="128111"/>
                  </a:lnTo>
                  <a:lnTo>
                    <a:pt x="742474" y="128111"/>
                  </a:lnTo>
                  <a:cubicBezTo>
                    <a:pt x="715804" y="128111"/>
                    <a:pt x="692944" y="106204"/>
                    <a:pt x="692944" y="78581"/>
                  </a:cubicBezTo>
                  <a:cubicBezTo>
                    <a:pt x="692944" y="51911"/>
                    <a:pt x="714851" y="29051"/>
                    <a:pt x="742474" y="29051"/>
                  </a:cubicBezTo>
                  <a:lnTo>
                    <a:pt x="742474" y="7144"/>
                  </a:lnTo>
                  <a:lnTo>
                    <a:pt x="78581" y="7144"/>
                  </a:lnTo>
                  <a:cubicBezTo>
                    <a:pt x="39529" y="7144"/>
                    <a:pt x="7144" y="39529"/>
                    <a:pt x="7144" y="78581"/>
                  </a:cubicBezTo>
                  <a:lnTo>
                    <a:pt x="7144" y="868204"/>
                  </a:lnTo>
                  <a:cubicBezTo>
                    <a:pt x="7144" y="900589"/>
                    <a:pt x="32861" y="926306"/>
                    <a:pt x="65246" y="926306"/>
                  </a:cubicBezTo>
                  <a:lnTo>
                    <a:pt x="571024" y="926306"/>
                  </a:lnTo>
                  <a:lnTo>
                    <a:pt x="597694" y="953929"/>
                  </a:lnTo>
                  <a:lnTo>
                    <a:pt x="636746" y="927259"/>
                  </a:lnTo>
                  <a:cubicBezTo>
                    <a:pt x="651986" y="935831"/>
                    <a:pt x="668179" y="943451"/>
                    <a:pt x="684371" y="947261"/>
                  </a:cubicBezTo>
                  <a:lnTo>
                    <a:pt x="692944" y="993934"/>
                  </a:lnTo>
                  <a:lnTo>
                    <a:pt x="769144" y="993934"/>
                  </a:lnTo>
                  <a:lnTo>
                    <a:pt x="777716" y="947261"/>
                  </a:lnTo>
                  <a:cubicBezTo>
                    <a:pt x="794861" y="943451"/>
                    <a:pt x="811054" y="936784"/>
                    <a:pt x="826294" y="928211"/>
                  </a:cubicBezTo>
                  <a:lnTo>
                    <a:pt x="865346" y="954881"/>
                  </a:lnTo>
                  <a:lnTo>
                    <a:pt x="919639" y="901541"/>
                  </a:lnTo>
                  <a:lnTo>
                    <a:pt x="892969" y="862489"/>
                  </a:lnTo>
                  <a:cubicBezTo>
                    <a:pt x="901541" y="847249"/>
                    <a:pt x="909161" y="831056"/>
                    <a:pt x="912971" y="814864"/>
                  </a:cubicBezTo>
                  <a:lnTo>
                    <a:pt x="960596" y="807244"/>
                  </a:lnTo>
                  <a:close/>
                  <a:moveTo>
                    <a:pt x="78581" y="30004"/>
                  </a:moveTo>
                  <a:lnTo>
                    <a:pt x="690086" y="30004"/>
                  </a:lnTo>
                  <a:cubicBezTo>
                    <a:pt x="677704" y="42386"/>
                    <a:pt x="671036" y="60484"/>
                    <a:pt x="671036" y="79534"/>
                  </a:cubicBezTo>
                  <a:cubicBezTo>
                    <a:pt x="671036" y="98584"/>
                    <a:pt x="678656" y="115729"/>
                    <a:pt x="690086" y="129064"/>
                  </a:cubicBezTo>
                  <a:lnTo>
                    <a:pt x="78581" y="129064"/>
                  </a:lnTo>
                  <a:cubicBezTo>
                    <a:pt x="51911" y="129064"/>
                    <a:pt x="29051" y="107156"/>
                    <a:pt x="29051" y="79534"/>
                  </a:cubicBezTo>
                  <a:cubicBezTo>
                    <a:pt x="30004" y="51911"/>
                    <a:pt x="51911" y="30004"/>
                    <a:pt x="78581" y="30004"/>
                  </a:cubicBezTo>
                  <a:close/>
                  <a:moveTo>
                    <a:pt x="121444" y="904399"/>
                  </a:moveTo>
                  <a:lnTo>
                    <a:pt x="65246" y="904399"/>
                  </a:lnTo>
                  <a:cubicBezTo>
                    <a:pt x="45244" y="904399"/>
                    <a:pt x="30004" y="888206"/>
                    <a:pt x="30004" y="869156"/>
                  </a:cubicBezTo>
                  <a:lnTo>
                    <a:pt x="30004" y="130969"/>
                  </a:lnTo>
                  <a:cubicBezTo>
                    <a:pt x="42386" y="143351"/>
                    <a:pt x="60484" y="150971"/>
                    <a:pt x="79534" y="150971"/>
                  </a:cubicBezTo>
                  <a:lnTo>
                    <a:pt x="121444" y="150971"/>
                  </a:lnTo>
                  <a:lnTo>
                    <a:pt x="121444" y="904399"/>
                  </a:lnTo>
                  <a:close/>
                  <a:moveTo>
                    <a:pt x="545306" y="900589"/>
                  </a:moveTo>
                  <a:lnTo>
                    <a:pt x="549116" y="904399"/>
                  </a:lnTo>
                  <a:lnTo>
                    <a:pt x="144304" y="904399"/>
                  </a:lnTo>
                  <a:lnTo>
                    <a:pt x="144304" y="150971"/>
                  </a:lnTo>
                  <a:lnTo>
                    <a:pt x="721519" y="150971"/>
                  </a:lnTo>
                  <a:lnTo>
                    <a:pt x="721519" y="540544"/>
                  </a:lnTo>
                  <a:lnTo>
                    <a:pt x="696754" y="540544"/>
                  </a:lnTo>
                  <a:lnTo>
                    <a:pt x="688181" y="587216"/>
                  </a:lnTo>
                  <a:cubicBezTo>
                    <a:pt x="671036" y="591026"/>
                    <a:pt x="654844" y="597694"/>
                    <a:pt x="639604" y="607219"/>
                  </a:cubicBezTo>
                  <a:lnTo>
                    <a:pt x="600551" y="580549"/>
                  </a:lnTo>
                  <a:lnTo>
                    <a:pt x="546259" y="633889"/>
                  </a:lnTo>
                  <a:lnTo>
                    <a:pt x="572929" y="672941"/>
                  </a:lnTo>
                  <a:cubicBezTo>
                    <a:pt x="564356" y="688181"/>
                    <a:pt x="556736" y="703421"/>
                    <a:pt x="552926" y="720566"/>
                  </a:cubicBezTo>
                  <a:lnTo>
                    <a:pt x="506254" y="729139"/>
                  </a:lnTo>
                  <a:lnTo>
                    <a:pt x="505301" y="805339"/>
                  </a:lnTo>
                  <a:lnTo>
                    <a:pt x="551974" y="813911"/>
                  </a:lnTo>
                  <a:cubicBezTo>
                    <a:pt x="555784" y="831056"/>
                    <a:pt x="562451" y="847249"/>
                    <a:pt x="571976" y="862489"/>
                  </a:cubicBezTo>
                  <a:lnTo>
                    <a:pt x="545306" y="900589"/>
                  </a:lnTo>
                  <a:close/>
                  <a:moveTo>
                    <a:pt x="866299" y="864394"/>
                  </a:moveTo>
                  <a:lnTo>
                    <a:pt x="891064" y="900589"/>
                  </a:lnTo>
                  <a:lnTo>
                    <a:pt x="863441" y="927259"/>
                  </a:lnTo>
                  <a:lnTo>
                    <a:pt x="828199" y="902494"/>
                  </a:lnTo>
                  <a:cubicBezTo>
                    <a:pt x="807244" y="916781"/>
                    <a:pt x="784384" y="926306"/>
                    <a:pt x="759619" y="930116"/>
                  </a:cubicBezTo>
                  <a:lnTo>
                    <a:pt x="751046" y="972979"/>
                  </a:lnTo>
                  <a:lnTo>
                    <a:pt x="712946" y="972979"/>
                  </a:lnTo>
                  <a:lnTo>
                    <a:pt x="705326" y="930116"/>
                  </a:lnTo>
                  <a:cubicBezTo>
                    <a:pt x="684371" y="927259"/>
                    <a:pt x="661511" y="916781"/>
                    <a:pt x="637699" y="901541"/>
                  </a:cubicBezTo>
                  <a:lnTo>
                    <a:pt x="601504" y="926306"/>
                  </a:lnTo>
                  <a:lnTo>
                    <a:pt x="574834" y="898684"/>
                  </a:lnTo>
                  <a:lnTo>
                    <a:pt x="599599" y="863441"/>
                  </a:lnTo>
                  <a:cubicBezTo>
                    <a:pt x="584359" y="840581"/>
                    <a:pt x="574834" y="817721"/>
                    <a:pt x="571976" y="794861"/>
                  </a:cubicBezTo>
                  <a:lnTo>
                    <a:pt x="529114" y="786289"/>
                  </a:lnTo>
                  <a:lnTo>
                    <a:pt x="529114" y="748189"/>
                  </a:lnTo>
                  <a:lnTo>
                    <a:pt x="571976" y="740569"/>
                  </a:lnTo>
                  <a:cubicBezTo>
                    <a:pt x="575786" y="716756"/>
                    <a:pt x="586264" y="693896"/>
                    <a:pt x="600551" y="672941"/>
                  </a:cubicBezTo>
                  <a:lnTo>
                    <a:pt x="575786" y="635794"/>
                  </a:lnTo>
                  <a:lnTo>
                    <a:pt x="603409" y="609124"/>
                  </a:lnTo>
                  <a:lnTo>
                    <a:pt x="638651" y="633889"/>
                  </a:lnTo>
                  <a:cubicBezTo>
                    <a:pt x="660559" y="619601"/>
                    <a:pt x="683419" y="610076"/>
                    <a:pt x="707231" y="606266"/>
                  </a:cubicBezTo>
                  <a:lnTo>
                    <a:pt x="715804" y="563404"/>
                  </a:lnTo>
                  <a:lnTo>
                    <a:pt x="753904" y="563404"/>
                  </a:lnTo>
                  <a:lnTo>
                    <a:pt x="761524" y="606266"/>
                  </a:lnTo>
                  <a:cubicBezTo>
                    <a:pt x="786289" y="611029"/>
                    <a:pt x="809149" y="620554"/>
                    <a:pt x="829151" y="634841"/>
                  </a:cubicBezTo>
                  <a:lnTo>
                    <a:pt x="865346" y="610076"/>
                  </a:lnTo>
                  <a:lnTo>
                    <a:pt x="892016" y="637699"/>
                  </a:lnTo>
                  <a:lnTo>
                    <a:pt x="867251" y="672941"/>
                  </a:lnTo>
                  <a:cubicBezTo>
                    <a:pt x="880586" y="693896"/>
                    <a:pt x="891064" y="716756"/>
                    <a:pt x="894874" y="741521"/>
                  </a:cubicBezTo>
                  <a:lnTo>
                    <a:pt x="937736" y="750094"/>
                  </a:lnTo>
                  <a:lnTo>
                    <a:pt x="937736" y="788194"/>
                  </a:lnTo>
                  <a:lnTo>
                    <a:pt x="894874" y="795814"/>
                  </a:lnTo>
                  <a:cubicBezTo>
                    <a:pt x="890111" y="821531"/>
                    <a:pt x="880586" y="844391"/>
                    <a:pt x="866299" y="86439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8" name="任意多边形: 形状 310">
              <a:extLst>
                <a:ext uri="{FF2B5EF4-FFF2-40B4-BE49-F238E27FC236}">
                  <a16:creationId xmlns:a16="http://schemas.microsoft.com/office/drawing/2014/main" xmlns="" id="{CED4FB3A-2E73-4827-A0A9-137D14253E93}"/>
                </a:ext>
              </a:extLst>
            </p:cNvPr>
            <p:cNvSpPr/>
            <p:nvPr/>
          </p:nvSpPr>
          <p:spPr>
            <a:xfrm>
              <a:off x="25078368" y="3170396"/>
              <a:ext cx="238125" cy="238125"/>
            </a:xfrm>
            <a:custGeom>
              <a:avLst/>
              <a:gdLst>
                <a:gd name="connsiteX0" fmla="*/ 119543 w 238125"/>
                <a:gd name="connsiteY0" fmla="*/ 7144 h 238125"/>
                <a:gd name="connsiteX1" fmla="*/ 40485 w 238125"/>
                <a:gd name="connsiteY1" fmla="*/ 39529 h 238125"/>
                <a:gd name="connsiteX2" fmla="*/ 39533 w 238125"/>
                <a:gd name="connsiteY2" fmla="*/ 197644 h 238125"/>
                <a:gd name="connsiteX3" fmla="*/ 119543 w 238125"/>
                <a:gd name="connsiteY3" fmla="*/ 230981 h 238125"/>
                <a:gd name="connsiteX4" fmla="*/ 198600 w 238125"/>
                <a:gd name="connsiteY4" fmla="*/ 198596 h 238125"/>
                <a:gd name="connsiteX5" fmla="*/ 199553 w 238125"/>
                <a:gd name="connsiteY5" fmla="*/ 40481 h 238125"/>
                <a:gd name="connsiteX6" fmla="*/ 119543 w 238125"/>
                <a:gd name="connsiteY6" fmla="*/ 7144 h 238125"/>
                <a:gd name="connsiteX7" fmla="*/ 182408 w 238125"/>
                <a:gd name="connsiteY7" fmla="*/ 182404 h 238125"/>
                <a:gd name="connsiteX8" fmla="*/ 119543 w 238125"/>
                <a:gd name="connsiteY8" fmla="*/ 208121 h 238125"/>
                <a:gd name="connsiteX9" fmla="*/ 55725 w 238125"/>
                <a:gd name="connsiteY9" fmla="*/ 181451 h 238125"/>
                <a:gd name="connsiteX10" fmla="*/ 56678 w 238125"/>
                <a:gd name="connsiteY10" fmla="*/ 54769 h 238125"/>
                <a:gd name="connsiteX11" fmla="*/ 119543 w 238125"/>
                <a:gd name="connsiteY11" fmla="*/ 29051 h 238125"/>
                <a:gd name="connsiteX12" fmla="*/ 183360 w 238125"/>
                <a:gd name="connsiteY12" fmla="*/ 55721 h 238125"/>
                <a:gd name="connsiteX13" fmla="*/ 182408 w 238125"/>
                <a:gd name="connsiteY13" fmla="*/ 18240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125" h="238125">
                  <a:moveTo>
                    <a:pt x="119543" y="7144"/>
                  </a:moveTo>
                  <a:cubicBezTo>
                    <a:pt x="90015" y="7144"/>
                    <a:pt x="62393" y="18574"/>
                    <a:pt x="40485" y="39529"/>
                  </a:cubicBezTo>
                  <a:cubicBezTo>
                    <a:pt x="-3330" y="83344"/>
                    <a:pt x="-4282" y="153829"/>
                    <a:pt x="39533" y="197644"/>
                  </a:cubicBezTo>
                  <a:cubicBezTo>
                    <a:pt x="60488" y="219551"/>
                    <a:pt x="89063" y="230981"/>
                    <a:pt x="119543" y="230981"/>
                  </a:cubicBezTo>
                  <a:cubicBezTo>
                    <a:pt x="149070" y="230981"/>
                    <a:pt x="176693" y="219551"/>
                    <a:pt x="198600" y="198596"/>
                  </a:cubicBezTo>
                  <a:cubicBezTo>
                    <a:pt x="242415" y="154781"/>
                    <a:pt x="243368" y="84296"/>
                    <a:pt x="199553" y="40481"/>
                  </a:cubicBezTo>
                  <a:cubicBezTo>
                    <a:pt x="178598" y="18574"/>
                    <a:pt x="150023" y="7144"/>
                    <a:pt x="119543" y="7144"/>
                  </a:cubicBezTo>
                  <a:close/>
                  <a:moveTo>
                    <a:pt x="182408" y="182404"/>
                  </a:moveTo>
                  <a:cubicBezTo>
                    <a:pt x="165263" y="198596"/>
                    <a:pt x="143355" y="208121"/>
                    <a:pt x="119543" y="208121"/>
                  </a:cubicBezTo>
                  <a:cubicBezTo>
                    <a:pt x="95730" y="208121"/>
                    <a:pt x="72870" y="198596"/>
                    <a:pt x="55725" y="181451"/>
                  </a:cubicBezTo>
                  <a:cubicBezTo>
                    <a:pt x="21435" y="146209"/>
                    <a:pt x="21435" y="90011"/>
                    <a:pt x="56678" y="54769"/>
                  </a:cubicBezTo>
                  <a:cubicBezTo>
                    <a:pt x="73823" y="38576"/>
                    <a:pt x="95730" y="29051"/>
                    <a:pt x="119543" y="29051"/>
                  </a:cubicBezTo>
                  <a:cubicBezTo>
                    <a:pt x="143355" y="29051"/>
                    <a:pt x="166215" y="38576"/>
                    <a:pt x="183360" y="55721"/>
                  </a:cubicBezTo>
                  <a:cubicBezTo>
                    <a:pt x="218603" y="90964"/>
                    <a:pt x="217650" y="148114"/>
                    <a:pt x="182408" y="18240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9" name="任意多边形: 形状 311">
              <a:extLst>
                <a:ext uri="{FF2B5EF4-FFF2-40B4-BE49-F238E27FC236}">
                  <a16:creationId xmlns:a16="http://schemas.microsoft.com/office/drawing/2014/main" xmlns="" id="{496E1267-F0C1-4F87-BB1D-60934EACE739}"/>
                </a:ext>
              </a:extLst>
            </p:cNvPr>
            <p:cNvSpPr/>
            <p:nvPr/>
          </p:nvSpPr>
          <p:spPr>
            <a:xfrm>
              <a:off x="24665940" y="2760821"/>
              <a:ext cx="466725" cy="28575"/>
            </a:xfrm>
            <a:custGeom>
              <a:avLst/>
              <a:gdLst>
                <a:gd name="connsiteX0" fmla="*/ 7144 w 466725"/>
                <a:gd name="connsiteY0" fmla="*/ 7144 h 28575"/>
                <a:gd name="connsiteX1" fmla="*/ 460534 w 466725"/>
                <a:gd name="connsiteY1" fmla="*/ 7144 h 28575"/>
                <a:gd name="connsiteX2" fmla="*/ 460534 w 466725"/>
                <a:gd name="connsiteY2" fmla="*/ 30004 h 28575"/>
                <a:gd name="connsiteX3" fmla="*/ 7144 w 466725"/>
                <a:gd name="connsiteY3" fmla="*/ 3000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28575">
                  <a:moveTo>
                    <a:pt x="7144" y="7144"/>
                  </a:moveTo>
                  <a:lnTo>
                    <a:pt x="460534" y="7144"/>
                  </a:lnTo>
                  <a:lnTo>
                    <a:pt x="460534" y="30004"/>
                  </a:lnTo>
                  <a:lnTo>
                    <a:pt x="7144" y="3000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0" name="任意多边形: 形状 312">
              <a:extLst>
                <a:ext uri="{FF2B5EF4-FFF2-40B4-BE49-F238E27FC236}">
                  <a16:creationId xmlns:a16="http://schemas.microsoft.com/office/drawing/2014/main" xmlns="" id="{5B048D68-4C36-43DE-A034-061BC9F05718}"/>
                </a:ext>
              </a:extLst>
            </p:cNvPr>
            <p:cNvSpPr/>
            <p:nvPr/>
          </p:nvSpPr>
          <p:spPr>
            <a:xfrm>
              <a:off x="24665940" y="2837021"/>
              <a:ext cx="466725" cy="28575"/>
            </a:xfrm>
            <a:custGeom>
              <a:avLst/>
              <a:gdLst>
                <a:gd name="connsiteX0" fmla="*/ 7144 w 466725"/>
                <a:gd name="connsiteY0" fmla="*/ 7144 h 28575"/>
                <a:gd name="connsiteX1" fmla="*/ 460534 w 466725"/>
                <a:gd name="connsiteY1" fmla="*/ 7144 h 28575"/>
                <a:gd name="connsiteX2" fmla="*/ 460534 w 466725"/>
                <a:gd name="connsiteY2" fmla="*/ 30004 h 28575"/>
                <a:gd name="connsiteX3" fmla="*/ 7144 w 466725"/>
                <a:gd name="connsiteY3" fmla="*/ 3000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28575">
                  <a:moveTo>
                    <a:pt x="7144" y="7144"/>
                  </a:moveTo>
                  <a:lnTo>
                    <a:pt x="460534" y="7144"/>
                  </a:lnTo>
                  <a:lnTo>
                    <a:pt x="460534" y="30004"/>
                  </a:lnTo>
                  <a:lnTo>
                    <a:pt x="7144" y="3000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1" name="任意多边形: 形状 313">
              <a:extLst>
                <a:ext uri="{FF2B5EF4-FFF2-40B4-BE49-F238E27FC236}">
                  <a16:creationId xmlns:a16="http://schemas.microsoft.com/office/drawing/2014/main" xmlns="" id="{E3EEF71B-78D5-493D-B8BA-5B2A0A5CBF32}"/>
                </a:ext>
              </a:extLst>
            </p:cNvPr>
            <p:cNvSpPr/>
            <p:nvPr/>
          </p:nvSpPr>
          <p:spPr>
            <a:xfrm>
              <a:off x="24665940" y="2912268"/>
              <a:ext cx="466725" cy="28575"/>
            </a:xfrm>
            <a:custGeom>
              <a:avLst/>
              <a:gdLst>
                <a:gd name="connsiteX0" fmla="*/ 7144 w 466725"/>
                <a:gd name="connsiteY0" fmla="*/ 7144 h 28575"/>
                <a:gd name="connsiteX1" fmla="*/ 460534 w 466725"/>
                <a:gd name="connsiteY1" fmla="*/ 7144 h 28575"/>
                <a:gd name="connsiteX2" fmla="*/ 460534 w 466725"/>
                <a:gd name="connsiteY2" fmla="*/ 30004 h 28575"/>
                <a:gd name="connsiteX3" fmla="*/ 7144 w 466725"/>
                <a:gd name="connsiteY3" fmla="*/ 3000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28575">
                  <a:moveTo>
                    <a:pt x="7144" y="7144"/>
                  </a:moveTo>
                  <a:lnTo>
                    <a:pt x="460534" y="7144"/>
                  </a:lnTo>
                  <a:lnTo>
                    <a:pt x="460534" y="30004"/>
                  </a:lnTo>
                  <a:lnTo>
                    <a:pt x="7144" y="3000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2" name="任意多边形: 形状 314">
              <a:extLst>
                <a:ext uri="{FF2B5EF4-FFF2-40B4-BE49-F238E27FC236}">
                  <a16:creationId xmlns:a16="http://schemas.microsoft.com/office/drawing/2014/main" xmlns="" id="{4F955620-B013-49B9-BF01-EFF29276EF14}"/>
                </a:ext>
              </a:extLst>
            </p:cNvPr>
            <p:cNvSpPr/>
            <p:nvPr/>
          </p:nvSpPr>
          <p:spPr>
            <a:xfrm>
              <a:off x="24665940" y="2987516"/>
              <a:ext cx="466725" cy="28575"/>
            </a:xfrm>
            <a:custGeom>
              <a:avLst/>
              <a:gdLst>
                <a:gd name="connsiteX0" fmla="*/ 7144 w 466725"/>
                <a:gd name="connsiteY0" fmla="*/ 7144 h 28575"/>
                <a:gd name="connsiteX1" fmla="*/ 460534 w 466725"/>
                <a:gd name="connsiteY1" fmla="*/ 7144 h 28575"/>
                <a:gd name="connsiteX2" fmla="*/ 460534 w 466725"/>
                <a:gd name="connsiteY2" fmla="*/ 30004 h 28575"/>
                <a:gd name="connsiteX3" fmla="*/ 7144 w 466725"/>
                <a:gd name="connsiteY3" fmla="*/ 3000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28575">
                  <a:moveTo>
                    <a:pt x="7144" y="7144"/>
                  </a:moveTo>
                  <a:lnTo>
                    <a:pt x="460534" y="7144"/>
                  </a:lnTo>
                  <a:lnTo>
                    <a:pt x="460534" y="30004"/>
                  </a:lnTo>
                  <a:lnTo>
                    <a:pt x="7144" y="3000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3" name="任意多边形: 形状 315">
              <a:extLst>
                <a:ext uri="{FF2B5EF4-FFF2-40B4-BE49-F238E27FC236}">
                  <a16:creationId xmlns:a16="http://schemas.microsoft.com/office/drawing/2014/main" xmlns="" id="{D03DD34E-9216-4890-ADAA-BDD7934F1AE9}"/>
                </a:ext>
              </a:extLst>
            </p:cNvPr>
            <p:cNvSpPr/>
            <p:nvPr/>
          </p:nvSpPr>
          <p:spPr>
            <a:xfrm>
              <a:off x="24700230" y="3086576"/>
              <a:ext cx="314325" cy="28575"/>
            </a:xfrm>
            <a:custGeom>
              <a:avLst/>
              <a:gdLst>
                <a:gd name="connsiteX0" fmla="*/ 7144 w 314325"/>
                <a:gd name="connsiteY0" fmla="*/ 7144 h 28575"/>
                <a:gd name="connsiteX1" fmla="*/ 310991 w 314325"/>
                <a:gd name="connsiteY1" fmla="*/ 7144 h 28575"/>
                <a:gd name="connsiteX2" fmla="*/ 310991 w 314325"/>
                <a:gd name="connsiteY2" fmla="*/ 30004 h 28575"/>
                <a:gd name="connsiteX3" fmla="*/ 7144 w 314325"/>
                <a:gd name="connsiteY3" fmla="*/ 3000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28575">
                  <a:moveTo>
                    <a:pt x="7144" y="7144"/>
                  </a:moveTo>
                  <a:lnTo>
                    <a:pt x="310991" y="7144"/>
                  </a:lnTo>
                  <a:lnTo>
                    <a:pt x="310991" y="30004"/>
                  </a:lnTo>
                  <a:lnTo>
                    <a:pt x="7144" y="3000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4" name="任意多边形: 形状 316">
              <a:extLst>
                <a:ext uri="{FF2B5EF4-FFF2-40B4-BE49-F238E27FC236}">
                  <a16:creationId xmlns:a16="http://schemas.microsoft.com/office/drawing/2014/main" xmlns="" id="{E4AF9004-B25A-4141-A217-8E5CEAF76FB8}"/>
                </a:ext>
              </a:extLst>
            </p:cNvPr>
            <p:cNvSpPr/>
            <p:nvPr/>
          </p:nvSpPr>
          <p:spPr>
            <a:xfrm>
              <a:off x="24624030" y="2585561"/>
              <a:ext cx="457200" cy="28575"/>
            </a:xfrm>
            <a:custGeom>
              <a:avLst/>
              <a:gdLst>
                <a:gd name="connsiteX0" fmla="*/ 7144 w 457200"/>
                <a:gd name="connsiteY0" fmla="*/ 7144 h 28575"/>
                <a:gd name="connsiteX1" fmla="*/ 452914 w 457200"/>
                <a:gd name="connsiteY1" fmla="*/ 7144 h 28575"/>
                <a:gd name="connsiteX2" fmla="*/ 452914 w 457200"/>
                <a:gd name="connsiteY2" fmla="*/ 30004 h 28575"/>
                <a:gd name="connsiteX3" fmla="*/ 7144 w 457200"/>
                <a:gd name="connsiteY3" fmla="*/ 3000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28575">
                  <a:moveTo>
                    <a:pt x="7144" y="7144"/>
                  </a:moveTo>
                  <a:lnTo>
                    <a:pt x="452914" y="7144"/>
                  </a:lnTo>
                  <a:lnTo>
                    <a:pt x="452914" y="30004"/>
                  </a:lnTo>
                  <a:lnTo>
                    <a:pt x="7144" y="3000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973"/>
              <a:endParaRPr lang="zh-CN" altLang="en-US" sz="20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5424135" y="2883167"/>
            <a:ext cx="209077" cy="136413"/>
            <a:chOff x="5477507" y="2882954"/>
            <a:chExt cx="209159" cy="136466"/>
          </a:xfrm>
        </p:grpSpPr>
        <p:grpSp>
          <p:nvGrpSpPr>
            <p:cNvPr id="196" name="组合 5574">
              <a:extLst>
                <a:ext uri="{FF2B5EF4-FFF2-40B4-BE49-F238E27FC236}">
                  <a16:creationId xmlns:a16="http://schemas.microsoft.com/office/drawing/2014/main" xmlns="" id="{29CDD8EA-1297-4B8C-95C0-528CD7EC70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77507" y="2882954"/>
              <a:ext cx="141165" cy="136466"/>
              <a:chOff x="1122975" y="2334741"/>
              <a:chExt cx="398636" cy="459741"/>
            </a:xfrm>
            <a:solidFill>
              <a:schemeClr val="bg1">
                <a:lumMod val="75000"/>
              </a:schemeClr>
            </a:solidFill>
          </p:grpSpPr>
          <p:sp>
            <p:nvSpPr>
              <p:cNvPr id="204" name="Freeform 1381">
                <a:extLst>
                  <a:ext uri="{FF2B5EF4-FFF2-40B4-BE49-F238E27FC236}">
                    <a16:creationId xmlns:a16="http://schemas.microsoft.com/office/drawing/2014/main" xmlns="" id="{BD7FFC39-6B3B-4AC0-BD4B-41BDE5CFC0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2975" y="2334741"/>
                <a:ext cx="398636" cy="221141"/>
              </a:xfrm>
              <a:custGeom>
                <a:avLst/>
                <a:gdLst>
                  <a:gd name="T0" fmla="*/ 2147483647 w 1240"/>
                  <a:gd name="T1" fmla="*/ 2147483647 h 690"/>
                  <a:gd name="T2" fmla="*/ 2147483647 w 1240"/>
                  <a:gd name="T3" fmla="*/ 2147483647 h 690"/>
                  <a:gd name="T4" fmla="*/ 2147483647 w 1240"/>
                  <a:gd name="T5" fmla="*/ 2147483647 h 690"/>
                  <a:gd name="T6" fmla="*/ 2147483647 w 1240"/>
                  <a:gd name="T7" fmla="*/ 2147483647 h 690"/>
                  <a:gd name="T8" fmla="*/ 2147483647 w 1240"/>
                  <a:gd name="T9" fmla="*/ 2147483647 h 690"/>
                  <a:gd name="T10" fmla="*/ 2147483647 w 1240"/>
                  <a:gd name="T11" fmla="*/ 2147483647 h 690"/>
                  <a:gd name="T12" fmla="*/ 2147483647 w 1240"/>
                  <a:gd name="T13" fmla="*/ 2147483647 h 690"/>
                  <a:gd name="T14" fmla="*/ 2147483647 w 1240"/>
                  <a:gd name="T15" fmla="*/ 2147483647 h 690"/>
                  <a:gd name="T16" fmla="*/ 0 w 1240"/>
                  <a:gd name="T17" fmla="*/ 2147483647 h 690"/>
                  <a:gd name="T18" fmla="*/ 2147483647 w 1240"/>
                  <a:gd name="T19" fmla="*/ 0 h 690"/>
                  <a:gd name="T20" fmla="*/ 2147483647 w 1240"/>
                  <a:gd name="T21" fmla="*/ 2147483647 h 690"/>
                  <a:gd name="T22" fmla="*/ 2147483647 w 1240"/>
                  <a:gd name="T23" fmla="*/ 2147483647 h 6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0" h="690">
                    <a:moveTo>
                      <a:pt x="620" y="67"/>
                    </a:moveTo>
                    <a:lnTo>
                      <a:pt x="620" y="67"/>
                    </a:lnTo>
                    <a:cubicBezTo>
                      <a:pt x="320" y="67"/>
                      <a:pt x="66" y="194"/>
                      <a:pt x="66" y="345"/>
                    </a:cubicBezTo>
                    <a:cubicBezTo>
                      <a:pt x="66" y="496"/>
                      <a:pt x="320" y="624"/>
                      <a:pt x="620" y="624"/>
                    </a:cubicBezTo>
                    <a:cubicBezTo>
                      <a:pt x="920" y="624"/>
                      <a:pt x="1174" y="496"/>
                      <a:pt x="1174" y="345"/>
                    </a:cubicBezTo>
                    <a:cubicBezTo>
                      <a:pt x="1174" y="194"/>
                      <a:pt x="920" y="67"/>
                      <a:pt x="620" y="67"/>
                    </a:cubicBezTo>
                    <a:close/>
                    <a:moveTo>
                      <a:pt x="620" y="690"/>
                    </a:moveTo>
                    <a:lnTo>
                      <a:pt x="620" y="690"/>
                    </a:lnTo>
                    <a:cubicBezTo>
                      <a:pt x="272" y="690"/>
                      <a:pt x="0" y="539"/>
                      <a:pt x="0" y="345"/>
                    </a:cubicBezTo>
                    <a:cubicBezTo>
                      <a:pt x="0" y="152"/>
                      <a:pt x="272" y="0"/>
                      <a:pt x="620" y="0"/>
                    </a:cubicBezTo>
                    <a:cubicBezTo>
                      <a:pt x="968" y="0"/>
                      <a:pt x="1240" y="152"/>
                      <a:pt x="1240" y="345"/>
                    </a:cubicBezTo>
                    <a:cubicBezTo>
                      <a:pt x="1240" y="539"/>
                      <a:pt x="968" y="690"/>
                      <a:pt x="620" y="6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Freeform 1382">
                <a:extLst>
                  <a:ext uri="{FF2B5EF4-FFF2-40B4-BE49-F238E27FC236}">
                    <a16:creationId xmlns:a16="http://schemas.microsoft.com/office/drawing/2014/main" xmlns="" id="{6C9F4983-E770-4113-BEC2-D997B6362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108" y="2480229"/>
                <a:ext cx="64015" cy="43647"/>
              </a:xfrm>
              <a:custGeom>
                <a:avLst/>
                <a:gdLst>
                  <a:gd name="T0" fmla="*/ 2147483647 w 205"/>
                  <a:gd name="T1" fmla="*/ 2147483647 h 136"/>
                  <a:gd name="T2" fmla="*/ 2147483647 w 205"/>
                  <a:gd name="T3" fmla="*/ 2147483647 h 136"/>
                  <a:gd name="T4" fmla="*/ 2147483647 w 205"/>
                  <a:gd name="T5" fmla="*/ 2147483647 h 136"/>
                  <a:gd name="T6" fmla="*/ 2147483647 w 205"/>
                  <a:gd name="T7" fmla="*/ 2147483647 h 136"/>
                  <a:gd name="T8" fmla="*/ 2147483647 w 205"/>
                  <a:gd name="T9" fmla="*/ 2147483647 h 136"/>
                  <a:gd name="T10" fmla="*/ 2147483647 w 205"/>
                  <a:gd name="T11" fmla="*/ 2147483647 h 136"/>
                  <a:gd name="T12" fmla="*/ 2147483647 w 205"/>
                  <a:gd name="T13" fmla="*/ 2147483647 h 136"/>
                  <a:gd name="T14" fmla="*/ 2147483647 w 205"/>
                  <a:gd name="T15" fmla="*/ 2147483647 h 136"/>
                  <a:gd name="T16" fmla="*/ 2147483647 w 205"/>
                  <a:gd name="T17" fmla="*/ 2147483647 h 1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5" h="136">
                    <a:moveTo>
                      <a:pt x="30" y="136"/>
                    </a:moveTo>
                    <a:lnTo>
                      <a:pt x="30" y="136"/>
                    </a:lnTo>
                    <a:cubicBezTo>
                      <a:pt x="21" y="136"/>
                      <a:pt x="11" y="131"/>
                      <a:pt x="7" y="122"/>
                    </a:cubicBezTo>
                    <a:cubicBezTo>
                      <a:pt x="0" y="109"/>
                      <a:pt x="4" y="93"/>
                      <a:pt x="17" y="86"/>
                    </a:cubicBezTo>
                    <a:lnTo>
                      <a:pt x="162" y="7"/>
                    </a:lnTo>
                    <a:cubicBezTo>
                      <a:pt x="175" y="0"/>
                      <a:pt x="191" y="4"/>
                      <a:pt x="198" y="17"/>
                    </a:cubicBezTo>
                    <a:cubicBezTo>
                      <a:pt x="205" y="30"/>
                      <a:pt x="201" y="47"/>
                      <a:pt x="188" y="54"/>
                    </a:cubicBezTo>
                    <a:lnTo>
                      <a:pt x="43" y="133"/>
                    </a:lnTo>
                    <a:cubicBezTo>
                      <a:pt x="39" y="135"/>
                      <a:pt x="34" y="136"/>
                      <a:pt x="30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Freeform 1383">
                <a:extLst>
                  <a:ext uri="{FF2B5EF4-FFF2-40B4-BE49-F238E27FC236}">
                    <a16:creationId xmlns:a16="http://schemas.microsoft.com/office/drawing/2014/main" xmlns="" id="{B0C9395A-8F9B-4A36-BF1B-F25D07D49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552" y="2480229"/>
                <a:ext cx="64015" cy="43647"/>
              </a:xfrm>
              <a:custGeom>
                <a:avLst/>
                <a:gdLst>
                  <a:gd name="T0" fmla="*/ 2147483647 w 205"/>
                  <a:gd name="T1" fmla="*/ 2147483647 h 136"/>
                  <a:gd name="T2" fmla="*/ 2147483647 w 205"/>
                  <a:gd name="T3" fmla="*/ 2147483647 h 136"/>
                  <a:gd name="T4" fmla="*/ 2147483647 w 205"/>
                  <a:gd name="T5" fmla="*/ 2147483647 h 136"/>
                  <a:gd name="T6" fmla="*/ 2147483647 w 205"/>
                  <a:gd name="T7" fmla="*/ 2147483647 h 136"/>
                  <a:gd name="T8" fmla="*/ 2147483647 w 205"/>
                  <a:gd name="T9" fmla="*/ 2147483647 h 136"/>
                  <a:gd name="T10" fmla="*/ 2147483647 w 205"/>
                  <a:gd name="T11" fmla="*/ 2147483647 h 136"/>
                  <a:gd name="T12" fmla="*/ 2147483647 w 205"/>
                  <a:gd name="T13" fmla="*/ 2147483647 h 136"/>
                  <a:gd name="T14" fmla="*/ 2147483647 w 205"/>
                  <a:gd name="T15" fmla="*/ 2147483647 h 136"/>
                  <a:gd name="T16" fmla="*/ 2147483647 w 205"/>
                  <a:gd name="T17" fmla="*/ 2147483647 h 1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5" h="136">
                    <a:moveTo>
                      <a:pt x="175" y="136"/>
                    </a:moveTo>
                    <a:lnTo>
                      <a:pt x="175" y="136"/>
                    </a:lnTo>
                    <a:cubicBezTo>
                      <a:pt x="171" y="136"/>
                      <a:pt x="166" y="135"/>
                      <a:pt x="162" y="133"/>
                    </a:cubicBezTo>
                    <a:lnTo>
                      <a:pt x="17" y="54"/>
                    </a:lnTo>
                    <a:cubicBezTo>
                      <a:pt x="4" y="47"/>
                      <a:pt x="0" y="30"/>
                      <a:pt x="7" y="17"/>
                    </a:cubicBezTo>
                    <a:cubicBezTo>
                      <a:pt x="14" y="4"/>
                      <a:pt x="30" y="0"/>
                      <a:pt x="43" y="7"/>
                    </a:cubicBezTo>
                    <a:lnTo>
                      <a:pt x="188" y="86"/>
                    </a:lnTo>
                    <a:cubicBezTo>
                      <a:pt x="201" y="93"/>
                      <a:pt x="205" y="109"/>
                      <a:pt x="198" y="122"/>
                    </a:cubicBezTo>
                    <a:cubicBezTo>
                      <a:pt x="194" y="131"/>
                      <a:pt x="184" y="136"/>
                      <a:pt x="175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7" name="Freeform 1384">
                <a:extLst>
                  <a:ext uri="{FF2B5EF4-FFF2-40B4-BE49-F238E27FC236}">
                    <a16:creationId xmlns:a16="http://schemas.microsoft.com/office/drawing/2014/main" xmlns="" id="{52A281CE-DCDC-41A1-9C9D-AF92CEB48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108" y="2456951"/>
                <a:ext cx="17459" cy="66925"/>
              </a:xfrm>
              <a:custGeom>
                <a:avLst/>
                <a:gdLst>
                  <a:gd name="T0" fmla="*/ 2147483647 w 54"/>
                  <a:gd name="T1" fmla="*/ 2147483647 h 203"/>
                  <a:gd name="T2" fmla="*/ 2147483647 w 54"/>
                  <a:gd name="T3" fmla="*/ 2147483647 h 203"/>
                  <a:gd name="T4" fmla="*/ 0 w 54"/>
                  <a:gd name="T5" fmla="*/ 2147483647 h 203"/>
                  <a:gd name="T6" fmla="*/ 0 w 54"/>
                  <a:gd name="T7" fmla="*/ 2147483647 h 203"/>
                  <a:gd name="T8" fmla="*/ 2147483647 w 54"/>
                  <a:gd name="T9" fmla="*/ 0 h 203"/>
                  <a:gd name="T10" fmla="*/ 2147483647 w 54"/>
                  <a:gd name="T11" fmla="*/ 2147483647 h 203"/>
                  <a:gd name="T12" fmla="*/ 2147483647 w 54"/>
                  <a:gd name="T13" fmla="*/ 2147483647 h 203"/>
                  <a:gd name="T14" fmla="*/ 2147483647 w 54"/>
                  <a:gd name="T15" fmla="*/ 2147483647 h 2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4" h="203">
                    <a:moveTo>
                      <a:pt x="27" y="203"/>
                    </a:moveTo>
                    <a:lnTo>
                      <a:pt x="27" y="203"/>
                    </a:lnTo>
                    <a:cubicBezTo>
                      <a:pt x="12" y="203"/>
                      <a:pt x="0" y="191"/>
                      <a:pt x="0" y="176"/>
                    </a:cubicBezTo>
                    <a:lnTo>
                      <a:pt x="0" y="27"/>
                    </a:ln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lnTo>
                      <a:pt x="54" y="176"/>
                    </a:lnTo>
                    <a:cubicBezTo>
                      <a:pt x="54" y="191"/>
                      <a:pt x="42" y="203"/>
                      <a:pt x="27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Freeform 1385">
                <a:extLst>
                  <a:ext uri="{FF2B5EF4-FFF2-40B4-BE49-F238E27FC236}">
                    <a16:creationId xmlns:a16="http://schemas.microsoft.com/office/drawing/2014/main" xmlns="" id="{A9C16AC8-210C-4A22-87DC-4A5659327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643" y="2366748"/>
                <a:ext cx="66923" cy="43647"/>
              </a:xfrm>
              <a:custGeom>
                <a:avLst/>
                <a:gdLst>
                  <a:gd name="T0" fmla="*/ 2147483647 w 206"/>
                  <a:gd name="T1" fmla="*/ 2147483647 h 137"/>
                  <a:gd name="T2" fmla="*/ 2147483647 w 206"/>
                  <a:gd name="T3" fmla="*/ 2147483647 h 137"/>
                  <a:gd name="T4" fmla="*/ 2147483647 w 206"/>
                  <a:gd name="T5" fmla="*/ 2147483647 h 137"/>
                  <a:gd name="T6" fmla="*/ 2147483647 w 206"/>
                  <a:gd name="T7" fmla="*/ 2147483647 h 137"/>
                  <a:gd name="T8" fmla="*/ 2147483647 w 206"/>
                  <a:gd name="T9" fmla="*/ 2147483647 h 137"/>
                  <a:gd name="T10" fmla="*/ 2147483647 w 206"/>
                  <a:gd name="T11" fmla="*/ 2147483647 h 137"/>
                  <a:gd name="T12" fmla="*/ 2147483647 w 206"/>
                  <a:gd name="T13" fmla="*/ 2147483647 h 137"/>
                  <a:gd name="T14" fmla="*/ 2147483647 w 206"/>
                  <a:gd name="T15" fmla="*/ 2147483647 h 137"/>
                  <a:gd name="T16" fmla="*/ 2147483647 w 206"/>
                  <a:gd name="T17" fmla="*/ 2147483647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6" h="137">
                    <a:moveTo>
                      <a:pt x="30" y="137"/>
                    </a:moveTo>
                    <a:lnTo>
                      <a:pt x="30" y="137"/>
                    </a:lnTo>
                    <a:cubicBezTo>
                      <a:pt x="21" y="137"/>
                      <a:pt x="12" y="132"/>
                      <a:pt x="7" y="123"/>
                    </a:cubicBezTo>
                    <a:cubicBezTo>
                      <a:pt x="0" y="110"/>
                      <a:pt x="5" y="94"/>
                      <a:pt x="18" y="87"/>
                    </a:cubicBezTo>
                    <a:lnTo>
                      <a:pt x="163" y="8"/>
                    </a:lnTo>
                    <a:cubicBezTo>
                      <a:pt x="175" y="0"/>
                      <a:pt x="192" y="5"/>
                      <a:pt x="199" y="18"/>
                    </a:cubicBezTo>
                    <a:cubicBezTo>
                      <a:pt x="206" y="31"/>
                      <a:pt x="201" y="47"/>
                      <a:pt x="188" y="54"/>
                    </a:cubicBezTo>
                    <a:lnTo>
                      <a:pt x="43" y="133"/>
                    </a:lnTo>
                    <a:cubicBezTo>
                      <a:pt x="39" y="136"/>
                      <a:pt x="35" y="137"/>
                      <a:pt x="30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Freeform 1386">
                <a:extLst>
                  <a:ext uri="{FF2B5EF4-FFF2-40B4-BE49-F238E27FC236}">
                    <a16:creationId xmlns:a16="http://schemas.microsoft.com/office/drawing/2014/main" xmlns="" id="{8BED725A-F9E8-4ACB-863E-68867819C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9199" y="2366748"/>
                <a:ext cx="66923" cy="43647"/>
              </a:xfrm>
              <a:custGeom>
                <a:avLst/>
                <a:gdLst>
                  <a:gd name="T0" fmla="*/ 2147483647 w 206"/>
                  <a:gd name="T1" fmla="*/ 2147483647 h 137"/>
                  <a:gd name="T2" fmla="*/ 2147483647 w 206"/>
                  <a:gd name="T3" fmla="*/ 2147483647 h 137"/>
                  <a:gd name="T4" fmla="*/ 2147483647 w 206"/>
                  <a:gd name="T5" fmla="*/ 2147483647 h 137"/>
                  <a:gd name="T6" fmla="*/ 2147483647 w 206"/>
                  <a:gd name="T7" fmla="*/ 2147483647 h 137"/>
                  <a:gd name="T8" fmla="*/ 2147483647 w 206"/>
                  <a:gd name="T9" fmla="*/ 2147483647 h 137"/>
                  <a:gd name="T10" fmla="*/ 2147483647 w 206"/>
                  <a:gd name="T11" fmla="*/ 2147483647 h 137"/>
                  <a:gd name="T12" fmla="*/ 2147483647 w 206"/>
                  <a:gd name="T13" fmla="*/ 2147483647 h 137"/>
                  <a:gd name="T14" fmla="*/ 2147483647 w 206"/>
                  <a:gd name="T15" fmla="*/ 2147483647 h 137"/>
                  <a:gd name="T16" fmla="*/ 2147483647 w 206"/>
                  <a:gd name="T17" fmla="*/ 2147483647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6" h="137">
                    <a:moveTo>
                      <a:pt x="175" y="137"/>
                    </a:moveTo>
                    <a:lnTo>
                      <a:pt x="175" y="137"/>
                    </a:lnTo>
                    <a:cubicBezTo>
                      <a:pt x="171" y="137"/>
                      <a:pt x="166" y="136"/>
                      <a:pt x="162" y="133"/>
                    </a:cubicBezTo>
                    <a:lnTo>
                      <a:pt x="18" y="54"/>
                    </a:lnTo>
                    <a:cubicBezTo>
                      <a:pt x="5" y="47"/>
                      <a:pt x="0" y="31"/>
                      <a:pt x="7" y="18"/>
                    </a:cubicBezTo>
                    <a:cubicBezTo>
                      <a:pt x="14" y="5"/>
                      <a:pt x="30" y="0"/>
                      <a:pt x="43" y="8"/>
                    </a:cubicBezTo>
                    <a:lnTo>
                      <a:pt x="188" y="87"/>
                    </a:lnTo>
                    <a:cubicBezTo>
                      <a:pt x="201" y="94"/>
                      <a:pt x="206" y="110"/>
                      <a:pt x="199" y="123"/>
                    </a:cubicBezTo>
                    <a:cubicBezTo>
                      <a:pt x="194" y="132"/>
                      <a:pt x="185" y="137"/>
                      <a:pt x="175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Freeform 1387">
                <a:extLst>
                  <a:ext uri="{FF2B5EF4-FFF2-40B4-BE49-F238E27FC236}">
                    <a16:creationId xmlns:a16="http://schemas.microsoft.com/office/drawing/2014/main" xmlns="" id="{4108D581-B65E-4214-918E-A13DBBB17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108" y="2366748"/>
                <a:ext cx="17459" cy="64015"/>
              </a:xfrm>
              <a:custGeom>
                <a:avLst/>
                <a:gdLst>
                  <a:gd name="T0" fmla="*/ 2147483647 w 53"/>
                  <a:gd name="T1" fmla="*/ 2147483647 h 200"/>
                  <a:gd name="T2" fmla="*/ 2147483647 w 53"/>
                  <a:gd name="T3" fmla="*/ 2147483647 h 200"/>
                  <a:gd name="T4" fmla="*/ 0 w 53"/>
                  <a:gd name="T5" fmla="*/ 2147483647 h 200"/>
                  <a:gd name="T6" fmla="*/ 0 w 53"/>
                  <a:gd name="T7" fmla="*/ 2147483647 h 200"/>
                  <a:gd name="T8" fmla="*/ 2147483647 w 53"/>
                  <a:gd name="T9" fmla="*/ 0 h 200"/>
                  <a:gd name="T10" fmla="*/ 2147483647 w 53"/>
                  <a:gd name="T11" fmla="*/ 2147483647 h 200"/>
                  <a:gd name="T12" fmla="*/ 2147483647 w 53"/>
                  <a:gd name="T13" fmla="*/ 2147483647 h 200"/>
                  <a:gd name="T14" fmla="*/ 2147483647 w 53"/>
                  <a:gd name="T15" fmla="*/ 2147483647 h 2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" h="200">
                    <a:moveTo>
                      <a:pt x="26" y="200"/>
                    </a:moveTo>
                    <a:lnTo>
                      <a:pt x="26" y="200"/>
                    </a:lnTo>
                    <a:cubicBezTo>
                      <a:pt x="12" y="200"/>
                      <a:pt x="0" y="188"/>
                      <a:pt x="0" y="174"/>
                    </a:cubicBezTo>
                    <a:lnTo>
                      <a:pt x="0" y="27"/>
                    </a:lnTo>
                    <a:cubicBezTo>
                      <a:pt x="0" y="12"/>
                      <a:pt x="12" y="0"/>
                      <a:pt x="26" y="0"/>
                    </a:cubicBezTo>
                    <a:cubicBezTo>
                      <a:pt x="41" y="0"/>
                      <a:pt x="53" y="12"/>
                      <a:pt x="53" y="27"/>
                    </a:cubicBezTo>
                    <a:lnTo>
                      <a:pt x="53" y="174"/>
                    </a:lnTo>
                    <a:cubicBezTo>
                      <a:pt x="53" y="188"/>
                      <a:pt x="41" y="200"/>
                      <a:pt x="26" y="2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Freeform 1388">
                <a:extLst>
                  <a:ext uri="{FF2B5EF4-FFF2-40B4-BE49-F238E27FC236}">
                    <a16:creationId xmlns:a16="http://schemas.microsoft.com/office/drawing/2014/main" xmlns="" id="{098C873A-C8FC-4838-9686-277B90525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079" y="2436582"/>
                <a:ext cx="66923" cy="43647"/>
              </a:xfrm>
              <a:custGeom>
                <a:avLst/>
                <a:gdLst>
                  <a:gd name="T0" fmla="*/ 2147483647 w 205"/>
                  <a:gd name="T1" fmla="*/ 2147483647 h 137"/>
                  <a:gd name="T2" fmla="*/ 2147483647 w 205"/>
                  <a:gd name="T3" fmla="*/ 2147483647 h 137"/>
                  <a:gd name="T4" fmla="*/ 2147483647 w 205"/>
                  <a:gd name="T5" fmla="*/ 2147483647 h 137"/>
                  <a:gd name="T6" fmla="*/ 2147483647 w 205"/>
                  <a:gd name="T7" fmla="*/ 2147483647 h 137"/>
                  <a:gd name="T8" fmla="*/ 2147483647 w 205"/>
                  <a:gd name="T9" fmla="*/ 2147483647 h 137"/>
                  <a:gd name="T10" fmla="*/ 2147483647 w 205"/>
                  <a:gd name="T11" fmla="*/ 2147483647 h 137"/>
                  <a:gd name="T12" fmla="*/ 2147483647 w 205"/>
                  <a:gd name="T13" fmla="*/ 2147483647 h 137"/>
                  <a:gd name="T14" fmla="*/ 2147483647 w 205"/>
                  <a:gd name="T15" fmla="*/ 2147483647 h 137"/>
                  <a:gd name="T16" fmla="*/ 2147483647 w 205"/>
                  <a:gd name="T17" fmla="*/ 2147483647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5" h="137">
                    <a:moveTo>
                      <a:pt x="174" y="137"/>
                    </a:moveTo>
                    <a:lnTo>
                      <a:pt x="174" y="137"/>
                    </a:lnTo>
                    <a:cubicBezTo>
                      <a:pt x="170" y="137"/>
                      <a:pt x="165" y="135"/>
                      <a:pt x="161" y="133"/>
                    </a:cubicBezTo>
                    <a:lnTo>
                      <a:pt x="18" y="53"/>
                    </a:lnTo>
                    <a:cubicBezTo>
                      <a:pt x="5" y="46"/>
                      <a:pt x="0" y="30"/>
                      <a:pt x="7" y="17"/>
                    </a:cubicBezTo>
                    <a:cubicBezTo>
                      <a:pt x="15" y="4"/>
                      <a:pt x="31" y="0"/>
                      <a:pt x="44" y="7"/>
                    </a:cubicBezTo>
                    <a:lnTo>
                      <a:pt x="187" y="87"/>
                    </a:lnTo>
                    <a:cubicBezTo>
                      <a:pt x="200" y="94"/>
                      <a:pt x="205" y="110"/>
                      <a:pt x="198" y="123"/>
                    </a:cubicBezTo>
                    <a:cubicBezTo>
                      <a:pt x="193" y="132"/>
                      <a:pt x="184" y="137"/>
                      <a:pt x="17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Freeform 1389">
                <a:extLst>
                  <a:ext uri="{FF2B5EF4-FFF2-40B4-BE49-F238E27FC236}">
                    <a16:creationId xmlns:a16="http://schemas.microsoft.com/office/drawing/2014/main" xmlns="" id="{5CD59697-B225-4ABC-B4F1-BB8867F32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079" y="2410395"/>
                <a:ext cx="66923" cy="43647"/>
              </a:xfrm>
              <a:custGeom>
                <a:avLst/>
                <a:gdLst>
                  <a:gd name="T0" fmla="*/ 2147483647 w 205"/>
                  <a:gd name="T1" fmla="*/ 2147483647 h 137"/>
                  <a:gd name="T2" fmla="*/ 2147483647 w 205"/>
                  <a:gd name="T3" fmla="*/ 2147483647 h 137"/>
                  <a:gd name="T4" fmla="*/ 2147483647 w 205"/>
                  <a:gd name="T5" fmla="*/ 2147483647 h 137"/>
                  <a:gd name="T6" fmla="*/ 2147483647 w 205"/>
                  <a:gd name="T7" fmla="*/ 2147483647 h 137"/>
                  <a:gd name="T8" fmla="*/ 2147483647 w 205"/>
                  <a:gd name="T9" fmla="*/ 2147483647 h 137"/>
                  <a:gd name="T10" fmla="*/ 2147483647 w 205"/>
                  <a:gd name="T11" fmla="*/ 2147483647 h 137"/>
                  <a:gd name="T12" fmla="*/ 2147483647 w 205"/>
                  <a:gd name="T13" fmla="*/ 2147483647 h 137"/>
                  <a:gd name="T14" fmla="*/ 2147483647 w 205"/>
                  <a:gd name="T15" fmla="*/ 2147483647 h 137"/>
                  <a:gd name="T16" fmla="*/ 2147483647 w 205"/>
                  <a:gd name="T17" fmla="*/ 2147483647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5" h="137">
                    <a:moveTo>
                      <a:pt x="31" y="137"/>
                    </a:moveTo>
                    <a:lnTo>
                      <a:pt x="31" y="137"/>
                    </a:lnTo>
                    <a:cubicBezTo>
                      <a:pt x="21" y="137"/>
                      <a:pt x="12" y="132"/>
                      <a:pt x="7" y="123"/>
                    </a:cubicBezTo>
                    <a:cubicBezTo>
                      <a:pt x="0" y="110"/>
                      <a:pt x="5" y="94"/>
                      <a:pt x="18" y="87"/>
                    </a:cubicBezTo>
                    <a:lnTo>
                      <a:pt x="161" y="7"/>
                    </a:lnTo>
                    <a:cubicBezTo>
                      <a:pt x="174" y="0"/>
                      <a:pt x="190" y="4"/>
                      <a:pt x="198" y="17"/>
                    </a:cubicBezTo>
                    <a:cubicBezTo>
                      <a:pt x="205" y="30"/>
                      <a:pt x="200" y="46"/>
                      <a:pt x="187" y="54"/>
                    </a:cubicBezTo>
                    <a:lnTo>
                      <a:pt x="44" y="133"/>
                    </a:lnTo>
                    <a:cubicBezTo>
                      <a:pt x="40" y="136"/>
                      <a:pt x="35" y="137"/>
                      <a:pt x="31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Freeform 1390">
                <a:extLst>
                  <a:ext uri="{FF2B5EF4-FFF2-40B4-BE49-F238E27FC236}">
                    <a16:creationId xmlns:a16="http://schemas.microsoft.com/office/drawing/2014/main" xmlns="" id="{DD673B66-680F-4D1A-95D1-4796981A1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989" y="2436582"/>
                <a:ext cx="101841" cy="17459"/>
              </a:xfrm>
              <a:custGeom>
                <a:avLst/>
                <a:gdLst>
                  <a:gd name="T0" fmla="*/ 2147483647 w 324"/>
                  <a:gd name="T1" fmla="*/ 2147483647 h 54"/>
                  <a:gd name="T2" fmla="*/ 2147483647 w 324"/>
                  <a:gd name="T3" fmla="*/ 2147483647 h 54"/>
                  <a:gd name="T4" fmla="*/ 2147483647 w 324"/>
                  <a:gd name="T5" fmla="*/ 2147483647 h 54"/>
                  <a:gd name="T6" fmla="*/ 0 w 324"/>
                  <a:gd name="T7" fmla="*/ 2147483647 h 54"/>
                  <a:gd name="T8" fmla="*/ 2147483647 w 324"/>
                  <a:gd name="T9" fmla="*/ 0 h 54"/>
                  <a:gd name="T10" fmla="*/ 2147483647 w 324"/>
                  <a:gd name="T11" fmla="*/ 0 h 54"/>
                  <a:gd name="T12" fmla="*/ 2147483647 w 324"/>
                  <a:gd name="T13" fmla="*/ 2147483647 h 54"/>
                  <a:gd name="T14" fmla="*/ 2147483647 w 324"/>
                  <a:gd name="T15" fmla="*/ 2147483647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" h="54">
                    <a:moveTo>
                      <a:pt x="297" y="54"/>
                    </a:moveTo>
                    <a:lnTo>
                      <a:pt x="297" y="54"/>
                    </a:lnTo>
                    <a:lnTo>
                      <a:pt x="27" y="54"/>
                    </a:ln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lnTo>
                      <a:pt x="297" y="0"/>
                    </a:lnTo>
                    <a:cubicBezTo>
                      <a:pt x="312" y="0"/>
                      <a:pt x="324" y="12"/>
                      <a:pt x="324" y="27"/>
                    </a:cubicBezTo>
                    <a:cubicBezTo>
                      <a:pt x="324" y="42"/>
                      <a:pt x="312" y="54"/>
                      <a:pt x="297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Freeform 1391">
                <a:extLst>
                  <a:ext uri="{FF2B5EF4-FFF2-40B4-BE49-F238E27FC236}">
                    <a16:creationId xmlns:a16="http://schemas.microsoft.com/office/drawing/2014/main" xmlns="" id="{2329DE2B-330B-4481-9C24-4870674F3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72" y="2410395"/>
                <a:ext cx="64015" cy="43647"/>
              </a:xfrm>
              <a:custGeom>
                <a:avLst/>
                <a:gdLst>
                  <a:gd name="T0" fmla="*/ 2147483647 w 204"/>
                  <a:gd name="T1" fmla="*/ 2147483647 h 137"/>
                  <a:gd name="T2" fmla="*/ 2147483647 w 204"/>
                  <a:gd name="T3" fmla="*/ 2147483647 h 137"/>
                  <a:gd name="T4" fmla="*/ 2147483647 w 204"/>
                  <a:gd name="T5" fmla="*/ 2147483647 h 137"/>
                  <a:gd name="T6" fmla="*/ 2147483647 w 204"/>
                  <a:gd name="T7" fmla="*/ 2147483647 h 137"/>
                  <a:gd name="T8" fmla="*/ 2147483647 w 204"/>
                  <a:gd name="T9" fmla="*/ 2147483647 h 137"/>
                  <a:gd name="T10" fmla="*/ 2147483647 w 204"/>
                  <a:gd name="T11" fmla="*/ 2147483647 h 137"/>
                  <a:gd name="T12" fmla="*/ 2147483647 w 204"/>
                  <a:gd name="T13" fmla="*/ 2147483647 h 137"/>
                  <a:gd name="T14" fmla="*/ 2147483647 w 204"/>
                  <a:gd name="T15" fmla="*/ 2147483647 h 137"/>
                  <a:gd name="T16" fmla="*/ 2147483647 w 204"/>
                  <a:gd name="T17" fmla="*/ 2147483647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" h="137">
                    <a:moveTo>
                      <a:pt x="174" y="137"/>
                    </a:moveTo>
                    <a:lnTo>
                      <a:pt x="174" y="137"/>
                    </a:lnTo>
                    <a:cubicBezTo>
                      <a:pt x="169" y="137"/>
                      <a:pt x="165" y="136"/>
                      <a:pt x="161" y="133"/>
                    </a:cubicBezTo>
                    <a:lnTo>
                      <a:pt x="17" y="54"/>
                    </a:lnTo>
                    <a:cubicBezTo>
                      <a:pt x="4" y="46"/>
                      <a:pt x="0" y="30"/>
                      <a:pt x="7" y="17"/>
                    </a:cubicBezTo>
                    <a:cubicBezTo>
                      <a:pt x="14" y="4"/>
                      <a:pt x="30" y="0"/>
                      <a:pt x="43" y="7"/>
                    </a:cubicBezTo>
                    <a:lnTo>
                      <a:pt x="187" y="87"/>
                    </a:lnTo>
                    <a:cubicBezTo>
                      <a:pt x="199" y="94"/>
                      <a:pt x="204" y="110"/>
                      <a:pt x="197" y="123"/>
                    </a:cubicBezTo>
                    <a:cubicBezTo>
                      <a:pt x="192" y="132"/>
                      <a:pt x="183" y="137"/>
                      <a:pt x="17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Freeform 1392">
                <a:extLst>
                  <a:ext uri="{FF2B5EF4-FFF2-40B4-BE49-F238E27FC236}">
                    <a16:creationId xmlns:a16="http://schemas.microsoft.com/office/drawing/2014/main" xmlns="" id="{B6D9DC12-DDC1-45F2-A647-6CAB74436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72" y="2436582"/>
                <a:ext cx="64015" cy="43647"/>
              </a:xfrm>
              <a:custGeom>
                <a:avLst/>
                <a:gdLst>
                  <a:gd name="T0" fmla="*/ 2147483647 w 204"/>
                  <a:gd name="T1" fmla="*/ 2147483647 h 137"/>
                  <a:gd name="T2" fmla="*/ 2147483647 w 204"/>
                  <a:gd name="T3" fmla="*/ 2147483647 h 137"/>
                  <a:gd name="T4" fmla="*/ 2147483647 w 204"/>
                  <a:gd name="T5" fmla="*/ 2147483647 h 137"/>
                  <a:gd name="T6" fmla="*/ 2147483647 w 204"/>
                  <a:gd name="T7" fmla="*/ 2147483647 h 137"/>
                  <a:gd name="T8" fmla="*/ 2147483647 w 204"/>
                  <a:gd name="T9" fmla="*/ 2147483647 h 137"/>
                  <a:gd name="T10" fmla="*/ 2147483647 w 204"/>
                  <a:gd name="T11" fmla="*/ 2147483647 h 137"/>
                  <a:gd name="T12" fmla="*/ 2147483647 w 204"/>
                  <a:gd name="T13" fmla="*/ 2147483647 h 137"/>
                  <a:gd name="T14" fmla="*/ 2147483647 w 204"/>
                  <a:gd name="T15" fmla="*/ 2147483647 h 137"/>
                  <a:gd name="T16" fmla="*/ 2147483647 w 204"/>
                  <a:gd name="T17" fmla="*/ 2147483647 h 1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" h="137">
                    <a:moveTo>
                      <a:pt x="30" y="137"/>
                    </a:moveTo>
                    <a:lnTo>
                      <a:pt x="30" y="137"/>
                    </a:lnTo>
                    <a:cubicBezTo>
                      <a:pt x="21" y="137"/>
                      <a:pt x="12" y="132"/>
                      <a:pt x="7" y="123"/>
                    </a:cubicBezTo>
                    <a:cubicBezTo>
                      <a:pt x="0" y="110"/>
                      <a:pt x="4" y="94"/>
                      <a:pt x="17" y="87"/>
                    </a:cubicBezTo>
                    <a:lnTo>
                      <a:pt x="161" y="7"/>
                    </a:lnTo>
                    <a:cubicBezTo>
                      <a:pt x="174" y="0"/>
                      <a:pt x="190" y="4"/>
                      <a:pt x="197" y="17"/>
                    </a:cubicBezTo>
                    <a:cubicBezTo>
                      <a:pt x="204" y="30"/>
                      <a:pt x="199" y="46"/>
                      <a:pt x="187" y="53"/>
                    </a:cubicBezTo>
                    <a:lnTo>
                      <a:pt x="43" y="133"/>
                    </a:lnTo>
                    <a:cubicBezTo>
                      <a:pt x="39" y="136"/>
                      <a:pt x="35" y="137"/>
                      <a:pt x="30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Freeform 1393">
                <a:extLst>
                  <a:ext uri="{FF2B5EF4-FFF2-40B4-BE49-F238E27FC236}">
                    <a16:creationId xmlns:a16="http://schemas.microsoft.com/office/drawing/2014/main" xmlns="" id="{6F294CB9-3DE7-4F03-9477-27625D69F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936" y="2436582"/>
                <a:ext cx="104751" cy="17459"/>
              </a:xfrm>
              <a:custGeom>
                <a:avLst/>
                <a:gdLst>
                  <a:gd name="T0" fmla="*/ 2147483647 w 324"/>
                  <a:gd name="T1" fmla="*/ 2147483647 h 54"/>
                  <a:gd name="T2" fmla="*/ 2147483647 w 324"/>
                  <a:gd name="T3" fmla="*/ 2147483647 h 54"/>
                  <a:gd name="T4" fmla="*/ 2147483647 w 324"/>
                  <a:gd name="T5" fmla="*/ 2147483647 h 54"/>
                  <a:gd name="T6" fmla="*/ 0 w 324"/>
                  <a:gd name="T7" fmla="*/ 2147483647 h 54"/>
                  <a:gd name="T8" fmla="*/ 2147483647 w 324"/>
                  <a:gd name="T9" fmla="*/ 0 h 54"/>
                  <a:gd name="T10" fmla="*/ 2147483647 w 324"/>
                  <a:gd name="T11" fmla="*/ 0 h 54"/>
                  <a:gd name="T12" fmla="*/ 2147483647 w 324"/>
                  <a:gd name="T13" fmla="*/ 2147483647 h 54"/>
                  <a:gd name="T14" fmla="*/ 2147483647 w 324"/>
                  <a:gd name="T15" fmla="*/ 2147483647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4" h="54">
                    <a:moveTo>
                      <a:pt x="298" y="54"/>
                    </a:moveTo>
                    <a:lnTo>
                      <a:pt x="298" y="54"/>
                    </a:lnTo>
                    <a:lnTo>
                      <a:pt x="27" y="54"/>
                    </a:ln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lnTo>
                      <a:pt x="298" y="0"/>
                    </a:lnTo>
                    <a:cubicBezTo>
                      <a:pt x="312" y="0"/>
                      <a:pt x="324" y="12"/>
                      <a:pt x="324" y="27"/>
                    </a:cubicBezTo>
                    <a:cubicBezTo>
                      <a:pt x="324" y="42"/>
                      <a:pt x="312" y="54"/>
                      <a:pt x="29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Freeform 1394">
                <a:extLst>
                  <a:ext uri="{FF2B5EF4-FFF2-40B4-BE49-F238E27FC236}">
                    <a16:creationId xmlns:a16="http://schemas.microsoft.com/office/drawing/2014/main" xmlns="" id="{B547511F-827B-4A7D-8F54-29FD5BBD5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282" y="2445312"/>
                <a:ext cx="14548" cy="20369"/>
              </a:xfrm>
              <a:custGeom>
                <a:avLst/>
                <a:gdLst>
                  <a:gd name="T0" fmla="*/ 2147483647 w 53"/>
                  <a:gd name="T1" fmla="*/ 2147483647 h 66"/>
                  <a:gd name="T2" fmla="*/ 2147483647 w 53"/>
                  <a:gd name="T3" fmla="*/ 2147483647 h 66"/>
                  <a:gd name="T4" fmla="*/ 0 w 53"/>
                  <a:gd name="T5" fmla="*/ 2147483647 h 66"/>
                  <a:gd name="T6" fmla="*/ 0 w 53"/>
                  <a:gd name="T7" fmla="*/ 0 h 66"/>
                  <a:gd name="T8" fmla="*/ 2147483647 w 53"/>
                  <a:gd name="T9" fmla="*/ 0 h 66"/>
                  <a:gd name="T10" fmla="*/ 2147483647 w 53"/>
                  <a:gd name="T11" fmla="*/ 2147483647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3" h="66">
                    <a:moveTo>
                      <a:pt x="53" y="66"/>
                    </a:moveTo>
                    <a:lnTo>
                      <a:pt x="53" y="66"/>
                    </a:lnTo>
                    <a:lnTo>
                      <a:pt x="0" y="66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Freeform 1395">
                <a:extLst>
                  <a:ext uri="{FF2B5EF4-FFF2-40B4-BE49-F238E27FC236}">
                    <a16:creationId xmlns:a16="http://schemas.microsoft.com/office/drawing/2014/main" xmlns="" id="{F5AD6A0B-486E-4B32-8A82-A240D304A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838" y="2456951"/>
                <a:ext cx="26187" cy="17459"/>
              </a:xfrm>
              <a:custGeom>
                <a:avLst/>
                <a:gdLst>
                  <a:gd name="T0" fmla="*/ 2147483647 w 83"/>
                  <a:gd name="T1" fmla="*/ 2147483647 h 54"/>
                  <a:gd name="T2" fmla="*/ 2147483647 w 83"/>
                  <a:gd name="T3" fmla="*/ 2147483647 h 54"/>
                  <a:gd name="T4" fmla="*/ 0 w 83"/>
                  <a:gd name="T5" fmla="*/ 2147483647 h 54"/>
                  <a:gd name="T6" fmla="*/ 0 w 83"/>
                  <a:gd name="T7" fmla="*/ 0 h 54"/>
                  <a:gd name="T8" fmla="*/ 2147483647 w 83"/>
                  <a:gd name="T9" fmla="*/ 0 h 54"/>
                  <a:gd name="T10" fmla="*/ 2147483647 w 83"/>
                  <a:gd name="T11" fmla="*/ 2147483647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3" h="54">
                    <a:moveTo>
                      <a:pt x="83" y="54"/>
                    </a:moveTo>
                    <a:lnTo>
                      <a:pt x="83" y="54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Freeform 1396">
                <a:extLst>
                  <a:ext uri="{FF2B5EF4-FFF2-40B4-BE49-F238E27FC236}">
                    <a16:creationId xmlns:a16="http://schemas.microsoft.com/office/drawing/2014/main" xmlns="" id="{3F1A0884-93D6-43D3-9381-FD511E84E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936" y="2424943"/>
                <a:ext cx="17459" cy="20369"/>
              </a:xfrm>
              <a:custGeom>
                <a:avLst/>
                <a:gdLst>
                  <a:gd name="T0" fmla="*/ 2147483647 w 54"/>
                  <a:gd name="T1" fmla="*/ 2147483647 h 67"/>
                  <a:gd name="T2" fmla="*/ 2147483647 w 54"/>
                  <a:gd name="T3" fmla="*/ 2147483647 h 67"/>
                  <a:gd name="T4" fmla="*/ 0 w 54"/>
                  <a:gd name="T5" fmla="*/ 2147483647 h 67"/>
                  <a:gd name="T6" fmla="*/ 0 w 54"/>
                  <a:gd name="T7" fmla="*/ 0 h 67"/>
                  <a:gd name="T8" fmla="*/ 2147483647 w 54"/>
                  <a:gd name="T9" fmla="*/ 0 h 67"/>
                  <a:gd name="T10" fmla="*/ 2147483647 w 54"/>
                  <a:gd name="T11" fmla="*/ 214748364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4" h="67">
                    <a:moveTo>
                      <a:pt x="54" y="67"/>
                    </a:moveTo>
                    <a:lnTo>
                      <a:pt x="54" y="67"/>
                    </a:lnTo>
                    <a:lnTo>
                      <a:pt x="0" y="67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54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Freeform 1397">
                <a:extLst>
                  <a:ext uri="{FF2B5EF4-FFF2-40B4-BE49-F238E27FC236}">
                    <a16:creationId xmlns:a16="http://schemas.microsoft.com/office/drawing/2014/main" xmlns="" id="{FD28D597-7E2E-4805-BAA7-C861F6D62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649" y="2416214"/>
                <a:ext cx="26187" cy="14550"/>
              </a:xfrm>
              <a:custGeom>
                <a:avLst/>
                <a:gdLst>
                  <a:gd name="T0" fmla="*/ 2147483647 w 82"/>
                  <a:gd name="T1" fmla="*/ 2147483647 h 53"/>
                  <a:gd name="T2" fmla="*/ 2147483647 w 82"/>
                  <a:gd name="T3" fmla="*/ 2147483647 h 53"/>
                  <a:gd name="T4" fmla="*/ 0 w 82"/>
                  <a:gd name="T5" fmla="*/ 2147483647 h 53"/>
                  <a:gd name="T6" fmla="*/ 0 w 82"/>
                  <a:gd name="T7" fmla="*/ 0 h 53"/>
                  <a:gd name="T8" fmla="*/ 2147483647 w 82"/>
                  <a:gd name="T9" fmla="*/ 0 h 53"/>
                  <a:gd name="T10" fmla="*/ 2147483647 w 82"/>
                  <a:gd name="T11" fmla="*/ 2147483647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2" h="53">
                    <a:moveTo>
                      <a:pt x="82" y="53"/>
                    </a:moveTo>
                    <a:lnTo>
                      <a:pt x="82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82" y="0"/>
                    </a:lnTo>
                    <a:lnTo>
                      <a:pt x="82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Freeform 1398">
                <a:extLst>
                  <a:ext uri="{FF2B5EF4-FFF2-40B4-BE49-F238E27FC236}">
                    <a16:creationId xmlns:a16="http://schemas.microsoft.com/office/drawing/2014/main" xmlns="" id="{C98097BE-D28F-4299-BD42-314BBF33C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975" y="2515146"/>
                <a:ext cx="398636" cy="267697"/>
              </a:xfrm>
              <a:custGeom>
                <a:avLst/>
                <a:gdLst>
                  <a:gd name="T0" fmla="*/ 2147483647 w 1240"/>
                  <a:gd name="T1" fmla="*/ 2147483647 h 837"/>
                  <a:gd name="T2" fmla="*/ 2147483647 w 1240"/>
                  <a:gd name="T3" fmla="*/ 2147483647 h 837"/>
                  <a:gd name="T4" fmla="*/ 2147483647 w 1240"/>
                  <a:gd name="T5" fmla="*/ 2147483647 h 837"/>
                  <a:gd name="T6" fmla="*/ 2147483647 w 1240"/>
                  <a:gd name="T7" fmla="*/ 2147483647 h 837"/>
                  <a:gd name="T8" fmla="*/ 2147483647 w 1240"/>
                  <a:gd name="T9" fmla="*/ 2147483647 h 837"/>
                  <a:gd name="T10" fmla="*/ 2147483647 w 1240"/>
                  <a:gd name="T11" fmla="*/ 2147483647 h 837"/>
                  <a:gd name="T12" fmla="*/ 2147483647 w 1240"/>
                  <a:gd name="T13" fmla="*/ 2147483647 h 837"/>
                  <a:gd name="T14" fmla="*/ 0 w 1240"/>
                  <a:gd name="T15" fmla="*/ 2147483647 h 837"/>
                  <a:gd name="T16" fmla="*/ 0 w 1240"/>
                  <a:gd name="T17" fmla="*/ 2147483647 h 837"/>
                  <a:gd name="T18" fmla="*/ 2147483647 w 1240"/>
                  <a:gd name="T19" fmla="*/ 0 h 837"/>
                  <a:gd name="T20" fmla="*/ 2147483647 w 1240"/>
                  <a:gd name="T21" fmla="*/ 2147483647 h 837"/>
                  <a:gd name="T22" fmla="*/ 2147483647 w 1240"/>
                  <a:gd name="T23" fmla="*/ 2147483647 h 837"/>
                  <a:gd name="T24" fmla="*/ 2147483647 w 1240"/>
                  <a:gd name="T25" fmla="*/ 2147483647 h 837"/>
                  <a:gd name="T26" fmla="*/ 2147483647 w 1240"/>
                  <a:gd name="T27" fmla="*/ 2147483647 h 837"/>
                  <a:gd name="T28" fmla="*/ 2147483647 w 1240"/>
                  <a:gd name="T29" fmla="*/ 2147483647 h 837"/>
                  <a:gd name="T30" fmla="*/ 2147483647 w 1240"/>
                  <a:gd name="T31" fmla="*/ 0 h 837"/>
                  <a:gd name="T32" fmla="*/ 2147483647 w 1240"/>
                  <a:gd name="T33" fmla="*/ 2147483647 h 837"/>
                  <a:gd name="T34" fmla="*/ 2147483647 w 1240"/>
                  <a:gd name="T35" fmla="*/ 2147483647 h 837"/>
                  <a:gd name="T36" fmla="*/ 2147483647 w 1240"/>
                  <a:gd name="T37" fmla="*/ 2147483647 h 837"/>
                  <a:gd name="T38" fmla="*/ 2147483647 w 1240"/>
                  <a:gd name="T39" fmla="*/ 2147483647 h 83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40" h="837">
                    <a:moveTo>
                      <a:pt x="715" y="837"/>
                    </a:moveTo>
                    <a:lnTo>
                      <a:pt x="715" y="837"/>
                    </a:lnTo>
                    <a:cubicBezTo>
                      <a:pt x="698" y="837"/>
                      <a:pt x="684" y="824"/>
                      <a:pt x="682" y="807"/>
                    </a:cubicBezTo>
                    <a:cubicBezTo>
                      <a:pt x="680" y="788"/>
                      <a:pt x="694" y="772"/>
                      <a:pt x="712" y="771"/>
                    </a:cubicBezTo>
                    <a:cubicBezTo>
                      <a:pt x="975" y="748"/>
                      <a:pt x="1174" y="630"/>
                      <a:pt x="1174" y="496"/>
                    </a:cubicBezTo>
                    <a:lnTo>
                      <a:pt x="1174" y="422"/>
                    </a:lnTo>
                    <a:cubicBezTo>
                      <a:pt x="1072" y="534"/>
                      <a:pt x="865" y="609"/>
                      <a:pt x="620" y="609"/>
                    </a:cubicBezTo>
                    <a:cubicBezTo>
                      <a:pt x="272" y="609"/>
                      <a:pt x="0" y="457"/>
                      <a:pt x="0" y="264"/>
                    </a:cubicBezTo>
                    <a:lnTo>
                      <a:pt x="0" y="34"/>
                    </a:lnTo>
                    <a:cubicBezTo>
                      <a:pt x="0" y="15"/>
                      <a:pt x="15" y="0"/>
                      <a:pt x="33" y="0"/>
                    </a:cubicBezTo>
                    <a:cubicBezTo>
                      <a:pt x="51" y="0"/>
                      <a:pt x="66" y="15"/>
                      <a:pt x="66" y="34"/>
                    </a:cubicBezTo>
                    <a:lnTo>
                      <a:pt x="66" y="264"/>
                    </a:lnTo>
                    <a:cubicBezTo>
                      <a:pt x="66" y="415"/>
                      <a:pt x="320" y="542"/>
                      <a:pt x="620" y="542"/>
                    </a:cubicBezTo>
                    <a:cubicBezTo>
                      <a:pt x="920" y="542"/>
                      <a:pt x="1174" y="415"/>
                      <a:pt x="1174" y="264"/>
                    </a:cubicBezTo>
                    <a:lnTo>
                      <a:pt x="1174" y="34"/>
                    </a:lnTo>
                    <a:cubicBezTo>
                      <a:pt x="1174" y="15"/>
                      <a:pt x="1188" y="0"/>
                      <a:pt x="1207" y="0"/>
                    </a:cubicBezTo>
                    <a:cubicBezTo>
                      <a:pt x="1225" y="0"/>
                      <a:pt x="1240" y="15"/>
                      <a:pt x="1240" y="34"/>
                    </a:cubicBezTo>
                    <a:lnTo>
                      <a:pt x="1240" y="496"/>
                    </a:lnTo>
                    <a:cubicBezTo>
                      <a:pt x="1240" y="667"/>
                      <a:pt x="1021" y="811"/>
                      <a:pt x="718" y="837"/>
                    </a:cubicBezTo>
                    <a:cubicBezTo>
                      <a:pt x="717" y="837"/>
                      <a:pt x="716" y="837"/>
                      <a:pt x="715" y="8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Freeform 1399">
                <a:extLst>
                  <a:ext uri="{FF2B5EF4-FFF2-40B4-BE49-F238E27FC236}">
                    <a16:creationId xmlns:a16="http://schemas.microsoft.com/office/drawing/2014/main" xmlns="" id="{BCF28FCA-4A4E-429A-A19D-8446A753F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975" y="2442401"/>
                <a:ext cx="398636" cy="192044"/>
              </a:xfrm>
              <a:custGeom>
                <a:avLst/>
                <a:gdLst>
                  <a:gd name="T0" fmla="*/ 2147483647 w 1240"/>
                  <a:gd name="T1" fmla="*/ 2147483647 h 608"/>
                  <a:gd name="T2" fmla="*/ 2147483647 w 1240"/>
                  <a:gd name="T3" fmla="*/ 2147483647 h 608"/>
                  <a:gd name="T4" fmla="*/ 0 w 1240"/>
                  <a:gd name="T5" fmla="*/ 2147483647 h 608"/>
                  <a:gd name="T6" fmla="*/ 0 w 1240"/>
                  <a:gd name="T7" fmla="*/ 2147483647 h 608"/>
                  <a:gd name="T8" fmla="*/ 2147483647 w 1240"/>
                  <a:gd name="T9" fmla="*/ 0 h 608"/>
                  <a:gd name="T10" fmla="*/ 2147483647 w 1240"/>
                  <a:gd name="T11" fmla="*/ 2147483647 h 608"/>
                  <a:gd name="T12" fmla="*/ 2147483647 w 1240"/>
                  <a:gd name="T13" fmla="*/ 2147483647 h 608"/>
                  <a:gd name="T14" fmla="*/ 2147483647 w 1240"/>
                  <a:gd name="T15" fmla="*/ 2147483647 h 608"/>
                  <a:gd name="T16" fmla="*/ 2147483647 w 1240"/>
                  <a:gd name="T17" fmla="*/ 2147483647 h 608"/>
                  <a:gd name="T18" fmla="*/ 2147483647 w 1240"/>
                  <a:gd name="T19" fmla="*/ 2147483647 h 608"/>
                  <a:gd name="T20" fmla="*/ 2147483647 w 1240"/>
                  <a:gd name="T21" fmla="*/ 0 h 608"/>
                  <a:gd name="T22" fmla="*/ 2147483647 w 1240"/>
                  <a:gd name="T23" fmla="*/ 2147483647 h 608"/>
                  <a:gd name="T24" fmla="*/ 2147483647 w 1240"/>
                  <a:gd name="T25" fmla="*/ 2147483647 h 608"/>
                  <a:gd name="T26" fmla="*/ 2147483647 w 1240"/>
                  <a:gd name="T27" fmla="*/ 2147483647 h 608"/>
                  <a:gd name="T28" fmla="*/ 2147483647 w 1240"/>
                  <a:gd name="T29" fmla="*/ 2147483647 h 60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40" h="608">
                    <a:moveTo>
                      <a:pt x="620" y="608"/>
                    </a:moveTo>
                    <a:lnTo>
                      <a:pt x="620" y="608"/>
                    </a:lnTo>
                    <a:cubicBezTo>
                      <a:pt x="272" y="608"/>
                      <a:pt x="0" y="457"/>
                      <a:pt x="0" y="263"/>
                    </a:cubicBezTo>
                    <a:lnTo>
                      <a:pt x="0" y="33"/>
                    </a:lnTo>
                    <a:cubicBezTo>
                      <a:pt x="0" y="15"/>
                      <a:pt x="15" y="0"/>
                      <a:pt x="33" y="0"/>
                    </a:cubicBezTo>
                    <a:cubicBezTo>
                      <a:pt x="51" y="0"/>
                      <a:pt x="66" y="15"/>
                      <a:pt x="66" y="33"/>
                    </a:cubicBezTo>
                    <a:lnTo>
                      <a:pt x="66" y="263"/>
                    </a:lnTo>
                    <a:cubicBezTo>
                      <a:pt x="66" y="414"/>
                      <a:pt x="320" y="542"/>
                      <a:pt x="620" y="542"/>
                    </a:cubicBezTo>
                    <a:cubicBezTo>
                      <a:pt x="920" y="542"/>
                      <a:pt x="1174" y="414"/>
                      <a:pt x="1174" y="263"/>
                    </a:cubicBezTo>
                    <a:lnTo>
                      <a:pt x="1174" y="33"/>
                    </a:lnTo>
                    <a:cubicBezTo>
                      <a:pt x="1174" y="15"/>
                      <a:pt x="1188" y="0"/>
                      <a:pt x="1207" y="0"/>
                    </a:cubicBezTo>
                    <a:cubicBezTo>
                      <a:pt x="1225" y="0"/>
                      <a:pt x="1240" y="15"/>
                      <a:pt x="1240" y="33"/>
                    </a:cubicBezTo>
                    <a:lnTo>
                      <a:pt x="1240" y="266"/>
                    </a:lnTo>
                    <a:cubicBezTo>
                      <a:pt x="1240" y="266"/>
                      <a:pt x="1240" y="267"/>
                      <a:pt x="1240" y="267"/>
                    </a:cubicBezTo>
                    <a:cubicBezTo>
                      <a:pt x="1236" y="459"/>
                      <a:pt x="965" y="608"/>
                      <a:pt x="620" y="6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Freeform 1400">
                <a:extLst>
                  <a:ext uri="{FF2B5EF4-FFF2-40B4-BE49-F238E27FC236}">
                    <a16:creationId xmlns:a16="http://schemas.microsoft.com/office/drawing/2014/main" xmlns="" id="{32456900-17C8-4C77-BC6C-B1F8D128B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975" y="2587889"/>
                <a:ext cx="177494" cy="194955"/>
              </a:xfrm>
              <a:custGeom>
                <a:avLst/>
                <a:gdLst>
                  <a:gd name="T0" fmla="*/ 2147483647 w 555"/>
                  <a:gd name="T1" fmla="*/ 2147483647 h 604"/>
                  <a:gd name="T2" fmla="*/ 2147483647 w 555"/>
                  <a:gd name="T3" fmla="*/ 2147483647 h 604"/>
                  <a:gd name="T4" fmla="*/ 2147483647 w 555"/>
                  <a:gd name="T5" fmla="*/ 2147483647 h 604"/>
                  <a:gd name="T6" fmla="*/ 0 w 555"/>
                  <a:gd name="T7" fmla="*/ 2147483647 h 604"/>
                  <a:gd name="T8" fmla="*/ 0 w 555"/>
                  <a:gd name="T9" fmla="*/ 2147483647 h 604"/>
                  <a:gd name="T10" fmla="*/ 2147483647 w 555"/>
                  <a:gd name="T11" fmla="*/ 0 h 604"/>
                  <a:gd name="T12" fmla="*/ 2147483647 w 555"/>
                  <a:gd name="T13" fmla="*/ 2147483647 h 604"/>
                  <a:gd name="T14" fmla="*/ 2147483647 w 555"/>
                  <a:gd name="T15" fmla="*/ 2147483647 h 604"/>
                  <a:gd name="T16" fmla="*/ 2147483647 w 555"/>
                  <a:gd name="T17" fmla="*/ 2147483647 h 604"/>
                  <a:gd name="T18" fmla="*/ 2147483647 w 555"/>
                  <a:gd name="T19" fmla="*/ 2147483647 h 604"/>
                  <a:gd name="T20" fmla="*/ 2147483647 w 555"/>
                  <a:gd name="T21" fmla="*/ 2147483647 h 6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55" h="604">
                    <a:moveTo>
                      <a:pt x="521" y="604"/>
                    </a:moveTo>
                    <a:lnTo>
                      <a:pt x="521" y="604"/>
                    </a:lnTo>
                    <a:cubicBezTo>
                      <a:pt x="520" y="604"/>
                      <a:pt x="519" y="604"/>
                      <a:pt x="517" y="604"/>
                    </a:cubicBezTo>
                    <a:cubicBezTo>
                      <a:pt x="217" y="576"/>
                      <a:pt x="0" y="433"/>
                      <a:pt x="0" y="263"/>
                    </a:cubicBezTo>
                    <a:lnTo>
                      <a:pt x="0" y="33"/>
                    </a:lnTo>
                    <a:cubicBezTo>
                      <a:pt x="0" y="15"/>
                      <a:pt x="15" y="0"/>
                      <a:pt x="33" y="0"/>
                    </a:cubicBezTo>
                    <a:cubicBezTo>
                      <a:pt x="51" y="0"/>
                      <a:pt x="66" y="15"/>
                      <a:pt x="66" y="33"/>
                    </a:cubicBezTo>
                    <a:lnTo>
                      <a:pt x="66" y="263"/>
                    </a:lnTo>
                    <a:cubicBezTo>
                      <a:pt x="66" y="396"/>
                      <a:pt x="263" y="514"/>
                      <a:pt x="524" y="537"/>
                    </a:cubicBezTo>
                    <a:cubicBezTo>
                      <a:pt x="542" y="539"/>
                      <a:pt x="555" y="555"/>
                      <a:pt x="554" y="573"/>
                    </a:cubicBezTo>
                    <a:cubicBezTo>
                      <a:pt x="552" y="591"/>
                      <a:pt x="538" y="604"/>
                      <a:pt x="521" y="6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Freeform 1401">
                <a:extLst>
                  <a:ext uri="{FF2B5EF4-FFF2-40B4-BE49-F238E27FC236}">
                    <a16:creationId xmlns:a16="http://schemas.microsoft.com/office/drawing/2014/main" xmlns="" id="{F753F76A-ADFE-489B-BC8C-F11736F95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552" y="2750835"/>
                <a:ext cx="43645" cy="43647"/>
              </a:xfrm>
              <a:custGeom>
                <a:avLst/>
                <a:gdLst>
                  <a:gd name="T0" fmla="*/ 2147483647 w 139"/>
                  <a:gd name="T1" fmla="*/ 2147483647 h 139"/>
                  <a:gd name="T2" fmla="*/ 2147483647 w 139"/>
                  <a:gd name="T3" fmla="*/ 2147483647 h 139"/>
                  <a:gd name="T4" fmla="*/ 0 w 139"/>
                  <a:gd name="T5" fmla="*/ 2147483647 h 139"/>
                  <a:gd name="T6" fmla="*/ 2147483647 w 139"/>
                  <a:gd name="T7" fmla="*/ 0 h 139"/>
                  <a:gd name="T8" fmla="*/ 2147483647 w 139"/>
                  <a:gd name="T9" fmla="*/ 2147483647 h 139"/>
                  <a:gd name="T10" fmla="*/ 2147483647 w 139"/>
                  <a:gd name="T11" fmla="*/ 214748364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139">
                    <a:moveTo>
                      <a:pt x="69" y="139"/>
                    </a:moveTo>
                    <a:lnTo>
                      <a:pt x="69" y="139"/>
                    </a:lnTo>
                    <a:cubicBezTo>
                      <a:pt x="31" y="139"/>
                      <a:pt x="0" y="108"/>
                      <a:pt x="0" y="69"/>
                    </a:cubicBezTo>
                    <a:cubicBezTo>
                      <a:pt x="0" y="31"/>
                      <a:pt x="31" y="0"/>
                      <a:pt x="69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8"/>
                      <a:pt x="108" y="139"/>
                      <a:pt x="69" y="1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Freeform 1402">
                <a:extLst>
                  <a:ext uri="{FF2B5EF4-FFF2-40B4-BE49-F238E27FC236}">
                    <a16:creationId xmlns:a16="http://schemas.microsoft.com/office/drawing/2014/main" xmlns="" id="{7FEEFD26-534A-455B-859A-74F6357E2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477" y="2750835"/>
                <a:ext cx="46556" cy="43647"/>
              </a:xfrm>
              <a:custGeom>
                <a:avLst/>
                <a:gdLst>
                  <a:gd name="T0" fmla="*/ 2147483647 w 139"/>
                  <a:gd name="T1" fmla="*/ 2147483647 h 139"/>
                  <a:gd name="T2" fmla="*/ 2147483647 w 139"/>
                  <a:gd name="T3" fmla="*/ 2147483647 h 139"/>
                  <a:gd name="T4" fmla="*/ 0 w 139"/>
                  <a:gd name="T5" fmla="*/ 2147483647 h 139"/>
                  <a:gd name="T6" fmla="*/ 2147483647 w 139"/>
                  <a:gd name="T7" fmla="*/ 0 h 139"/>
                  <a:gd name="T8" fmla="*/ 2147483647 w 139"/>
                  <a:gd name="T9" fmla="*/ 2147483647 h 139"/>
                  <a:gd name="T10" fmla="*/ 2147483647 w 139"/>
                  <a:gd name="T11" fmla="*/ 214748364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139">
                    <a:moveTo>
                      <a:pt x="69" y="139"/>
                    </a:moveTo>
                    <a:lnTo>
                      <a:pt x="69" y="139"/>
                    </a:lnTo>
                    <a:cubicBezTo>
                      <a:pt x="31" y="139"/>
                      <a:pt x="0" y="108"/>
                      <a:pt x="0" y="69"/>
                    </a:cubicBezTo>
                    <a:cubicBezTo>
                      <a:pt x="0" y="31"/>
                      <a:pt x="31" y="0"/>
                      <a:pt x="69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8"/>
                      <a:pt x="108" y="139"/>
                      <a:pt x="69" y="1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2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7" name="组合 196"/>
            <p:cNvGrpSpPr/>
            <p:nvPr/>
          </p:nvGrpSpPr>
          <p:grpSpPr>
            <a:xfrm>
              <a:off x="5629066" y="2892845"/>
              <a:ext cx="57600" cy="116684"/>
              <a:chOff x="5299043" y="2903127"/>
              <a:chExt cx="57600" cy="116684"/>
            </a:xfrm>
          </p:grpSpPr>
          <p:grpSp>
            <p:nvGrpSpPr>
              <p:cNvPr id="198" name="组合 197"/>
              <p:cNvGrpSpPr/>
              <p:nvPr/>
            </p:nvGrpSpPr>
            <p:grpSpPr>
              <a:xfrm>
                <a:off x="5299043" y="2903127"/>
                <a:ext cx="57600" cy="56033"/>
                <a:chOff x="5299591" y="2894431"/>
                <a:chExt cx="64403" cy="56033"/>
              </a:xfrm>
            </p:grpSpPr>
            <p:sp>
              <p:nvSpPr>
                <p:cNvPr id="202" name="椭圆 201">
                  <a:extLst>
                    <a:ext uri="{FF2B5EF4-FFF2-40B4-BE49-F238E27FC236}">
                      <a16:creationId xmlns:a16="http://schemas.microsoft.com/office/drawing/2014/main" xmlns="" id="{8909FE4A-6476-4A75-97F3-04B6370E32DC}"/>
                    </a:ext>
                  </a:extLst>
                </p:cNvPr>
                <p:cNvSpPr/>
                <p:nvPr/>
              </p:nvSpPr>
              <p:spPr>
                <a:xfrm rot="1075009">
                  <a:off x="5299591" y="2894431"/>
                  <a:ext cx="64403" cy="5603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3973">
                    <a:defRPr/>
                  </a:pPr>
                  <a:endParaRPr lang="zh-CN" altLang="en-US" sz="105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方正兰亭黑简体" panose="02000000000000000000" pitchFamily="2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203" name="图片 202">
                  <a:extLst>
                    <a:ext uri="{FF2B5EF4-FFF2-40B4-BE49-F238E27FC236}">
                      <a16:creationId xmlns:a16="http://schemas.microsoft.com/office/drawing/2014/main" xmlns="" id="{73E68925-9960-4BFB-8933-B8CD1A40D8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0067" y="2903947"/>
                  <a:ext cx="42875" cy="3730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</p:pic>
          </p:grpSp>
          <p:grpSp>
            <p:nvGrpSpPr>
              <p:cNvPr id="199" name="组合 198"/>
              <p:cNvGrpSpPr/>
              <p:nvPr/>
            </p:nvGrpSpPr>
            <p:grpSpPr>
              <a:xfrm>
                <a:off x="5299043" y="2963778"/>
                <a:ext cx="57600" cy="56033"/>
                <a:chOff x="5298496" y="2978760"/>
                <a:chExt cx="64403" cy="56033"/>
              </a:xfrm>
            </p:grpSpPr>
            <p:sp>
              <p:nvSpPr>
                <p:cNvPr id="200" name="椭圆 199">
                  <a:extLst>
                    <a:ext uri="{FF2B5EF4-FFF2-40B4-BE49-F238E27FC236}">
                      <a16:creationId xmlns:a16="http://schemas.microsoft.com/office/drawing/2014/main" xmlns="" id="{99F5A4BB-DF43-45FF-BA62-C921A273EDC6}"/>
                    </a:ext>
                  </a:extLst>
                </p:cNvPr>
                <p:cNvSpPr/>
                <p:nvPr/>
              </p:nvSpPr>
              <p:spPr>
                <a:xfrm rot="1075009">
                  <a:off x="5298496" y="2978760"/>
                  <a:ext cx="64403" cy="5603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1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20420" tIns="10209" rIns="20420" bIns="10209" anchor="ctr"/>
                <a:lstStyle/>
                <a:p>
                  <a:pPr defTabSz="153174">
                    <a:defRPr/>
                  </a:pPr>
                  <a:endParaRPr lang="zh-CN" altLang="en-US" sz="4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方正兰亭黑简体" panose="02000000000000000000" pitchFamily="2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201" name="图片 200">
                  <a:extLst>
                    <a:ext uri="{FF2B5EF4-FFF2-40B4-BE49-F238E27FC236}">
                      <a16:creationId xmlns:a16="http://schemas.microsoft.com/office/drawing/2014/main" xmlns="" id="{191FF3DF-B2EE-404E-9AAA-A827A1D70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13911" y="2989088"/>
                  <a:ext cx="37505" cy="3263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</p:pic>
          </p:grpSp>
        </p:grpSp>
      </p:grpSp>
      <p:grpSp>
        <p:nvGrpSpPr>
          <p:cNvPr id="226" name="组合 225"/>
          <p:cNvGrpSpPr/>
          <p:nvPr/>
        </p:nvGrpSpPr>
        <p:grpSpPr>
          <a:xfrm>
            <a:off x="6617997" y="2905243"/>
            <a:ext cx="201403" cy="116638"/>
            <a:chOff x="6523911" y="2905038"/>
            <a:chExt cx="201482" cy="116684"/>
          </a:xfrm>
        </p:grpSpPr>
        <p:grpSp>
          <p:nvGrpSpPr>
            <p:cNvPr id="227" name="组合 314">
              <a:extLst>
                <a:ext uri="{FF2B5EF4-FFF2-40B4-BE49-F238E27FC236}">
                  <a16:creationId xmlns:a16="http://schemas.microsoft.com/office/drawing/2014/main" xmlns="" id="{3F614B89-FCC1-4BC5-97A2-872385ABFE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23911" y="2905145"/>
              <a:ext cx="123367" cy="116470"/>
              <a:chOff x="1789113" y="906463"/>
              <a:chExt cx="665163" cy="723900"/>
            </a:xfrm>
            <a:solidFill>
              <a:schemeClr val="bg1">
                <a:lumMod val="75000"/>
              </a:schemeClr>
            </a:solidFill>
          </p:grpSpPr>
          <p:sp>
            <p:nvSpPr>
              <p:cNvPr id="235" name="Freeform 252">
                <a:extLst>
                  <a:ext uri="{FF2B5EF4-FFF2-40B4-BE49-F238E27FC236}">
                    <a16:creationId xmlns:a16="http://schemas.microsoft.com/office/drawing/2014/main" xmlns="" id="{FD94E447-7A6F-412B-A163-3F0EDAE42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138" y="1571625"/>
                <a:ext cx="57150" cy="58738"/>
              </a:xfrm>
              <a:custGeom>
                <a:avLst/>
                <a:gdLst>
                  <a:gd name="T0" fmla="*/ 2147483646 w 139"/>
                  <a:gd name="T1" fmla="*/ 2147483646 h 139"/>
                  <a:gd name="T2" fmla="*/ 2147483646 w 139"/>
                  <a:gd name="T3" fmla="*/ 2147483646 h 139"/>
                  <a:gd name="T4" fmla="*/ 0 w 139"/>
                  <a:gd name="T5" fmla="*/ 2147483646 h 139"/>
                  <a:gd name="T6" fmla="*/ 2147483646 w 139"/>
                  <a:gd name="T7" fmla="*/ 0 h 139"/>
                  <a:gd name="T8" fmla="*/ 2147483646 w 139"/>
                  <a:gd name="T9" fmla="*/ 2147483646 h 139"/>
                  <a:gd name="T10" fmla="*/ 2147483646 w 139"/>
                  <a:gd name="T11" fmla="*/ 2147483646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69" y="139"/>
                    </a:moveTo>
                    <a:lnTo>
                      <a:pt x="69" y="139"/>
                    </a:lnTo>
                    <a:cubicBezTo>
                      <a:pt x="31" y="139"/>
                      <a:pt x="0" y="107"/>
                      <a:pt x="0" y="69"/>
                    </a:cubicBezTo>
                    <a:cubicBezTo>
                      <a:pt x="0" y="31"/>
                      <a:pt x="31" y="0"/>
                      <a:pt x="69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9"/>
                      <a:pt x="69" y="1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6" name="Freeform 253">
                <a:extLst>
                  <a:ext uri="{FF2B5EF4-FFF2-40B4-BE49-F238E27FC236}">
                    <a16:creationId xmlns:a16="http://schemas.microsoft.com/office/drawing/2014/main" xmlns="" id="{8E18E22D-11AA-450A-BD92-ED60527A5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038" y="1571625"/>
                <a:ext cx="58738" cy="58738"/>
              </a:xfrm>
              <a:custGeom>
                <a:avLst/>
                <a:gdLst>
                  <a:gd name="T0" fmla="*/ 2147483646 w 139"/>
                  <a:gd name="T1" fmla="*/ 2147483646 h 139"/>
                  <a:gd name="T2" fmla="*/ 2147483646 w 139"/>
                  <a:gd name="T3" fmla="*/ 2147483646 h 139"/>
                  <a:gd name="T4" fmla="*/ 0 w 139"/>
                  <a:gd name="T5" fmla="*/ 2147483646 h 139"/>
                  <a:gd name="T6" fmla="*/ 2147483646 w 139"/>
                  <a:gd name="T7" fmla="*/ 0 h 139"/>
                  <a:gd name="T8" fmla="*/ 2147483646 w 139"/>
                  <a:gd name="T9" fmla="*/ 2147483646 h 139"/>
                  <a:gd name="T10" fmla="*/ 2147483646 w 139"/>
                  <a:gd name="T11" fmla="*/ 2147483646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69" y="139"/>
                    </a:moveTo>
                    <a:lnTo>
                      <a:pt x="69" y="139"/>
                    </a:lnTo>
                    <a:cubicBezTo>
                      <a:pt x="31" y="139"/>
                      <a:pt x="0" y="107"/>
                      <a:pt x="0" y="69"/>
                    </a:cubicBezTo>
                    <a:cubicBezTo>
                      <a:pt x="0" y="31"/>
                      <a:pt x="31" y="0"/>
                      <a:pt x="69" y="0"/>
                    </a:cubicBezTo>
                    <a:cubicBezTo>
                      <a:pt x="107" y="0"/>
                      <a:pt x="139" y="31"/>
                      <a:pt x="139" y="69"/>
                    </a:cubicBezTo>
                    <a:cubicBezTo>
                      <a:pt x="139" y="107"/>
                      <a:pt x="107" y="139"/>
                      <a:pt x="69" y="1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7" name="Freeform 254">
                <a:extLst>
                  <a:ext uri="{FF2B5EF4-FFF2-40B4-BE49-F238E27FC236}">
                    <a16:creationId xmlns:a16="http://schemas.microsoft.com/office/drawing/2014/main" xmlns="" id="{F0254271-92DC-4631-BFDE-24BFF3412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113" y="906463"/>
                <a:ext cx="665163" cy="142875"/>
              </a:xfrm>
              <a:custGeom>
                <a:avLst/>
                <a:gdLst>
                  <a:gd name="T0" fmla="*/ 2147483646 w 1584"/>
                  <a:gd name="T1" fmla="*/ 2147483646 h 337"/>
                  <a:gd name="T2" fmla="*/ 2147483646 w 1584"/>
                  <a:gd name="T3" fmla="*/ 2147483646 h 337"/>
                  <a:gd name="T4" fmla="*/ 2147483646 w 1584"/>
                  <a:gd name="T5" fmla="*/ 2147483646 h 337"/>
                  <a:gd name="T6" fmla="*/ 2147483646 w 1584"/>
                  <a:gd name="T7" fmla="*/ 2147483646 h 337"/>
                  <a:gd name="T8" fmla="*/ 2147483646 w 1584"/>
                  <a:gd name="T9" fmla="*/ 2147483646 h 337"/>
                  <a:gd name="T10" fmla="*/ 2147483646 w 1584"/>
                  <a:gd name="T11" fmla="*/ 2147483646 h 337"/>
                  <a:gd name="T12" fmla="*/ 2147483646 w 1584"/>
                  <a:gd name="T13" fmla="*/ 2147483646 h 337"/>
                  <a:gd name="T14" fmla="*/ 2147483646 w 1584"/>
                  <a:gd name="T15" fmla="*/ 2147483646 h 337"/>
                  <a:gd name="T16" fmla="*/ 2147483646 w 1584"/>
                  <a:gd name="T17" fmla="*/ 2147483646 h 337"/>
                  <a:gd name="T18" fmla="*/ 2147483646 w 1584"/>
                  <a:gd name="T19" fmla="*/ 2147483646 h 337"/>
                  <a:gd name="T20" fmla="*/ 2147483646 w 1584"/>
                  <a:gd name="T21" fmla="*/ 2147483646 h 337"/>
                  <a:gd name="T22" fmla="*/ 2147483646 w 1584"/>
                  <a:gd name="T23" fmla="*/ 2147483646 h 337"/>
                  <a:gd name="T24" fmla="*/ 2147483646 w 1584"/>
                  <a:gd name="T25" fmla="*/ 2147483646 h 337"/>
                  <a:gd name="T26" fmla="*/ 2147483646 w 1584"/>
                  <a:gd name="T27" fmla="*/ 2147483646 h 337"/>
                  <a:gd name="T28" fmla="*/ 2147483646 w 1584"/>
                  <a:gd name="T29" fmla="*/ 2147483646 h 337"/>
                  <a:gd name="T30" fmla="*/ 2147483646 w 1584"/>
                  <a:gd name="T31" fmla="*/ 2147483646 h 337"/>
                  <a:gd name="T32" fmla="*/ 2147483646 w 1584"/>
                  <a:gd name="T33" fmla="*/ 2147483646 h 337"/>
                  <a:gd name="T34" fmla="*/ 0 w 1584"/>
                  <a:gd name="T35" fmla="*/ 2147483646 h 337"/>
                  <a:gd name="T36" fmla="*/ 0 w 1584"/>
                  <a:gd name="T37" fmla="*/ 2147483646 h 337"/>
                  <a:gd name="T38" fmla="*/ 2147483646 w 1584"/>
                  <a:gd name="T39" fmla="*/ 0 h 337"/>
                  <a:gd name="T40" fmla="*/ 2147483646 w 1584"/>
                  <a:gd name="T41" fmla="*/ 0 h 337"/>
                  <a:gd name="T42" fmla="*/ 2147483646 w 1584"/>
                  <a:gd name="T43" fmla="*/ 2147483646 h 337"/>
                  <a:gd name="T44" fmla="*/ 2147483646 w 1584"/>
                  <a:gd name="T45" fmla="*/ 2147483646 h 337"/>
                  <a:gd name="T46" fmla="*/ 2147483646 w 1584"/>
                  <a:gd name="T47" fmla="*/ 2147483646 h 3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84"/>
                  <a:gd name="T73" fmla="*/ 0 h 337"/>
                  <a:gd name="T74" fmla="*/ 1584 w 1584"/>
                  <a:gd name="T75" fmla="*/ 337 h 3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84" h="337">
                    <a:moveTo>
                      <a:pt x="1484" y="337"/>
                    </a:moveTo>
                    <a:lnTo>
                      <a:pt x="1484" y="337"/>
                    </a:lnTo>
                    <a:lnTo>
                      <a:pt x="1373" y="337"/>
                    </a:lnTo>
                    <a:cubicBezTo>
                      <a:pt x="1354" y="337"/>
                      <a:pt x="1339" y="322"/>
                      <a:pt x="1339" y="304"/>
                    </a:cubicBezTo>
                    <a:cubicBezTo>
                      <a:pt x="1339" y="285"/>
                      <a:pt x="1354" y="270"/>
                      <a:pt x="1373" y="270"/>
                    </a:cubicBezTo>
                    <a:lnTo>
                      <a:pt x="1484" y="270"/>
                    </a:lnTo>
                    <a:cubicBezTo>
                      <a:pt x="1502" y="270"/>
                      <a:pt x="1517" y="255"/>
                      <a:pt x="1517" y="237"/>
                    </a:cubicBezTo>
                    <a:lnTo>
                      <a:pt x="1517" y="100"/>
                    </a:lnTo>
                    <a:cubicBezTo>
                      <a:pt x="1517" y="82"/>
                      <a:pt x="1502" y="67"/>
                      <a:pt x="1484" y="67"/>
                    </a:cubicBezTo>
                    <a:lnTo>
                      <a:pt x="100" y="67"/>
                    </a:lnTo>
                    <a:cubicBezTo>
                      <a:pt x="82" y="67"/>
                      <a:pt x="67" y="82"/>
                      <a:pt x="67" y="100"/>
                    </a:cubicBezTo>
                    <a:lnTo>
                      <a:pt x="67" y="237"/>
                    </a:lnTo>
                    <a:cubicBezTo>
                      <a:pt x="67" y="255"/>
                      <a:pt x="82" y="270"/>
                      <a:pt x="100" y="270"/>
                    </a:cubicBezTo>
                    <a:lnTo>
                      <a:pt x="1239" y="270"/>
                    </a:lnTo>
                    <a:cubicBezTo>
                      <a:pt x="1258" y="270"/>
                      <a:pt x="1273" y="285"/>
                      <a:pt x="1273" y="304"/>
                    </a:cubicBezTo>
                    <a:cubicBezTo>
                      <a:pt x="1273" y="322"/>
                      <a:pt x="1258" y="337"/>
                      <a:pt x="1239" y="337"/>
                    </a:cubicBezTo>
                    <a:lnTo>
                      <a:pt x="100" y="337"/>
                    </a:lnTo>
                    <a:cubicBezTo>
                      <a:pt x="45" y="337"/>
                      <a:pt x="0" y="292"/>
                      <a:pt x="0" y="237"/>
                    </a:cubicBezTo>
                    <a:lnTo>
                      <a:pt x="0" y="100"/>
                    </a:lnTo>
                    <a:cubicBezTo>
                      <a:pt x="0" y="45"/>
                      <a:pt x="45" y="0"/>
                      <a:pt x="100" y="0"/>
                    </a:cubicBezTo>
                    <a:lnTo>
                      <a:pt x="1484" y="0"/>
                    </a:lnTo>
                    <a:cubicBezTo>
                      <a:pt x="1539" y="0"/>
                      <a:pt x="1584" y="45"/>
                      <a:pt x="1584" y="100"/>
                    </a:cubicBezTo>
                    <a:lnTo>
                      <a:pt x="1584" y="237"/>
                    </a:lnTo>
                    <a:cubicBezTo>
                      <a:pt x="1584" y="292"/>
                      <a:pt x="1539" y="337"/>
                      <a:pt x="1484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Freeform 255">
                <a:extLst>
                  <a:ext uri="{FF2B5EF4-FFF2-40B4-BE49-F238E27FC236}">
                    <a16:creationId xmlns:a16="http://schemas.microsoft.com/office/drawing/2014/main" xmlns="" id="{28A302E0-D8B0-44E5-BD94-931080A81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375" y="955675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8"/>
                    </a:lnTo>
                    <a:lnTo>
                      <a:pt x="90" y="28"/>
                    </a:lnTo>
                    <a:lnTo>
                      <a:pt x="90" y="0"/>
                    </a:lnTo>
                    <a:lnTo>
                      <a:pt x="26" y="0"/>
                    </a:lnTo>
                    <a:lnTo>
                      <a:pt x="26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Freeform 256">
                <a:extLst>
                  <a:ext uri="{FF2B5EF4-FFF2-40B4-BE49-F238E27FC236}">
                    <a16:creationId xmlns:a16="http://schemas.microsoft.com/office/drawing/2014/main" xmlns="" id="{85E01E15-A7EE-4164-B7A0-46F8512B4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813" y="955675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Freeform 257">
                <a:extLst>
                  <a:ext uri="{FF2B5EF4-FFF2-40B4-BE49-F238E27FC236}">
                    <a16:creationId xmlns:a16="http://schemas.microsoft.com/office/drawing/2014/main" xmlns="" id="{F6E9276C-9E6B-42C4-8E5C-357FCD557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50" y="955675"/>
                <a:ext cx="49213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Freeform 258">
                <a:extLst>
                  <a:ext uri="{FF2B5EF4-FFF2-40B4-BE49-F238E27FC236}">
                    <a16:creationId xmlns:a16="http://schemas.microsoft.com/office/drawing/2014/main" xmlns="" id="{F2BDBEB2-B343-4861-8804-D16399F0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5" y="955675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2" name="Freeform 259">
                <a:extLst>
                  <a:ext uri="{FF2B5EF4-FFF2-40B4-BE49-F238E27FC236}">
                    <a16:creationId xmlns:a16="http://schemas.microsoft.com/office/drawing/2014/main" xmlns="" id="{15AE477A-04F6-4E3D-A703-51B0C2FC3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713" y="955675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Freeform 260">
                <a:extLst>
                  <a:ext uri="{FF2B5EF4-FFF2-40B4-BE49-F238E27FC236}">
                    <a16:creationId xmlns:a16="http://schemas.microsoft.com/office/drawing/2014/main" xmlns="" id="{96E1C64A-AEF8-4988-8BA8-28E6059F5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947738"/>
                <a:ext cx="88900" cy="22225"/>
              </a:xfrm>
              <a:custGeom>
                <a:avLst/>
                <a:gdLst>
                  <a:gd name="T0" fmla="*/ 2147483646 w 215"/>
                  <a:gd name="T1" fmla="*/ 2147483646 h 52"/>
                  <a:gd name="T2" fmla="*/ 2147483646 w 215"/>
                  <a:gd name="T3" fmla="*/ 2147483646 h 52"/>
                  <a:gd name="T4" fmla="*/ 0 w 215"/>
                  <a:gd name="T5" fmla="*/ 2147483646 h 52"/>
                  <a:gd name="T6" fmla="*/ 0 w 215"/>
                  <a:gd name="T7" fmla="*/ 0 h 52"/>
                  <a:gd name="T8" fmla="*/ 2147483646 w 215"/>
                  <a:gd name="T9" fmla="*/ 0 h 52"/>
                  <a:gd name="T10" fmla="*/ 2147483646 w 215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5"/>
                  <a:gd name="T19" fmla="*/ 0 h 52"/>
                  <a:gd name="T20" fmla="*/ 215 w 21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5" h="52">
                    <a:moveTo>
                      <a:pt x="215" y="52"/>
                    </a:moveTo>
                    <a:lnTo>
                      <a:pt x="215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Freeform 261">
                <a:extLst>
                  <a:ext uri="{FF2B5EF4-FFF2-40B4-BE49-F238E27FC236}">
                    <a16:creationId xmlns:a16="http://schemas.microsoft.com/office/drawing/2014/main" xmlns="" id="{CD9AA12F-D6E8-4DAA-935C-EF5ECBEEF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977900"/>
                <a:ext cx="20638" cy="22225"/>
              </a:xfrm>
              <a:custGeom>
                <a:avLst/>
                <a:gdLst>
                  <a:gd name="T0" fmla="*/ 2147483646 w 52"/>
                  <a:gd name="T1" fmla="*/ 2147483646 h 51"/>
                  <a:gd name="T2" fmla="*/ 2147483646 w 52"/>
                  <a:gd name="T3" fmla="*/ 2147483646 h 51"/>
                  <a:gd name="T4" fmla="*/ 0 w 52"/>
                  <a:gd name="T5" fmla="*/ 2147483646 h 51"/>
                  <a:gd name="T6" fmla="*/ 0 w 52"/>
                  <a:gd name="T7" fmla="*/ 0 h 51"/>
                  <a:gd name="T8" fmla="*/ 2147483646 w 52"/>
                  <a:gd name="T9" fmla="*/ 0 h 51"/>
                  <a:gd name="T10" fmla="*/ 2147483646 w 52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1"/>
                  <a:gd name="T20" fmla="*/ 52 w 5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1">
                    <a:moveTo>
                      <a:pt x="52" y="51"/>
                    </a:moveTo>
                    <a:lnTo>
                      <a:pt x="52" y="51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5" name="Freeform 262">
                <a:extLst>
                  <a:ext uri="{FF2B5EF4-FFF2-40B4-BE49-F238E27FC236}">
                    <a16:creationId xmlns:a16="http://schemas.microsoft.com/office/drawing/2014/main" xmlns="" id="{F4152D52-5306-426D-8B33-0B4E78FAE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050" y="977900"/>
                <a:ext cx="22225" cy="22225"/>
              </a:xfrm>
              <a:custGeom>
                <a:avLst/>
                <a:gdLst>
                  <a:gd name="T0" fmla="*/ 2147483646 w 52"/>
                  <a:gd name="T1" fmla="*/ 2147483646 h 51"/>
                  <a:gd name="T2" fmla="*/ 2147483646 w 52"/>
                  <a:gd name="T3" fmla="*/ 2147483646 h 51"/>
                  <a:gd name="T4" fmla="*/ 0 w 52"/>
                  <a:gd name="T5" fmla="*/ 2147483646 h 51"/>
                  <a:gd name="T6" fmla="*/ 0 w 52"/>
                  <a:gd name="T7" fmla="*/ 0 h 51"/>
                  <a:gd name="T8" fmla="*/ 2147483646 w 52"/>
                  <a:gd name="T9" fmla="*/ 0 h 51"/>
                  <a:gd name="T10" fmla="*/ 2147483646 w 52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1"/>
                  <a:gd name="T20" fmla="*/ 52 w 5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1">
                    <a:moveTo>
                      <a:pt x="52" y="51"/>
                    </a:moveTo>
                    <a:lnTo>
                      <a:pt x="52" y="51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Freeform 263">
                <a:extLst>
                  <a:ext uri="{FF2B5EF4-FFF2-40B4-BE49-F238E27FC236}">
                    <a16:creationId xmlns:a16="http://schemas.microsoft.com/office/drawing/2014/main" xmlns="" id="{B6B37BD4-0225-4A07-A775-7B2CA4E6E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975" y="977900"/>
                <a:ext cx="20638" cy="22225"/>
              </a:xfrm>
              <a:custGeom>
                <a:avLst/>
                <a:gdLst>
                  <a:gd name="T0" fmla="*/ 2147483646 w 52"/>
                  <a:gd name="T1" fmla="*/ 2147483646 h 51"/>
                  <a:gd name="T2" fmla="*/ 2147483646 w 52"/>
                  <a:gd name="T3" fmla="*/ 2147483646 h 51"/>
                  <a:gd name="T4" fmla="*/ 0 w 52"/>
                  <a:gd name="T5" fmla="*/ 2147483646 h 51"/>
                  <a:gd name="T6" fmla="*/ 0 w 52"/>
                  <a:gd name="T7" fmla="*/ 0 h 51"/>
                  <a:gd name="T8" fmla="*/ 2147483646 w 52"/>
                  <a:gd name="T9" fmla="*/ 0 h 51"/>
                  <a:gd name="T10" fmla="*/ 2147483646 w 52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1"/>
                  <a:gd name="T20" fmla="*/ 52 w 5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1">
                    <a:moveTo>
                      <a:pt x="52" y="51"/>
                    </a:moveTo>
                    <a:lnTo>
                      <a:pt x="52" y="51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7" name="Freeform 264">
                <a:extLst>
                  <a:ext uri="{FF2B5EF4-FFF2-40B4-BE49-F238E27FC236}">
                    <a16:creationId xmlns:a16="http://schemas.microsoft.com/office/drawing/2014/main" xmlns="" id="{A8A2F7DB-1DFF-47AE-94F1-627C5FEC7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113" y="1020763"/>
                <a:ext cx="665163" cy="141288"/>
              </a:xfrm>
              <a:custGeom>
                <a:avLst/>
                <a:gdLst>
                  <a:gd name="T0" fmla="*/ 2147483646 w 1584"/>
                  <a:gd name="T1" fmla="*/ 2147483646 h 337"/>
                  <a:gd name="T2" fmla="*/ 2147483646 w 1584"/>
                  <a:gd name="T3" fmla="*/ 2147483646 h 337"/>
                  <a:gd name="T4" fmla="*/ 2147483646 w 1584"/>
                  <a:gd name="T5" fmla="*/ 2147483646 h 337"/>
                  <a:gd name="T6" fmla="*/ 2147483646 w 1584"/>
                  <a:gd name="T7" fmla="*/ 2147483646 h 337"/>
                  <a:gd name="T8" fmla="*/ 2147483646 w 1584"/>
                  <a:gd name="T9" fmla="*/ 2147483646 h 337"/>
                  <a:gd name="T10" fmla="*/ 2147483646 w 1584"/>
                  <a:gd name="T11" fmla="*/ 2147483646 h 337"/>
                  <a:gd name="T12" fmla="*/ 2147483646 w 1584"/>
                  <a:gd name="T13" fmla="*/ 2147483646 h 337"/>
                  <a:gd name="T14" fmla="*/ 2147483646 w 1584"/>
                  <a:gd name="T15" fmla="*/ 2147483646 h 337"/>
                  <a:gd name="T16" fmla="*/ 2147483646 w 1584"/>
                  <a:gd name="T17" fmla="*/ 2147483646 h 337"/>
                  <a:gd name="T18" fmla="*/ 2147483646 w 1584"/>
                  <a:gd name="T19" fmla="*/ 2147483646 h 337"/>
                  <a:gd name="T20" fmla="*/ 2147483646 w 1584"/>
                  <a:gd name="T21" fmla="*/ 2147483646 h 337"/>
                  <a:gd name="T22" fmla="*/ 2147483646 w 1584"/>
                  <a:gd name="T23" fmla="*/ 2147483646 h 337"/>
                  <a:gd name="T24" fmla="*/ 2147483646 w 1584"/>
                  <a:gd name="T25" fmla="*/ 2147483646 h 337"/>
                  <a:gd name="T26" fmla="*/ 2147483646 w 1584"/>
                  <a:gd name="T27" fmla="*/ 2147483646 h 337"/>
                  <a:gd name="T28" fmla="*/ 2147483646 w 1584"/>
                  <a:gd name="T29" fmla="*/ 2147483646 h 337"/>
                  <a:gd name="T30" fmla="*/ 2147483646 w 1584"/>
                  <a:gd name="T31" fmla="*/ 2147483646 h 337"/>
                  <a:gd name="T32" fmla="*/ 2147483646 w 1584"/>
                  <a:gd name="T33" fmla="*/ 2147483646 h 337"/>
                  <a:gd name="T34" fmla="*/ 0 w 1584"/>
                  <a:gd name="T35" fmla="*/ 2147483646 h 337"/>
                  <a:gd name="T36" fmla="*/ 0 w 1584"/>
                  <a:gd name="T37" fmla="*/ 2147483646 h 337"/>
                  <a:gd name="T38" fmla="*/ 2147483646 w 1584"/>
                  <a:gd name="T39" fmla="*/ 0 h 337"/>
                  <a:gd name="T40" fmla="*/ 2147483646 w 1584"/>
                  <a:gd name="T41" fmla="*/ 0 h 337"/>
                  <a:gd name="T42" fmla="*/ 2147483646 w 1584"/>
                  <a:gd name="T43" fmla="*/ 2147483646 h 337"/>
                  <a:gd name="T44" fmla="*/ 2147483646 w 1584"/>
                  <a:gd name="T45" fmla="*/ 2147483646 h 337"/>
                  <a:gd name="T46" fmla="*/ 2147483646 w 1584"/>
                  <a:gd name="T47" fmla="*/ 2147483646 h 3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84"/>
                  <a:gd name="T73" fmla="*/ 0 h 337"/>
                  <a:gd name="T74" fmla="*/ 1584 w 1584"/>
                  <a:gd name="T75" fmla="*/ 337 h 3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84" h="337">
                    <a:moveTo>
                      <a:pt x="1484" y="337"/>
                    </a:moveTo>
                    <a:lnTo>
                      <a:pt x="1484" y="337"/>
                    </a:lnTo>
                    <a:lnTo>
                      <a:pt x="1373" y="337"/>
                    </a:lnTo>
                    <a:cubicBezTo>
                      <a:pt x="1354" y="337"/>
                      <a:pt x="1339" y="322"/>
                      <a:pt x="1339" y="303"/>
                    </a:cubicBezTo>
                    <a:cubicBezTo>
                      <a:pt x="1339" y="285"/>
                      <a:pt x="1354" y="270"/>
                      <a:pt x="1373" y="270"/>
                    </a:cubicBezTo>
                    <a:lnTo>
                      <a:pt x="1484" y="270"/>
                    </a:lnTo>
                    <a:cubicBezTo>
                      <a:pt x="1502" y="270"/>
                      <a:pt x="1517" y="255"/>
                      <a:pt x="1517" y="237"/>
                    </a:cubicBezTo>
                    <a:lnTo>
                      <a:pt x="1517" y="100"/>
                    </a:lnTo>
                    <a:cubicBezTo>
                      <a:pt x="1517" y="82"/>
                      <a:pt x="1502" y="67"/>
                      <a:pt x="1484" y="67"/>
                    </a:cubicBezTo>
                    <a:lnTo>
                      <a:pt x="100" y="67"/>
                    </a:lnTo>
                    <a:cubicBezTo>
                      <a:pt x="82" y="67"/>
                      <a:pt x="67" y="82"/>
                      <a:pt x="67" y="100"/>
                    </a:cubicBezTo>
                    <a:lnTo>
                      <a:pt x="67" y="237"/>
                    </a:lnTo>
                    <a:cubicBezTo>
                      <a:pt x="67" y="255"/>
                      <a:pt x="82" y="270"/>
                      <a:pt x="100" y="270"/>
                    </a:cubicBezTo>
                    <a:lnTo>
                      <a:pt x="1239" y="270"/>
                    </a:lnTo>
                    <a:cubicBezTo>
                      <a:pt x="1258" y="270"/>
                      <a:pt x="1273" y="285"/>
                      <a:pt x="1273" y="303"/>
                    </a:cubicBezTo>
                    <a:cubicBezTo>
                      <a:pt x="1273" y="322"/>
                      <a:pt x="1258" y="337"/>
                      <a:pt x="1239" y="337"/>
                    </a:cubicBezTo>
                    <a:lnTo>
                      <a:pt x="100" y="337"/>
                    </a:lnTo>
                    <a:cubicBezTo>
                      <a:pt x="45" y="337"/>
                      <a:pt x="0" y="292"/>
                      <a:pt x="0" y="237"/>
                    </a:cubicBezTo>
                    <a:lnTo>
                      <a:pt x="0" y="100"/>
                    </a:lnTo>
                    <a:cubicBezTo>
                      <a:pt x="0" y="45"/>
                      <a:pt x="45" y="0"/>
                      <a:pt x="100" y="0"/>
                    </a:cubicBezTo>
                    <a:lnTo>
                      <a:pt x="1484" y="0"/>
                    </a:lnTo>
                    <a:cubicBezTo>
                      <a:pt x="1539" y="0"/>
                      <a:pt x="1584" y="45"/>
                      <a:pt x="1584" y="100"/>
                    </a:cubicBezTo>
                    <a:lnTo>
                      <a:pt x="1584" y="237"/>
                    </a:lnTo>
                    <a:cubicBezTo>
                      <a:pt x="1584" y="292"/>
                      <a:pt x="1539" y="337"/>
                      <a:pt x="1484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Freeform 265">
                <a:extLst>
                  <a:ext uri="{FF2B5EF4-FFF2-40B4-BE49-F238E27FC236}">
                    <a16:creationId xmlns:a16="http://schemas.microsoft.com/office/drawing/2014/main" xmlns="" id="{7AF4CD4D-3DCC-4D10-9936-9C3179F70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375" y="1068388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8"/>
                    </a:lnTo>
                    <a:lnTo>
                      <a:pt x="90" y="28"/>
                    </a:lnTo>
                    <a:lnTo>
                      <a:pt x="90" y="0"/>
                    </a:lnTo>
                    <a:lnTo>
                      <a:pt x="26" y="0"/>
                    </a:lnTo>
                    <a:lnTo>
                      <a:pt x="26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Freeform 266">
                <a:extLst>
                  <a:ext uri="{FF2B5EF4-FFF2-40B4-BE49-F238E27FC236}">
                    <a16:creationId xmlns:a16="http://schemas.microsoft.com/office/drawing/2014/main" xmlns="" id="{D78F2F4F-5058-44DF-89CD-68356CDCA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813" y="1068388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Freeform 267">
                <a:extLst>
                  <a:ext uri="{FF2B5EF4-FFF2-40B4-BE49-F238E27FC236}">
                    <a16:creationId xmlns:a16="http://schemas.microsoft.com/office/drawing/2014/main" xmlns="" id="{7EFDE457-0C07-4D71-BF14-B637B4135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50" y="1068388"/>
                <a:ext cx="49213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Freeform 268">
                <a:extLst>
                  <a:ext uri="{FF2B5EF4-FFF2-40B4-BE49-F238E27FC236}">
                    <a16:creationId xmlns:a16="http://schemas.microsoft.com/office/drawing/2014/main" xmlns="" id="{DB960C5A-0EFD-4059-ABCF-4D2C2D12F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5" y="1068388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Freeform 269">
                <a:extLst>
                  <a:ext uri="{FF2B5EF4-FFF2-40B4-BE49-F238E27FC236}">
                    <a16:creationId xmlns:a16="http://schemas.microsoft.com/office/drawing/2014/main" xmlns="" id="{D5E8F30D-9E82-4F8A-94B4-9021D0ADA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713" y="1068388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Freeform 270">
                <a:extLst>
                  <a:ext uri="{FF2B5EF4-FFF2-40B4-BE49-F238E27FC236}">
                    <a16:creationId xmlns:a16="http://schemas.microsoft.com/office/drawing/2014/main" xmlns="" id="{1E241075-FAF9-45D9-86DF-409580B38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062038"/>
                <a:ext cx="88900" cy="20638"/>
              </a:xfrm>
              <a:custGeom>
                <a:avLst/>
                <a:gdLst>
                  <a:gd name="T0" fmla="*/ 2147483646 w 215"/>
                  <a:gd name="T1" fmla="*/ 2147483646 h 52"/>
                  <a:gd name="T2" fmla="*/ 2147483646 w 215"/>
                  <a:gd name="T3" fmla="*/ 2147483646 h 52"/>
                  <a:gd name="T4" fmla="*/ 0 w 215"/>
                  <a:gd name="T5" fmla="*/ 2147483646 h 52"/>
                  <a:gd name="T6" fmla="*/ 0 w 215"/>
                  <a:gd name="T7" fmla="*/ 0 h 52"/>
                  <a:gd name="T8" fmla="*/ 2147483646 w 215"/>
                  <a:gd name="T9" fmla="*/ 0 h 52"/>
                  <a:gd name="T10" fmla="*/ 2147483646 w 215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5"/>
                  <a:gd name="T19" fmla="*/ 0 h 52"/>
                  <a:gd name="T20" fmla="*/ 215 w 21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5" h="52">
                    <a:moveTo>
                      <a:pt x="215" y="52"/>
                    </a:moveTo>
                    <a:lnTo>
                      <a:pt x="215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Freeform 271">
                <a:extLst>
                  <a:ext uri="{FF2B5EF4-FFF2-40B4-BE49-F238E27FC236}">
                    <a16:creationId xmlns:a16="http://schemas.microsoft.com/office/drawing/2014/main" xmlns="" id="{E2C15494-39CE-46E1-8941-C145F12C0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090613"/>
                <a:ext cx="20638" cy="22225"/>
              </a:xfrm>
              <a:custGeom>
                <a:avLst/>
                <a:gdLst>
                  <a:gd name="T0" fmla="*/ 2147483646 w 52"/>
                  <a:gd name="T1" fmla="*/ 2147483646 h 51"/>
                  <a:gd name="T2" fmla="*/ 2147483646 w 52"/>
                  <a:gd name="T3" fmla="*/ 2147483646 h 51"/>
                  <a:gd name="T4" fmla="*/ 0 w 52"/>
                  <a:gd name="T5" fmla="*/ 2147483646 h 51"/>
                  <a:gd name="T6" fmla="*/ 0 w 52"/>
                  <a:gd name="T7" fmla="*/ 0 h 51"/>
                  <a:gd name="T8" fmla="*/ 2147483646 w 52"/>
                  <a:gd name="T9" fmla="*/ 0 h 51"/>
                  <a:gd name="T10" fmla="*/ 2147483646 w 52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1"/>
                  <a:gd name="T20" fmla="*/ 52 w 5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1">
                    <a:moveTo>
                      <a:pt x="52" y="51"/>
                    </a:moveTo>
                    <a:lnTo>
                      <a:pt x="52" y="51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Freeform 272">
                <a:extLst>
                  <a:ext uri="{FF2B5EF4-FFF2-40B4-BE49-F238E27FC236}">
                    <a16:creationId xmlns:a16="http://schemas.microsoft.com/office/drawing/2014/main" xmlns="" id="{9384A10E-336C-4678-8A29-6790CCB6E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050" y="1090613"/>
                <a:ext cx="22225" cy="22225"/>
              </a:xfrm>
              <a:custGeom>
                <a:avLst/>
                <a:gdLst>
                  <a:gd name="T0" fmla="*/ 2147483646 w 52"/>
                  <a:gd name="T1" fmla="*/ 2147483646 h 51"/>
                  <a:gd name="T2" fmla="*/ 2147483646 w 52"/>
                  <a:gd name="T3" fmla="*/ 2147483646 h 51"/>
                  <a:gd name="T4" fmla="*/ 0 w 52"/>
                  <a:gd name="T5" fmla="*/ 2147483646 h 51"/>
                  <a:gd name="T6" fmla="*/ 0 w 52"/>
                  <a:gd name="T7" fmla="*/ 0 h 51"/>
                  <a:gd name="T8" fmla="*/ 2147483646 w 52"/>
                  <a:gd name="T9" fmla="*/ 0 h 51"/>
                  <a:gd name="T10" fmla="*/ 2147483646 w 52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1"/>
                  <a:gd name="T20" fmla="*/ 52 w 5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1">
                    <a:moveTo>
                      <a:pt x="52" y="51"/>
                    </a:moveTo>
                    <a:lnTo>
                      <a:pt x="52" y="51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Freeform 273">
                <a:extLst>
                  <a:ext uri="{FF2B5EF4-FFF2-40B4-BE49-F238E27FC236}">
                    <a16:creationId xmlns:a16="http://schemas.microsoft.com/office/drawing/2014/main" xmlns="" id="{3DC8AD0A-670A-4F11-954A-FFAE89AC8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975" y="1090613"/>
                <a:ext cx="20638" cy="22225"/>
              </a:xfrm>
              <a:custGeom>
                <a:avLst/>
                <a:gdLst>
                  <a:gd name="T0" fmla="*/ 2147483646 w 52"/>
                  <a:gd name="T1" fmla="*/ 2147483646 h 51"/>
                  <a:gd name="T2" fmla="*/ 2147483646 w 52"/>
                  <a:gd name="T3" fmla="*/ 2147483646 h 51"/>
                  <a:gd name="T4" fmla="*/ 0 w 52"/>
                  <a:gd name="T5" fmla="*/ 2147483646 h 51"/>
                  <a:gd name="T6" fmla="*/ 0 w 52"/>
                  <a:gd name="T7" fmla="*/ 0 h 51"/>
                  <a:gd name="T8" fmla="*/ 2147483646 w 52"/>
                  <a:gd name="T9" fmla="*/ 0 h 51"/>
                  <a:gd name="T10" fmla="*/ 2147483646 w 52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1"/>
                  <a:gd name="T20" fmla="*/ 52 w 5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1">
                    <a:moveTo>
                      <a:pt x="52" y="51"/>
                    </a:moveTo>
                    <a:lnTo>
                      <a:pt x="52" y="51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Freeform 274">
                <a:extLst>
                  <a:ext uri="{FF2B5EF4-FFF2-40B4-BE49-F238E27FC236}">
                    <a16:creationId xmlns:a16="http://schemas.microsoft.com/office/drawing/2014/main" xmlns="" id="{CC80F03F-C6DE-4FF8-AD70-5A4C5053E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113" y="1133475"/>
                <a:ext cx="665163" cy="141288"/>
              </a:xfrm>
              <a:custGeom>
                <a:avLst/>
                <a:gdLst>
                  <a:gd name="T0" fmla="*/ 2147483646 w 1584"/>
                  <a:gd name="T1" fmla="*/ 2147483646 h 337"/>
                  <a:gd name="T2" fmla="*/ 2147483646 w 1584"/>
                  <a:gd name="T3" fmla="*/ 2147483646 h 337"/>
                  <a:gd name="T4" fmla="*/ 2147483646 w 1584"/>
                  <a:gd name="T5" fmla="*/ 2147483646 h 337"/>
                  <a:gd name="T6" fmla="*/ 2147483646 w 1584"/>
                  <a:gd name="T7" fmla="*/ 2147483646 h 337"/>
                  <a:gd name="T8" fmla="*/ 2147483646 w 1584"/>
                  <a:gd name="T9" fmla="*/ 2147483646 h 337"/>
                  <a:gd name="T10" fmla="*/ 2147483646 w 1584"/>
                  <a:gd name="T11" fmla="*/ 2147483646 h 337"/>
                  <a:gd name="T12" fmla="*/ 2147483646 w 1584"/>
                  <a:gd name="T13" fmla="*/ 2147483646 h 337"/>
                  <a:gd name="T14" fmla="*/ 2147483646 w 1584"/>
                  <a:gd name="T15" fmla="*/ 2147483646 h 337"/>
                  <a:gd name="T16" fmla="*/ 2147483646 w 1584"/>
                  <a:gd name="T17" fmla="*/ 2147483646 h 337"/>
                  <a:gd name="T18" fmla="*/ 2147483646 w 1584"/>
                  <a:gd name="T19" fmla="*/ 2147483646 h 337"/>
                  <a:gd name="T20" fmla="*/ 2147483646 w 1584"/>
                  <a:gd name="T21" fmla="*/ 2147483646 h 337"/>
                  <a:gd name="T22" fmla="*/ 2147483646 w 1584"/>
                  <a:gd name="T23" fmla="*/ 2147483646 h 337"/>
                  <a:gd name="T24" fmla="*/ 2147483646 w 1584"/>
                  <a:gd name="T25" fmla="*/ 2147483646 h 337"/>
                  <a:gd name="T26" fmla="*/ 2147483646 w 1584"/>
                  <a:gd name="T27" fmla="*/ 2147483646 h 337"/>
                  <a:gd name="T28" fmla="*/ 2147483646 w 1584"/>
                  <a:gd name="T29" fmla="*/ 2147483646 h 337"/>
                  <a:gd name="T30" fmla="*/ 2147483646 w 1584"/>
                  <a:gd name="T31" fmla="*/ 2147483646 h 337"/>
                  <a:gd name="T32" fmla="*/ 2147483646 w 1584"/>
                  <a:gd name="T33" fmla="*/ 2147483646 h 337"/>
                  <a:gd name="T34" fmla="*/ 0 w 1584"/>
                  <a:gd name="T35" fmla="*/ 2147483646 h 337"/>
                  <a:gd name="T36" fmla="*/ 0 w 1584"/>
                  <a:gd name="T37" fmla="*/ 2147483646 h 337"/>
                  <a:gd name="T38" fmla="*/ 2147483646 w 1584"/>
                  <a:gd name="T39" fmla="*/ 0 h 337"/>
                  <a:gd name="T40" fmla="*/ 2147483646 w 1584"/>
                  <a:gd name="T41" fmla="*/ 0 h 337"/>
                  <a:gd name="T42" fmla="*/ 2147483646 w 1584"/>
                  <a:gd name="T43" fmla="*/ 2147483646 h 337"/>
                  <a:gd name="T44" fmla="*/ 2147483646 w 1584"/>
                  <a:gd name="T45" fmla="*/ 2147483646 h 337"/>
                  <a:gd name="T46" fmla="*/ 2147483646 w 1584"/>
                  <a:gd name="T47" fmla="*/ 2147483646 h 3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84"/>
                  <a:gd name="T73" fmla="*/ 0 h 337"/>
                  <a:gd name="T74" fmla="*/ 1584 w 1584"/>
                  <a:gd name="T75" fmla="*/ 337 h 3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84" h="337">
                    <a:moveTo>
                      <a:pt x="1484" y="337"/>
                    </a:moveTo>
                    <a:lnTo>
                      <a:pt x="1484" y="337"/>
                    </a:lnTo>
                    <a:lnTo>
                      <a:pt x="1373" y="337"/>
                    </a:lnTo>
                    <a:cubicBezTo>
                      <a:pt x="1354" y="337"/>
                      <a:pt x="1339" y="322"/>
                      <a:pt x="1339" y="303"/>
                    </a:cubicBezTo>
                    <a:cubicBezTo>
                      <a:pt x="1339" y="285"/>
                      <a:pt x="1354" y="270"/>
                      <a:pt x="1373" y="270"/>
                    </a:cubicBezTo>
                    <a:lnTo>
                      <a:pt x="1484" y="270"/>
                    </a:lnTo>
                    <a:cubicBezTo>
                      <a:pt x="1502" y="270"/>
                      <a:pt x="1517" y="255"/>
                      <a:pt x="1517" y="237"/>
                    </a:cubicBezTo>
                    <a:lnTo>
                      <a:pt x="1517" y="100"/>
                    </a:lnTo>
                    <a:cubicBezTo>
                      <a:pt x="1517" y="82"/>
                      <a:pt x="1502" y="67"/>
                      <a:pt x="1484" y="67"/>
                    </a:cubicBezTo>
                    <a:lnTo>
                      <a:pt x="100" y="67"/>
                    </a:lnTo>
                    <a:cubicBezTo>
                      <a:pt x="82" y="67"/>
                      <a:pt x="67" y="82"/>
                      <a:pt x="67" y="100"/>
                    </a:cubicBezTo>
                    <a:lnTo>
                      <a:pt x="67" y="237"/>
                    </a:lnTo>
                    <a:cubicBezTo>
                      <a:pt x="67" y="255"/>
                      <a:pt x="82" y="270"/>
                      <a:pt x="100" y="270"/>
                    </a:cubicBezTo>
                    <a:lnTo>
                      <a:pt x="1239" y="270"/>
                    </a:lnTo>
                    <a:cubicBezTo>
                      <a:pt x="1258" y="270"/>
                      <a:pt x="1273" y="285"/>
                      <a:pt x="1273" y="303"/>
                    </a:cubicBezTo>
                    <a:cubicBezTo>
                      <a:pt x="1273" y="322"/>
                      <a:pt x="1258" y="337"/>
                      <a:pt x="1239" y="337"/>
                    </a:cubicBezTo>
                    <a:lnTo>
                      <a:pt x="100" y="337"/>
                    </a:lnTo>
                    <a:cubicBezTo>
                      <a:pt x="45" y="337"/>
                      <a:pt x="0" y="292"/>
                      <a:pt x="0" y="237"/>
                    </a:cubicBezTo>
                    <a:lnTo>
                      <a:pt x="0" y="100"/>
                    </a:lnTo>
                    <a:cubicBezTo>
                      <a:pt x="0" y="45"/>
                      <a:pt x="45" y="0"/>
                      <a:pt x="100" y="0"/>
                    </a:cubicBezTo>
                    <a:lnTo>
                      <a:pt x="1484" y="0"/>
                    </a:lnTo>
                    <a:cubicBezTo>
                      <a:pt x="1539" y="0"/>
                      <a:pt x="1584" y="45"/>
                      <a:pt x="1584" y="100"/>
                    </a:cubicBezTo>
                    <a:lnTo>
                      <a:pt x="1584" y="237"/>
                    </a:lnTo>
                    <a:cubicBezTo>
                      <a:pt x="1584" y="292"/>
                      <a:pt x="1539" y="337"/>
                      <a:pt x="1484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Freeform 275">
                <a:extLst>
                  <a:ext uri="{FF2B5EF4-FFF2-40B4-BE49-F238E27FC236}">
                    <a16:creationId xmlns:a16="http://schemas.microsoft.com/office/drawing/2014/main" xmlns="" id="{DF3B39E9-D430-4D62-AFC1-A63546702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375" y="1182688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8"/>
                    </a:lnTo>
                    <a:lnTo>
                      <a:pt x="90" y="28"/>
                    </a:lnTo>
                    <a:lnTo>
                      <a:pt x="90" y="0"/>
                    </a:lnTo>
                    <a:lnTo>
                      <a:pt x="26" y="0"/>
                    </a:lnTo>
                    <a:lnTo>
                      <a:pt x="26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Freeform 276">
                <a:extLst>
                  <a:ext uri="{FF2B5EF4-FFF2-40B4-BE49-F238E27FC236}">
                    <a16:creationId xmlns:a16="http://schemas.microsoft.com/office/drawing/2014/main" xmlns="" id="{A25FC428-0C89-4F5E-9E39-0B8EF7F90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813" y="1182688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Freeform 277">
                <a:extLst>
                  <a:ext uri="{FF2B5EF4-FFF2-40B4-BE49-F238E27FC236}">
                    <a16:creationId xmlns:a16="http://schemas.microsoft.com/office/drawing/2014/main" xmlns="" id="{FF601069-588A-4358-BF50-9EC42E942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50" y="1182688"/>
                <a:ext cx="49213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Freeform 278">
                <a:extLst>
                  <a:ext uri="{FF2B5EF4-FFF2-40B4-BE49-F238E27FC236}">
                    <a16:creationId xmlns:a16="http://schemas.microsoft.com/office/drawing/2014/main" xmlns="" id="{DC293106-9AD6-4A88-9B5A-5068C6F62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5" y="1182688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Freeform 279">
                <a:extLst>
                  <a:ext uri="{FF2B5EF4-FFF2-40B4-BE49-F238E27FC236}">
                    <a16:creationId xmlns:a16="http://schemas.microsoft.com/office/drawing/2014/main" xmlns="" id="{678BDBEB-EFE3-466D-B132-5F0FB4B72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713" y="1182688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8"/>
                    </a:lnTo>
                    <a:lnTo>
                      <a:pt x="89" y="28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8"/>
                    </a:lnTo>
                    <a:lnTo>
                      <a:pt x="0" y="2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Freeform 280">
                <a:extLst>
                  <a:ext uri="{FF2B5EF4-FFF2-40B4-BE49-F238E27FC236}">
                    <a16:creationId xmlns:a16="http://schemas.microsoft.com/office/drawing/2014/main" xmlns="" id="{0F117E25-01B1-449B-BA72-5E0710B29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174750"/>
                <a:ext cx="88900" cy="22225"/>
              </a:xfrm>
              <a:custGeom>
                <a:avLst/>
                <a:gdLst>
                  <a:gd name="T0" fmla="*/ 2147483646 w 215"/>
                  <a:gd name="T1" fmla="*/ 2147483646 h 52"/>
                  <a:gd name="T2" fmla="*/ 2147483646 w 215"/>
                  <a:gd name="T3" fmla="*/ 2147483646 h 52"/>
                  <a:gd name="T4" fmla="*/ 0 w 215"/>
                  <a:gd name="T5" fmla="*/ 2147483646 h 52"/>
                  <a:gd name="T6" fmla="*/ 0 w 215"/>
                  <a:gd name="T7" fmla="*/ 0 h 52"/>
                  <a:gd name="T8" fmla="*/ 2147483646 w 215"/>
                  <a:gd name="T9" fmla="*/ 0 h 52"/>
                  <a:gd name="T10" fmla="*/ 2147483646 w 215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5"/>
                  <a:gd name="T19" fmla="*/ 0 h 52"/>
                  <a:gd name="T20" fmla="*/ 215 w 21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5" h="52">
                    <a:moveTo>
                      <a:pt x="215" y="52"/>
                    </a:moveTo>
                    <a:lnTo>
                      <a:pt x="215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Freeform 281">
                <a:extLst>
                  <a:ext uri="{FF2B5EF4-FFF2-40B4-BE49-F238E27FC236}">
                    <a16:creationId xmlns:a16="http://schemas.microsoft.com/office/drawing/2014/main" xmlns="" id="{746C775E-A178-486B-9551-DEC9D8C2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204913"/>
                <a:ext cx="20638" cy="20638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Freeform 282">
                <a:extLst>
                  <a:ext uri="{FF2B5EF4-FFF2-40B4-BE49-F238E27FC236}">
                    <a16:creationId xmlns:a16="http://schemas.microsoft.com/office/drawing/2014/main" xmlns="" id="{29B5D97D-C4D3-4613-AAAA-B02B04A3B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050" y="1204913"/>
                <a:ext cx="22225" cy="20638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Freeform 283">
                <a:extLst>
                  <a:ext uri="{FF2B5EF4-FFF2-40B4-BE49-F238E27FC236}">
                    <a16:creationId xmlns:a16="http://schemas.microsoft.com/office/drawing/2014/main" xmlns="" id="{89C8E6AE-1559-413D-AAFF-0BF39FE9E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975" y="1204913"/>
                <a:ext cx="20638" cy="20638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Freeform 284">
                <a:extLst>
                  <a:ext uri="{FF2B5EF4-FFF2-40B4-BE49-F238E27FC236}">
                    <a16:creationId xmlns:a16="http://schemas.microsoft.com/office/drawing/2014/main" xmlns="" id="{9EF0EE06-FADA-4253-9DA7-971E14D46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113" y="1247775"/>
                <a:ext cx="665163" cy="141288"/>
              </a:xfrm>
              <a:custGeom>
                <a:avLst/>
                <a:gdLst>
                  <a:gd name="T0" fmla="*/ 2147483646 w 1584"/>
                  <a:gd name="T1" fmla="*/ 2147483646 h 337"/>
                  <a:gd name="T2" fmla="*/ 2147483646 w 1584"/>
                  <a:gd name="T3" fmla="*/ 2147483646 h 337"/>
                  <a:gd name="T4" fmla="*/ 2147483646 w 1584"/>
                  <a:gd name="T5" fmla="*/ 2147483646 h 337"/>
                  <a:gd name="T6" fmla="*/ 2147483646 w 1584"/>
                  <a:gd name="T7" fmla="*/ 2147483646 h 337"/>
                  <a:gd name="T8" fmla="*/ 2147483646 w 1584"/>
                  <a:gd name="T9" fmla="*/ 2147483646 h 337"/>
                  <a:gd name="T10" fmla="*/ 2147483646 w 1584"/>
                  <a:gd name="T11" fmla="*/ 2147483646 h 337"/>
                  <a:gd name="T12" fmla="*/ 2147483646 w 1584"/>
                  <a:gd name="T13" fmla="*/ 2147483646 h 337"/>
                  <a:gd name="T14" fmla="*/ 2147483646 w 1584"/>
                  <a:gd name="T15" fmla="*/ 2147483646 h 337"/>
                  <a:gd name="T16" fmla="*/ 2147483646 w 1584"/>
                  <a:gd name="T17" fmla="*/ 2147483646 h 337"/>
                  <a:gd name="T18" fmla="*/ 2147483646 w 1584"/>
                  <a:gd name="T19" fmla="*/ 2147483646 h 337"/>
                  <a:gd name="T20" fmla="*/ 2147483646 w 1584"/>
                  <a:gd name="T21" fmla="*/ 2147483646 h 337"/>
                  <a:gd name="T22" fmla="*/ 2147483646 w 1584"/>
                  <a:gd name="T23" fmla="*/ 2147483646 h 337"/>
                  <a:gd name="T24" fmla="*/ 2147483646 w 1584"/>
                  <a:gd name="T25" fmla="*/ 2147483646 h 337"/>
                  <a:gd name="T26" fmla="*/ 2147483646 w 1584"/>
                  <a:gd name="T27" fmla="*/ 2147483646 h 337"/>
                  <a:gd name="T28" fmla="*/ 2147483646 w 1584"/>
                  <a:gd name="T29" fmla="*/ 2147483646 h 337"/>
                  <a:gd name="T30" fmla="*/ 2147483646 w 1584"/>
                  <a:gd name="T31" fmla="*/ 2147483646 h 337"/>
                  <a:gd name="T32" fmla="*/ 2147483646 w 1584"/>
                  <a:gd name="T33" fmla="*/ 2147483646 h 337"/>
                  <a:gd name="T34" fmla="*/ 0 w 1584"/>
                  <a:gd name="T35" fmla="*/ 2147483646 h 337"/>
                  <a:gd name="T36" fmla="*/ 0 w 1584"/>
                  <a:gd name="T37" fmla="*/ 2147483646 h 337"/>
                  <a:gd name="T38" fmla="*/ 2147483646 w 1584"/>
                  <a:gd name="T39" fmla="*/ 0 h 337"/>
                  <a:gd name="T40" fmla="*/ 2147483646 w 1584"/>
                  <a:gd name="T41" fmla="*/ 0 h 337"/>
                  <a:gd name="T42" fmla="*/ 2147483646 w 1584"/>
                  <a:gd name="T43" fmla="*/ 2147483646 h 337"/>
                  <a:gd name="T44" fmla="*/ 2147483646 w 1584"/>
                  <a:gd name="T45" fmla="*/ 2147483646 h 337"/>
                  <a:gd name="T46" fmla="*/ 2147483646 w 1584"/>
                  <a:gd name="T47" fmla="*/ 2147483646 h 3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84"/>
                  <a:gd name="T73" fmla="*/ 0 h 337"/>
                  <a:gd name="T74" fmla="*/ 1584 w 1584"/>
                  <a:gd name="T75" fmla="*/ 337 h 3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84" h="337">
                    <a:moveTo>
                      <a:pt x="1484" y="337"/>
                    </a:moveTo>
                    <a:lnTo>
                      <a:pt x="1484" y="337"/>
                    </a:lnTo>
                    <a:lnTo>
                      <a:pt x="1373" y="337"/>
                    </a:lnTo>
                    <a:cubicBezTo>
                      <a:pt x="1354" y="337"/>
                      <a:pt x="1339" y="322"/>
                      <a:pt x="1339" y="303"/>
                    </a:cubicBezTo>
                    <a:cubicBezTo>
                      <a:pt x="1339" y="285"/>
                      <a:pt x="1354" y="270"/>
                      <a:pt x="1373" y="270"/>
                    </a:cubicBezTo>
                    <a:lnTo>
                      <a:pt x="1484" y="270"/>
                    </a:lnTo>
                    <a:cubicBezTo>
                      <a:pt x="1502" y="270"/>
                      <a:pt x="1517" y="255"/>
                      <a:pt x="1517" y="237"/>
                    </a:cubicBezTo>
                    <a:lnTo>
                      <a:pt x="1517" y="100"/>
                    </a:lnTo>
                    <a:cubicBezTo>
                      <a:pt x="1517" y="82"/>
                      <a:pt x="1502" y="67"/>
                      <a:pt x="1484" y="67"/>
                    </a:cubicBezTo>
                    <a:lnTo>
                      <a:pt x="100" y="67"/>
                    </a:lnTo>
                    <a:cubicBezTo>
                      <a:pt x="82" y="67"/>
                      <a:pt x="67" y="82"/>
                      <a:pt x="67" y="100"/>
                    </a:cubicBezTo>
                    <a:lnTo>
                      <a:pt x="67" y="237"/>
                    </a:lnTo>
                    <a:cubicBezTo>
                      <a:pt x="67" y="255"/>
                      <a:pt x="82" y="270"/>
                      <a:pt x="100" y="270"/>
                    </a:cubicBezTo>
                    <a:lnTo>
                      <a:pt x="1239" y="270"/>
                    </a:lnTo>
                    <a:cubicBezTo>
                      <a:pt x="1258" y="270"/>
                      <a:pt x="1273" y="285"/>
                      <a:pt x="1273" y="303"/>
                    </a:cubicBezTo>
                    <a:cubicBezTo>
                      <a:pt x="1273" y="322"/>
                      <a:pt x="1258" y="337"/>
                      <a:pt x="1239" y="337"/>
                    </a:cubicBezTo>
                    <a:lnTo>
                      <a:pt x="100" y="337"/>
                    </a:lnTo>
                    <a:cubicBezTo>
                      <a:pt x="45" y="337"/>
                      <a:pt x="0" y="292"/>
                      <a:pt x="0" y="237"/>
                    </a:cubicBezTo>
                    <a:lnTo>
                      <a:pt x="0" y="100"/>
                    </a:lnTo>
                    <a:cubicBezTo>
                      <a:pt x="0" y="45"/>
                      <a:pt x="45" y="0"/>
                      <a:pt x="100" y="0"/>
                    </a:cubicBezTo>
                    <a:lnTo>
                      <a:pt x="1484" y="0"/>
                    </a:lnTo>
                    <a:cubicBezTo>
                      <a:pt x="1539" y="0"/>
                      <a:pt x="1584" y="45"/>
                      <a:pt x="1584" y="100"/>
                    </a:cubicBezTo>
                    <a:lnTo>
                      <a:pt x="1584" y="237"/>
                    </a:lnTo>
                    <a:cubicBezTo>
                      <a:pt x="1584" y="292"/>
                      <a:pt x="1539" y="337"/>
                      <a:pt x="1484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Freeform 285">
                <a:extLst>
                  <a:ext uri="{FF2B5EF4-FFF2-40B4-BE49-F238E27FC236}">
                    <a16:creationId xmlns:a16="http://schemas.microsoft.com/office/drawing/2014/main" xmlns="" id="{67CE8C81-B5CF-4D14-AC79-DE77706F3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375" y="1295400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7"/>
                    </a:lnTo>
                    <a:lnTo>
                      <a:pt x="90" y="27"/>
                    </a:lnTo>
                    <a:lnTo>
                      <a:pt x="90" y="0"/>
                    </a:lnTo>
                    <a:lnTo>
                      <a:pt x="26" y="0"/>
                    </a:lnTo>
                    <a:lnTo>
                      <a:pt x="26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Freeform 286">
                <a:extLst>
                  <a:ext uri="{FF2B5EF4-FFF2-40B4-BE49-F238E27FC236}">
                    <a16:creationId xmlns:a16="http://schemas.microsoft.com/office/drawing/2014/main" xmlns="" id="{9FCA89AD-FF36-4A7E-A566-C1BC8A084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813" y="1295400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Freeform 287">
                <a:extLst>
                  <a:ext uri="{FF2B5EF4-FFF2-40B4-BE49-F238E27FC236}">
                    <a16:creationId xmlns:a16="http://schemas.microsoft.com/office/drawing/2014/main" xmlns="" id="{CBFEC391-228F-4991-9AE3-22E184474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50" y="1295400"/>
                <a:ext cx="49213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1" name="Freeform 288">
                <a:extLst>
                  <a:ext uri="{FF2B5EF4-FFF2-40B4-BE49-F238E27FC236}">
                    <a16:creationId xmlns:a16="http://schemas.microsoft.com/office/drawing/2014/main" xmlns="" id="{B28AA3E3-8D6A-4BF9-B6A2-B88575D39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5" y="1295400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2" name="Freeform 289">
                <a:extLst>
                  <a:ext uri="{FF2B5EF4-FFF2-40B4-BE49-F238E27FC236}">
                    <a16:creationId xmlns:a16="http://schemas.microsoft.com/office/drawing/2014/main" xmlns="" id="{92A33588-6B76-4A65-9F73-34535BA37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713" y="1295400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Freeform 290">
                <a:extLst>
                  <a:ext uri="{FF2B5EF4-FFF2-40B4-BE49-F238E27FC236}">
                    <a16:creationId xmlns:a16="http://schemas.microsoft.com/office/drawing/2014/main" xmlns="" id="{F725F866-617D-43ED-B34E-026858CC0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289050"/>
                <a:ext cx="88900" cy="20638"/>
              </a:xfrm>
              <a:custGeom>
                <a:avLst/>
                <a:gdLst>
                  <a:gd name="T0" fmla="*/ 2147483646 w 215"/>
                  <a:gd name="T1" fmla="*/ 2147483646 h 52"/>
                  <a:gd name="T2" fmla="*/ 2147483646 w 215"/>
                  <a:gd name="T3" fmla="*/ 2147483646 h 52"/>
                  <a:gd name="T4" fmla="*/ 0 w 215"/>
                  <a:gd name="T5" fmla="*/ 2147483646 h 52"/>
                  <a:gd name="T6" fmla="*/ 0 w 215"/>
                  <a:gd name="T7" fmla="*/ 0 h 52"/>
                  <a:gd name="T8" fmla="*/ 2147483646 w 215"/>
                  <a:gd name="T9" fmla="*/ 0 h 52"/>
                  <a:gd name="T10" fmla="*/ 2147483646 w 215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5"/>
                  <a:gd name="T19" fmla="*/ 0 h 52"/>
                  <a:gd name="T20" fmla="*/ 215 w 21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5" h="52">
                    <a:moveTo>
                      <a:pt x="215" y="52"/>
                    </a:moveTo>
                    <a:lnTo>
                      <a:pt x="215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4" name="Freeform 291">
                <a:extLst>
                  <a:ext uri="{FF2B5EF4-FFF2-40B4-BE49-F238E27FC236}">
                    <a16:creationId xmlns:a16="http://schemas.microsoft.com/office/drawing/2014/main" xmlns="" id="{D61AE7B0-BFB7-4B3D-B762-5E4E38DF3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317625"/>
                <a:ext cx="20638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Freeform 292">
                <a:extLst>
                  <a:ext uri="{FF2B5EF4-FFF2-40B4-BE49-F238E27FC236}">
                    <a16:creationId xmlns:a16="http://schemas.microsoft.com/office/drawing/2014/main" xmlns="" id="{D2E0A3B7-92A3-4DDB-999D-3084461A0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050" y="1317625"/>
                <a:ext cx="22225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Freeform 293">
                <a:extLst>
                  <a:ext uri="{FF2B5EF4-FFF2-40B4-BE49-F238E27FC236}">
                    <a16:creationId xmlns:a16="http://schemas.microsoft.com/office/drawing/2014/main" xmlns="" id="{973F8C53-B279-4156-A36E-12D1A8A42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975" y="1317625"/>
                <a:ext cx="20638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Freeform 294">
                <a:extLst>
                  <a:ext uri="{FF2B5EF4-FFF2-40B4-BE49-F238E27FC236}">
                    <a16:creationId xmlns:a16="http://schemas.microsoft.com/office/drawing/2014/main" xmlns="" id="{93699EF0-9245-4E7B-8312-201D185B4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113" y="1360488"/>
                <a:ext cx="665163" cy="141288"/>
              </a:xfrm>
              <a:custGeom>
                <a:avLst/>
                <a:gdLst>
                  <a:gd name="T0" fmla="*/ 2147483646 w 1584"/>
                  <a:gd name="T1" fmla="*/ 2147483646 h 337"/>
                  <a:gd name="T2" fmla="*/ 2147483646 w 1584"/>
                  <a:gd name="T3" fmla="*/ 2147483646 h 337"/>
                  <a:gd name="T4" fmla="*/ 2147483646 w 1584"/>
                  <a:gd name="T5" fmla="*/ 2147483646 h 337"/>
                  <a:gd name="T6" fmla="*/ 2147483646 w 1584"/>
                  <a:gd name="T7" fmla="*/ 2147483646 h 337"/>
                  <a:gd name="T8" fmla="*/ 2147483646 w 1584"/>
                  <a:gd name="T9" fmla="*/ 2147483646 h 337"/>
                  <a:gd name="T10" fmla="*/ 2147483646 w 1584"/>
                  <a:gd name="T11" fmla="*/ 2147483646 h 337"/>
                  <a:gd name="T12" fmla="*/ 2147483646 w 1584"/>
                  <a:gd name="T13" fmla="*/ 2147483646 h 337"/>
                  <a:gd name="T14" fmla="*/ 2147483646 w 1584"/>
                  <a:gd name="T15" fmla="*/ 2147483646 h 337"/>
                  <a:gd name="T16" fmla="*/ 2147483646 w 1584"/>
                  <a:gd name="T17" fmla="*/ 2147483646 h 337"/>
                  <a:gd name="T18" fmla="*/ 2147483646 w 1584"/>
                  <a:gd name="T19" fmla="*/ 2147483646 h 337"/>
                  <a:gd name="T20" fmla="*/ 2147483646 w 1584"/>
                  <a:gd name="T21" fmla="*/ 2147483646 h 337"/>
                  <a:gd name="T22" fmla="*/ 2147483646 w 1584"/>
                  <a:gd name="T23" fmla="*/ 2147483646 h 337"/>
                  <a:gd name="T24" fmla="*/ 2147483646 w 1584"/>
                  <a:gd name="T25" fmla="*/ 2147483646 h 337"/>
                  <a:gd name="T26" fmla="*/ 2147483646 w 1584"/>
                  <a:gd name="T27" fmla="*/ 2147483646 h 337"/>
                  <a:gd name="T28" fmla="*/ 2147483646 w 1584"/>
                  <a:gd name="T29" fmla="*/ 2147483646 h 337"/>
                  <a:gd name="T30" fmla="*/ 2147483646 w 1584"/>
                  <a:gd name="T31" fmla="*/ 2147483646 h 337"/>
                  <a:gd name="T32" fmla="*/ 2147483646 w 1584"/>
                  <a:gd name="T33" fmla="*/ 2147483646 h 337"/>
                  <a:gd name="T34" fmla="*/ 0 w 1584"/>
                  <a:gd name="T35" fmla="*/ 2147483646 h 337"/>
                  <a:gd name="T36" fmla="*/ 0 w 1584"/>
                  <a:gd name="T37" fmla="*/ 2147483646 h 337"/>
                  <a:gd name="T38" fmla="*/ 2147483646 w 1584"/>
                  <a:gd name="T39" fmla="*/ 0 h 337"/>
                  <a:gd name="T40" fmla="*/ 2147483646 w 1584"/>
                  <a:gd name="T41" fmla="*/ 0 h 337"/>
                  <a:gd name="T42" fmla="*/ 2147483646 w 1584"/>
                  <a:gd name="T43" fmla="*/ 2147483646 h 337"/>
                  <a:gd name="T44" fmla="*/ 2147483646 w 1584"/>
                  <a:gd name="T45" fmla="*/ 2147483646 h 337"/>
                  <a:gd name="T46" fmla="*/ 2147483646 w 1584"/>
                  <a:gd name="T47" fmla="*/ 2147483646 h 3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84"/>
                  <a:gd name="T73" fmla="*/ 0 h 337"/>
                  <a:gd name="T74" fmla="*/ 1584 w 1584"/>
                  <a:gd name="T75" fmla="*/ 337 h 3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84" h="337">
                    <a:moveTo>
                      <a:pt x="1484" y="337"/>
                    </a:moveTo>
                    <a:lnTo>
                      <a:pt x="1484" y="337"/>
                    </a:lnTo>
                    <a:lnTo>
                      <a:pt x="1373" y="337"/>
                    </a:lnTo>
                    <a:cubicBezTo>
                      <a:pt x="1354" y="337"/>
                      <a:pt x="1339" y="322"/>
                      <a:pt x="1339" y="303"/>
                    </a:cubicBezTo>
                    <a:cubicBezTo>
                      <a:pt x="1339" y="285"/>
                      <a:pt x="1354" y="270"/>
                      <a:pt x="1373" y="270"/>
                    </a:cubicBezTo>
                    <a:lnTo>
                      <a:pt x="1484" y="270"/>
                    </a:lnTo>
                    <a:cubicBezTo>
                      <a:pt x="1502" y="270"/>
                      <a:pt x="1517" y="255"/>
                      <a:pt x="1517" y="237"/>
                    </a:cubicBezTo>
                    <a:lnTo>
                      <a:pt x="1517" y="100"/>
                    </a:lnTo>
                    <a:cubicBezTo>
                      <a:pt x="1517" y="82"/>
                      <a:pt x="1502" y="67"/>
                      <a:pt x="1484" y="67"/>
                    </a:cubicBezTo>
                    <a:lnTo>
                      <a:pt x="100" y="67"/>
                    </a:lnTo>
                    <a:cubicBezTo>
                      <a:pt x="82" y="67"/>
                      <a:pt x="67" y="82"/>
                      <a:pt x="67" y="100"/>
                    </a:cubicBezTo>
                    <a:lnTo>
                      <a:pt x="67" y="237"/>
                    </a:lnTo>
                    <a:cubicBezTo>
                      <a:pt x="67" y="255"/>
                      <a:pt x="82" y="270"/>
                      <a:pt x="100" y="270"/>
                    </a:cubicBezTo>
                    <a:lnTo>
                      <a:pt x="1239" y="270"/>
                    </a:lnTo>
                    <a:cubicBezTo>
                      <a:pt x="1258" y="270"/>
                      <a:pt x="1273" y="285"/>
                      <a:pt x="1273" y="303"/>
                    </a:cubicBezTo>
                    <a:cubicBezTo>
                      <a:pt x="1273" y="322"/>
                      <a:pt x="1258" y="337"/>
                      <a:pt x="1239" y="337"/>
                    </a:cubicBezTo>
                    <a:lnTo>
                      <a:pt x="100" y="337"/>
                    </a:lnTo>
                    <a:cubicBezTo>
                      <a:pt x="45" y="337"/>
                      <a:pt x="0" y="292"/>
                      <a:pt x="0" y="237"/>
                    </a:cubicBezTo>
                    <a:lnTo>
                      <a:pt x="0" y="100"/>
                    </a:lnTo>
                    <a:cubicBezTo>
                      <a:pt x="0" y="45"/>
                      <a:pt x="45" y="0"/>
                      <a:pt x="100" y="0"/>
                    </a:cubicBezTo>
                    <a:lnTo>
                      <a:pt x="1484" y="0"/>
                    </a:lnTo>
                    <a:cubicBezTo>
                      <a:pt x="1539" y="0"/>
                      <a:pt x="1584" y="45"/>
                      <a:pt x="1584" y="100"/>
                    </a:cubicBezTo>
                    <a:lnTo>
                      <a:pt x="1584" y="237"/>
                    </a:lnTo>
                    <a:cubicBezTo>
                      <a:pt x="1584" y="292"/>
                      <a:pt x="1539" y="337"/>
                      <a:pt x="1484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8" name="Freeform 295">
                <a:extLst>
                  <a:ext uri="{FF2B5EF4-FFF2-40B4-BE49-F238E27FC236}">
                    <a16:creationId xmlns:a16="http://schemas.microsoft.com/office/drawing/2014/main" xmlns="" id="{6319268D-E60E-4464-ACCC-77DD09A41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375" y="1408113"/>
                <a:ext cx="47625" cy="38100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7"/>
                    </a:lnTo>
                    <a:lnTo>
                      <a:pt x="90" y="27"/>
                    </a:lnTo>
                    <a:lnTo>
                      <a:pt x="90" y="0"/>
                    </a:lnTo>
                    <a:lnTo>
                      <a:pt x="26" y="0"/>
                    </a:lnTo>
                    <a:lnTo>
                      <a:pt x="26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Freeform 296">
                <a:extLst>
                  <a:ext uri="{FF2B5EF4-FFF2-40B4-BE49-F238E27FC236}">
                    <a16:creationId xmlns:a16="http://schemas.microsoft.com/office/drawing/2014/main" xmlns="" id="{68C53B86-6DF7-45E8-96AE-A12B58B8F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813" y="1408113"/>
                <a:ext cx="47625" cy="38100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Freeform 297">
                <a:extLst>
                  <a:ext uri="{FF2B5EF4-FFF2-40B4-BE49-F238E27FC236}">
                    <a16:creationId xmlns:a16="http://schemas.microsoft.com/office/drawing/2014/main" xmlns="" id="{B391D7AF-E9DE-4BC8-87B5-5E05E76C2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50" y="1408113"/>
                <a:ext cx="49213" cy="38100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Freeform 298">
                <a:extLst>
                  <a:ext uri="{FF2B5EF4-FFF2-40B4-BE49-F238E27FC236}">
                    <a16:creationId xmlns:a16="http://schemas.microsoft.com/office/drawing/2014/main" xmlns="" id="{875E77C0-D0EB-46E8-9B8F-4EC89CCA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5" y="1408113"/>
                <a:ext cx="47625" cy="38100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Freeform 299">
                <a:extLst>
                  <a:ext uri="{FF2B5EF4-FFF2-40B4-BE49-F238E27FC236}">
                    <a16:creationId xmlns:a16="http://schemas.microsoft.com/office/drawing/2014/main" xmlns="" id="{A2D69DF0-D513-47CA-BD13-4922C4B63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713" y="1408113"/>
                <a:ext cx="47625" cy="38100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Freeform 300">
                <a:extLst>
                  <a:ext uri="{FF2B5EF4-FFF2-40B4-BE49-F238E27FC236}">
                    <a16:creationId xmlns:a16="http://schemas.microsoft.com/office/drawing/2014/main" xmlns="" id="{5775EEF1-35D6-4DF4-9D6B-F1C2670B4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401763"/>
                <a:ext cx="88900" cy="22225"/>
              </a:xfrm>
              <a:custGeom>
                <a:avLst/>
                <a:gdLst>
                  <a:gd name="T0" fmla="*/ 2147483646 w 215"/>
                  <a:gd name="T1" fmla="*/ 2147483646 h 52"/>
                  <a:gd name="T2" fmla="*/ 2147483646 w 215"/>
                  <a:gd name="T3" fmla="*/ 2147483646 h 52"/>
                  <a:gd name="T4" fmla="*/ 0 w 215"/>
                  <a:gd name="T5" fmla="*/ 2147483646 h 52"/>
                  <a:gd name="T6" fmla="*/ 0 w 215"/>
                  <a:gd name="T7" fmla="*/ 0 h 52"/>
                  <a:gd name="T8" fmla="*/ 2147483646 w 215"/>
                  <a:gd name="T9" fmla="*/ 0 h 52"/>
                  <a:gd name="T10" fmla="*/ 2147483646 w 215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5"/>
                  <a:gd name="T19" fmla="*/ 0 h 52"/>
                  <a:gd name="T20" fmla="*/ 215 w 21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5" h="52">
                    <a:moveTo>
                      <a:pt x="215" y="52"/>
                    </a:moveTo>
                    <a:lnTo>
                      <a:pt x="215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4" name="Freeform 301">
                <a:extLst>
                  <a:ext uri="{FF2B5EF4-FFF2-40B4-BE49-F238E27FC236}">
                    <a16:creationId xmlns:a16="http://schemas.microsoft.com/office/drawing/2014/main" xmlns="" id="{5C5ACF62-FFB0-4574-8CB7-EF7C88763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430338"/>
                <a:ext cx="20638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Freeform 302">
                <a:extLst>
                  <a:ext uri="{FF2B5EF4-FFF2-40B4-BE49-F238E27FC236}">
                    <a16:creationId xmlns:a16="http://schemas.microsoft.com/office/drawing/2014/main" xmlns="" id="{50F651AF-8C4F-4037-BB66-E122FC984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050" y="1430338"/>
                <a:ext cx="22225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Freeform 303">
                <a:extLst>
                  <a:ext uri="{FF2B5EF4-FFF2-40B4-BE49-F238E27FC236}">
                    <a16:creationId xmlns:a16="http://schemas.microsoft.com/office/drawing/2014/main" xmlns="" id="{B3B2322A-075A-4498-B67A-2A918D942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975" y="1430338"/>
                <a:ext cx="20638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Freeform 304">
                <a:extLst>
                  <a:ext uri="{FF2B5EF4-FFF2-40B4-BE49-F238E27FC236}">
                    <a16:creationId xmlns:a16="http://schemas.microsoft.com/office/drawing/2014/main" xmlns="" id="{A891E82E-F62F-41B1-9A79-725AB44AB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113" y="1473200"/>
                <a:ext cx="665163" cy="141288"/>
              </a:xfrm>
              <a:custGeom>
                <a:avLst/>
                <a:gdLst>
                  <a:gd name="T0" fmla="*/ 2147483646 w 1584"/>
                  <a:gd name="T1" fmla="*/ 2147483646 h 337"/>
                  <a:gd name="T2" fmla="*/ 2147483646 w 1584"/>
                  <a:gd name="T3" fmla="*/ 2147483646 h 337"/>
                  <a:gd name="T4" fmla="*/ 2147483646 w 1584"/>
                  <a:gd name="T5" fmla="*/ 2147483646 h 337"/>
                  <a:gd name="T6" fmla="*/ 2147483646 w 1584"/>
                  <a:gd name="T7" fmla="*/ 2147483646 h 337"/>
                  <a:gd name="T8" fmla="*/ 2147483646 w 1584"/>
                  <a:gd name="T9" fmla="*/ 2147483646 h 337"/>
                  <a:gd name="T10" fmla="*/ 2147483646 w 1584"/>
                  <a:gd name="T11" fmla="*/ 2147483646 h 337"/>
                  <a:gd name="T12" fmla="*/ 2147483646 w 1584"/>
                  <a:gd name="T13" fmla="*/ 2147483646 h 337"/>
                  <a:gd name="T14" fmla="*/ 2147483646 w 1584"/>
                  <a:gd name="T15" fmla="*/ 2147483646 h 337"/>
                  <a:gd name="T16" fmla="*/ 2147483646 w 1584"/>
                  <a:gd name="T17" fmla="*/ 2147483646 h 337"/>
                  <a:gd name="T18" fmla="*/ 2147483646 w 1584"/>
                  <a:gd name="T19" fmla="*/ 2147483646 h 337"/>
                  <a:gd name="T20" fmla="*/ 2147483646 w 1584"/>
                  <a:gd name="T21" fmla="*/ 2147483646 h 337"/>
                  <a:gd name="T22" fmla="*/ 2147483646 w 1584"/>
                  <a:gd name="T23" fmla="*/ 2147483646 h 337"/>
                  <a:gd name="T24" fmla="*/ 2147483646 w 1584"/>
                  <a:gd name="T25" fmla="*/ 2147483646 h 337"/>
                  <a:gd name="T26" fmla="*/ 2147483646 w 1584"/>
                  <a:gd name="T27" fmla="*/ 2147483646 h 337"/>
                  <a:gd name="T28" fmla="*/ 2147483646 w 1584"/>
                  <a:gd name="T29" fmla="*/ 2147483646 h 337"/>
                  <a:gd name="T30" fmla="*/ 2147483646 w 1584"/>
                  <a:gd name="T31" fmla="*/ 2147483646 h 337"/>
                  <a:gd name="T32" fmla="*/ 2147483646 w 1584"/>
                  <a:gd name="T33" fmla="*/ 2147483646 h 337"/>
                  <a:gd name="T34" fmla="*/ 0 w 1584"/>
                  <a:gd name="T35" fmla="*/ 2147483646 h 337"/>
                  <a:gd name="T36" fmla="*/ 0 w 1584"/>
                  <a:gd name="T37" fmla="*/ 2147483646 h 337"/>
                  <a:gd name="T38" fmla="*/ 2147483646 w 1584"/>
                  <a:gd name="T39" fmla="*/ 0 h 337"/>
                  <a:gd name="T40" fmla="*/ 2147483646 w 1584"/>
                  <a:gd name="T41" fmla="*/ 0 h 337"/>
                  <a:gd name="T42" fmla="*/ 2147483646 w 1584"/>
                  <a:gd name="T43" fmla="*/ 2147483646 h 337"/>
                  <a:gd name="T44" fmla="*/ 2147483646 w 1584"/>
                  <a:gd name="T45" fmla="*/ 2147483646 h 337"/>
                  <a:gd name="T46" fmla="*/ 2147483646 w 1584"/>
                  <a:gd name="T47" fmla="*/ 2147483646 h 3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84"/>
                  <a:gd name="T73" fmla="*/ 0 h 337"/>
                  <a:gd name="T74" fmla="*/ 1584 w 1584"/>
                  <a:gd name="T75" fmla="*/ 337 h 3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84" h="337">
                    <a:moveTo>
                      <a:pt x="1484" y="337"/>
                    </a:moveTo>
                    <a:lnTo>
                      <a:pt x="1484" y="337"/>
                    </a:lnTo>
                    <a:lnTo>
                      <a:pt x="1373" y="337"/>
                    </a:lnTo>
                    <a:cubicBezTo>
                      <a:pt x="1354" y="337"/>
                      <a:pt x="1339" y="322"/>
                      <a:pt x="1339" y="303"/>
                    </a:cubicBezTo>
                    <a:cubicBezTo>
                      <a:pt x="1339" y="285"/>
                      <a:pt x="1354" y="270"/>
                      <a:pt x="1373" y="270"/>
                    </a:cubicBezTo>
                    <a:lnTo>
                      <a:pt x="1484" y="270"/>
                    </a:lnTo>
                    <a:cubicBezTo>
                      <a:pt x="1502" y="270"/>
                      <a:pt x="1517" y="255"/>
                      <a:pt x="1517" y="237"/>
                    </a:cubicBezTo>
                    <a:lnTo>
                      <a:pt x="1517" y="100"/>
                    </a:lnTo>
                    <a:cubicBezTo>
                      <a:pt x="1517" y="82"/>
                      <a:pt x="1502" y="67"/>
                      <a:pt x="1484" y="67"/>
                    </a:cubicBezTo>
                    <a:lnTo>
                      <a:pt x="100" y="67"/>
                    </a:lnTo>
                    <a:cubicBezTo>
                      <a:pt x="82" y="67"/>
                      <a:pt x="67" y="82"/>
                      <a:pt x="67" y="100"/>
                    </a:cubicBezTo>
                    <a:lnTo>
                      <a:pt x="67" y="237"/>
                    </a:lnTo>
                    <a:cubicBezTo>
                      <a:pt x="67" y="255"/>
                      <a:pt x="82" y="270"/>
                      <a:pt x="100" y="270"/>
                    </a:cubicBezTo>
                    <a:lnTo>
                      <a:pt x="1149" y="270"/>
                    </a:lnTo>
                    <a:cubicBezTo>
                      <a:pt x="1168" y="270"/>
                      <a:pt x="1183" y="285"/>
                      <a:pt x="1183" y="303"/>
                    </a:cubicBezTo>
                    <a:cubicBezTo>
                      <a:pt x="1183" y="322"/>
                      <a:pt x="1168" y="337"/>
                      <a:pt x="1149" y="337"/>
                    </a:cubicBezTo>
                    <a:lnTo>
                      <a:pt x="100" y="337"/>
                    </a:lnTo>
                    <a:cubicBezTo>
                      <a:pt x="45" y="337"/>
                      <a:pt x="0" y="292"/>
                      <a:pt x="0" y="237"/>
                    </a:cubicBezTo>
                    <a:lnTo>
                      <a:pt x="0" y="100"/>
                    </a:lnTo>
                    <a:cubicBezTo>
                      <a:pt x="0" y="45"/>
                      <a:pt x="45" y="0"/>
                      <a:pt x="100" y="0"/>
                    </a:cubicBezTo>
                    <a:lnTo>
                      <a:pt x="1484" y="0"/>
                    </a:lnTo>
                    <a:cubicBezTo>
                      <a:pt x="1539" y="0"/>
                      <a:pt x="1584" y="45"/>
                      <a:pt x="1584" y="100"/>
                    </a:cubicBezTo>
                    <a:lnTo>
                      <a:pt x="1584" y="237"/>
                    </a:lnTo>
                    <a:cubicBezTo>
                      <a:pt x="1584" y="292"/>
                      <a:pt x="1539" y="337"/>
                      <a:pt x="1484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Freeform 305">
                <a:extLst>
                  <a:ext uri="{FF2B5EF4-FFF2-40B4-BE49-F238E27FC236}">
                    <a16:creationId xmlns:a16="http://schemas.microsoft.com/office/drawing/2014/main" xmlns="" id="{5CCA5C67-FAB0-45AC-94FB-BB668540F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375" y="1522413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7"/>
                    </a:lnTo>
                    <a:lnTo>
                      <a:pt x="90" y="27"/>
                    </a:lnTo>
                    <a:lnTo>
                      <a:pt x="90" y="0"/>
                    </a:lnTo>
                    <a:lnTo>
                      <a:pt x="26" y="0"/>
                    </a:lnTo>
                    <a:lnTo>
                      <a:pt x="26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9" name="Freeform 306">
                <a:extLst>
                  <a:ext uri="{FF2B5EF4-FFF2-40B4-BE49-F238E27FC236}">
                    <a16:creationId xmlns:a16="http://schemas.microsoft.com/office/drawing/2014/main" xmlns="" id="{000EA1E2-BF6F-4EA4-8C2B-A4F2B4655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813" y="1522413"/>
                <a:ext cx="47625" cy="36513"/>
              </a:xfrm>
              <a:custGeom>
                <a:avLst/>
                <a:gdLst>
                  <a:gd name="T0" fmla="*/ 0 w 115"/>
                  <a:gd name="T1" fmla="*/ 2147483646 h 88"/>
                  <a:gd name="T2" fmla="*/ 0 w 115"/>
                  <a:gd name="T3" fmla="*/ 2147483646 h 88"/>
                  <a:gd name="T4" fmla="*/ 2147483646 w 115"/>
                  <a:gd name="T5" fmla="*/ 2147483646 h 88"/>
                  <a:gd name="T6" fmla="*/ 2147483646 w 115"/>
                  <a:gd name="T7" fmla="*/ 2147483646 h 88"/>
                  <a:gd name="T8" fmla="*/ 2147483646 w 115"/>
                  <a:gd name="T9" fmla="*/ 2147483646 h 88"/>
                  <a:gd name="T10" fmla="*/ 2147483646 w 115"/>
                  <a:gd name="T11" fmla="*/ 0 h 88"/>
                  <a:gd name="T12" fmla="*/ 2147483646 w 115"/>
                  <a:gd name="T13" fmla="*/ 0 h 88"/>
                  <a:gd name="T14" fmla="*/ 2147483646 w 115"/>
                  <a:gd name="T15" fmla="*/ 2147483646 h 88"/>
                  <a:gd name="T16" fmla="*/ 0 w 115"/>
                  <a:gd name="T17" fmla="*/ 2147483646 h 88"/>
                  <a:gd name="T18" fmla="*/ 0 w 115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8"/>
                  <a:gd name="T32" fmla="*/ 115 w 115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5" y="88"/>
                    </a:lnTo>
                    <a:lnTo>
                      <a:pt x="115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Freeform 307">
                <a:extLst>
                  <a:ext uri="{FF2B5EF4-FFF2-40B4-BE49-F238E27FC236}">
                    <a16:creationId xmlns:a16="http://schemas.microsoft.com/office/drawing/2014/main" xmlns="" id="{FEC7FEB8-E1E1-4B70-A6FE-DDDD935DF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50" y="1522413"/>
                <a:ext cx="49213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1" name="Freeform 308">
                <a:extLst>
                  <a:ext uri="{FF2B5EF4-FFF2-40B4-BE49-F238E27FC236}">
                    <a16:creationId xmlns:a16="http://schemas.microsoft.com/office/drawing/2014/main" xmlns="" id="{3C6A3220-6492-401F-8520-892AEBE92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5" y="1522413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2" name="Freeform 309">
                <a:extLst>
                  <a:ext uri="{FF2B5EF4-FFF2-40B4-BE49-F238E27FC236}">
                    <a16:creationId xmlns:a16="http://schemas.microsoft.com/office/drawing/2014/main" xmlns="" id="{B7BF6369-654F-443A-BA72-CA429A9D8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713" y="1522413"/>
                <a:ext cx="47625" cy="36513"/>
              </a:xfrm>
              <a:custGeom>
                <a:avLst/>
                <a:gdLst>
                  <a:gd name="T0" fmla="*/ 0 w 114"/>
                  <a:gd name="T1" fmla="*/ 2147483646 h 88"/>
                  <a:gd name="T2" fmla="*/ 0 w 114"/>
                  <a:gd name="T3" fmla="*/ 2147483646 h 88"/>
                  <a:gd name="T4" fmla="*/ 2147483646 w 114"/>
                  <a:gd name="T5" fmla="*/ 2147483646 h 88"/>
                  <a:gd name="T6" fmla="*/ 2147483646 w 114"/>
                  <a:gd name="T7" fmla="*/ 2147483646 h 88"/>
                  <a:gd name="T8" fmla="*/ 2147483646 w 114"/>
                  <a:gd name="T9" fmla="*/ 2147483646 h 88"/>
                  <a:gd name="T10" fmla="*/ 2147483646 w 114"/>
                  <a:gd name="T11" fmla="*/ 0 h 88"/>
                  <a:gd name="T12" fmla="*/ 2147483646 w 114"/>
                  <a:gd name="T13" fmla="*/ 0 h 88"/>
                  <a:gd name="T14" fmla="*/ 2147483646 w 114"/>
                  <a:gd name="T15" fmla="*/ 2147483646 h 88"/>
                  <a:gd name="T16" fmla="*/ 0 w 114"/>
                  <a:gd name="T17" fmla="*/ 2147483646 h 88"/>
                  <a:gd name="T18" fmla="*/ 0 w 114"/>
                  <a:gd name="T19" fmla="*/ 2147483646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8"/>
                  <a:gd name="T32" fmla="*/ 114 w 114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8">
                    <a:moveTo>
                      <a:pt x="0" y="88"/>
                    </a:moveTo>
                    <a:lnTo>
                      <a:pt x="0" y="88"/>
                    </a:lnTo>
                    <a:lnTo>
                      <a:pt x="114" y="88"/>
                    </a:lnTo>
                    <a:lnTo>
                      <a:pt x="114" y="27"/>
                    </a:lnTo>
                    <a:lnTo>
                      <a:pt x="89" y="27"/>
                    </a:lnTo>
                    <a:lnTo>
                      <a:pt x="89" y="0"/>
                    </a:lnTo>
                    <a:lnTo>
                      <a:pt x="25" y="0"/>
                    </a:lnTo>
                    <a:lnTo>
                      <a:pt x="25" y="27"/>
                    </a:lnTo>
                    <a:lnTo>
                      <a:pt x="0" y="27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Freeform 310">
                <a:extLst>
                  <a:ext uri="{FF2B5EF4-FFF2-40B4-BE49-F238E27FC236}">
                    <a16:creationId xmlns:a16="http://schemas.microsoft.com/office/drawing/2014/main" xmlns="" id="{86236A25-72CE-4DED-B6FE-EC2E462FC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514475"/>
                <a:ext cx="88900" cy="22225"/>
              </a:xfrm>
              <a:custGeom>
                <a:avLst/>
                <a:gdLst>
                  <a:gd name="T0" fmla="*/ 2147483646 w 215"/>
                  <a:gd name="T1" fmla="*/ 2147483646 h 52"/>
                  <a:gd name="T2" fmla="*/ 2147483646 w 215"/>
                  <a:gd name="T3" fmla="*/ 2147483646 h 52"/>
                  <a:gd name="T4" fmla="*/ 0 w 215"/>
                  <a:gd name="T5" fmla="*/ 2147483646 h 52"/>
                  <a:gd name="T6" fmla="*/ 0 w 215"/>
                  <a:gd name="T7" fmla="*/ 0 h 52"/>
                  <a:gd name="T8" fmla="*/ 2147483646 w 215"/>
                  <a:gd name="T9" fmla="*/ 0 h 52"/>
                  <a:gd name="T10" fmla="*/ 2147483646 w 215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5"/>
                  <a:gd name="T19" fmla="*/ 0 h 52"/>
                  <a:gd name="T20" fmla="*/ 215 w 21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5" h="52">
                    <a:moveTo>
                      <a:pt x="215" y="52"/>
                    </a:moveTo>
                    <a:lnTo>
                      <a:pt x="215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4" name="Freeform 311">
                <a:extLst>
                  <a:ext uri="{FF2B5EF4-FFF2-40B4-BE49-F238E27FC236}">
                    <a16:creationId xmlns:a16="http://schemas.microsoft.com/office/drawing/2014/main" xmlns="" id="{73345B1B-2F0E-4B09-AA37-BDE4B9AA3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3" y="1544638"/>
                <a:ext cx="20638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Freeform 312">
                <a:extLst>
                  <a:ext uri="{FF2B5EF4-FFF2-40B4-BE49-F238E27FC236}">
                    <a16:creationId xmlns:a16="http://schemas.microsoft.com/office/drawing/2014/main" xmlns="" id="{73112DCA-78E3-4E9B-B6C5-AADADC302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050" y="1544638"/>
                <a:ext cx="22225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Freeform 313">
                <a:extLst>
                  <a:ext uri="{FF2B5EF4-FFF2-40B4-BE49-F238E27FC236}">
                    <a16:creationId xmlns:a16="http://schemas.microsoft.com/office/drawing/2014/main" xmlns="" id="{A8965451-63CE-4EE5-97C0-7AE8566FD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975" y="1544638"/>
                <a:ext cx="20638" cy="22225"/>
              </a:xfrm>
              <a:custGeom>
                <a:avLst/>
                <a:gdLst>
                  <a:gd name="T0" fmla="*/ 2147483646 w 52"/>
                  <a:gd name="T1" fmla="*/ 2147483646 h 52"/>
                  <a:gd name="T2" fmla="*/ 2147483646 w 52"/>
                  <a:gd name="T3" fmla="*/ 2147483646 h 52"/>
                  <a:gd name="T4" fmla="*/ 0 w 52"/>
                  <a:gd name="T5" fmla="*/ 2147483646 h 52"/>
                  <a:gd name="T6" fmla="*/ 0 w 52"/>
                  <a:gd name="T7" fmla="*/ 0 h 52"/>
                  <a:gd name="T8" fmla="*/ 2147483646 w 52"/>
                  <a:gd name="T9" fmla="*/ 0 h 52"/>
                  <a:gd name="T10" fmla="*/ 2147483646 w 52"/>
                  <a:gd name="T11" fmla="*/ 2147483646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52"/>
                  <a:gd name="T20" fmla="*/ 52 w 52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52">
                    <a:moveTo>
                      <a:pt x="52" y="52"/>
                    </a:moveTo>
                    <a:lnTo>
                      <a:pt x="52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973"/>
                <a:endParaRPr lang="zh-CN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28" name="组合 227"/>
            <p:cNvGrpSpPr/>
            <p:nvPr/>
          </p:nvGrpSpPr>
          <p:grpSpPr>
            <a:xfrm>
              <a:off x="6667793" y="2905038"/>
              <a:ext cx="57600" cy="116684"/>
              <a:chOff x="6337770" y="2903127"/>
              <a:chExt cx="57600" cy="116684"/>
            </a:xfrm>
          </p:grpSpPr>
          <p:grpSp>
            <p:nvGrpSpPr>
              <p:cNvPr id="229" name="组合 228">
                <a:extLst>
                  <a:ext uri="{FF2B5EF4-FFF2-40B4-BE49-F238E27FC236}">
                    <a16:creationId xmlns:a16="http://schemas.microsoft.com/office/drawing/2014/main" xmlns="" id="{B28CC9CB-1FA9-4FCB-A9D5-F9B9E89C7AB6}"/>
                  </a:ext>
                </a:extLst>
              </p:cNvPr>
              <p:cNvGrpSpPr/>
              <p:nvPr/>
            </p:nvGrpSpPr>
            <p:grpSpPr>
              <a:xfrm>
                <a:off x="6337770" y="2903127"/>
                <a:ext cx="57600" cy="56033"/>
                <a:chOff x="36850510" y="3712627"/>
                <a:chExt cx="203482" cy="205232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233" name="椭圆 232">
                  <a:extLst>
                    <a:ext uri="{FF2B5EF4-FFF2-40B4-BE49-F238E27FC236}">
                      <a16:creationId xmlns:a16="http://schemas.microsoft.com/office/drawing/2014/main" xmlns="" id="{46D25EC2-090A-4108-80C8-01A9BA6BDE31}"/>
                    </a:ext>
                  </a:extLst>
                </p:cNvPr>
                <p:cNvSpPr/>
                <p:nvPr/>
              </p:nvSpPr>
              <p:spPr>
                <a:xfrm rot="1075009">
                  <a:off x="36850510" y="3712627"/>
                  <a:ext cx="203482" cy="205232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3973">
                    <a:defRPr/>
                  </a:pPr>
                  <a:endParaRPr lang="zh-CN" altLang="en-US" sz="105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方正兰亭黑简体" panose="02000000000000000000" pitchFamily="2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234" name="图片 233">
                  <a:extLst>
                    <a:ext uri="{FF2B5EF4-FFF2-40B4-BE49-F238E27FC236}">
                      <a16:creationId xmlns:a16="http://schemas.microsoft.com/office/drawing/2014/main" xmlns="" id="{37A80227-4B4D-4057-BA03-FEA0EFB78B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83608" y="3747483"/>
                  <a:ext cx="135464" cy="136629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30" name="组合 229">
                <a:extLst>
                  <a:ext uri="{FF2B5EF4-FFF2-40B4-BE49-F238E27FC236}">
                    <a16:creationId xmlns:a16="http://schemas.microsoft.com/office/drawing/2014/main" xmlns="" id="{F25ADB86-E8F3-4C02-BFA0-E7AC739C71A2}"/>
                  </a:ext>
                </a:extLst>
              </p:cNvPr>
              <p:cNvGrpSpPr/>
              <p:nvPr/>
            </p:nvGrpSpPr>
            <p:grpSpPr>
              <a:xfrm>
                <a:off x="6337770" y="2963778"/>
                <a:ext cx="57600" cy="56033"/>
                <a:chOff x="36847051" y="3891649"/>
                <a:chExt cx="203482" cy="205232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231" name="椭圆 230">
                  <a:extLst>
                    <a:ext uri="{FF2B5EF4-FFF2-40B4-BE49-F238E27FC236}">
                      <a16:creationId xmlns:a16="http://schemas.microsoft.com/office/drawing/2014/main" xmlns="" id="{46EA1F05-BFCF-4FB8-8E91-80679EE9293A}"/>
                    </a:ext>
                  </a:extLst>
                </p:cNvPr>
                <p:cNvSpPr/>
                <p:nvPr/>
              </p:nvSpPr>
              <p:spPr>
                <a:xfrm rot="1075009">
                  <a:off x="36847051" y="3891649"/>
                  <a:ext cx="203482" cy="205232"/>
                </a:xfrm>
                <a:prstGeom prst="ellipse">
                  <a:avLst/>
                </a:prstGeom>
                <a:grpFill/>
                <a:ln w="31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20420" tIns="10209" rIns="20420" bIns="10209" anchor="ctr"/>
                <a:lstStyle/>
                <a:p>
                  <a:pPr defTabSz="153174">
                    <a:defRPr/>
                  </a:pPr>
                  <a:endParaRPr lang="zh-CN" altLang="en-US" sz="4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方正兰亭黑简体" panose="02000000000000000000" pitchFamily="2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232" name="图片 231">
                  <a:extLst>
                    <a:ext uri="{FF2B5EF4-FFF2-40B4-BE49-F238E27FC236}">
                      <a16:creationId xmlns:a16="http://schemas.microsoft.com/office/drawing/2014/main" xmlns="" id="{257EB71B-0EF3-446E-BCCC-6C3C095208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95755" y="3929477"/>
                  <a:ext cx="118497" cy="119517"/>
                </a:xfrm>
                <a:prstGeom prst="rect">
                  <a:avLst/>
                </a:prstGeom>
                <a:grpFill/>
              </p:spPr>
            </p:pic>
          </p:grpSp>
        </p:grpSp>
      </p:grpSp>
      <p:grpSp>
        <p:nvGrpSpPr>
          <p:cNvPr id="297" name="组合 296">
            <a:extLst>
              <a:ext uri="{FF2B5EF4-FFF2-40B4-BE49-F238E27FC236}">
                <a16:creationId xmlns:a16="http://schemas.microsoft.com/office/drawing/2014/main" xmlns="" id="{3A12371B-0667-48FA-89FC-8C622EBF33D3}"/>
              </a:ext>
            </a:extLst>
          </p:cNvPr>
          <p:cNvGrpSpPr/>
          <p:nvPr/>
        </p:nvGrpSpPr>
        <p:grpSpPr>
          <a:xfrm>
            <a:off x="4848717" y="2224220"/>
            <a:ext cx="497002" cy="182917"/>
            <a:chOff x="16992547" y="949515"/>
            <a:chExt cx="1822778" cy="777686"/>
          </a:xfrm>
          <a:solidFill>
            <a:schemeClr val="bg1">
              <a:lumMod val="75000"/>
            </a:schemeClr>
          </a:solidFill>
        </p:grpSpPr>
        <p:cxnSp>
          <p:nvCxnSpPr>
            <p:cNvPr id="298" name="直接箭头连接符 297">
              <a:extLst>
                <a:ext uri="{FF2B5EF4-FFF2-40B4-BE49-F238E27FC236}">
                  <a16:creationId xmlns:a16="http://schemas.microsoft.com/office/drawing/2014/main" xmlns="" id="{DFC8DB51-346A-4B16-8858-5248287EB890}"/>
                </a:ext>
              </a:extLst>
            </p:cNvPr>
            <p:cNvCxnSpPr>
              <a:cxnSpLocks/>
            </p:cNvCxnSpPr>
            <p:nvPr/>
          </p:nvCxnSpPr>
          <p:spPr>
            <a:xfrm>
              <a:off x="17066419" y="949515"/>
              <a:ext cx="1748906" cy="0"/>
            </a:xfrm>
            <a:prstGeom prst="straightConnector1">
              <a:avLst/>
            </a:prstGeom>
            <a:grpFill/>
            <a:ln w="6350" cap="flat" cmpd="sng" algn="ctr">
              <a:solidFill>
                <a:srgbClr val="666666">
                  <a:alpha val="50000"/>
                </a:srgbClr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299" name="直接箭头连接符 298">
              <a:extLst>
                <a:ext uri="{FF2B5EF4-FFF2-40B4-BE49-F238E27FC236}">
                  <a16:creationId xmlns:a16="http://schemas.microsoft.com/office/drawing/2014/main" xmlns="" id="{B24253B2-CB90-4FF8-AE55-B81F29AB1F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77410" y="955453"/>
              <a:ext cx="0" cy="730702"/>
            </a:xfrm>
            <a:prstGeom prst="straightConnector1">
              <a:avLst/>
            </a:prstGeom>
            <a:grpFill/>
            <a:ln w="6350" cap="flat" cmpd="sng" algn="ctr">
              <a:solidFill>
                <a:srgbClr val="666666">
                  <a:alpha val="50000"/>
                </a:srgbClr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300" name="图形 4">
              <a:extLst>
                <a:ext uri="{FF2B5EF4-FFF2-40B4-BE49-F238E27FC236}">
                  <a16:creationId xmlns:a16="http://schemas.microsoft.com/office/drawing/2014/main" xmlns="" id="{1F262CCA-1AB5-4214-AEFC-32D5D873E25F}"/>
                </a:ext>
              </a:extLst>
            </p:cNvPr>
            <p:cNvSpPr/>
            <p:nvPr/>
          </p:nvSpPr>
          <p:spPr>
            <a:xfrm rot="5400000" flipV="1">
              <a:off x="16992547" y="1558216"/>
              <a:ext cx="168985" cy="168985"/>
            </a:xfrm>
            <a:custGeom>
              <a:avLst/>
              <a:gdLst>
                <a:gd name="connsiteX0" fmla="*/ 7144 w 314325"/>
                <a:gd name="connsiteY0" fmla="*/ 311944 h 314325"/>
                <a:gd name="connsiteX1" fmla="*/ 83344 w 314325"/>
                <a:gd name="connsiteY1" fmla="*/ 159544 h 314325"/>
                <a:gd name="connsiteX2" fmla="*/ 7144 w 314325"/>
                <a:gd name="connsiteY2" fmla="*/ 7144 h 314325"/>
                <a:gd name="connsiteX3" fmla="*/ 311944 w 314325"/>
                <a:gd name="connsiteY3" fmla="*/ 1595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14325">
                  <a:moveTo>
                    <a:pt x="7144" y="311944"/>
                  </a:moveTo>
                  <a:lnTo>
                    <a:pt x="83344" y="159544"/>
                  </a:lnTo>
                  <a:lnTo>
                    <a:pt x="7144" y="7144"/>
                  </a:lnTo>
                  <a:lnTo>
                    <a:pt x="311944" y="1595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22334" tIns="11168" rIns="22334" bIns="111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973">
                <a:defRPr/>
              </a:pPr>
              <a:endParaRPr lang="zh-CN" altLang="en-US" sz="200" kern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1" name="组合 300">
            <a:extLst>
              <a:ext uri="{FF2B5EF4-FFF2-40B4-BE49-F238E27FC236}">
                <a16:creationId xmlns:a16="http://schemas.microsoft.com/office/drawing/2014/main" xmlns="" id="{63FBD21E-FFC1-4351-AF9B-1E36965501AD}"/>
              </a:ext>
            </a:extLst>
          </p:cNvPr>
          <p:cNvGrpSpPr/>
          <p:nvPr/>
        </p:nvGrpSpPr>
        <p:grpSpPr>
          <a:xfrm>
            <a:off x="6920246" y="2224221"/>
            <a:ext cx="294408" cy="195877"/>
            <a:chOff x="22497997" y="867653"/>
            <a:chExt cx="1079758" cy="832791"/>
          </a:xfrm>
          <a:solidFill>
            <a:schemeClr val="bg1">
              <a:lumMod val="75000"/>
            </a:schemeClr>
          </a:solidFill>
        </p:grpSpPr>
        <p:cxnSp>
          <p:nvCxnSpPr>
            <p:cNvPr id="302" name="直接箭头连接符 301">
              <a:extLst>
                <a:ext uri="{FF2B5EF4-FFF2-40B4-BE49-F238E27FC236}">
                  <a16:creationId xmlns:a16="http://schemas.microsoft.com/office/drawing/2014/main" xmlns="" id="{2389C645-17B7-4AEA-BF98-40F63D72F524}"/>
                </a:ext>
              </a:extLst>
            </p:cNvPr>
            <p:cNvCxnSpPr/>
            <p:nvPr/>
          </p:nvCxnSpPr>
          <p:spPr>
            <a:xfrm>
              <a:off x="22540327" y="949515"/>
              <a:ext cx="1037428" cy="0"/>
            </a:xfrm>
            <a:prstGeom prst="straightConnector1">
              <a:avLst/>
            </a:prstGeom>
            <a:grpFill/>
            <a:ln w="6350" cap="flat" cmpd="sng" algn="ctr">
              <a:solidFill>
                <a:srgbClr val="666666">
                  <a:alpha val="50000"/>
                </a:srgbClr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03" name="直接箭头连接符 302">
              <a:extLst>
                <a:ext uri="{FF2B5EF4-FFF2-40B4-BE49-F238E27FC236}">
                  <a16:creationId xmlns:a16="http://schemas.microsoft.com/office/drawing/2014/main" xmlns="" id="{0E8F7FE8-C3FA-432D-B986-785D76396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67102" y="955454"/>
              <a:ext cx="0" cy="744990"/>
            </a:xfrm>
            <a:prstGeom prst="straightConnector1">
              <a:avLst/>
            </a:prstGeom>
            <a:grpFill/>
            <a:ln w="6350" cap="flat" cmpd="sng" algn="ctr">
              <a:solidFill>
                <a:srgbClr val="666666">
                  <a:alpha val="50000"/>
                </a:srgbClr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304" name="图形 4">
              <a:extLst>
                <a:ext uri="{FF2B5EF4-FFF2-40B4-BE49-F238E27FC236}">
                  <a16:creationId xmlns:a16="http://schemas.microsoft.com/office/drawing/2014/main" xmlns="" id="{84388287-835E-49C0-A02A-3471EE28134D}"/>
                </a:ext>
              </a:extLst>
            </p:cNvPr>
            <p:cNvSpPr/>
            <p:nvPr/>
          </p:nvSpPr>
          <p:spPr>
            <a:xfrm rot="10800000" flipV="1">
              <a:off x="22497997" y="867653"/>
              <a:ext cx="168985" cy="168985"/>
            </a:xfrm>
            <a:custGeom>
              <a:avLst/>
              <a:gdLst>
                <a:gd name="connsiteX0" fmla="*/ 7144 w 314325"/>
                <a:gd name="connsiteY0" fmla="*/ 311944 h 314325"/>
                <a:gd name="connsiteX1" fmla="*/ 83344 w 314325"/>
                <a:gd name="connsiteY1" fmla="*/ 159544 h 314325"/>
                <a:gd name="connsiteX2" fmla="*/ 7144 w 314325"/>
                <a:gd name="connsiteY2" fmla="*/ 7144 h 314325"/>
                <a:gd name="connsiteX3" fmla="*/ 311944 w 314325"/>
                <a:gd name="connsiteY3" fmla="*/ 1595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14325">
                  <a:moveTo>
                    <a:pt x="7144" y="311944"/>
                  </a:moveTo>
                  <a:lnTo>
                    <a:pt x="83344" y="159544"/>
                  </a:lnTo>
                  <a:lnTo>
                    <a:pt x="7144" y="7144"/>
                  </a:lnTo>
                  <a:lnTo>
                    <a:pt x="311944" y="1595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22334" tIns="11168" rIns="22334" bIns="111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973">
                <a:defRPr/>
              </a:pPr>
              <a:endParaRPr lang="zh-CN" altLang="en-US" sz="200" kern="0"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6" name="图片 305">
            <a:extLst>
              <a:ext uri="{FF2B5EF4-FFF2-40B4-BE49-F238E27FC236}">
                <a16:creationId xmlns:a16="http://schemas.microsoft.com/office/drawing/2014/main" xmlns="" id="{C10A5B62-FA21-2541-8A89-0C13B3B5CA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705413" y="2525733"/>
            <a:ext cx="745579" cy="191732"/>
          </a:xfrm>
          <a:prstGeom prst="rect">
            <a:avLst/>
          </a:prstGeom>
        </p:spPr>
      </p:pic>
      <p:grpSp>
        <p:nvGrpSpPr>
          <p:cNvPr id="307" name="组合 306"/>
          <p:cNvGrpSpPr/>
          <p:nvPr/>
        </p:nvGrpSpPr>
        <p:grpSpPr>
          <a:xfrm>
            <a:off x="684074" y="4093971"/>
            <a:ext cx="2267111" cy="1155104"/>
            <a:chOff x="846676" y="1594998"/>
            <a:chExt cx="5035293" cy="721538"/>
          </a:xfrm>
        </p:grpSpPr>
        <p:sp>
          <p:nvSpPr>
            <p:cNvPr id="308" name="矩形 307"/>
            <p:cNvSpPr/>
            <p:nvPr/>
          </p:nvSpPr>
          <p:spPr>
            <a:xfrm>
              <a:off x="846676" y="1972416"/>
              <a:ext cx="5035293" cy="344120"/>
            </a:xfrm>
            <a:prstGeom prst="rect">
              <a:avLst/>
            </a:prstGeom>
            <a:gradFill>
              <a:gsLst>
                <a:gs pos="100000">
                  <a:srgbClr val="7F7F7F">
                    <a:alpha val="8000"/>
                  </a:srgbClr>
                </a:gs>
                <a:gs pos="0">
                  <a:srgbClr val="7F7F7F">
                    <a:alpha val="0"/>
                  </a:srgbClr>
                </a:gs>
              </a:gsLst>
              <a:lin ang="16200000" scaled="0"/>
            </a:gradFill>
            <a:ln w="3175">
              <a:gradFill>
                <a:gsLst>
                  <a:gs pos="0">
                    <a:srgbClr val="666666">
                      <a:lumMod val="60000"/>
                      <a:lumOff val="40000"/>
                    </a:srgbClr>
                  </a:gs>
                  <a:gs pos="100000">
                    <a:srgbClr val="666666">
                      <a:lumMod val="20000"/>
                      <a:lumOff val="80000"/>
                      <a:alpha val="0"/>
                    </a:srgbClr>
                  </a:gs>
                </a:gsLst>
                <a:lin ang="5400000" scaled="0"/>
              </a:gradFill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/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矩形 104"/>
            <p:cNvSpPr/>
            <p:nvPr/>
          </p:nvSpPr>
          <p:spPr bwMode="auto">
            <a:xfrm flipH="1">
              <a:off x="846676" y="1594998"/>
              <a:ext cx="5035291" cy="345536"/>
            </a:xfrm>
            <a:prstGeom prst="rect">
              <a:avLst/>
            </a:prstGeom>
            <a:gradFill flip="none" rotWithShape="1">
              <a:gsLst>
                <a:gs pos="85000">
                  <a:sysClr val="window" lastClr="FFFFFF">
                    <a:alpha val="0"/>
                  </a:sysClr>
                </a:gs>
                <a:gs pos="100000">
                  <a:srgbClr val="C00000">
                    <a:alpha val="1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 cap="flat" cmpd="sng" algn="ctr">
              <a:gradFill flip="none" rotWithShape="1">
                <a:gsLst>
                  <a:gs pos="50000">
                    <a:srgbClr val="FFFFFF">
                      <a:alpha val="10000"/>
                    </a:srgbClr>
                  </a:gs>
                  <a:gs pos="90000">
                    <a:sysClr val="window" lastClr="FFFFFF">
                      <a:alpha val="0"/>
                    </a:sysClr>
                  </a:gs>
                  <a:gs pos="10000">
                    <a:sysClr val="window" lastClr="FFFFFF">
                      <a:alpha val="0"/>
                    </a:sysClr>
                  </a:gs>
                  <a:gs pos="0">
                    <a:srgbClr val="C00000"/>
                  </a:gs>
                  <a:gs pos="100000">
                    <a:srgbClr val="C00000"/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 anchorCtr="1"/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endParaRPr lang="en-US" altLang="zh-CN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0" name="矩形 309"/>
          <p:cNvSpPr/>
          <p:nvPr/>
        </p:nvSpPr>
        <p:spPr>
          <a:xfrm>
            <a:off x="684071" y="2500064"/>
            <a:ext cx="2267111" cy="534096"/>
          </a:xfrm>
          <a:prstGeom prst="rect">
            <a:avLst/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zh-CN" altLang="en-US" sz="1799" ker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矩形 104"/>
          <p:cNvSpPr/>
          <p:nvPr/>
        </p:nvSpPr>
        <p:spPr bwMode="auto">
          <a:xfrm flipH="1">
            <a:off x="684072" y="1909906"/>
            <a:ext cx="2267111" cy="553166"/>
          </a:xfrm>
          <a:prstGeom prst="rect">
            <a:avLst/>
          </a:prstGeom>
          <a:gradFill flip="none" rotWithShape="1">
            <a:gsLst>
              <a:gs pos="85000">
                <a:sysClr val="window" lastClr="FFFFFF">
                  <a:alpha val="0"/>
                </a:sysClr>
              </a:gs>
              <a:gs pos="100000">
                <a:srgbClr val="C00000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altLang="zh-CN" sz="1599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矩形 313"/>
          <p:cNvSpPr/>
          <p:nvPr/>
        </p:nvSpPr>
        <p:spPr>
          <a:xfrm>
            <a:off x="788158" y="2013434"/>
            <a:ext cx="2058939" cy="346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34">
              <a:lnSpc>
                <a:spcPct val="150000"/>
              </a:lnSpc>
              <a:defRPr/>
            </a:pPr>
            <a:r>
              <a:rPr kumimoji="1" lang="en-US" sz="1100" b="1" kern="0" dirty="0">
                <a:solidFill>
                  <a:srgbClr val="C00000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All-IP Data Center Network</a:t>
            </a:r>
          </a:p>
        </p:txBody>
      </p:sp>
      <p:grpSp>
        <p:nvGrpSpPr>
          <p:cNvPr id="315" name="组合 314"/>
          <p:cNvGrpSpPr/>
          <p:nvPr/>
        </p:nvGrpSpPr>
        <p:grpSpPr>
          <a:xfrm>
            <a:off x="896191" y="4917818"/>
            <a:ext cx="1842874" cy="169211"/>
            <a:chOff x="783630" y="4577737"/>
            <a:chExt cx="1843594" cy="169277"/>
          </a:xfrm>
        </p:grpSpPr>
        <p:cxnSp>
          <p:nvCxnSpPr>
            <p:cNvPr id="316" name="直接箭头连接符 315"/>
            <p:cNvCxnSpPr/>
            <p:nvPr/>
          </p:nvCxnSpPr>
          <p:spPr>
            <a:xfrm>
              <a:off x="1791444" y="4662374"/>
              <a:ext cx="171303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7" name="文本框 1194"/>
            <p:cNvSpPr txBox="1"/>
            <p:nvPr/>
          </p:nvSpPr>
          <p:spPr>
            <a:xfrm>
              <a:off x="783630" y="4577737"/>
              <a:ext cx="939308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914034"/>
              <a:r>
                <a:rPr kumimoji="1" lang="en-US" sz="1100" dirty="0" err="1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Mechanicalera</a:t>
              </a:r>
              <a:endParaRPr kumimoji="1" lang="en-US" sz="11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8" name="文本框 1195"/>
            <p:cNvSpPr txBox="1"/>
            <p:nvPr/>
          </p:nvSpPr>
          <p:spPr>
            <a:xfrm>
              <a:off x="2031253" y="4577737"/>
              <a:ext cx="595971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914034"/>
              <a:r>
                <a:rPr kumimoji="1" lang="en-US" sz="11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Flash era</a:t>
              </a:r>
            </a:p>
          </p:txBody>
        </p:sp>
      </p:grpSp>
      <p:grpSp>
        <p:nvGrpSpPr>
          <p:cNvPr id="319" name="组合 318"/>
          <p:cNvGrpSpPr/>
          <p:nvPr/>
        </p:nvGrpSpPr>
        <p:grpSpPr>
          <a:xfrm>
            <a:off x="1161982" y="2705554"/>
            <a:ext cx="1402566" cy="169211"/>
            <a:chOff x="1089894" y="3168305"/>
            <a:chExt cx="1447659" cy="121135"/>
          </a:xfrm>
        </p:grpSpPr>
        <p:cxnSp>
          <p:nvCxnSpPr>
            <p:cNvPr id="320" name="直接箭头连接符 319"/>
            <p:cNvCxnSpPr/>
            <p:nvPr/>
          </p:nvCxnSpPr>
          <p:spPr>
            <a:xfrm>
              <a:off x="1724731" y="3240879"/>
              <a:ext cx="176741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1" name="文本框 1202"/>
            <p:cNvSpPr txBox="1"/>
            <p:nvPr/>
          </p:nvSpPr>
          <p:spPr>
            <a:xfrm>
              <a:off x="1089894" y="3168305"/>
              <a:ext cx="640058" cy="1211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034"/>
              <a:r>
                <a:rPr kumimoji="1" lang="en-US" sz="11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FC switch</a:t>
              </a:r>
            </a:p>
          </p:txBody>
        </p:sp>
        <p:sp>
          <p:nvSpPr>
            <p:cNvPr id="322" name="文本框 1203"/>
            <p:cNvSpPr txBox="1"/>
            <p:nvPr/>
          </p:nvSpPr>
          <p:spPr>
            <a:xfrm>
              <a:off x="1955382" y="3168305"/>
              <a:ext cx="582171" cy="1211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034"/>
              <a:r>
                <a:rPr kumimoji="1" lang="en-US" sz="11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</a:rPr>
                <a:t>IP switch</a:t>
              </a:r>
            </a:p>
          </p:txBody>
        </p:sp>
      </p:grpSp>
      <p:sp>
        <p:nvSpPr>
          <p:cNvPr id="323" name="矩形 322"/>
          <p:cNvSpPr/>
          <p:nvPr/>
        </p:nvSpPr>
        <p:spPr>
          <a:xfrm>
            <a:off x="1049472" y="4213169"/>
            <a:ext cx="153631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34">
              <a:lnSpc>
                <a:spcPct val="150000"/>
              </a:lnSpc>
              <a:defRPr/>
            </a:pPr>
            <a:r>
              <a:rPr kumimoji="1" lang="en-US" sz="1100" b="1" kern="0" dirty="0">
                <a:solidFill>
                  <a:srgbClr val="C00000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All-Scenario Flash</a:t>
            </a:r>
          </a:p>
        </p:txBody>
      </p:sp>
      <p:sp>
        <p:nvSpPr>
          <p:cNvPr id="324" name="Rectangle 12"/>
          <p:cNvSpPr>
            <a:spLocks noChangeArrowheads="1"/>
          </p:cNvSpPr>
          <p:nvPr/>
        </p:nvSpPr>
        <p:spPr bwMode="auto">
          <a:xfrm rot="10800000" flipV="1">
            <a:off x="6698383" y="3863087"/>
            <a:ext cx="1028074" cy="1871269"/>
          </a:xfrm>
          <a:prstGeom prst="rect">
            <a:avLst/>
          </a:prstGeom>
          <a:gradFill flip="none" rotWithShape="1">
            <a:gsLst>
              <a:gs pos="87000">
                <a:srgbClr val="00ADED">
                  <a:alpha val="0"/>
                </a:srgbClr>
              </a:gs>
              <a:gs pos="100000">
                <a:schemeClr val="bg1">
                  <a:lumMod val="60000"/>
                  <a:lumOff val="40000"/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77979" hangingPunct="0"/>
            <a:endParaRPr lang="zh-CN" altLang="en-US" sz="100" b="1" kern="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325" name="Rectangle 12"/>
          <p:cNvSpPr>
            <a:spLocks noChangeArrowheads="1"/>
          </p:cNvSpPr>
          <p:nvPr/>
        </p:nvSpPr>
        <p:spPr bwMode="auto">
          <a:xfrm rot="10800000" flipV="1">
            <a:off x="4595442" y="3875996"/>
            <a:ext cx="1721880" cy="1871269"/>
          </a:xfrm>
          <a:prstGeom prst="rect">
            <a:avLst/>
          </a:prstGeom>
          <a:gradFill flip="none" rotWithShape="1">
            <a:gsLst>
              <a:gs pos="87000">
                <a:srgbClr val="00ADED">
                  <a:alpha val="0"/>
                </a:srgbClr>
              </a:gs>
              <a:gs pos="100000">
                <a:schemeClr val="bg1">
                  <a:lumMod val="60000"/>
                  <a:lumOff val="40000"/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77979" hangingPunct="0"/>
            <a:endParaRPr lang="zh-CN" altLang="en-US" sz="100" b="1" kern="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326" name="Rectangle 12"/>
          <p:cNvSpPr>
            <a:spLocks noChangeArrowheads="1"/>
          </p:cNvSpPr>
          <p:nvPr/>
        </p:nvSpPr>
        <p:spPr bwMode="auto">
          <a:xfrm rot="10800000" flipV="1">
            <a:off x="8003765" y="3863087"/>
            <a:ext cx="961464" cy="1871269"/>
          </a:xfrm>
          <a:prstGeom prst="rect">
            <a:avLst/>
          </a:prstGeom>
          <a:gradFill flip="none" rotWithShape="1">
            <a:gsLst>
              <a:gs pos="87000">
                <a:srgbClr val="00ADED">
                  <a:alpha val="0"/>
                </a:srgbClr>
              </a:gs>
              <a:gs pos="100000">
                <a:schemeClr val="bg1">
                  <a:lumMod val="60000"/>
                  <a:lumOff val="40000"/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77979" hangingPunct="0"/>
            <a:endParaRPr lang="zh-CN" altLang="en-US" sz="100" b="1" kern="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Arial" pitchFamily="34" charset="0"/>
            </a:endParaRPr>
          </a:p>
        </p:txBody>
      </p:sp>
      <p:cxnSp>
        <p:nvCxnSpPr>
          <p:cNvPr id="327" name="直接箭头连接符 326"/>
          <p:cNvCxnSpPr/>
          <p:nvPr/>
        </p:nvCxnSpPr>
        <p:spPr>
          <a:xfrm>
            <a:off x="5143547" y="4981423"/>
            <a:ext cx="0" cy="170145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8" name="直接连接符 327"/>
          <p:cNvCxnSpPr/>
          <p:nvPr/>
        </p:nvCxnSpPr>
        <p:spPr>
          <a:xfrm flipV="1">
            <a:off x="4870072" y="4980723"/>
            <a:ext cx="283546" cy="70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329" name="文本框 1011"/>
          <p:cNvSpPr txBox="1"/>
          <p:nvPr/>
        </p:nvSpPr>
        <p:spPr>
          <a:xfrm>
            <a:off x="6671496" y="5383494"/>
            <a:ext cx="1054962" cy="33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OceanProtect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Helvetica Neue"/>
            </a:endParaRPr>
          </a:p>
          <a:p>
            <a:pPr algn="ctr" defTabSz="698534"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Backup storage</a:t>
            </a:r>
          </a:p>
        </p:txBody>
      </p:sp>
      <p:cxnSp>
        <p:nvCxnSpPr>
          <p:cNvPr id="330" name="直接箭头连接符 329"/>
          <p:cNvCxnSpPr/>
          <p:nvPr/>
        </p:nvCxnSpPr>
        <p:spPr>
          <a:xfrm>
            <a:off x="7479370" y="5226391"/>
            <a:ext cx="827677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31" name="文本框 1014"/>
          <p:cNvSpPr txBox="1"/>
          <p:nvPr/>
        </p:nvSpPr>
        <p:spPr>
          <a:xfrm>
            <a:off x="6248848" y="5204569"/>
            <a:ext cx="479997" cy="19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Backup</a:t>
            </a:r>
          </a:p>
        </p:txBody>
      </p:sp>
      <p:sp>
        <p:nvSpPr>
          <p:cNvPr id="332" name="文本框 1015"/>
          <p:cNvSpPr txBox="1"/>
          <p:nvPr/>
        </p:nvSpPr>
        <p:spPr>
          <a:xfrm>
            <a:off x="7605436" y="5204569"/>
            <a:ext cx="531408" cy="19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Archive</a:t>
            </a:r>
          </a:p>
        </p:txBody>
      </p:sp>
      <p:sp>
        <p:nvSpPr>
          <p:cNvPr id="333" name="文本框 72"/>
          <p:cNvSpPr txBox="1"/>
          <p:nvPr/>
        </p:nvSpPr>
        <p:spPr>
          <a:xfrm>
            <a:off x="7968136" y="5383494"/>
            <a:ext cx="1046036" cy="33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OceanStor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 Pacific Object storage</a:t>
            </a:r>
          </a:p>
        </p:txBody>
      </p:sp>
      <p:sp>
        <p:nvSpPr>
          <p:cNvPr id="334" name="Rectangle 12"/>
          <p:cNvSpPr>
            <a:spLocks noChangeArrowheads="1"/>
          </p:cNvSpPr>
          <p:nvPr/>
        </p:nvSpPr>
        <p:spPr bwMode="auto">
          <a:xfrm rot="10800000" flipV="1">
            <a:off x="3242441" y="3888909"/>
            <a:ext cx="1049517" cy="1871269"/>
          </a:xfrm>
          <a:prstGeom prst="rect">
            <a:avLst/>
          </a:prstGeom>
          <a:gradFill flip="none" rotWithShape="1">
            <a:gsLst>
              <a:gs pos="87000">
                <a:srgbClr val="00ADED">
                  <a:alpha val="0"/>
                </a:srgbClr>
              </a:gs>
              <a:gs pos="100000">
                <a:schemeClr val="bg1">
                  <a:lumMod val="60000"/>
                  <a:lumOff val="40000"/>
                  <a:alpha val="2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77979" hangingPunct="0"/>
            <a:endParaRPr lang="zh-CN" altLang="en-US" sz="100" b="1" kern="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Arial" pitchFamily="34" charset="0"/>
            </a:endParaRPr>
          </a:p>
        </p:txBody>
      </p:sp>
      <p:cxnSp>
        <p:nvCxnSpPr>
          <p:cNvPr id="335" name="直接箭头连接符 334"/>
          <p:cNvCxnSpPr/>
          <p:nvPr/>
        </p:nvCxnSpPr>
        <p:spPr bwMode="auto">
          <a:xfrm flipH="1">
            <a:off x="4045806" y="5269897"/>
            <a:ext cx="847346" cy="0"/>
          </a:xfrm>
          <a:prstGeom prst="straightConnector1">
            <a:avLst/>
          </a:prstGeom>
          <a:solidFill>
            <a:srgbClr val="4F81BD"/>
          </a:solidFill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6" name="文本框 1037"/>
          <p:cNvSpPr txBox="1"/>
          <p:nvPr/>
        </p:nvSpPr>
        <p:spPr>
          <a:xfrm>
            <a:off x="3232052" y="5383494"/>
            <a:ext cx="1086296" cy="33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OceanStor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 Dorado All-flash storage</a:t>
            </a:r>
          </a:p>
        </p:txBody>
      </p:sp>
      <p:cxnSp>
        <p:nvCxnSpPr>
          <p:cNvPr id="337" name="直接箭头连接符 336"/>
          <p:cNvCxnSpPr/>
          <p:nvPr/>
        </p:nvCxnSpPr>
        <p:spPr>
          <a:xfrm>
            <a:off x="3783658" y="4980723"/>
            <a:ext cx="0" cy="18159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8" name="直接连接符 337"/>
          <p:cNvCxnSpPr/>
          <p:nvPr/>
        </p:nvCxnSpPr>
        <p:spPr>
          <a:xfrm flipV="1">
            <a:off x="3783658" y="4983876"/>
            <a:ext cx="1360750" cy="1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grpSp>
        <p:nvGrpSpPr>
          <p:cNvPr id="339" name="组合 665"/>
          <p:cNvGrpSpPr/>
          <p:nvPr/>
        </p:nvGrpSpPr>
        <p:grpSpPr>
          <a:xfrm>
            <a:off x="5673094" y="4754419"/>
            <a:ext cx="349902" cy="577539"/>
            <a:chOff x="11153" y="2543"/>
            <a:chExt cx="660" cy="1334"/>
          </a:xfrm>
          <a:solidFill>
            <a:schemeClr val="bg1">
              <a:lumMod val="75000"/>
            </a:schemeClr>
          </a:solidFill>
        </p:grpSpPr>
        <p:sp>
          <p:nvSpPr>
            <p:cNvPr id="340" name="任意多边形 666"/>
            <p:cNvSpPr/>
            <p:nvPr/>
          </p:nvSpPr>
          <p:spPr>
            <a:xfrm>
              <a:off x="11253" y="2653"/>
              <a:ext cx="46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9"/>
                </a:cxn>
                <a:cxn ang="0">
                  <a:pos x="459" y="179"/>
                </a:cxn>
                <a:cxn ang="0">
                  <a:pos x="459" y="0"/>
                </a:cxn>
                <a:cxn ang="0">
                  <a:pos x="0" y="0"/>
                </a:cxn>
                <a:cxn ang="0">
                  <a:pos x="446" y="166"/>
                </a:cxn>
                <a:cxn ang="0">
                  <a:pos x="13" y="166"/>
                </a:cxn>
                <a:cxn ang="0">
                  <a:pos x="13" y="13"/>
                </a:cxn>
                <a:cxn ang="0">
                  <a:pos x="446" y="13"/>
                </a:cxn>
                <a:cxn ang="0">
                  <a:pos x="446" y="166"/>
                </a:cxn>
              </a:cxnLst>
              <a:rect l="0" t="0" r="0" b="0"/>
              <a:pathLst>
                <a:path w="813" h="318">
                  <a:moveTo>
                    <a:pt x="0" y="0"/>
                  </a:moveTo>
                  <a:lnTo>
                    <a:pt x="0" y="317"/>
                  </a:lnTo>
                  <a:lnTo>
                    <a:pt x="812" y="317"/>
                  </a:lnTo>
                  <a:lnTo>
                    <a:pt x="812" y="0"/>
                  </a:lnTo>
                  <a:lnTo>
                    <a:pt x="0" y="0"/>
                  </a:lnTo>
                  <a:close/>
                  <a:moveTo>
                    <a:pt x="789" y="294"/>
                  </a:moveTo>
                  <a:lnTo>
                    <a:pt x="23" y="294"/>
                  </a:lnTo>
                  <a:lnTo>
                    <a:pt x="23" y="23"/>
                  </a:lnTo>
                  <a:lnTo>
                    <a:pt x="789" y="23"/>
                  </a:lnTo>
                  <a:lnTo>
                    <a:pt x="789" y="29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1" name="任意多边形 667"/>
            <p:cNvSpPr/>
            <p:nvPr/>
          </p:nvSpPr>
          <p:spPr>
            <a:xfrm>
              <a:off x="11153" y="2543"/>
              <a:ext cx="660" cy="1335"/>
            </a:xfrm>
            <a:custGeom>
              <a:avLst/>
              <a:gdLst/>
              <a:ahLst/>
              <a:cxnLst>
                <a:cxn ang="0">
                  <a:pos x="0" y="1299"/>
                </a:cxn>
                <a:cxn ang="0">
                  <a:pos x="186" y="1299"/>
                </a:cxn>
                <a:cxn ang="0">
                  <a:pos x="239" y="1334"/>
                </a:cxn>
                <a:cxn ang="0">
                  <a:pos x="298" y="1276"/>
                </a:cxn>
                <a:cxn ang="0">
                  <a:pos x="239" y="1218"/>
                </a:cxn>
                <a:cxn ang="0">
                  <a:pos x="186" y="1253"/>
                </a:cxn>
                <a:cxn ang="0">
                  <a:pos x="81" y="1253"/>
                </a:cxn>
                <a:cxn ang="0">
                  <a:pos x="81" y="1173"/>
                </a:cxn>
                <a:cxn ang="0">
                  <a:pos x="580" y="1173"/>
                </a:cxn>
                <a:cxn ang="0">
                  <a:pos x="580" y="1253"/>
                </a:cxn>
                <a:cxn ang="0">
                  <a:pos x="469" y="1253"/>
                </a:cxn>
                <a:cxn ang="0">
                  <a:pos x="415" y="1218"/>
                </a:cxn>
                <a:cxn ang="0">
                  <a:pos x="357" y="1276"/>
                </a:cxn>
                <a:cxn ang="0">
                  <a:pos x="415" y="1334"/>
                </a:cxn>
                <a:cxn ang="0">
                  <a:pos x="469" y="1299"/>
                </a:cxn>
                <a:cxn ang="0">
                  <a:pos x="659" y="1299"/>
                </a:cxn>
                <a:cxn ang="0">
                  <a:pos x="659" y="0"/>
                </a:cxn>
                <a:cxn ang="0">
                  <a:pos x="0" y="0"/>
                </a:cxn>
                <a:cxn ang="0">
                  <a:pos x="0" y="1299"/>
                </a:cxn>
                <a:cxn ang="0">
                  <a:pos x="60" y="1255"/>
                </a:cxn>
                <a:cxn ang="0">
                  <a:pos x="44" y="1255"/>
                </a:cxn>
                <a:cxn ang="0">
                  <a:pos x="44" y="45"/>
                </a:cxn>
                <a:cxn ang="0">
                  <a:pos x="60" y="45"/>
                </a:cxn>
                <a:cxn ang="0">
                  <a:pos x="60" y="1255"/>
                </a:cxn>
                <a:cxn ang="0">
                  <a:pos x="83" y="1153"/>
                </a:cxn>
                <a:cxn ang="0">
                  <a:pos x="83" y="87"/>
                </a:cxn>
                <a:cxn ang="0">
                  <a:pos x="581" y="87"/>
                </a:cxn>
                <a:cxn ang="0">
                  <a:pos x="581" y="1153"/>
                </a:cxn>
                <a:cxn ang="0">
                  <a:pos x="83" y="1153"/>
                </a:cxn>
                <a:cxn ang="0">
                  <a:pos x="581" y="63"/>
                </a:cxn>
                <a:cxn ang="0">
                  <a:pos x="83" y="63"/>
                </a:cxn>
                <a:cxn ang="0">
                  <a:pos x="83" y="45"/>
                </a:cxn>
                <a:cxn ang="0">
                  <a:pos x="581" y="45"/>
                </a:cxn>
                <a:cxn ang="0">
                  <a:pos x="581" y="63"/>
                </a:cxn>
                <a:cxn ang="0">
                  <a:pos x="616" y="1255"/>
                </a:cxn>
                <a:cxn ang="0">
                  <a:pos x="603" y="1255"/>
                </a:cxn>
                <a:cxn ang="0">
                  <a:pos x="603" y="45"/>
                </a:cxn>
                <a:cxn ang="0">
                  <a:pos x="616" y="45"/>
                </a:cxn>
                <a:cxn ang="0">
                  <a:pos x="616" y="1255"/>
                </a:cxn>
              </a:cxnLst>
              <a:rect l="0" t="0" r="0" b="0"/>
              <a:pathLst>
                <a:path w="1166" h="2356">
                  <a:moveTo>
                    <a:pt x="0" y="2293"/>
                  </a:moveTo>
                  <a:lnTo>
                    <a:pt x="328" y="2293"/>
                  </a:lnTo>
                  <a:cubicBezTo>
                    <a:pt x="344" y="2330"/>
                    <a:pt x="379" y="2355"/>
                    <a:pt x="423" y="2355"/>
                  </a:cubicBezTo>
                  <a:cubicBezTo>
                    <a:pt x="481" y="2355"/>
                    <a:pt x="526" y="2309"/>
                    <a:pt x="526" y="2252"/>
                  </a:cubicBezTo>
                  <a:cubicBezTo>
                    <a:pt x="526" y="2194"/>
                    <a:pt x="481" y="2149"/>
                    <a:pt x="423" y="2149"/>
                  </a:cubicBezTo>
                  <a:cubicBezTo>
                    <a:pt x="379" y="2149"/>
                    <a:pt x="345" y="2174"/>
                    <a:pt x="328" y="2212"/>
                  </a:cubicBezTo>
                  <a:lnTo>
                    <a:pt x="143" y="2212"/>
                  </a:lnTo>
                  <a:lnTo>
                    <a:pt x="143" y="2070"/>
                  </a:lnTo>
                  <a:lnTo>
                    <a:pt x="1024" y="2070"/>
                  </a:lnTo>
                  <a:lnTo>
                    <a:pt x="1024" y="2212"/>
                  </a:lnTo>
                  <a:lnTo>
                    <a:pt x="828" y="2212"/>
                  </a:lnTo>
                  <a:cubicBezTo>
                    <a:pt x="812" y="2174"/>
                    <a:pt x="776" y="2149"/>
                    <a:pt x="733" y="2149"/>
                  </a:cubicBezTo>
                  <a:cubicBezTo>
                    <a:pt x="675" y="2149"/>
                    <a:pt x="630" y="2194"/>
                    <a:pt x="630" y="2252"/>
                  </a:cubicBezTo>
                  <a:cubicBezTo>
                    <a:pt x="630" y="2309"/>
                    <a:pt x="675" y="2355"/>
                    <a:pt x="733" y="2355"/>
                  </a:cubicBezTo>
                  <a:cubicBezTo>
                    <a:pt x="776" y="2355"/>
                    <a:pt x="811" y="2330"/>
                    <a:pt x="828" y="2293"/>
                  </a:cubicBezTo>
                  <a:lnTo>
                    <a:pt x="1165" y="2293"/>
                  </a:lnTo>
                  <a:lnTo>
                    <a:pt x="1165" y="0"/>
                  </a:lnTo>
                  <a:lnTo>
                    <a:pt x="0" y="0"/>
                  </a:lnTo>
                  <a:lnTo>
                    <a:pt x="0" y="2293"/>
                  </a:lnTo>
                  <a:close/>
                  <a:moveTo>
                    <a:pt x="106" y="2215"/>
                  </a:moveTo>
                  <a:lnTo>
                    <a:pt x="77" y="2215"/>
                  </a:lnTo>
                  <a:lnTo>
                    <a:pt x="77" y="79"/>
                  </a:lnTo>
                  <a:lnTo>
                    <a:pt x="106" y="79"/>
                  </a:lnTo>
                  <a:lnTo>
                    <a:pt x="106" y="2215"/>
                  </a:lnTo>
                  <a:close/>
                  <a:moveTo>
                    <a:pt x="146" y="2034"/>
                  </a:moveTo>
                  <a:lnTo>
                    <a:pt x="146" y="153"/>
                  </a:lnTo>
                  <a:lnTo>
                    <a:pt x="1027" y="153"/>
                  </a:lnTo>
                  <a:lnTo>
                    <a:pt x="1027" y="2034"/>
                  </a:lnTo>
                  <a:lnTo>
                    <a:pt x="146" y="2034"/>
                  </a:lnTo>
                  <a:close/>
                  <a:moveTo>
                    <a:pt x="1027" y="112"/>
                  </a:moveTo>
                  <a:lnTo>
                    <a:pt x="146" y="112"/>
                  </a:lnTo>
                  <a:lnTo>
                    <a:pt x="146" y="79"/>
                  </a:lnTo>
                  <a:lnTo>
                    <a:pt x="1027" y="79"/>
                  </a:lnTo>
                  <a:lnTo>
                    <a:pt x="1027" y="112"/>
                  </a:lnTo>
                  <a:close/>
                  <a:moveTo>
                    <a:pt x="1089" y="2215"/>
                  </a:moveTo>
                  <a:lnTo>
                    <a:pt x="1066" y="2215"/>
                  </a:lnTo>
                  <a:lnTo>
                    <a:pt x="1066" y="79"/>
                  </a:lnTo>
                  <a:lnTo>
                    <a:pt x="1089" y="79"/>
                  </a:lnTo>
                  <a:lnTo>
                    <a:pt x="1089" y="221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2" name="任意多边形 668"/>
            <p:cNvSpPr/>
            <p:nvPr/>
          </p:nvSpPr>
          <p:spPr>
            <a:xfrm>
              <a:off x="11248" y="2858"/>
              <a:ext cx="467" cy="157"/>
            </a:xfrm>
            <a:custGeom>
              <a:avLst/>
              <a:gdLst/>
              <a:ahLst/>
              <a:cxnLst>
                <a:cxn ang="0">
                  <a:pos x="466" y="156"/>
                </a:cxn>
                <a:cxn ang="0">
                  <a:pos x="0" y="156"/>
                </a:cxn>
                <a:cxn ang="0">
                  <a:pos x="0" y="0"/>
                </a:cxn>
                <a:cxn ang="0">
                  <a:pos x="466" y="0"/>
                </a:cxn>
                <a:cxn ang="0">
                  <a:pos x="466" y="156"/>
                </a:cxn>
                <a:cxn ang="0">
                  <a:pos x="24" y="135"/>
                </a:cxn>
                <a:cxn ang="0">
                  <a:pos x="445" y="135"/>
                </a:cxn>
                <a:cxn ang="0">
                  <a:pos x="445" y="22"/>
                </a:cxn>
                <a:cxn ang="0">
                  <a:pos x="24" y="22"/>
                </a:cxn>
                <a:cxn ang="0">
                  <a:pos x="24" y="135"/>
                </a:cxn>
              </a:cxnLst>
              <a:rect l="0" t="0" r="0" b="0"/>
              <a:pathLst>
                <a:path w="826" h="280">
                  <a:moveTo>
                    <a:pt x="825" y="279"/>
                  </a:moveTo>
                  <a:lnTo>
                    <a:pt x="0" y="279"/>
                  </a:lnTo>
                  <a:lnTo>
                    <a:pt x="0" y="0"/>
                  </a:lnTo>
                  <a:lnTo>
                    <a:pt x="825" y="0"/>
                  </a:lnTo>
                  <a:lnTo>
                    <a:pt x="825" y="279"/>
                  </a:lnTo>
                  <a:close/>
                  <a:moveTo>
                    <a:pt x="42" y="240"/>
                  </a:moveTo>
                  <a:lnTo>
                    <a:pt x="787" y="240"/>
                  </a:lnTo>
                  <a:lnTo>
                    <a:pt x="787" y="39"/>
                  </a:lnTo>
                  <a:lnTo>
                    <a:pt x="42" y="39"/>
                  </a:lnTo>
                  <a:lnTo>
                    <a:pt x="42" y="24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3" name="任意多边形 669"/>
            <p:cNvSpPr/>
            <p:nvPr/>
          </p:nvSpPr>
          <p:spPr>
            <a:xfrm>
              <a:off x="11310" y="2870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4" name="任意多边形 670"/>
            <p:cNvSpPr/>
            <p:nvPr/>
          </p:nvSpPr>
          <p:spPr>
            <a:xfrm>
              <a:off x="11638" y="2870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5" name="任意多边形 671"/>
            <p:cNvSpPr/>
            <p:nvPr/>
          </p:nvSpPr>
          <p:spPr>
            <a:xfrm>
              <a:off x="11248" y="3005"/>
              <a:ext cx="467" cy="148"/>
            </a:xfrm>
            <a:custGeom>
              <a:avLst/>
              <a:gdLst/>
              <a:ahLst/>
              <a:cxnLst>
                <a:cxn ang="0">
                  <a:pos x="455" y="147"/>
                </a:cxn>
                <a:cxn ang="0">
                  <a:pos x="11" y="147"/>
                </a:cxn>
                <a:cxn ang="0">
                  <a:pos x="0" y="13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4"/>
                </a:cxn>
                <a:cxn ang="0">
                  <a:pos x="443" y="124"/>
                </a:cxn>
                <a:cxn ang="0">
                  <a:pos x="443" y="0"/>
                </a:cxn>
                <a:cxn ang="0">
                  <a:pos x="465" y="0"/>
                </a:cxn>
                <a:cxn ang="0">
                  <a:pos x="465" y="136"/>
                </a:cxn>
                <a:cxn ang="0">
                  <a:pos x="455" y="147"/>
                </a:cxn>
              </a:cxnLst>
              <a:rect l="0" t="0" r="0" b="0"/>
              <a:pathLst>
                <a:path w="826" h="261">
                  <a:moveTo>
                    <a:pt x="805" y="260"/>
                  </a:moveTo>
                  <a:lnTo>
                    <a:pt x="20" y="260"/>
                  </a:lnTo>
                  <a:cubicBezTo>
                    <a:pt x="8" y="260"/>
                    <a:pt x="0" y="252"/>
                    <a:pt x="0" y="239"/>
                  </a:cubicBezTo>
                  <a:lnTo>
                    <a:pt x="0" y="0"/>
                  </a:lnTo>
                  <a:lnTo>
                    <a:pt x="39" y="0"/>
                  </a:lnTo>
                  <a:lnTo>
                    <a:pt x="39" y="219"/>
                  </a:lnTo>
                  <a:lnTo>
                    <a:pt x="784" y="219"/>
                  </a:lnTo>
                  <a:lnTo>
                    <a:pt x="784" y="0"/>
                  </a:lnTo>
                  <a:lnTo>
                    <a:pt x="823" y="0"/>
                  </a:lnTo>
                  <a:lnTo>
                    <a:pt x="823" y="239"/>
                  </a:lnTo>
                  <a:cubicBezTo>
                    <a:pt x="825" y="252"/>
                    <a:pt x="817" y="260"/>
                    <a:pt x="805" y="2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6" name="任意多边形 672"/>
            <p:cNvSpPr/>
            <p:nvPr/>
          </p:nvSpPr>
          <p:spPr>
            <a:xfrm>
              <a:off x="11310" y="3008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9">
                  <a:moveTo>
                    <a:pt x="20" y="228"/>
                  </a:moveTo>
                  <a:lnTo>
                    <a:pt x="0" y="228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8"/>
                  </a:lnTo>
                  <a:lnTo>
                    <a:pt x="20" y="228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7" name="任意多边形 673"/>
            <p:cNvSpPr/>
            <p:nvPr/>
          </p:nvSpPr>
          <p:spPr>
            <a:xfrm>
              <a:off x="11638" y="3008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9">
                  <a:moveTo>
                    <a:pt x="20" y="228"/>
                  </a:moveTo>
                  <a:lnTo>
                    <a:pt x="0" y="228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8"/>
                  </a:lnTo>
                  <a:lnTo>
                    <a:pt x="20" y="228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" name="任意多边形 674"/>
            <p:cNvSpPr/>
            <p:nvPr/>
          </p:nvSpPr>
          <p:spPr>
            <a:xfrm>
              <a:off x="11248" y="3145"/>
              <a:ext cx="467" cy="148"/>
            </a:xfrm>
            <a:custGeom>
              <a:avLst/>
              <a:gdLst/>
              <a:ahLst/>
              <a:cxnLst>
                <a:cxn ang="0">
                  <a:pos x="455" y="147"/>
                </a:cxn>
                <a:cxn ang="0">
                  <a:pos x="11" y="147"/>
                </a:cxn>
                <a:cxn ang="0">
                  <a:pos x="0" y="13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4"/>
                </a:cxn>
                <a:cxn ang="0">
                  <a:pos x="443" y="124"/>
                </a:cxn>
                <a:cxn ang="0">
                  <a:pos x="443" y="0"/>
                </a:cxn>
                <a:cxn ang="0">
                  <a:pos x="465" y="0"/>
                </a:cxn>
                <a:cxn ang="0">
                  <a:pos x="465" y="136"/>
                </a:cxn>
                <a:cxn ang="0">
                  <a:pos x="455" y="147"/>
                </a:cxn>
              </a:cxnLst>
              <a:rect l="0" t="0" r="0" b="0"/>
              <a:pathLst>
                <a:path w="826" h="262">
                  <a:moveTo>
                    <a:pt x="805" y="261"/>
                  </a:moveTo>
                  <a:lnTo>
                    <a:pt x="20" y="261"/>
                  </a:lnTo>
                  <a:cubicBezTo>
                    <a:pt x="8" y="261"/>
                    <a:pt x="0" y="254"/>
                    <a:pt x="0" y="241"/>
                  </a:cubicBezTo>
                  <a:lnTo>
                    <a:pt x="0" y="0"/>
                  </a:lnTo>
                  <a:lnTo>
                    <a:pt x="39" y="0"/>
                  </a:lnTo>
                  <a:lnTo>
                    <a:pt x="39" y="219"/>
                  </a:lnTo>
                  <a:lnTo>
                    <a:pt x="784" y="219"/>
                  </a:lnTo>
                  <a:lnTo>
                    <a:pt x="784" y="0"/>
                  </a:lnTo>
                  <a:lnTo>
                    <a:pt x="823" y="0"/>
                  </a:lnTo>
                  <a:lnTo>
                    <a:pt x="823" y="240"/>
                  </a:lnTo>
                  <a:cubicBezTo>
                    <a:pt x="825" y="252"/>
                    <a:pt x="817" y="261"/>
                    <a:pt x="805" y="261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9" name="任意多边形 675"/>
            <p:cNvSpPr/>
            <p:nvPr/>
          </p:nvSpPr>
          <p:spPr>
            <a:xfrm>
              <a:off x="11310" y="3148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0" name="任意多边形 676"/>
            <p:cNvSpPr/>
            <p:nvPr/>
          </p:nvSpPr>
          <p:spPr>
            <a:xfrm>
              <a:off x="11638" y="3148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任意多边形 677"/>
            <p:cNvSpPr/>
            <p:nvPr/>
          </p:nvSpPr>
          <p:spPr>
            <a:xfrm>
              <a:off x="11248" y="3280"/>
              <a:ext cx="467" cy="148"/>
            </a:xfrm>
            <a:custGeom>
              <a:avLst/>
              <a:gdLst/>
              <a:ahLst/>
              <a:cxnLst>
                <a:cxn ang="0">
                  <a:pos x="455" y="147"/>
                </a:cxn>
                <a:cxn ang="0">
                  <a:pos x="11" y="147"/>
                </a:cxn>
                <a:cxn ang="0">
                  <a:pos x="0" y="13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5"/>
                </a:cxn>
                <a:cxn ang="0">
                  <a:pos x="443" y="125"/>
                </a:cxn>
                <a:cxn ang="0">
                  <a:pos x="443" y="0"/>
                </a:cxn>
                <a:cxn ang="0">
                  <a:pos x="465" y="0"/>
                </a:cxn>
                <a:cxn ang="0">
                  <a:pos x="465" y="136"/>
                </a:cxn>
                <a:cxn ang="0">
                  <a:pos x="455" y="147"/>
                </a:cxn>
              </a:cxnLst>
              <a:rect l="0" t="0" r="0" b="0"/>
              <a:pathLst>
                <a:path w="826" h="261">
                  <a:moveTo>
                    <a:pt x="805" y="260"/>
                  </a:moveTo>
                  <a:lnTo>
                    <a:pt x="20" y="260"/>
                  </a:lnTo>
                  <a:cubicBezTo>
                    <a:pt x="8" y="260"/>
                    <a:pt x="0" y="252"/>
                    <a:pt x="0" y="240"/>
                  </a:cubicBezTo>
                  <a:lnTo>
                    <a:pt x="0" y="0"/>
                  </a:lnTo>
                  <a:lnTo>
                    <a:pt x="39" y="0"/>
                  </a:lnTo>
                  <a:lnTo>
                    <a:pt x="39" y="220"/>
                  </a:lnTo>
                  <a:lnTo>
                    <a:pt x="784" y="220"/>
                  </a:lnTo>
                  <a:lnTo>
                    <a:pt x="784" y="0"/>
                  </a:lnTo>
                  <a:lnTo>
                    <a:pt x="823" y="0"/>
                  </a:lnTo>
                  <a:lnTo>
                    <a:pt x="823" y="240"/>
                  </a:lnTo>
                  <a:cubicBezTo>
                    <a:pt x="825" y="251"/>
                    <a:pt x="817" y="260"/>
                    <a:pt x="805" y="2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任意多边形 678"/>
            <p:cNvSpPr/>
            <p:nvPr/>
          </p:nvSpPr>
          <p:spPr>
            <a:xfrm>
              <a:off x="11310" y="3283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任意多边形 679"/>
            <p:cNvSpPr/>
            <p:nvPr/>
          </p:nvSpPr>
          <p:spPr>
            <a:xfrm>
              <a:off x="11638" y="3283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任意多边形 680"/>
            <p:cNvSpPr/>
            <p:nvPr/>
          </p:nvSpPr>
          <p:spPr>
            <a:xfrm>
              <a:off x="11248" y="3418"/>
              <a:ext cx="467" cy="147"/>
            </a:xfrm>
            <a:custGeom>
              <a:avLst/>
              <a:gdLst/>
              <a:ahLst/>
              <a:cxnLst>
                <a:cxn ang="0">
                  <a:pos x="455" y="146"/>
                </a:cxn>
                <a:cxn ang="0">
                  <a:pos x="11" y="146"/>
                </a:cxn>
                <a:cxn ang="0">
                  <a:pos x="0" y="135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3"/>
                </a:cxn>
                <a:cxn ang="0">
                  <a:pos x="443" y="123"/>
                </a:cxn>
                <a:cxn ang="0">
                  <a:pos x="443" y="0"/>
                </a:cxn>
                <a:cxn ang="0">
                  <a:pos x="465" y="0"/>
                </a:cxn>
                <a:cxn ang="0">
                  <a:pos x="465" y="135"/>
                </a:cxn>
                <a:cxn ang="0">
                  <a:pos x="455" y="146"/>
                </a:cxn>
              </a:cxnLst>
              <a:rect l="0" t="0" r="0" b="0"/>
              <a:pathLst>
                <a:path w="826" h="261">
                  <a:moveTo>
                    <a:pt x="805" y="260"/>
                  </a:moveTo>
                  <a:lnTo>
                    <a:pt x="20" y="260"/>
                  </a:lnTo>
                  <a:cubicBezTo>
                    <a:pt x="8" y="260"/>
                    <a:pt x="0" y="252"/>
                    <a:pt x="0" y="240"/>
                  </a:cubicBezTo>
                  <a:lnTo>
                    <a:pt x="0" y="0"/>
                  </a:lnTo>
                  <a:lnTo>
                    <a:pt x="39" y="0"/>
                  </a:lnTo>
                  <a:lnTo>
                    <a:pt x="39" y="219"/>
                  </a:lnTo>
                  <a:lnTo>
                    <a:pt x="784" y="219"/>
                  </a:lnTo>
                  <a:lnTo>
                    <a:pt x="784" y="0"/>
                  </a:lnTo>
                  <a:lnTo>
                    <a:pt x="823" y="0"/>
                  </a:lnTo>
                  <a:lnTo>
                    <a:pt x="823" y="240"/>
                  </a:lnTo>
                  <a:cubicBezTo>
                    <a:pt x="825" y="252"/>
                    <a:pt x="817" y="260"/>
                    <a:pt x="805" y="2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任意多边形 681"/>
            <p:cNvSpPr/>
            <p:nvPr/>
          </p:nvSpPr>
          <p:spPr>
            <a:xfrm>
              <a:off x="11310" y="3423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6" name="任意多边形 682"/>
            <p:cNvSpPr/>
            <p:nvPr/>
          </p:nvSpPr>
          <p:spPr>
            <a:xfrm>
              <a:off x="11638" y="3423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7" name="任意多边形 683"/>
            <p:cNvSpPr/>
            <p:nvPr/>
          </p:nvSpPr>
          <p:spPr>
            <a:xfrm>
              <a:off x="11250" y="3558"/>
              <a:ext cx="23" cy="150"/>
            </a:xfrm>
            <a:custGeom>
              <a:avLst/>
              <a:gdLst/>
              <a:ahLst/>
              <a:cxnLst>
                <a:cxn ang="0">
                  <a:pos x="12" y="149"/>
                </a:cxn>
                <a:cxn ang="0">
                  <a:pos x="0" y="14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49"/>
                </a:cxn>
                <a:cxn ang="0">
                  <a:pos x="12" y="149"/>
                </a:cxn>
              </a:cxnLst>
              <a:rect l="0" t="0" r="0" b="0"/>
              <a:pathLst>
                <a:path w="40" h="265">
                  <a:moveTo>
                    <a:pt x="20" y="264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64"/>
                  </a:lnTo>
                  <a:lnTo>
                    <a:pt x="20" y="264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8" name="任意多边形 684"/>
            <p:cNvSpPr/>
            <p:nvPr/>
          </p:nvSpPr>
          <p:spPr>
            <a:xfrm>
              <a:off x="11695" y="3558"/>
              <a:ext cx="23" cy="150"/>
            </a:xfrm>
            <a:custGeom>
              <a:avLst/>
              <a:gdLst/>
              <a:ahLst/>
              <a:cxnLst>
                <a:cxn ang="0">
                  <a:pos x="11" y="149"/>
                </a:cxn>
                <a:cxn ang="0">
                  <a:pos x="0" y="14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49"/>
                </a:cxn>
                <a:cxn ang="0">
                  <a:pos x="11" y="149"/>
                </a:cxn>
              </a:cxnLst>
              <a:rect l="0" t="0" r="0" b="0"/>
              <a:pathLst>
                <a:path w="40" h="265">
                  <a:moveTo>
                    <a:pt x="19" y="264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64"/>
                  </a:lnTo>
                  <a:lnTo>
                    <a:pt x="19" y="264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9" name="任意多边形 685"/>
            <p:cNvSpPr/>
            <p:nvPr/>
          </p:nvSpPr>
          <p:spPr>
            <a:xfrm>
              <a:off x="11310" y="3560"/>
              <a:ext cx="23" cy="143"/>
            </a:xfrm>
            <a:custGeom>
              <a:avLst/>
              <a:gdLst/>
              <a:ahLst/>
              <a:cxnLst>
                <a:cxn ang="0">
                  <a:pos x="12" y="142"/>
                </a:cxn>
                <a:cxn ang="0">
                  <a:pos x="0" y="142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42"/>
                </a:cxn>
                <a:cxn ang="0">
                  <a:pos x="12" y="142"/>
                </a:cxn>
              </a:cxnLst>
              <a:rect l="0" t="0" r="0" b="0"/>
              <a:pathLst>
                <a:path w="40" h="251">
                  <a:moveTo>
                    <a:pt x="20" y="25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50"/>
                  </a:lnTo>
                  <a:lnTo>
                    <a:pt x="20" y="25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0" name="任意多边形 686"/>
            <p:cNvSpPr/>
            <p:nvPr/>
          </p:nvSpPr>
          <p:spPr>
            <a:xfrm>
              <a:off x="11638" y="3560"/>
              <a:ext cx="22" cy="143"/>
            </a:xfrm>
            <a:custGeom>
              <a:avLst/>
              <a:gdLst/>
              <a:ahLst/>
              <a:cxnLst>
                <a:cxn ang="0">
                  <a:pos x="11" y="142"/>
                </a:cxn>
                <a:cxn ang="0">
                  <a:pos x="0" y="142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42"/>
                </a:cxn>
                <a:cxn ang="0">
                  <a:pos x="11" y="142"/>
                </a:cxn>
              </a:cxnLst>
              <a:rect l="0" t="0" r="0" b="0"/>
              <a:pathLst>
                <a:path w="40" h="251">
                  <a:moveTo>
                    <a:pt x="20" y="25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50"/>
                  </a:lnTo>
                  <a:lnTo>
                    <a:pt x="20" y="25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61" name="文本框 1062"/>
          <p:cNvSpPr txBox="1"/>
          <p:nvPr/>
        </p:nvSpPr>
        <p:spPr>
          <a:xfrm>
            <a:off x="5446353" y="5383494"/>
            <a:ext cx="915921" cy="33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OceanStor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 Pacific</a:t>
            </a:r>
          </a:p>
        </p:txBody>
      </p:sp>
      <p:grpSp>
        <p:nvGrpSpPr>
          <p:cNvPr id="362" name="组合 665"/>
          <p:cNvGrpSpPr/>
          <p:nvPr/>
        </p:nvGrpSpPr>
        <p:grpSpPr>
          <a:xfrm>
            <a:off x="8309547" y="4827892"/>
            <a:ext cx="349902" cy="499859"/>
            <a:chOff x="11153" y="2543"/>
            <a:chExt cx="660" cy="1335"/>
          </a:xfrm>
          <a:solidFill>
            <a:schemeClr val="bg1">
              <a:lumMod val="75000"/>
            </a:schemeClr>
          </a:solidFill>
        </p:grpSpPr>
        <p:sp>
          <p:nvSpPr>
            <p:cNvPr id="363" name="任意多边形 666"/>
            <p:cNvSpPr/>
            <p:nvPr/>
          </p:nvSpPr>
          <p:spPr>
            <a:xfrm>
              <a:off x="11253" y="2653"/>
              <a:ext cx="46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9"/>
                </a:cxn>
                <a:cxn ang="0">
                  <a:pos x="459" y="179"/>
                </a:cxn>
                <a:cxn ang="0">
                  <a:pos x="459" y="0"/>
                </a:cxn>
                <a:cxn ang="0">
                  <a:pos x="0" y="0"/>
                </a:cxn>
                <a:cxn ang="0">
                  <a:pos x="446" y="166"/>
                </a:cxn>
                <a:cxn ang="0">
                  <a:pos x="13" y="166"/>
                </a:cxn>
                <a:cxn ang="0">
                  <a:pos x="13" y="13"/>
                </a:cxn>
                <a:cxn ang="0">
                  <a:pos x="446" y="13"/>
                </a:cxn>
                <a:cxn ang="0">
                  <a:pos x="446" y="166"/>
                </a:cxn>
              </a:cxnLst>
              <a:rect l="0" t="0" r="0" b="0"/>
              <a:pathLst>
                <a:path w="813" h="318">
                  <a:moveTo>
                    <a:pt x="0" y="0"/>
                  </a:moveTo>
                  <a:lnTo>
                    <a:pt x="0" y="317"/>
                  </a:lnTo>
                  <a:lnTo>
                    <a:pt x="812" y="317"/>
                  </a:lnTo>
                  <a:lnTo>
                    <a:pt x="812" y="0"/>
                  </a:lnTo>
                  <a:lnTo>
                    <a:pt x="0" y="0"/>
                  </a:lnTo>
                  <a:close/>
                  <a:moveTo>
                    <a:pt x="789" y="294"/>
                  </a:moveTo>
                  <a:lnTo>
                    <a:pt x="23" y="294"/>
                  </a:lnTo>
                  <a:lnTo>
                    <a:pt x="23" y="23"/>
                  </a:lnTo>
                  <a:lnTo>
                    <a:pt x="789" y="23"/>
                  </a:lnTo>
                  <a:lnTo>
                    <a:pt x="789" y="29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4" name="任意多边形 667"/>
            <p:cNvSpPr/>
            <p:nvPr/>
          </p:nvSpPr>
          <p:spPr>
            <a:xfrm>
              <a:off x="11153" y="2543"/>
              <a:ext cx="660" cy="1335"/>
            </a:xfrm>
            <a:custGeom>
              <a:avLst/>
              <a:gdLst/>
              <a:ahLst/>
              <a:cxnLst>
                <a:cxn ang="0">
                  <a:pos x="0" y="1299"/>
                </a:cxn>
                <a:cxn ang="0">
                  <a:pos x="186" y="1299"/>
                </a:cxn>
                <a:cxn ang="0">
                  <a:pos x="239" y="1334"/>
                </a:cxn>
                <a:cxn ang="0">
                  <a:pos x="298" y="1276"/>
                </a:cxn>
                <a:cxn ang="0">
                  <a:pos x="239" y="1218"/>
                </a:cxn>
                <a:cxn ang="0">
                  <a:pos x="186" y="1253"/>
                </a:cxn>
                <a:cxn ang="0">
                  <a:pos x="81" y="1253"/>
                </a:cxn>
                <a:cxn ang="0">
                  <a:pos x="81" y="1173"/>
                </a:cxn>
                <a:cxn ang="0">
                  <a:pos x="580" y="1173"/>
                </a:cxn>
                <a:cxn ang="0">
                  <a:pos x="580" y="1253"/>
                </a:cxn>
                <a:cxn ang="0">
                  <a:pos x="469" y="1253"/>
                </a:cxn>
                <a:cxn ang="0">
                  <a:pos x="415" y="1218"/>
                </a:cxn>
                <a:cxn ang="0">
                  <a:pos x="357" y="1276"/>
                </a:cxn>
                <a:cxn ang="0">
                  <a:pos x="415" y="1334"/>
                </a:cxn>
                <a:cxn ang="0">
                  <a:pos x="469" y="1299"/>
                </a:cxn>
                <a:cxn ang="0">
                  <a:pos x="659" y="1299"/>
                </a:cxn>
                <a:cxn ang="0">
                  <a:pos x="659" y="0"/>
                </a:cxn>
                <a:cxn ang="0">
                  <a:pos x="0" y="0"/>
                </a:cxn>
                <a:cxn ang="0">
                  <a:pos x="0" y="1299"/>
                </a:cxn>
                <a:cxn ang="0">
                  <a:pos x="60" y="1255"/>
                </a:cxn>
                <a:cxn ang="0">
                  <a:pos x="44" y="1255"/>
                </a:cxn>
                <a:cxn ang="0">
                  <a:pos x="44" y="45"/>
                </a:cxn>
                <a:cxn ang="0">
                  <a:pos x="60" y="45"/>
                </a:cxn>
                <a:cxn ang="0">
                  <a:pos x="60" y="1255"/>
                </a:cxn>
                <a:cxn ang="0">
                  <a:pos x="83" y="1153"/>
                </a:cxn>
                <a:cxn ang="0">
                  <a:pos x="83" y="87"/>
                </a:cxn>
                <a:cxn ang="0">
                  <a:pos x="581" y="87"/>
                </a:cxn>
                <a:cxn ang="0">
                  <a:pos x="581" y="1153"/>
                </a:cxn>
                <a:cxn ang="0">
                  <a:pos x="83" y="1153"/>
                </a:cxn>
                <a:cxn ang="0">
                  <a:pos x="581" y="63"/>
                </a:cxn>
                <a:cxn ang="0">
                  <a:pos x="83" y="63"/>
                </a:cxn>
                <a:cxn ang="0">
                  <a:pos x="83" y="45"/>
                </a:cxn>
                <a:cxn ang="0">
                  <a:pos x="581" y="45"/>
                </a:cxn>
                <a:cxn ang="0">
                  <a:pos x="581" y="63"/>
                </a:cxn>
                <a:cxn ang="0">
                  <a:pos x="616" y="1255"/>
                </a:cxn>
                <a:cxn ang="0">
                  <a:pos x="603" y="1255"/>
                </a:cxn>
                <a:cxn ang="0">
                  <a:pos x="603" y="45"/>
                </a:cxn>
                <a:cxn ang="0">
                  <a:pos x="616" y="45"/>
                </a:cxn>
                <a:cxn ang="0">
                  <a:pos x="616" y="1255"/>
                </a:cxn>
              </a:cxnLst>
              <a:rect l="0" t="0" r="0" b="0"/>
              <a:pathLst>
                <a:path w="1166" h="2356">
                  <a:moveTo>
                    <a:pt x="0" y="2293"/>
                  </a:moveTo>
                  <a:lnTo>
                    <a:pt x="328" y="2293"/>
                  </a:lnTo>
                  <a:cubicBezTo>
                    <a:pt x="344" y="2330"/>
                    <a:pt x="379" y="2355"/>
                    <a:pt x="423" y="2355"/>
                  </a:cubicBezTo>
                  <a:cubicBezTo>
                    <a:pt x="481" y="2355"/>
                    <a:pt x="526" y="2309"/>
                    <a:pt x="526" y="2252"/>
                  </a:cubicBezTo>
                  <a:cubicBezTo>
                    <a:pt x="526" y="2194"/>
                    <a:pt x="481" y="2149"/>
                    <a:pt x="423" y="2149"/>
                  </a:cubicBezTo>
                  <a:cubicBezTo>
                    <a:pt x="379" y="2149"/>
                    <a:pt x="345" y="2174"/>
                    <a:pt x="328" y="2212"/>
                  </a:cubicBezTo>
                  <a:lnTo>
                    <a:pt x="143" y="2212"/>
                  </a:lnTo>
                  <a:lnTo>
                    <a:pt x="143" y="2070"/>
                  </a:lnTo>
                  <a:lnTo>
                    <a:pt x="1024" y="2070"/>
                  </a:lnTo>
                  <a:lnTo>
                    <a:pt x="1024" y="2212"/>
                  </a:lnTo>
                  <a:lnTo>
                    <a:pt x="828" y="2212"/>
                  </a:lnTo>
                  <a:cubicBezTo>
                    <a:pt x="812" y="2174"/>
                    <a:pt x="776" y="2149"/>
                    <a:pt x="733" y="2149"/>
                  </a:cubicBezTo>
                  <a:cubicBezTo>
                    <a:pt x="675" y="2149"/>
                    <a:pt x="630" y="2194"/>
                    <a:pt x="630" y="2252"/>
                  </a:cubicBezTo>
                  <a:cubicBezTo>
                    <a:pt x="630" y="2309"/>
                    <a:pt x="675" y="2355"/>
                    <a:pt x="733" y="2355"/>
                  </a:cubicBezTo>
                  <a:cubicBezTo>
                    <a:pt x="776" y="2355"/>
                    <a:pt x="811" y="2330"/>
                    <a:pt x="828" y="2293"/>
                  </a:cubicBezTo>
                  <a:lnTo>
                    <a:pt x="1165" y="2293"/>
                  </a:lnTo>
                  <a:lnTo>
                    <a:pt x="1165" y="0"/>
                  </a:lnTo>
                  <a:lnTo>
                    <a:pt x="0" y="0"/>
                  </a:lnTo>
                  <a:lnTo>
                    <a:pt x="0" y="2293"/>
                  </a:lnTo>
                  <a:close/>
                  <a:moveTo>
                    <a:pt x="106" y="2215"/>
                  </a:moveTo>
                  <a:lnTo>
                    <a:pt x="77" y="2215"/>
                  </a:lnTo>
                  <a:lnTo>
                    <a:pt x="77" y="79"/>
                  </a:lnTo>
                  <a:lnTo>
                    <a:pt x="106" y="79"/>
                  </a:lnTo>
                  <a:lnTo>
                    <a:pt x="106" y="2215"/>
                  </a:lnTo>
                  <a:close/>
                  <a:moveTo>
                    <a:pt x="146" y="2034"/>
                  </a:moveTo>
                  <a:lnTo>
                    <a:pt x="146" y="153"/>
                  </a:lnTo>
                  <a:lnTo>
                    <a:pt x="1027" y="153"/>
                  </a:lnTo>
                  <a:lnTo>
                    <a:pt x="1027" y="2034"/>
                  </a:lnTo>
                  <a:lnTo>
                    <a:pt x="146" y="2034"/>
                  </a:lnTo>
                  <a:close/>
                  <a:moveTo>
                    <a:pt x="1027" y="112"/>
                  </a:moveTo>
                  <a:lnTo>
                    <a:pt x="146" y="112"/>
                  </a:lnTo>
                  <a:lnTo>
                    <a:pt x="146" y="79"/>
                  </a:lnTo>
                  <a:lnTo>
                    <a:pt x="1027" y="79"/>
                  </a:lnTo>
                  <a:lnTo>
                    <a:pt x="1027" y="112"/>
                  </a:lnTo>
                  <a:close/>
                  <a:moveTo>
                    <a:pt x="1089" y="2215"/>
                  </a:moveTo>
                  <a:lnTo>
                    <a:pt x="1066" y="2215"/>
                  </a:lnTo>
                  <a:lnTo>
                    <a:pt x="1066" y="79"/>
                  </a:lnTo>
                  <a:lnTo>
                    <a:pt x="1089" y="79"/>
                  </a:lnTo>
                  <a:lnTo>
                    <a:pt x="1089" y="221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5" name="任意多边形 668"/>
            <p:cNvSpPr/>
            <p:nvPr/>
          </p:nvSpPr>
          <p:spPr>
            <a:xfrm>
              <a:off x="11248" y="2858"/>
              <a:ext cx="467" cy="157"/>
            </a:xfrm>
            <a:custGeom>
              <a:avLst/>
              <a:gdLst/>
              <a:ahLst/>
              <a:cxnLst>
                <a:cxn ang="0">
                  <a:pos x="466" y="156"/>
                </a:cxn>
                <a:cxn ang="0">
                  <a:pos x="0" y="156"/>
                </a:cxn>
                <a:cxn ang="0">
                  <a:pos x="0" y="0"/>
                </a:cxn>
                <a:cxn ang="0">
                  <a:pos x="466" y="0"/>
                </a:cxn>
                <a:cxn ang="0">
                  <a:pos x="466" y="156"/>
                </a:cxn>
                <a:cxn ang="0">
                  <a:pos x="24" y="135"/>
                </a:cxn>
                <a:cxn ang="0">
                  <a:pos x="445" y="135"/>
                </a:cxn>
                <a:cxn ang="0">
                  <a:pos x="445" y="22"/>
                </a:cxn>
                <a:cxn ang="0">
                  <a:pos x="24" y="22"/>
                </a:cxn>
                <a:cxn ang="0">
                  <a:pos x="24" y="135"/>
                </a:cxn>
              </a:cxnLst>
              <a:rect l="0" t="0" r="0" b="0"/>
              <a:pathLst>
                <a:path w="826" h="280">
                  <a:moveTo>
                    <a:pt x="825" y="279"/>
                  </a:moveTo>
                  <a:lnTo>
                    <a:pt x="0" y="279"/>
                  </a:lnTo>
                  <a:lnTo>
                    <a:pt x="0" y="0"/>
                  </a:lnTo>
                  <a:lnTo>
                    <a:pt x="825" y="0"/>
                  </a:lnTo>
                  <a:lnTo>
                    <a:pt x="825" y="279"/>
                  </a:lnTo>
                  <a:close/>
                  <a:moveTo>
                    <a:pt x="42" y="240"/>
                  </a:moveTo>
                  <a:lnTo>
                    <a:pt x="787" y="240"/>
                  </a:lnTo>
                  <a:lnTo>
                    <a:pt x="787" y="39"/>
                  </a:lnTo>
                  <a:lnTo>
                    <a:pt x="42" y="39"/>
                  </a:lnTo>
                  <a:lnTo>
                    <a:pt x="42" y="24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6" name="任意多边形 669"/>
            <p:cNvSpPr/>
            <p:nvPr/>
          </p:nvSpPr>
          <p:spPr>
            <a:xfrm>
              <a:off x="11310" y="2870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任意多边形 670"/>
            <p:cNvSpPr/>
            <p:nvPr/>
          </p:nvSpPr>
          <p:spPr>
            <a:xfrm>
              <a:off x="11638" y="2870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8" name="任意多边形 671"/>
            <p:cNvSpPr/>
            <p:nvPr/>
          </p:nvSpPr>
          <p:spPr>
            <a:xfrm>
              <a:off x="11248" y="3005"/>
              <a:ext cx="467" cy="148"/>
            </a:xfrm>
            <a:custGeom>
              <a:avLst/>
              <a:gdLst/>
              <a:ahLst/>
              <a:cxnLst>
                <a:cxn ang="0">
                  <a:pos x="455" y="147"/>
                </a:cxn>
                <a:cxn ang="0">
                  <a:pos x="11" y="147"/>
                </a:cxn>
                <a:cxn ang="0">
                  <a:pos x="0" y="13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4"/>
                </a:cxn>
                <a:cxn ang="0">
                  <a:pos x="443" y="124"/>
                </a:cxn>
                <a:cxn ang="0">
                  <a:pos x="443" y="0"/>
                </a:cxn>
                <a:cxn ang="0">
                  <a:pos x="465" y="0"/>
                </a:cxn>
                <a:cxn ang="0">
                  <a:pos x="465" y="136"/>
                </a:cxn>
                <a:cxn ang="0">
                  <a:pos x="455" y="147"/>
                </a:cxn>
              </a:cxnLst>
              <a:rect l="0" t="0" r="0" b="0"/>
              <a:pathLst>
                <a:path w="826" h="261">
                  <a:moveTo>
                    <a:pt x="805" y="260"/>
                  </a:moveTo>
                  <a:lnTo>
                    <a:pt x="20" y="260"/>
                  </a:lnTo>
                  <a:cubicBezTo>
                    <a:pt x="8" y="260"/>
                    <a:pt x="0" y="252"/>
                    <a:pt x="0" y="239"/>
                  </a:cubicBezTo>
                  <a:lnTo>
                    <a:pt x="0" y="0"/>
                  </a:lnTo>
                  <a:lnTo>
                    <a:pt x="39" y="0"/>
                  </a:lnTo>
                  <a:lnTo>
                    <a:pt x="39" y="219"/>
                  </a:lnTo>
                  <a:lnTo>
                    <a:pt x="784" y="219"/>
                  </a:lnTo>
                  <a:lnTo>
                    <a:pt x="784" y="0"/>
                  </a:lnTo>
                  <a:lnTo>
                    <a:pt x="823" y="0"/>
                  </a:lnTo>
                  <a:lnTo>
                    <a:pt x="823" y="239"/>
                  </a:lnTo>
                  <a:cubicBezTo>
                    <a:pt x="825" y="252"/>
                    <a:pt x="817" y="260"/>
                    <a:pt x="805" y="2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9" name="任意多边形 672"/>
            <p:cNvSpPr/>
            <p:nvPr/>
          </p:nvSpPr>
          <p:spPr>
            <a:xfrm>
              <a:off x="11310" y="3008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9">
                  <a:moveTo>
                    <a:pt x="20" y="228"/>
                  </a:moveTo>
                  <a:lnTo>
                    <a:pt x="0" y="228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8"/>
                  </a:lnTo>
                  <a:lnTo>
                    <a:pt x="20" y="228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0" name="任意多边形 673"/>
            <p:cNvSpPr/>
            <p:nvPr/>
          </p:nvSpPr>
          <p:spPr>
            <a:xfrm>
              <a:off x="11638" y="3008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9">
                  <a:moveTo>
                    <a:pt x="20" y="228"/>
                  </a:moveTo>
                  <a:lnTo>
                    <a:pt x="0" y="228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8"/>
                  </a:lnTo>
                  <a:lnTo>
                    <a:pt x="20" y="228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1" name="任意多边形 674"/>
            <p:cNvSpPr/>
            <p:nvPr/>
          </p:nvSpPr>
          <p:spPr>
            <a:xfrm>
              <a:off x="11248" y="3145"/>
              <a:ext cx="467" cy="148"/>
            </a:xfrm>
            <a:custGeom>
              <a:avLst/>
              <a:gdLst/>
              <a:ahLst/>
              <a:cxnLst>
                <a:cxn ang="0">
                  <a:pos x="455" y="147"/>
                </a:cxn>
                <a:cxn ang="0">
                  <a:pos x="11" y="147"/>
                </a:cxn>
                <a:cxn ang="0">
                  <a:pos x="0" y="13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4"/>
                </a:cxn>
                <a:cxn ang="0">
                  <a:pos x="443" y="124"/>
                </a:cxn>
                <a:cxn ang="0">
                  <a:pos x="443" y="0"/>
                </a:cxn>
                <a:cxn ang="0">
                  <a:pos x="465" y="0"/>
                </a:cxn>
                <a:cxn ang="0">
                  <a:pos x="465" y="136"/>
                </a:cxn>
                <a:cxn ang="0">
                  <a:pos x="455" y="147"/>
                </a:cxn>
              </a:cxnLst>
              <a:rect l="0" t="0" r="0" b="0"/>
              <a:pathLst>
                <a:path w="826" h="262">
                  <a:moveTo>
                    <a:pt x="805" y="261"/>
                  </a:moveTo>
                  <a:lnTo>
                    <a:pt x="20" y="261"/>
                  </a:lnTo>
                  <a:cubicBezTo>
                    <a:pt x="8" y="261"/>
                    <a:pt x="0" y="254"/>
                    <a:pt x="0" y="241"/>
                  </a:cubicBezTo>
                  <a:lnTo>
                    <a:pt x="0" y="0"/>
                  </a:lnTo>
                  <a:lnTo>
                    <a:pt x="39" y="0"/>
                  </a:lnTo>
                  <a:lnTo>
                    <a:pt x="39" y="219"/>
                  </a:lnTo>
                  <a:lnTo>
                    <a:pt x="784" y="219"/>
                  </a:lnTo>
                  <a:lnTo>
                    <a:pt x="784" y="0"/>
                  </a:lnTo>
                  <a:lnTo>
                    <a:pt x="823" y="0"/>
                  </a:lnTo>
                  <a:lnTo>
                    <a:pt x="823" y="240"/>
                  </a:lnTo>
                  <a:cubicBezTo>
                    <a:pt x="825" y="252"/>
                    <a:pt x="817" y="261"/>
                    <a:pt x="805" y="261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2" name="任意多边形 675"/>
            <p:cNvSpPr/>
            <p:nvPr/>
          </p:nvSpPr>
          <p:spPr>
            <a:xfrm>
              <a:off x="11310" y="3148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3" name="任意多边形 676"/>
            <p:cNvSpPr/>
            <p:nvPr/>
          </p:nvSpPr>
          <p:spPr>
            <a:xfrm>
              <a:off x="11638" y="3148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4" name="任意多边形 677"/>
            <p:cNvSpPr/>
            <p:nvPr/>
          </p:nvSpPr>
          <p:spPr>
            <a:xfrm>
              <a:off x="11248" y="3280"/>
              <a:ext cx="467" cy="148"/>
            </a:xfrm>
            <a:custGeom>
              <a:avLst/>
              <a:gdLst/>
              <a:ahLst/>
              <a:cxnLst>
                <a:cxn ang="0">
                  <a:pos x="455" y="147"/>
                </a:cxn>
                <a:cxn ang="0">
                  <a:pos x="11" y="147"/>
                </a:cxn>
                <a:cxn ang="0">
                  <a:pos x="0" y="13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5"/>
                </a:cxn>
                <a:cxn ang="0">
                  <a:pos x="443" y="125"/>
                </a:cxn>
                <a:cxn ang="0">
                  <a:pos x="443" y="0"/>
                </a:cxn>
                <a:cxn ang="0">
                  <a:pos x="465" y="0"/>
                </a:cxn>
                <a:cxn ang="0">
                  <a:pos x="465" y="136"/>
                </a:cxn>
                <a:cxn ang="0">
                  <a:pos x="455" y="147"/>
                </a:cxn>
              </a:cxnLst>
              <a:rect l="0" t="0" r="0" b="0"/>
              <a:pathLst>
                <a:path w="826" h="261">
                  <a:moveTo>
                    <a:pt x="805" y="260"/>
                  </a:moveTo>
                  <a:lnTo>
                    <a:pt x="20" y="260"/>
                  </a:lnTo>
                  <a:cubicBezTo>
                    <a:pt x="8" y="260"/>
                    <a:pt x="0" y="252"/>
                    <a:pt x="0" y="240"/>
                  </a:cubicBezTo>
                  <a:lnTo>
                    <a:pt x="0" y="0"/>
                  </a:lnTo>
                  <a:lnTo>
                    <a:pt x="39" y="0"/>
                  </a:lnTo>
                  <a:lnTo>
                    <a:pt x="39" y="220"/>
                  </a:lnTo>
                  <a:lnTo>
                    <a:pt x="784" y="220"/>
                  </a:lnTo>
                  <a:lnTo>
                    <a:pt x="784" y="0"/>
                  </a:lnTo>
                  <a:lnTo>
                    <a:pt x="823" y="0"/>
                  </a:lnTo>
                  <a:lnTo>
                    <a:pt x="823" y="240"/>
                  </a:lnTo>
                  <a:cubicBezTo>
                    <a:pt x="825" y="251"/>
                    <a:pt x="817" y="260"/>
                    <a:pt x="805" y="2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5" name="任意多边形 678"/>
            <p:cNvSpPr/>
            <p:nvPr/>
          </p:nvSpPr>
          <p:spPr>
            <a:xfrm>
              <a:off x="11310" y="3283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6" name="任意多边形 679"/>
            <p:cNvSpPr/>
            <p:nvPr/>
          </p:nvSpPr>
          <p:spPr>
            <a:xfrm>
              <a:off x="11638" y="3283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7" name="任意多边形 680"/>
            <p:cNvSpPr/>
            <p:nvPr/>
          </p:nvSpPr>
          <p:spPr>
            <a:xfrm>
              <a:off x="11248" y="3418"/>
              <a:ext cx="467" cy="147"/>
            </a:xfrm>
            <a:custGeom>
              <a:avLst/>
              <a:gdLst/>
              <a:ahLst/>
              <a:cxnLst>
                <a:cxn ang="0">
                  <a:pos x="455" y="146"/>
                </a:cxn>
                <a:cxn ang="0">
                  <a:pos x="11" y="146"/>
                </a:cxn>
                <a:cxn ang="0">
                  <a:pos x="0" y="135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3"/>
                </a:cxn>
                <a:cxn ang="0">
                  <a:pos x="443" y="123"/>
                </a:cxn>
                <a:cxn ang="0">
                  <a:pos x="443" y="0"/>
                </a:cxn>
                <a:cxn ang="0">
                  <a:pos x="465" y="0"/>
                </a:cxn>
                <a:cxn ang="0">
                  <a:pos x="465" y="135"/>
                </a:cxn>
                <a:cxn ang="0">
                  <a:pos x="455" y="146"/>
                </a:cxn>
              </a:cxnLst>
              <a:rect l="0" t="0" r="0" b="0"/>
              <a:pathLst>
                <a:path w="826" h="261">
                  <a:moveTo>
                    <a:pt x="805" y="260"/>
                  </a:moveTo>
                  <a:lnTo>
                    <a:pt x="20" y="260"/>
                  </a:lnTo>
                  <a:cubicBezTo>
                    <a:pt x="8" y="260"/>
                    <a:pt x="0" y="252"/>
                    <a:pt x="0" y="240"/>
                  </a:cubicBezTo>
                  <a:lnTo>
                    <a:pt x="0" y="0"/>
                  </a:lnTo>
                  <a:lnTo>
                    <a:pt x="39" y="0"/>
                  </a:lnTo>
                  <a:lnTo>
                    <a:pt x="39" y="219"/>
                  </a:lnTo>
                  <a:lnTo>
                    <a:pt x="784" y="219"/>
                  </a:lnTo>
                  <a:lnTo>
                    <a:pt x="784" y="0"/>
                  </a:lnTo>
                  <a:lnTo>
                    <a:pt x="823" y="0"/>
                  </a:lnTo>
                  <a:lnTo>
                    <a:pt x="823" y="240"/>
                  </a:lnTo>
                  <a:cubicBezTo>
                    <a:pt x="825" y="252"/>
                    <a:pt x="817" y="260"/>
                    <a:pt x="805" y="2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8" name="任意多边形 681"/>
            <p:cNvSpPr/>
            <p:nvPr/>
          </p:nvSpPr>
          <p:spPr>
            <a:xfrm>
              <a:off x="11310" y="3423"/>
              <a:ext cx="23" cy="130"/>
            </a:xfrm>
            <a:custGeom>
              <a:avLst/>
              <a:gdLst/>
              <a:ahLst/>
              <a:cxnLst>
                <a:cxn ang="0">
                  <a:pos x="12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29"/>
                </a:cxn>
                <a:cxn ang="0">
                  <a:pos x="12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9" name="任意多边形 682"/>
            <p:cNvSpPr/>
            <p:nvPr/>
          </p:nvSpPr>
          <p:spPr>
            <a:xfrm>
              <a:off x="11638" y="3423"/>
              <a:ext cx="22" cy="130"/>
            </a:xfrm>
            <a:custGeom>
              <a:avLst/>
              <a:gdLst/>
              <a:ahLst/>
              <a:cxnLst>
                <a:cxn ang="0">
                  <a:pos x="11" y="129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29"/>
                </a:cxn>
                <a:cxn ang="0">
                  <a:pos x="11" y="129"/>
                </a:cxn>
              </a:cxnLst>
              <a:rect l="0" t="0" r="0" b="0"/>
              <a:pathLst>
                <a:path w="40" h="228">
                  <a:moveTo>
                    <a:pt x="20" y="227"/>
                  </a:moveTo>
                  <a:lnTo>
                    <a:pt x="0" y="22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27"/>
                  </a:lnTo>
                  <a:lnTo>
                    <a:pt x="20" y="22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任意多边形 683"/>
            <p:cNvSpPr/>
            <p:nvPr/>
          </p:nvSpPr>
          <p:spPr>
            <a:xfrm>
              <a:off x="11250" y="3558"/>
              <a:ext cx="23" cy="150"/>
            </a:xfrm>
            <a:custGeom>
              <a:avLst/>
              <a:gdLst/>
              <a:ahLst/>
              <a:cxnLst>
                <a:cxn ang="0">
                  <a:pos x="12" y="149"/>
                </a:cxn>
                <a:cxn ang="0">
                  <a:pos x="0" y="14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49"/>
                </a:cxn>
                <a:cxn ang="0">
                  <a:pos x="12" y="149"/>
                </a:cxn>
              </a:cxnLst>
              <a:rect l="0" t="0" r="0" b="0"/>
              <a:pathLst>
                <a:path w="40" h="265">
                  <a:moveTo>
                    <a:pt x="20" y="264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64"/>
                  </a:lnTo>
                  <a:lnTo>
                    <a:pt x="20" y="264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任意多边形 684"/>
            <p:cNvSpPr/>
            <p:nvPr/>
          </p:nvSpPr>
          <p:spPr>
            <a:xfrm>
              <a:off x="11695" y="3558"/>
              <a:ext cx="23" cy="150"/>
            </a:xfrm>
            <a:custGeom>
              <a:avLst/>
              <a:gdLst/>
              <a:ahLst/>
              <a:cxnLst>
                <a:cxn ang="0">
                  <a:pos x="11" y="149"/>
                </a:cxn>
                <a:cxn ang="0">
                  <a:pos x="0" y="14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49"/>
                </a:cxn>
                <a:cxn ang="0">
                  <a:pos x="11" y="149"/>
                </a:cxn>
              </a:cxnLst>
              <a:rect l="0" t="0" r="0" b="0"/>
              <a:pathLst>
                <a:path w="40" h="265">
                  <a:moveTo>
                    <a:pt x="19" y="264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64"/>
                  </a:lnTo>
                  <a:lnTo>
                    <a:pt x="19" y="264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2" name="任意多边形 685"/>
            <p:cNvSpPr/>
            <p:nvPr/>
          </p:nvSpPr>
          <p:spPr>
            <a:xfrm>
              <a:off x="11310" y="3560"/>
              <a:ext cx="23" cy="143"/>
            </a:xfrm>
            <a:custGeom>
              <a:avLst/>
              <a:gdLst/>
              <a:ahLst/>
              <a:cxnLst>
                <a:cxn ang="0">
                  <a:pos x="12" y="142"/>
                </a:cxn>
                <a:cxn ang="0">
                  <a:pos x="0" y="142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2" y="142"/>
                </a:cxn>
                <a:cxn ang="0">
                  <a:pos x="12" y="142"/>
                </a:cxn>
              </a:cxnLst>
              <a:rect l="0" t="0" r="0" b="0"/>
              <a:pathLst>
                <a:path w="40" h="251">
                  <a:moveTo>
                    <a:pt x="20" y="25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50"/>
                  </a:lnTo>
                  <a:lnTo>
                    <a:pt x="20" y="25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3" name="任意多边形 686"/>
            <p:cNvSpPr/>
            <p:nvPr/>
          </p:nvSpPr>
          <p:spPr>
            <a:xfrm>
              <a:off x="11638" y="3560"/>
              <a:ext cx="22" cy="143"/>
            </a:xfrm>
            <a:custGeom>
              <a:avLst/>
              <a:gdLst/>
              <a:ahLst/>
              <a:cxnLst>
                <a:cxn ang="0">
                  <a:pos x="11" y="142"/>
                </a:cxn>
                <a:cxn ang="0">
                  <a:pos x="0" y="142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142"/>
                </a:cxn>
                <a:cxn ang="0">
                  <a:pos x="11" y="142"/>
                </a:cxn>
              </a:cxnLst>
              <a:rect l="0" t="0" r="0" b="0"/>
              <a:pathLst>
                <a:path w="40" h="251">
                  <a:moveTo>
                    <a:pt x="20" y="25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50"/>
                  </a:lnTo>
                  <a:lnTo>
                    <a:pt x="20" y="25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1799" kern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84" name="文本框 1387"/>
          <p:cNvSpPr txBox="1"/>
          <p:nvPr/>
        </p:nvSpPr>
        <p:spPr>
          <a:xfrm>
            <a:off x="5034172" y="4021462"/>
            <a:ext cx="818471" cy="23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Production</a:t>
            </a:r>
          </a:p>
        </p:txBody>
      </p:sp>
      <p:sp>
        <p:nvSpPr>
          <p:cNvPr id="385" name="文本框 1388"/>
          <p:cNvSpPr txBox="1"/>
          <p:nvPr/>
        </p:nvSpPr>
        <p:spPr>
          <a:xfrm>
            <a:off x="3242440" y="4021461"/>
            <a:ext cx="1034686" cy="369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Disaster recovery (DR)</a:t>
            </a:r>
          </a:p>
        </p:txBody>
      </p:sp>
      <p:sp>
        <p:nvSpPr>
          <p:cNvPr id="386" name="文本框 1389"/>
          <p:cNvSpPr txBox="1"/>
          <p:nvPr/>
        </p:nvSpPr>
        <p:spPr>
          <a:xfrm>
            <a:off x="6810022" y="4021462"/>
            <a:ext cx="818471" cy="23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Backup</a:t>
            </a:r>
          </a:p>
        </p:txBody>
      </p:sp>
      <p:sp>
        <p:nvSpPr>
          <p:cNvPr id="387" name="文本框 1390"/>
          <p:cNvSpPr txBox="1"/>
          <p:nvPr/>
        </p:nvSpPr>
        <p:spPr>
          <a:xfrm>
            <a:off x="8081919" y="4021462"/>
            <a:ext cx="818471" cy="23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Archive</a:t>
            </a:r>
          </a:p>
        </p:txBody>
      </p:sp>
      <p:sp>
        <p:nvSpPr>
          <p:cNvPr id="388" name="圆角矩形 214"/>
          <p:cNvSpPr/>
          <p:nvPr/>
        </p:nvSpPr>
        <p:spPr bwMode="auto">
          <a:xfrm>
            <a:off x="5524387" y="4435592"/>
            <a:ext cx="724461" cy="237886"/>
          </a:xfrm>
          <a:prstGeom prst="roundRect">
            <a:avLst/>
          </a:prstGeom>
          <a:solidFill>
            <a:sysClr val="windowText" lastClr="000000">
              <a:lumMod val="75000"/>
              <a:lumOff val="25000"/>
              <a:alpha val="5000"/>
            </a:sysClr>
          </a:solidFill>
          <a:ln w="3175" cap="flat" cmpd="sng" algn="ctr">
            <a:solidFill>
              <a:sysClr val="window" lastClr="FFFFFF">
                <a:lumMod val="75000"/>
                <a:alpha val="37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783" tIns="34891" rIns="69783" bIns="34891" numCol="1" rtlCol="0" anchor="b" anchorCtr="0" compatLnSpc="1">
            <a:prstTxWarp prst="textNoShape">
              <a:avLst/>
            </a:prstTxWarp>
          </a:bodyPr>
          <a:lstStyle/>
          <a:p>
            <a:pPr algn="ctr" defTabSz="611649" hangingPunct="0">
              <a:defRPr/>
            </a:pPr>
            <a:endParaRPr lang="zh-CN" altLang="en-US" sz="800" b="1" kern="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Huawei Sans" panose="020C0503030203020204" pitchFamily="34" charset="0"/>
            </a:endParaRPr>
          </a:p>
        </p:txBody>
      </p:sp>
      <p:sp>
        <p:nvSpPr>
          <p:cNvPr id="389" name="圆角矩形 214"/>
          <p:cNvSpPr/>
          <p:nvPr/>
        </p:nvSpPr>
        <p:spPr bwMode="auto">
          <a:xfrm>
            <a:off x="3297062" y="4434039"/>
            <a:ext cx="940273" cy="237886"/>
          </a:xfrm>
          <a:prstGeom prst="roundRect">
            <a:avLst/>
          </a:prstGeom>
          <a:solidFill>
            <a:sysClr val="windowText" lastClr="000000">
              <a:lumMod val="75000"/>
              <a:lumOff val="25000"/>
              <a:alpha val="5000"/>
            </a:sysClr>
          </a:solidFill>
          <a:ln w="3175" cap="flat" cmpd="sng" algn="ctr">
            <a:solidFill>
              <a:sysClr val="window" lastClr="FFFFFF">
                <a:lumMod val="75000"/>
                <a:alpha val="37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783" tIns="34891" rIns="69783" bIns="34891" numCol="1" rtlCol="0" anchor="b" anchorCtr="0" compatLnSpc="1">
            <a:prstTxWarp prst="textNoShape">
              <a:avLst/>
            </a:prstTxWarp>
          </a:bodyPr>
          <a:lstStyle/>
          <a:p>
            <a:pPr algn="ctr" defTabSz="611649" hangingPunct="0">
              <a:defRPr/>
            </a:pPr>
            <a:endParaRPr lang="zh-CN" altLang="en-US" sz="800" b="1" kern="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Huawei Sans" panose="020C0503030203020204" pitchFamily="34" charset="0"/>
            </a:endParaRPr>
          </a:p>
        </p:txBody>
      </p:sp>
      <p:sp>
        <p:nvSpPr>
          <p:cNvPr id="390" name="圆角矩形 214"/>
          <p:cNvSpPr/>
          <p:nvPr/>
        </p:nvSpPr>
        <p:spPr bwMode="auto">
          <a:xfrm>
            <a:off x="4644107" y="4434039"/>
            <a:ext cx="836822" cy="237886"/>
          </a:xfrm>
          <a:prstGeom prst="roundRect">
            <a:avLst/>
          </a:prstGeom>
          <a:solidFill>
            <a:sysClr val="windowText" lastClr="000000">
              <a:lumMod val="75000"/>
              <a:lumOff val="25000"/>
              <a:alpha val="5000"/>
            </a:sysClr>
          </a:solidFill>
          <a:ln w="3175" cap="flat" cmpd="sng" algn="ctr">
            <a:solidFill>
              <a:sysClr val="window" lastClr="FFFFFF">
                <a:lumMod val="75000"/>
                <a:alpha val="37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783" tIns="34891" rIns="69783" bIns="34891" numCol="1" rtlCol="0" anchor="b" anchorCtr="0" compatLnSpc="1">
            <a:prstTxWarp prst="textNoShape">
              <a:avLst/>
            </a:prstTxWarp>
          </a:bodyPr>
          <a:lstStyle/>
          <a:p>
            <a:pPr algn="ctr" defTabSz="611649" hangingPunct="0">
              <a:defRPr/>
            </a:pPr>
            <a:endParaRPr lang="zh-CN" altLang="en-US" sz="800" b="1" kern="0" dirty="0">
              <a:solidFill>
                <a:schemeClr val="bg1"/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Huawei Sans" panose="020C0503030203020204" pitchFamily="34" charset="0"/>
            </a:endParaRPr>
          </a:p>
        </p:txBody>
      </p:sp>
      <p:grpSp>
        <p:nvGrpSpPr>
          <p:cNvPr id="391" name="组合 390"/>
          <p:cNvGrpSpPr/>
          <p:nvPr/>
        </p:nvGrpSpPr>
        <p:grpSpPr>
          <a:xfrm>
            <a:off x="3239522" y="4408558"/>
            <a:ext cx="3102246" cy="276891"/>
            <a:chOff x="3240787" y="4414920"/>
            <a:chExt cx="3103458" cy="276999"/>
          </a:xfrm>
        </p:grpSpPr>
        <p:sp>
          <p:nvSpPr>
            <p:cNvPr id="392" name="文本框 1401"/>
            <p:cNvSpPr txBox="1"/>
            <p:nvPr/>
          </p:nvSpPr>
          <p:spPr>
            <a:xfrm>
              <a:off x="5415845" y="4414920"/>
              <a:ext cx="928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98534">
                <a:defRPr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Helvetica Neue"/>
                </a:rPr>
                <a:t>Emerging business</a:t>
              </a:r>
            </a:p>
            <a:p>
              <a:pPr algn="ctr" defTabSz="698534">
                <a:defRPr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Helvetica Neue"/>
                </a:rPr>
                <a:t>(HPDA/HPC)</a:t>
              </a:r>
            </a:p>
          </p:txBody>
        </p:sp>
        <p:sp>
          <p:nvSpPr>
            <p:cNvPr id="393" name="文本框 483"/>
            <p:cNvSpPr txBox="1"/>
            <p:nvPr/>
          </p:nvSpPr>
          <p:spPr>
            <a:xfrm>
              <a:off x="3240787" y="4414920"/>
              <a:ext cx="10312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98534">
                <a:defRPr/>
              </a:pP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Helvetica Neue"/>
                </a:rPr>
                <a:t>DR </a:t>
              </a: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Helvetica Neue"/>
                </a:rPr>
                <a:t>business</a:t>
              </a:r>
            </a:p>
            <a:p>
              <a:pPr algn="ctr" defTabSz="698534">
                <a:defRPr/>
              </a:pP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Helvetica Neue"/>
                </a:rPr>
                <a:t>(DB/VM/File Sharing)</a:t>
              </a:r>
            </a:p>
          </p:txBody>
        </p:sp>
        <p:sp>
          <p:nvSpPr>
            <p:cNvPr id="394" name="文本框 488"/>
            <p:cNvSpPr txBox="1"/>
            <p:nvPr/>
          </p:nvSpPr>
          <p:spPr>
            <a:xfrm>
              <a:off x="4562748" y="4414920"/>
              <a:ext cx="992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98534">
                <a:defRPr/>
              </a:pP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Helvetica Neue"/>
                </a:rPr>
                <a:t>Traditional </a:t>
              </a: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Helvetica Neue"/>
                </a:rPr>
                <a:t>business</a:t>
              </a:r>
            </a:p>
            <a:p>
              <a:pPr algn="ctr" defTabSz="698534">
                <a:defRPr/>
              </a:pPr>
              <a:r>
                <a:rPr lang="en-US" altLang="zh-CN" sz="600" dirty="0">
                  <a:solidFill>
                    <a:schemeClr val="bg1"/>
                  </a:solidFill>
                  <a:latin typeface="Arial" panose="020B0604020202020204" pitchFamily="34" charset="0"/>
                  <a:ea typeface="方正兰亭黑简体" panose="02000000000000000000" pitchFamily="2" charset="-122"/>
                  <a:cs typeface="Arial" panose="020B0604020202020204" pitchFamily="34" charset="0"/>
                  <a:sym typeface="Helvetica Neue"/>
                </a:rPr>
                <a:t>(DB/VM/File Sharing)</a:t>
              </a:r>
            </a:p>
          </p:txBody>
        </p:sp>
      </p:grpSp>
      <p:cxnSp>
        <p:nvCxnSpPr>
          <p:cNvPr id="395" name="直接连接符 265"/>
          <p:cNvCxnSpPr/>
          <p:nvPr/>
        </p:nvCxnSpPr>
        <p:spPr bwMode="auto">
          <a:xfrm flipH="1">
            <a:off x="3919813" y="4677833"/>
            <a:ext cx="1176" cy="287888"/>
          </a:xfrm>
          <a:prstGeom prst="line">
            <a:avLst/>
          </a:prstGeom>
          <a:solidFill>
            <a:srgbClr val="4F81BD"/>
          </a:solidFill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</p:spPr>
      </p:cxnSp>
      <p:grpSp>
        <p:nvGrpSpPr>
          <p:cNvPr id="396" name="Group 8"/>
          <p:cNvGrpSpPr/>
          <p:nvPr/>
        </p:nvGrpSpPr>
        <p:grpSpPr>
          <a:xfrm>
            <a:off x="4610851" y="4759690"/>
            <a:ext cx="401421" cy="188285"/>
            <a:chOff x="2242155" y="3270994"/>
            <a:chExt cx="613314" cy="289192"/>
          </a:xfrm>
          <a:solidFill>
            <a:schemeClr val="bg1">
              <a:lumMod val="75000"/>
            </a:schemeClr>
          </a:solidFill>
        </p:grpSpPr>
        <p:sp>
          <p:nvSpPr>
            <p:cNvPr id="397" name="任意多边形 3251"/>
            <p:cNvSpPr/>
            <p:nvPr/>
          </p:nvSpPr>
          <p:spPr>
            <a:xfrm>
              <a:off x="2242155" y="3270994"/>
              <a:ext cx="613314" cy="289192"/>
            </a:xfrm>
            <a:custGeom>
              <a:avLst/>
              <a:gdLst/>
              <a:ahLst/>
              <a:cxnLst>
                <a:cxn ang="0">
                  <a:pos x="132" y="572"/>
                </a:cxn>
                <a:cxn ang="0">
                  <a:pos x="426" y="572"/>
                </a:cxn>
                <a:cxn ang="0">
                  <a:pos x="538" y="610"/>
                </a:cxn>
                <a:cxn ang="0">
                  <a:pos x="894" y="610"/>
                </a:cxn>
                <a:cxn ang="0">
                  <a:pos x="938" y="637"/>
                </a:cxn>
                <a:cxn ang="0">
                  <a:pos x="989" y="586"/>
                </a:cxn>
                <a:cxn ang="0">
                  <a:pos x="938" y="534"/>
                </a:cxn>
                <a:cxn ang="0">
                  <a:pos x="894" y="561"/>
                </a:cxn>
                <a:cxn ang="0">
                  <a:pos x="538" y="561"/>
                </a:cxn>
                <a:cxn ang="0">
                  <a:pos x="403" y="426"/>
                </a:cxn>
                <a:cxn ang="0">
                  <a:pos x="518" y="293"/>
                </a:cxn>
                <a:cxn ang="0">
                  <a:pos x="538" y="275"/>
                </a:cxn>
                <a:cxn ang="0">
                  <a:pos x="831" y="49"/>
                </a:cxn>
                <a:cxn ang="0">
                  <a:pos x="1096" y="205"/>
                </a:cxn>
                <a:cxn ang="0">
                  <a:pos x="1117" y="217"/>
                </a:cxn>
                <a:cxn ang="0">
                  <a:pos x="1303" y="405"/>
                </a:cxn>
                <a:cxn ang="0">
                  <a:pos x="1231" y="553"/>
                </a:cxn>
                <a:cxn ang="0">
                  <a:pos x="1200" y="562"/>
                </a:cxn>
                <a:cxn ang="0">
                  <a:pos x="1158" y="562"/>
                </a:cxn>
                <a:cxn ang="0">
                  <a:pos x="1114" y="535"/>
                </a:cxn>
                <a:cxn ang="0">
                  <a:pos x="1063" y="586"/>
                </a:cxn>
                <a:cxn ang="0">
                  <a:pos x="1114" y="637"/>
                </a:cxn>
                <a:cxn ang="0">
                  <a:pos x="1158" y="611"/>
                </a:cxn>
                <a:cxn ang="0">
                  <a:pos x="1200" y="611"/>
                </a:cxn>
                <a:cxn ang="0">
                  <a:pos x="1261" y="591"/>
                </a:cxn>
                <a:cxn ang="0">
                  <a:pos x="1351" y="405"/>
                </a:cxn>
                <a:cxn ang="0">
                  <a:pos x="1131" y="169"/>
                </a:cxn>
                <a:cxn ang="0">
                  <a:pos x="831" y="0"/>
                </a:cxn>
                <a:cxn ang="0">
                  <a:pos x="507" y="216"/>
                </a:cxn>
                <a:cxn ang="0">
                  <a:pos x="331" y="143"/>
                </a:cxn>
                <a:cxn ang="0">
                  <a:pos x="98" y="313"/>
                </a:cxn>
                <a:cxn ang="0">
                  <a:pos x="1" y="441"/>
                </a:cxn>
                <a:cxn ang="0">
                  <a:pos x="132" y="572"/>
                </a:cxn>
                <a:cxn ang="0">
                  <a:pos x="120" y="356"/>
                </a:cxn>
                <a:cxn ang="0">
                  <a:pos x="140" y="339"/>
                </a:cxn>
                <a:cxn ang="0">
                  <a:pos x="331" y="190"/>
                </a:cxn>
                <a:cxn ang="0">
                  <a:pos x="476" y="254"/>
                </a:cxn>
                <a:cxn ang="0">
                  <a:pos x="355" y="426"/>
                </a:cxn>
                <a:cxn ang="0">
                  <a:pos x="383" y="521"/>
                </a:cxn>
                <a:cxn ang="0">
                  <a:pos x="135" y="521"/>
                </a:cxn>
                <a:cxn ang="0">
                  <a:pos x="51" y="437"/>
                </a:cxn>
                <a:cxn ang="0">
                  <a:pos x="120" y="356"/>
                </a:cxn>
              </a:cxnLst>
              <a:rect l="0" t="0" r="0" b="0"/>
              <a:pathLst>
                <a:path w="2387" h="1126">
                  <a:moveTo>
                    <a:pt x="233" y="1009"/>
                  </a:moveTo>
                  <a:lnTo>
                    <a:pt x="752" y="1009"/>
                  </a:lnTo>
                  <a:cubicBezTo>
                    <a:pt x="806" y="1052"/>
                    <a:pt x="875" y="1077"/>
                    <a:pt x="949" y="1077"/>
                  </a:cubicBezTo>
                  <a:lnTo>
                    <a:pt x="1578" y="1077"/>
                  </a:lnTo>
                  <a:cubicBezTo>
                    <a:pt x="1594" y="1105"/>
                    <a:pt x="1623" y="1124"/>
                    <a:pt x="1656" y="1124"/>
                  </a:cubicBezTo>
                  <a:cubicBezTo>
                    <a:pt x="1706" y="1124"/>
                    <a:pt x="1746" y="1083"/>
                    <a:pt x="1746" y="1034"/>
                  </a:cubicBezTo>
                  <a:cubicBezTo>
                    <a:pt x="1746" y="984"/>
                    <a:pt x="1706" y="943"/>
                    <a:pt x="1656" y="943"/>
                  </a:cubicBezTo>
                  <a:cubicBezTo>
                    <a:pt x="1623" y="943"/>
                    <a:pt x="1594" y="964"/>
                    <a:pt x="1578" y="990"/>
                  </a:cubicBezTo>
                  <a:lnTo>
                    <a:pt x="949" y="990"/>
                  </a:lnTo>
                  <a:cubicBezTo>
                    <a:pt x="819" y="990"/>
                    <a:pt x="711" y="884"/>
                    <a:pt x="711" y="752"/>
                  </a:cubicBezTo>
                  <a:cubicBezTo>
                    <a:pt x="711" y="637"/>
                    <a:pt x="797" y="534"/>
                    <a:pt x="914" y="517"/>
                  </a:cubicBezTo>
                  <a:cubicBezTo>
                    <a:pt x="931" y="515"/>
                    <a:pt x="945" y="501"/>
                    <a:pt x="949" y="486"/>
                  </a:cubicBezTo>
                  <a:cubicBezTo>
                    <a:pt x="1010" y="251"/>
                    <a:pt x="1225" y="86"/>
                    <a:pt x="1468" y="86"/>
                  </a:cubicBezTo>
                  <a:cubicBezTo>
                    <a:pt x="1662" y="86"/>
                    <a:pt x="1841" y="192"/>
                    <a:pt x="1935" y="361"/>
                  </a:cubicBezTo>
                  <a:cubicBezTo>
                    <a:pt x="1942" y="375"/>
                    <a:pt x="1956" y="383"/>
                    <a:pt x="1972" y="383"/>
                  </a:cubicBezTo>
                  <a:cubicBezTo>
                    <a:pt x="2153" y="385"/>
                    <a:pt x="2300" y="534"/>
                    <a:pt x="2300" y="715"/>
                  </a:cubicBezTo>
                  <a:cubicBezTo>
                    <a:pt x="2300" y="814"/>
                    <a:pt x="2254" y="909"/>
                    <a:pt x="2173" y="976"/>
                  </a:cubicBezTo>
                  <a:cubicBezTo>
                    <a:pt x="2160" y="985"/>
                    <a:pt x="2142" y="992"/>
                    <a:pt x="2118" y="992"/>
                  </a:cubicBezTo>
                  <a:lnTo>
                    <a:pt x="2045" y="992"/>
                  </a:lnTo>
                  <a:cubicBezTo>
                    <a:pt x="2030" y="964"/>
                    <a:pt x="2000" y="945"/>
                    <a:pt x="1967" y="945"/>
                  </a:cubicBezTo>
                  <a:cubicBezTo>
                    <a:pt x="1916" y="945"/>
                    <a:pt x="1877" y="985"/>
                    <a:pt x="1877" y="1035"/>
                  </a:cubicBezTo>
                  <a:cubicBezTo>
                    <a:pt x="1877" y="1085"/>
                    <a:pt x="1916" y="1125"/>
                    <a:pt x="1967" y="1125"/>
                  </a:cubicBezTo>
                  <a:cubicBezTo>
                    <a:pt x="2000" y="1125"/>
                    <a:pt x="2030" y="1105"/>
                    <a:pt x="2045" y="1079"/>
                  </a:cubicBezTo>
                  <a:lnTo>
                    <a:pt x="2118" y="1079"/>
                  </a:lnTo>
                  <a:cubicBezTo>
                    <a:pt x="2162" y="1079"/>
                    <a:pt x="2199" y="1066"/>
                    <a:pt x="2226" y="1043"/>
                  </a:cubicBezTo>
                  <a:cubicBezTo>
                    <a:pt x="2328" y="961"/>
                    <a:pt x="2386" y="841"/>
                    <a:pt x="2386" y="715"/>
                  </a:cubicBezTo>
                  <a:cubicBezTo>
                    <a:pt x="2386" y="495"/>
                    <a:pt x="2213" y="315"/>
                    <a:pt x="1997" y="299"/>
                  </a:cubicBezTo>
                  <a:cubicBezTo>
                    <a:pt x="1885" y="114"/>
                    <a:pt x="1682" y="0"/>
                    <a:pt x="1468" y="0"/>
                  </a:cubicBezTo>
                  <a:cubicBezTo>
                    <a:pt x="1214" y="0"/>
                    <a:pt x="991" y="153"/>
                    <a:pt x="895" y="382"/>
                  </a:cubicBezTo>
                  <a:cubicBezTo>
                    <a:pt x="814" y="299"/>
                    <a:pt x="702" y="252"/>
                    <a:pt x="585" y="252"/>
                  </a:cubicBezTo>
                  <a:cubicBezTo>
                    <a:pt x="397" y="252"/>
                    <a:pt x="230" y="374"/>
                    <a:pt x="173" y="553"/>
                  </a:cubicBezTo>
                  <a:cubicBezTo>
                    <a:pt x="73" y="581"/>
                    <a:pt x="2" y="673"/>
                    <a:pt x="2" y="778"/>
                  </a:cubicBezTo>
                  <a:cubicBezTo>
                    <a:pt x="0" y="903"/>
                    <a:pt x="106" y="1009"/>
                    <a:pt x="233" y="1009"/>
                  </a:cubicBezTo>
                  <a:close/>
                  <a:moveTo>
                    <a:pt x="212" y="629"/>
                  </a:moveTo>
                  <a:cubicBezTo>
                    <a:pt x="229" y="627"/>
                    <a:pt x="243" y="613"/>
                    <a:pt x="247" y="598"/>
                  </a:cubicBezTo>
                  <a:cubicBezTo>
                    <a:pt x="286" y="445"/>
                    <a:pt x="426" y="336"/>
                    <a:pt x="585" y="336"/>
                  </a:cubicBezTo>
                  <a:cubicBezTo>
                    <a:pt x="683" y="336"/>
                    <a:pt x="775" y="377"/>
                    <a:pt x="840" y="449"/>
                  </a:cubicBezTo>
                  <a:cubicBezTo>
                    <a:pt x="714" y="494"/>
                    <a:pt x="627" y="615"/>
                    <a:pt x="627" y="752"/>
                  </a:cubicBezTo>
                  <a:cubicBezTo>
                    <a:pt x="627" y="814"/>
                    <a:pt x="644" y="872"/>
                    <a:pt x="677" y="920"/>
                  </a:cubicBezTo>
                  <a:lnTo>
                    <a:pt x="238" y="920"/>
                  </a:lnTo>
                  <a:cubicBezTo>
                    <a:pt x="157" y="920"/>
                    <a:pt x="90" y="853"/>
                    <a:pt x="90" y="772"/>
                  </a:cubicBezTo>
                  <a:cubicBezTo>
                    <a:pt x="87" y="702"/>
                    <a:pt x="142" y="640"/>
                    <a:pt x="212" y="629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algn="ctr" defTabSz="412609" hangingPunct="0">
                <a:defRPr/>
              </a:pPr>
              <a:endParaRPr lang="zh-CN" altLang="en-US" sz="1200" b="1" ker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uawei Sans" panose="020C0503030203020204" pitchFamily="34" charset="0"/>
              </a:endParaRPr>
            </a:p>
          </p:txBody>
        </p:sp>
        <p:sp>
          <p:nvSpPr>
            <p:cNvPr id="398" name="任意多边形 3272"/>
            <p:cNvSpPr/>
            <p:nvPr/>
          </p:nvSpPr>
          <p:spPr>
            <a:xfrm>
              <a:off x="2566504" y="3347145"/>
              <a:ext cx="150607" cy="151849"/>
            </a:xfrm>
            <a:custGeom>
              <a:avLst/>
              <a:gdLst/>
              <a:ahLst/>
              <a:cxnLst>
                <a:cxn ang="0">
                  <a:pos x="126" y="334"/>
                </a:cxn>
                <a:cxn ang="0">
                  <a:pos x="109" y="304"/>
                </a:cxn>
                <a:cxn ang="0">
                  <a:pos x="76" y="313"/>
                </a:cxn>
                <a:cxn ang="0">
                  <a:pos x="16" y="246"/>
                </a:cxn>
                <a:cxn ang="0">
                  <a:pos x="31" y="224"/>
                </a:cxn>
                <a:cxn ang="0">
                  <a:pos x="0" y="207"/>
                </a:cxn>
                <a:cxn ang="0">
                  <a:pos x="16" y="111"/>
                </a:cxn>
                <a:cxn ang="0">
                  <a:pos x="21" y="101"/>
                </a:cxn>
                <a:cxn ang="0">
                  <a:pos x="21" y="76"/>
                </a:cxn>
                <a:cxn ang="0">
                  <a:pos x="100" y="21"/>
                </a:cxn>
                <a:cxn ang="0">
                  <a:pos x="109" y="16"/>
                </a:cxn>
                <a:cxn ang="0">
                  <a:pos x="205" y="0"/>
                </a:cxn>
                <a:cxn ang="0">
                  <a:pos x="222" y="31"/>
                </a:cxn>
                <a:cxn ang="0">
                  <a:pos x="254" y="21"/>
                </a:cxn>
                <a:cxn ang="0">
                  <a:pos x="314" y="89"/>
                </a:cxn>
                <a:cxn ang="0">
                  <a:pos x="300" y="111"/>
                </a:cxn>
                <a:cxn ang="0">
                  <a:pos x="331" y="128"/>
                </a:cxn>
                <a:cxn ang="0">
                  <a:pos x="314" y="224"/>
                </a:cxn>
                <a:cxn ang="0">
                  <a:pos x="310" y="233"/>
                </a:cxn>
                <a:cxn ang="0">
                  <a:pos x="310" y="258"/>
                </a:cxn>
                <a:cxn ang="0">
                  <a:pos x="232" y="313"/>
                </a:cxn>
                <a:cxn ang="0">
                  <a:pos x="222" y="318"/>
                </a:cxn>
                <a:cxn ang="0">
                  <a:pos x="143" y="301"/>
                </a:cxn>
                <a:cxn ang="0">
                  <a:pos x="189" y="282"/>
                </a:cxn>
                <a:cxn ang="0">
                  <a:pos x="211" y="263"/>
                </a:cxn>
                <a:cxn ang="0">
                  <a:pos x="243" y="279"/>
                </a:cxn>
                <a:cxn ang="0">
                  <a:pos x="262" y="233"/>
                </a:cxn>
                <a:cxn ang="0">
                  <a:pos x="263" y="203"/>
                </a:cxn>
                <a:cxn ang="0">
                  <a:pos x="298" y="192"/>
                </a:cxn>
                <a:cxn ang="0">
                  <a:pos x="279" y="146"/>
                </a:cxn>
                <a:cxn ang="0">
                  <a:pos x="259" y="123"/>
                </a:cxn>
                <a:cxn ang="0">
                  <a:pos x="276" y="92"/>
                </a:cxn>
                <a:cxn ang="0">
                  <a:pos x="230" y="72"/>
                </a:cxn>
                <a:cxn ang="0">
                  <a:pos x="200" y="71"/>
                </a:cxn>
                <a:cxn ang="0">
                  <a:pos x="189" y="37"/>
                </a:cxn>
                <a:cxn ang="0">
                  <a:pos x="143" y="55"/>
                </a:cxn>
                <a:cxn ang="0">
                  <a:pos x="120" y="76"/>
                </a:cxn>
                <a:cxn ang="0">
                  <a:pos x="88" y="59"/>
                </a:cxn>
                <a:cxn ang="0">
                  <a:pos x="69" y="105"/>
                </a:cxn>
                <a:cxn ang="0">
                  <a:pos x="68" y="135"/>
                </a:cxn>
                <a:cxn ang="0">
                  <a:pos x="33" y="146"/>
                </a:cxn>
                <a:cxn ang="0">
                  <a:pos x="52" y="192"/>
                </a:cxn>
                <a:cxn ang="0">
                  <a:pos x="72" y="215"/>
                </a:cxn>
                <a:cxn ang="0">
                  <a:pos x="56" y="247"/>
                </a:cxn>
                <a:cxn ang="0">
                  <a:pos x="101" y="266"/>
                </a:cxn>
                <a:cxn ang="0">
                  <a:pos x="131" y="267"/>
                </a:cxn>
                <a:cxn ang="0">
                  <a:pos x="143" y="301"/>
                </a:cxn>
                <a:cxn ang="0">
                  <a:pos x="86" y="168"/>
                </a:cxn>
                <a:cxn ang="0">
                  <a:pos x="246" y="168"/>
                </a:cxn>
                <a:cxn ang="0">
                  <a:pos x="165" y="122"/>
                </a:cxn>
                <a:cxn ang="0">
                  <a:pos x="165" y="215"/>
                </a:cxn>
                <a:cxn ang="0">
                  <a:pos x="165" y="122"/>
                </a:cxn>
              </a:cxnLst>
              <a:rect l="0" t="0" r="0" b="0"/>
              <a:pathLst>
                <a:path w="586" h="592">
                  <a:moveTo>
                    <a:pt x="362" y="591"/>
                  </a:moveTo>
                  <a:lnTo>
                    <a:pt x="222" y="591"/>
                  </a:lnTo>
                  <a:cubicBezTo>
                    <a:pt x="207" y="591"/>
                    <a:pt x="193" y="577"/>
                    <a:pt x="193" y="562"/>
                  </a:cubicBezTo>
                  <a:lnTo>
                    <a:pt x="193" y="537"/>
                  </a:lnTo>
                  <a:lnTo>
                    <a:pt x="176" y="554"/>
                  </a:lnTo>
                  <a:cubicBezTo>
                    <a:pt x="163" y="566"/>
                    <a:pt x="146" y="566"/>
                    <a:pt x="135" y="554"/>
                  </a:cubicBezTo>
                  <a:lnTo>
                    <a:pt x="37" y="456"/>
                  </a:lnTo>
                  <a:cubicBezTo>
                    <a:pt x="31" y="450"/>
                    <a:pt x="29" y="442"/>
                    <a:pt x="29" y="434"/>
                  </a:cubicBezTo>
                  <a:cubicBezTo>
                    <a:pt x="29" y="426"/>
                    <a:pt x="34" y="419"/>
                    <a:pt x="37" y="412"/>
                  </a:cubicBezTo>
                  <a:lnTo>
                    <a:pt x="54" y="395"/>
                  </a:lnTo>
                  <a:lnTo>
                    <a:pt x="29" y="395"/>
                  </a:lnTo>
                  <a:cubicBezTo>
                    <a:pt x="14" y="395"/>
                    <a:pt x="0" y="381"/>
                    <a:pt x="0" y="366"/>
                  </a:cubicBezTo>
                  <a:lnTo>
                    <a:pt x="0" y="226"/>
                  </a:lnTo>
                  <a:cubicBezTo>
                    <a:pt x="0" y="210"/>
                    <a:pt x="14" y="196"/>
                    <a:pt x="29" y="196"/>
                  </a:cubicBezTo>
                  <a:lnTo>
                    <a:pt x="54" y="196"/>
                  </a:lnTo>
                  <a:lnTo>
                    <a:pt x="37" y="179"/>
                  </a:lnTo>
                  <a:cubicBezTo>
                    <a:pt x="31" y="173"/>
                    <a:pt x="29" y="165"/>
                    <a:pt x="29" y="157"/>
                  </a:cubicBezTo>
                  <a:cubicBezTo>
                    <a:pt x="29" y="149"/>
                    <a:pt x="34" y="141"/>
                    <a:pt x="37" y="135"/>
                  </a:cubicBezTo>
                  <a:lnTo>
                    <a:pt x="135" y="37"/>
                  </a:lnTo>
                  <a:cubicBezTo>
                    <a:pt x="148" y="25"/>
                    <a:pt x="165" y="25"/>
                    <a:pt x="176" y="37"/>
                  </a:cubicBezTo>
                  <a:lnTo>
                    <a:pt x="193" y="54"/>
                  </a:lnTo>
                  <a:lnTo>
                    <a:pt x="193" y="29"/>
                  </a:lnTo>
                  <a:cubicBezTo>
                    <a:pt x="193" y="14"/>
                    <a:pt x="207" y="0"/>
                    <a:pt x="222" y="0"/>
                  </a:cubicBezTo>
                  <a:lnTo>
                    <a:pt x="362" y="0"/>
                  </a:lnTo>
                  <a:cubicBezTo>
                    <a:pt x="378" y="0"/>
                    <a:pt x="392" y="14"/>
                    <a:pt x="392" y="29"/>
                  </a:cubicBezTo>
                  <a:lnTo>
                    <a:pt x="392" y="54"/>
                  </a:lnTo>
                  <a:lnTo>
                    <a:pt x="409" y="37"/>
                  </a:lnTo>
                  <a:cubicBezTo>
                    <a:pt x="421" y="25"/>
                    <a:pt x="439" y="25"/>
                    <a:pt x="449" y="37"/>
                  </a:cubicBezTo>
                  <a:lnTo>
                    <a:pt x="548" y="135"/>
                  </a:lnTo>
                  <a:cubicBezTo>
                    <a:pt x="554" y="141"/>
                    <a:pt x="555" y="149"/>
                    <a:pt x="555" y="157"/>
                  </a:cubicBezTo>
                  <a:cubicBezTo>
                    <a:pt x="555" y="165"/>
                    <a:pt x="551" y="173"/>
                    <a:pt x="548" y="179"/>
                  </a:cubicBezTo>
                  <a:lnTo>
                    <a:pt x="530" y="196"/>
                  </a:lnTo>
                  <a:lnTo>
                    <a:pt x="555" y="196"/>
                  </a:lnTo>
                  <a:cubicBezTo>
                    <a:pt x="571" y="196"/>
                    <a:pt x="585" y="210"/>
                    <a:pt x="585" y="226"/>
                  </a:cubicBezTo>
                  <a:lnTo>
                    <a:pt x="585" y="366"/>
                  </a:lnTo>
                  <a:cubicBezTo>
                    <a:pt x="585" y="381"/>
                    <a:pt x="571" y="395"/>
                    <a:pt x="555" y="395"/>
                  </a:cubicBezTo>
                  <a:lnTo>
                    <a:pt x="530" y="395"/>
                  </a:lnTo>
                  <a:lnTo>
                    <a:pt x="548" y="412"/>
                  </a:lnTo>
                  <a:cubicBezTo>
                    <a:pt x="554" y="419"/>
                    <a:pt x="555" y="426"/>
                    <a:pt x="555" y="434"/>
                  </a:cubicBezTo>
                  <a:cubicBezTo>
                    <a:pt x="555" y="442"/>
                    <a:pt x="551" y="450"/>
                    <a:pt x="548" y="456"/>
                  </a:cubicBezTo>
                  <a:lnTo>
                    <a:pt x="449" y="554"/>
                  </a:lnTo>
                  <a:cubicBezTo>
                    <a:pt x="437" y="566"/>
                    <a:pt x="420" y="566"/>
                    <a:pt x="409" y="554"/>
                  </a:cubicBezTo>
                  <a:lnTo>
                    <a:pt x="392" y="537"/>
                  </a:lnTo>
                  <a:lnTo>
                    <a:pt x="392" y="562"/>
                  </a:lnTo>
                  <a:cubicBezTo>
                    <a:pt x="392" y="577"/>
                    <a:pt x="378" y="591"/>
                    <a:pt x="362" y="591"/>
                  </a:cubicBezTo>
                  <a:close/>
                  <a:moveTo>
                    <a:pt x="252" y="532"/>
                  </a:moveTo>
                  <a:lnTo>
                    <a:pt x="333" y="532"/>
                  </a:lnTo>
                  <a:lnTo>
                    <a:pt x="333" y="499"/>
                  </a:lnTo>
                  <a:cubicBezTo>
                    <a:pt x="333" y="487"/>
                    <a:pt x="341" y="476"/>
                    <a:pt x="353" y="471"/>
                  </a:cubicBezTo>
                  <a:cubicBezTo>
                    <a:pt x="359" y="470"/>
                    <a:pt x="367" y="465"/>
                    <a:pt x="373" y="464"/>
                  </a:cubicBezTo>
                  <a:cubicBezTo>
                    <a:pt x="386" y="457"/>
                    <a:pt x="398" y="459"/>
                    <a:pt x="406" y="470"/>
                  </a:cubicBezTo>
                  <a:lnTo>
                    <a:pt x="429" y="493"/>
                  </a:lnTo>
                  <a:lnTo>
                    <a:pt x="487" y="436"/>
                  </a:lnTo>
                  <a:lnTo>
                    <a:pt x="463" y="412"/>
                  </a:lnTo>
                  <a:cubicBezTo>
                    <a:pt x="454" y="403"/>
                    <a:pt x="451" y="391"/>
                    <a:pt x="457" y="380"/>
                  </a:cubicBezTo>
                  <a:cubicBezTo>
                    <a:pt x="462" y="373"/>
                    <a:pt x="463" y="366"/>
                    <a:pt x="465" y="359"/>
                  </a:cubicBezTo>
                  <a:cubicBezTo>
                    <a:pt x="470" y="347"/>
                    <a:pt x="481" y="339"/>
                    <a:pt x="493" y="339"/>
                  </a:cubicBezTo>
                  <a:lnTo>
                    <a:pt x="526" y="339"/>
                  </a:lnTo>
                  <a:lnTo>
                    <a:pt x="526" y="258"/>
                  </a:lnTo>
                  <a:lnTo>
                    <a:pt x="493" y="258"/>
                  </a:lnTo>
                  <a:cubicBezTo>
                    <a:pt x="481" y="258"/>
                    <a:pt x="470" y="250"/>
                    <a:pt x="465" y="238"/>
                  </a:cubicBezTo>
                  <a:cubicBezTo>
                    <a:pt x="463" y="230"/>
                    <a:pt x="459" y="224"/>
                    <a:pt x="457" y="218"/>
                  </a:cubicBezTo>
                  <a:cubicBezTo>
                    <a:pt x="451" y="205"/>
                    <a:pt x="453" y="193"/>
                    <a:pt x="463" y="185"/>
                  </a:cubicBezTo>
                  <a:lnTo>
                    <a:pt x="487" y="162"/>
                  </a:lnTo>
                  <a:lnTo>
                    <a:pt x="429" y="104"/>
                  </a:lnTo>
                  <a:lnTo>
                    <a:pt x="406" y="127"/>
                  </a:lnTo>
                  <a:cubicBezTo>
                    <a:pt x="397" y="137"/>
                    <a:pt x="384" y="140"/>
                    <a:pt x="373" y="134"/>
                  </a:cubicBezTo>
                  <a:cubicBezTo>
                    <a:pt x="367" y="129"/>
                    <a:pt x="359" y="127"/>
                    <a:pt x="353" y="126"/>
                  </a:cubicBezTo>
                  <a:cubicBezTo>
                    <a:pt x="341" y="121"/>
                    <a:pt x="333" y="110"/>
                    <a:pt x="333" y="98"/>
                  </a:cubicBezTo>
                  <a:lnTo>
                    <a:pt x="333" y="65"/>
                  </a:lnTo>
                  <a:lnTo>
                    <a:pt x="252" y="65"/>
                  </a:lnTo>
                  <a:lnTo>
                    <a:pt x="252" y="98"/>
                  </a:lnTo>
                  <a:cubicBezTo>
                    <a:pt x="252" y="110"/>
                    <a:pt x="244" y="121"/>
                    <a:pt x="232" y="126"/>
                  </a:cubicBezTo>
                  <a:cubicBezTo>
                    <a:pt x="225" y="127"/>
                    <a:pt x="218" y="132"/>
                    <a:pt x="211" y="134"/>
                  </a:cubicBezTo>
                  <a:cubicBezTo>
                    <a:pt x="199" y="140"/>
                    <a:pt x="186" y="138"/>
                    <a:pt x="179" y="127"/>
                  </a:cubicBezTo>
                  <a:lnTo>
                    <a:pt x="155" y="104"/>
                  </a:lnTo>
                  <a:lnTo>
                    <a:pt x="98" y="162"/>
                  </a:lnTo>
                  <a:lnTo>
                    <a:pt x="121" y="185"/>
                  </a:lnTo>
                  <a:cubicBezTo>
                    <a:pt x="130" y="194"/>
                    <a:pt x="134" y="207"/>
                    <a:pt x="127" y="218"/>
                  </a:cubicBezTo>
                  <a:cubicBezTo>
                    <a:pt x="123" y="224"/>
                    <a:pt x="121" y="232"/>
                    <a:pt x="120" y="238"/>
                  </a:cubicBezTo>
                  <a:cubicBezTo>
                    <a:pt x="115" y="250"/>
                    <a:pt x="104" y="258"/>
                    <a:pt x="91" y="258"/>
                  </a:cubicBezTo>
                  <a:lnTo>
                    <a:pt x="59" y="258"/>
                  </a:lnTo>
                  <a:lnTo>
                    <a:pt x="59" y="339"/>
                  </a:lnTo>
                  <a:lnTo>
                    <a:pt x="91" y="339"/>
                  </a:lnTo>
                  <a:cubicBezTo>
                    <a:pt x="104" y="339"/>
                    <a:pt x="115" y="347"/>
                    <a:pt x="120" y="359"/>
                  </a:cubicBezTo>
                  <a:cubicBezTo>
                    <a:pt x="121" y="367"/>
                    <a:pt x="126" y="373"/>
                    <a:pt x="127" y="380"/>
                  </a:cubicBezTo>
                  <a:cubicBezTo>
                    <a:pt x="134" y="392"/>
                    <a:pt x="132" y="405"/>
                    <a:pt x="121" y="412"/>
                  </a:cubicBezTo>
                  <a:lnTo>
                    <a:pt x="98" y="436"/>
                  </a:lnTo>
                  <a:lnTo>
                    <a:pt x="155" y="493"/>
                  </a:lnTo>
                  <a:lnTo>
                    <a:pt x="179" y="470"/>
                  </a:lnTo>
                  <a:cubicBezTo>
                    <a:pt x="188" y="461"/>
                    <a:pt x="200" y="457"/>
                    <a:pt x="211" y="464"/>
                  </a:cubicBezTo>
                  <a:cubicBezTo>
                    <a:pt x="218" y="468"/>
                    <a:pt x="225" y="470"/>
                    <a:pt x="232" y="471"/>
                  </a:cubicBezTo>
                  <a:cubicBezTo>
                    <a:pt x="244" y="476"/>
                    <a:pt x="252" y="487"/>
                    <a:pt x="252" y="499"/>
                  </a:cubicBezTo>
                  <a:lnTo>
                    <a:pt x="252" y="532"/>
                  </a:lnTo>
                  <a:close/>
                  <a:moveTo>
                    <a:pt x="292" y="437"/>
                  </a:moveTo>
                  <a:cubicBezTo>
                    <a:pt x="216" y="437"/>
                    <a:pt x="151" y="375"/>
                    <a:pt x="151" y="296"/>
                  </a:cubicBezTo>
                  <a:cubicBezTo>
                    <a:pt x="151" y="216"/>
                    <a:pt x="213" y="154"/>
                    <a:pt x="292" y="154"/>
                  </a:cubicBezTo>
                  <a:cubicBezTo>
                    <a:pt x="372" y="154"/>
                    <a:pt x="434" y="216"/>
                    <a:pt x="434" y="296"/>
                  </a:cubicBezTo>
                  <a:cubicBezTo>
                    <a:pt x="434" y="375"/>
                    <a:pt x="370" y="437"/>
                    <a:pt x="292" y="437"/>
                  </a:cubicBezTo>
                  <a:close/>
                  <a:moveTo>
                    <a:pt x="292" y="215"/>
                  </a:moveTo>
                  <a:cubicBezTo>
                    <a:pt x="247" y="215"/>
                    <a:pt x="210" y="252"/>
                    <a:pt x="210" y="297"/>
                  </a:cubicBezTo>
                  <a:cubicBezTo>
                    <a:pt x="210" y="342"/>
                    <a:pt x="247" y="380"/>
                    <a:pt x="292" y="380"/>
                  </a:cubicBezTo>
                  <a:cubicBezTo>
                    <a:pt x="337" y="380"/>
                    <a:pt x="375" y="342"/>
                    <a:pt x="375" y="297"/>
                  </a:cubicBezTo>
                  <a:cubicBezTo>
                    <a:pt x="375" y="252"/>
                    <a:pt x="337" y="215"/>
                    <a:pt x="292" y="21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algn="ctr" defTabSz="412609" hangingPunct="0">
                <a:defRPr/>
              </a:pPr>
              <a:endParaRPr lang="zh-CN" altLang="en-US" sz="1200" b="1" ker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Huawei Sans" panose="020C0503030203020204" pitchFamily="34" charset="0"/>
              </a:endParaRPr>
            </a:p>
          </p:txBody>
        </p:sp>
      </p:grpSp>
      <p:sp>
        <p:nvSpPr>
          <p:cNvPr id="399" name="文本框 494"/>
          <p:cNvSpPr txBox="1"/>
          <p:nvPr/>
        </p:nvSpPr>
        <p:spPr>
          <a:xfrm>
            <a:off x="4526715" y="5383494"/>
            <a:ext cx="1158929" cy="33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8534">
              <a:defRPr/>
            </a:pP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OceanStor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 Dorado All-flash storage</a:t>
            </a:r>
          </a:p>
        </p:txBody>
      </p:sp>
      <p:grpSp>
        <p:nvGrpSpPr>
          <p:cNvPr id="400" name="组合 399"/>
          <p:cNvGrpSpPr/>
          <p:nvPr/>
        </p:nvGrpSpPr>
        <p:grpSpPr>
          <a:xfrm>
            <a:off x="3500548" y="5163841"/>
            <a:ext cx="533302" cy="185826"/>
            <a:chOff x="4712798" y="5080570"/>
            <a:chExt cx="1009240" cy="386719"/>
          </a:xfrm>
          <a:solidFill>
            <a:schemeClr val="bg1">
              <a:lumMod val="75000"/>
            </a:schemeClr>
          </a:solidFill>
        </p:grpSpPr>
        <p:sp>
          <p:nvSpPr>
            <p:cNvPr id="401" name="任意多边形 3587"/>
            <p:cNvSpPr/>
            <p:nvPr/>
          </p:nvSpPr>
          <p:spPr>
            <a:xfrm>
              <a:off x="4712798" y="5080570"/>
              <a:ext cx="1009240" cy="386719"/>
            </a:xfrm>
            <a:custGeom>
              <a:avLst/>
              <a:gdLst/>
              <a:ahLst/>
              <a:cxnLst>
                <a:cxn ang="0">
                  <a:pos x="847153" y="70716"/>
                </a:cxn>
                <a:cxn ang="0">
                  <a:pos x="846793" y="69994"/>
                </a:cxn>
                <a:cxn ang="0">
                  <a:pos x="848952" y="70716"/>
                </a:cxn>
                <a:cxn ang="0">
                  <a:pos x="745307" y="44378"/>
                </a:cxn>
                <a:cxn ang="0">
                  <a:pos x="222405" y="0"/>
                </a:cxn>
                <a:cxn ang="0">
                  <a:pos x="35268" y="44378"/>
                </a:cxn>
                <a:cxn ang="0">
                  <a:pos x="0" y="69634"/>
                </a:cxn>
                <a:cxn ang="0">
                  <a:pos x="505269" y="299100"/>
                </a:cxn>
                <a:cxn ang="0">
                  <a:pos x="576884" y="287554"/>
                </a:cxn>
                <a:cxn ang="0">
                  <a:pos x="504549" y="277452"/>
                </a:cxn>
                <a:cxn ang="0">
                  <a:pos x="80613" y="241373"/>
                </a:cxn>
                <a:cxn ang="0">
                  <a:pos x="766180" y="241733"/>
                </a:cxn>
                <a:cxn ang="0">
                  <a:pos x="687727" y="277813"/>
                </a:cxn>
                <a:cxn ang="0">
                  <a:pos x="615391" y="287915"/>
                </a:cxn>
                <a:cxn ang="0">
                  <a:pos x="687007" y="299821"/>
                </a:cxn>
                <a:cxn ang="0">
                  <a:pos x="846793" y="70355"/>
                </a:cxn>
                <a:cxn ang="0">
                  <a:pos x="781655" y="96333"/>
                </a:cxn>
                <a:cxn ang="0">
                  <a:pos x="827719" y="166688"/>
                </a:cxn>
                <a:cxn ang="0">
                  <a:pos x="781655" y="96333"/>
                </a:cxn>
                <a:cxn ang="0">
                  <a:pos x="646341" y="15153"/>
                </a:cxn>
                <a:cxn ang="0">
                  <a:pos x="166264" y="44739"/>
                </a:cxn>
                <a:cxn ang="0">
                  <a:pos x="40666" y="58449"/>
                </a:cxn>
                <a:cxn ang="0">
                  <a:pos x="126317" y="58810"/>
                </a:cxn>
                <a:cxn ang="0">
                  <a:pos x="743148" y="58449"/>
                </a:cxn>
                <a:cxn ang="0">
                  <a:pos x="744947" y="58449"/>
                </a:cxn>
                <a:cxn ang="0">
                  <a:pos x="824840" y="69994"/>
                </a:cxn>
                <a:cxn ang="0">
                  <a:pos x="40666" y="58449"/>
                </a:cxn>
                <a:cxn ang="0">
                  <a:pos x="68737" y="120506"/>
                </a:cxn>
                <a:cxn ang="0">
                  <a:pos x="22672" y="193026"/>
                </a:cxn>
                <a:cxn ang="0">
                  <a:pos x="22672" y="198077"/>
                </a:cxn>
                <a:cxn ang="0">
                  <a:pos x="68737" y="239569"/>
                </a:cxn>
                <a:cxn ang="0">
                  <a:pos x="22672" y="198077"/>
                </a:cxn>
                <a:cxn ang="0">
                  <a:pos x="22672" y="115094"/>
                </a:cxn>
                <a:cxn ang="0">
                  <a:pos x="68737" y="90921"/>
                </a:cxn>
                <a:cxn ang="0">
                  <a:pos x="22672" y="277813"/>
                </a:cxn>
                <a:cxn ang="0">
                  <a:pos x="68737" y="244620"/>
                </a:cxn>
                <a:cxn ang="0">
                  <a:pos x="22672" y="277813"/>
                </a:cxn>
                <a:cxn ang="0">
                  <a:pos x="82772" y="220446"/>
                </a:cxn>
                <a:cxn ang="0">
                  <a:pos x="767620" y="91281"/>
                </a:cxn>
                <a:cxn ang="0">
                  <a:pos x="434013" y="190861"/>
                </a:cxn>
                <a:cxn ang="0">
                  <a:pos x="781655" y="173904"/>
                </a:cxn>
                <a:cxn ang="0">
                  <a:pos x="827719" y="277813"/>
                </a:cxn>
              </a:cxnLst>
              <a:rect l="0" t="0" r="0" b="0"/>
              <a:pathLst>
                <a:path w="2360" h="902">
                  <a:moveTo>
                    <a:pt x="2359" y="196"/>
                  </a:moveTo>
                  <a:lnTo>
                    <a:pt x="2354" y="196"/>
                  </a:lnTo>
                  <a:lnTo>
                    <a:pt x="2353" y="195"/>
                  </a:lnTo>
                  <a:lnTo>
                    <a:pt x="2353" y="194"/>
                  </a:lnTo>
                  <a:lnTo>
                    <a:pt x="2359" y="194"/>
                  </a:lnTo>
                  <a:lnTo>
                    <a:pt x="2359" y="196"/>
                  </a:lnTo>
                  <a:close/>
                  <a:moveTo>
                    <a:pt x="2258" y="123"/>
                  </a:moveTo>
                  <a:lnTo>
                    <a:pt x="2071" y="123"/>
                  </a:lnTo>
                  <a:lnTo>
                    <a:pt x="1822" y="1"/>
                  </a:lnTo>
                  <a:lnTo>
                    <a:pt x="618" y="0"/>
                  </a:lnTo>
                  <a:lnTo>
                    <a:pt x="345" y="123"/>
                  </a:lnTo>
                  <a:lnTo>
                    <a:pt x="98" y="123"/>
                  </a:lnTo>
                  <a:lnTo>
                    <a:pt x="1" y="193"/>
                  </a:lnTo>
                  <a:lnTo>
                    <a:pt x="0" y="193"/>
                  </a:lnTo>
                  <a:lnTo>
                    <a:pt x="0" y="829"/>
                  </a:lnTo>
                  <a:lnTo>
                    <a:pt x="1404" y="829"/>
                  </a:lnTo>
                  <a:cubicBezTo>
                    <a:pt x="1418" y="870"/>
                    <a:pt x="1455" y="899"/>
                    <a:pt x="1500" y="899"/>
                  </a:cubicBezTo>
                  <a:cubicBezTo>
                    <a:pt x="1558" y="899"/>
                    <a:pt x="1603" y="854"/>
                    <a:pt x="1603" y="797"/>
                  </a:cubicBezTo>
                  <a:cubicBezTo>
                    <a:pt x="1603" y="739"/>
                    <a:pt x="1558" y="694"/>
                    <a:pt x="1500" y="694"/>
                  </a:cubicBezTo>
                  <a:cubicBezTo>
                    <a:pt x="1453" y="694"/>
                    <a:pt x="1414" y="725"/>
                    <a:pt x="1402" y="769"/>
                  </a:cubicBezTo>
                  <a:lnTo>
                    <a:pt x="224" y="769"/>
                  </a:lnTo>
                  <a:lnTo>
                    <a:pt x="224" y="669"/>
                  </a:lnTo>
                  <a:cubicBezTo>
                    <a:pt x="347" y="647"/>
                    <a:pt x="571" y="586"/>
                    <a:pt x="1200" y="586"/>
                  </a:cubicBezTo>
                  <a:cubicBezTo>
                    <a:pt x="1846" y="586"/>
                    <a:pt x="2032" y="647"/>
                    <a:pt x="2129" y="670"/>
                  </a:cubicBezTo>
                  <a:lnTo>
                    <a:pt x="2129" y="770"/>
                  </a:lnTo>
                  <a:lnTo>
                    <a:pt x="1911" y="770"/>
                  </a:lnTo>
                  <a:cubicBezTo>
                    <a:pt x="1898" y="726"/>
                    <a:pt x="1860" y="695"/>
                    <a:pt x="1813" y="695"/>
                  </a:cubicBezTo>
                  <a:cubicBezTo>
                    <a:pt x="1755" y="695"/>
                    <a:pt x="1710" y="740"/>
                    <a:pt x="1710" y="798"/>
                  </a:cubicBezTo>
                  <a:cubicBezTo>
                    <a:pt x="1710" y="856"/>
                    <a:pt x="1755" y="901"/>
                    <a:pt x="1813" y="901"/>
                  </a:cubicBezTo>
                  <a:cubicBezTo>
                    <a:pt x="1858" y="901"/>
                    <a:pt x="1897" y="871"/>
                    <a:pt x="1909" y="831"/>
                  </a:cubicBezTo>
                  <a:lnTo>
                    <a:pt x="2353" y="831"/>
                  </a:lnTo>
                  <a:lnTo>
                    <a:pt x="2353" y="195"/>
                  </a:lnTo>
                  <a:lnTo>
                    <a:pt x="2258" y="123"/>
                  </a:lnTo>
                  <a:close/>
                  <a:moveTo>
                    <a:pt x="2172" y="267"/>
                  </a:moveTo>
                  <a:lnTo>
                    <a:pt x="2300" y="267"/>
                  </a:lnTo>
                  <a:lnTo>
                    <a:pt x="2300" y="462"/>
                  </a:lnTo>
                  <a:lnTo>
                    <a:pt x="2172" y="462"/>
                  </a:lnTo>
                  <a:lnTo>
                    <a:pt x="2172" y="267"/>
                  </a:lnTo>
                  <a:close/>
                  <a:moveTo>
                    <a:pt x="647" y="40"/>
                  </a:moveTo>
                  <a:lnTo>
                    <a:pt x="1796" y="42"/>
                  </a:lnTo>
                  <a:lnTo>
                    <a:pt x="1964" y="124"/>
                  </a:lnTo>
                  <a:lnTo>
                    <a:pt x="462" y="124"/>
                  </a:lnTo>
                  <a:lnTo>
                    <a:pt x="647" y="40"/>
                  </a:lnTo>
                  <a:close/>
                  <a:moveTo>
                    <a:pt x="113" y="162"/>
                  </a:moveTo>
                  <a:lnTo>
                    <a:pt x="351" y="162"/>
                  </a:lnTo>
                  <a:lnTo>
                    <a:pt x="351" y="163"/>
                  </a:lnTo>
                  <a:lnTo>
                    <a:pt x="356" y="162"/>
                  </a:lnTo>
                  <a:lnTo>
                    <a:pt x="2065" y="162"/>
                  </a:lnTo>
                  <a:lnTo>
                    <a:pt x="2070" y="163"/>
                  </a:lnTo>
                  <a:lnTo>
                    <a:pt x="2070" y="162"/>
                  </a:lnTo>
                  <a:lnTo>
                    <a:pt x="2249" y="162"/>
                  </a:lnTo>
                  <a:lnTo>
                    <a:pt x="2292" y="194"/>
                  </a:lnTo>
                  <a:lnTo>
                    <a:pt x="71" y="194"/>
                  </a:lnTo>
                  <a:lnTo>
                    <a:pt x="113" y="162"/>
                  </a:lnTo>
                  <a:close/>
                  <a:moveTo>
                    <a:pt x="63" y="334"/>
                  </a:moveTo>
                  <a:lnTo>
                    <a:pt x="191" y="334"/>
                  </a:lnTo>
                  <a:lnTo>
                    <a:pt x="191" y="535"/>
                  </a:lnTo>
                  <a:lnTo>
                    <a:pt x="63" y="535"/>
                  </a:lnTo>
                  <a:lnTo>
                    <a:pt x="63" y="334"/>
                  </a:lnTo>
                  <a:close/>
                  <a:moveTo>
                    <a:pt x="63" y="549"/>
                  </a:moveTo>
                  <a:lnTo>
                    <a:pt x="191" y="549"/>
                  </a:lnTo>
                  <a:lnTo>
                    <a:pt x="191" y="664"/>
                  </a:lnTo>
                  <a:lnTo>
                    <a:pt x="63" y="664"/>
                  </a:lnTo>
                  <a:lnTo>
                    <a:pt x="63" y="549"/>
                  </a:lnTo>
                  <a:close/>
                  <a:moveTo>
                    <a:pt x="191" y="319"/>
                  </a:moveTo>
                  <a:lnTo>
                    <a:pt x="63" y="319"/>
                  </a:lnTo>
                  <a:lnTo>
                    <a:pt x="63" y="252"/>
                  </a:lnTo>
                  <a:lnTo>
                    <a:pt x="191" y="252"/>
                  </a:lnTo>
                  <a:lnTo>
                    <a:pt x="191" y="319"/>
                  </a:lnTo>
                  <a:close/>
                  <a:moveTo>
                    <a:pt x="63" y="770"/>
                  </a:moveTo>
                  <a:lnTo>
                    <a:pt x="63" y="678"/>
                  </a:lnTo>
                  <a:lnTo>
                    <a:pt x="191" y="678"/>
                  </a:lnTo>
                  <a:lnTo>
                    <a:pt x="191" y="770"/>
                  </a:lnTo>
                  <a:lnTo>
                    <a:pt x="63" y="770"/>
                  </a:lnTo>
                  <a:close/>
                  <a:moveTo>
                    <a:pt x="1206" y="529"/>
                  </a:moveTo>
                  <a:cubicBezTo>
                    <a:pt x="588" y="530"/>
                    <a:pt x="368" y="582"/>
                    <a:pt x="230" y="611"/>
                  </a:cubicBezTo>
                  <a:lnTo>
                    <a:pt x="230" y="253"/>
                  </a:lnTo>
                  <a:lnTo>
                    <a:pt x="2133" y="253"/>
                  </a:lnTo>
                  <a:lnTo>
                    <a:pt x="2133" y="611"/>
                  </a:lnTo>
                  <a:cubicBezTo>
                    <a:pt x="2035" y="574"/>
                    <a:pt x="1850" y="527"/>
                    <a:pt x="1206" y="529"/>
                  </a:cubicBezTo>
                  <a:close/>
                  <a:moveTo>
                    <a:pt x="2172" y="770"/>
                  </a:moveTo>
                  <a:lnTo>
                    <a:pt x="2172" y="482"/>
                  </a:lnTo>
                  <a:lnTo>
                    <a:pt x="2300" y="482"/>
                  </a:lnTo>
                  <a:lnTo>
                    <a:pt x="2300" y="770"/>
                  </a:lnTo>
                  <a:lnTo>
                    <a:pt x="2172" y="77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任意多边形 3595"/>
            <p:cNvSpPr/>
            <p:nvPr/>
          </p:nvSpPr>
          <p:spPr>
            <a:xfrm>
              <a:off x="5654128" y="5220166"/>
              <a:ext cx="33956" cy="33956"/>
            </a:xfrm>
            <a:custGeom>
              <a:avLst/>
              <a:gdLst/>
              <a:ahLst/>
              <a:cxnLst>
                <a:cxn ang="0">
                  <a:pos x="28202" y="13935"/>
                </a:cxn>
                <a:cxn ang="0">
                  <a:pos x="26395" y="21269"/>
                </a:cxn>
                <a:cxn ang="0">
                  <a:pos x="20971" y="26403"/>
                </a:cxn>
                <a:cxn ang="0">
                  <a:pos x="14101" y="28236"/>
                </a:cxn>
                <a:cxn ang="0">
                  <a:pos x="6870" y="26403"/>
                </a:cxn>
                <a:cxn ang="0">
                  <a:pos x="1808" y="21269"/>
                </a:cxn>
                <a:cxn ang="0">
                  <a:pos x="0" y="13935"/>
                </a:cxn>
                <a:cxn ang="0">
                  <a:pos x="1808" y="6967"/>
                </a:cxn>
                <a:cxn ang="0">
                  <a:pos x="6870" y="1834"/>
                </a:cxn>
                <a:cxn ang="0">
                  <a:pos x="14101" y="0"/>
                </a:cxn>
                <a:cxn ang="0">
                  <a:pos x="20971" y="1834"/>
                </a:cxn>
                <a:cxn ang="0">
                  <a:pos x="26395" y="6967"/>
                </a:cxn>
                <a:cxn ang="0">
                  <a:pos x="28202" y="13935"/>
                </a:cxn>
              </a:cxnLst>
              <a:rect l="0" t="0" r="0" b="0"/>
              <a:pathLst>
                <a:path w="79" h="78">
                  <a:moveTo>
                    <a:pt x="78" y="38"/>
                  </a:moveTo>
                  <a:cubicBezTo>
                    <a:pt x="78" y="46"/>
                    <a:pt x="76" y="52"/>
                    <a:pt x="73" y="58"/>
                  </a:cubicBezTo>
                  <a:cubicBezTo>
                    <a:pt x="69" y="64"/>
                    <a:pt x="64" y="68"/>
                    <a:pt x="58" y="72"/>
                  </a:cubicBezTo>
                  <a:cubicBezTo>
                    <a:pt x="51" y="75"/>
                    <a:pt x="46" y="77"/>
                    <a:pt x="39" y="77"/>
                  </a:cubicBezTo>
                  <a:cubicBezTo>
                    <a:pt x="32" y="77"/>
                    <a:pt x="25" y="75"/>
                    <a:pt x="19" y="72"/>
                  </a:cubicBezTo>
                  <a:cubicBezTo>
                    <a:pt x="12" y="68"/>
                    <a:pt x="8" y="64"/>
                    <a:pt x="5" y="58"/>
                  </a:cubicBezTo>
                  <a:cubicBezTo>
                    <a:pt x="1" y="52"/>
                    <a:pt x="0" y="45"/>
                    <a:pt x="0" y="38"/>
                  </a:cubicBezTo>
                  <a:cubicBezTo>
                    <a:pt x="0" y="30"/>
                    <a:pt x="1" y="25"/>
                    <a:pt x="5" y="19"/>
                  </a:cubicBezTo>
                  <a:cubicBezTo>
                    <a:pt x="8" y="13"/>
                    <a:pt x="12" y="8"/>
                    <a:pt x="19" y="5"/>
                  </a:cubicBezTo>
                  <a:cubicBezTo>
                    <a:pt x="25" y="1"/>
                    <a:pt x="32" y="0"/>
                    <a:pt x="39" y="0"/>
                  </a:cubicBezTo>
                  <a:cubicBezTo>
                    <a:pt x="46" y="0"/>
                    <a:pt x="51" y="1"/>
                    <a:pt x="58" y="5"/>
                  </a:cubicBezTo>
                  <a:cubicBezTo>
                    <a:pt x="64" y="8"/>
                    <a:pt x="69" y="13"/>
                    <a:pt x="73" y="19"/>
                  </a:cubicBezTo>
                  <a:cubicBezTo>
                    <a:pt x="76" y="25"/>
                    <a:pt x="78" y="31"/>
                    <a:pt x="78" y="38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任意多边形 3792"/>
            <p:cNvSpPr/>
            <p:nvPr/>
          </p:nvSpPr>
          <p:spPr>
            <a:xfrm>
              <a:off x="5165543" y="5282419"/>
              <a:ext cx="16977" cy="18864"/>
            </a:xfrm>
            <a:custGeom>
              <a:avLst/>
              <a:gdLst/>
              <a:ahLst/>
              <a:cxnLst>
                <a:cxn ang="0">
                  <a:pos x="10108" y="6282"/>
                </a:cxn>
                <a:cxn ang="0">
                  <a:pos x="2995" y="6282"/>
                </a:cxn>
                <a:cxn ang="0">
                  <a:pos x="2995" y="0"/>
                </a:cxn>
                <a:cxn ang="0">
                  <a:pos x="0" y="0"/>
                </a:cxn>
                <a:cxn ang="0">
                  <a:pos x="0" y="15521"/>
                </a:cxn>
                <a:cxn ang="0">
                  <a:pos x="2995" y="15521"/>
                </a:cxn>
                <a:cxn ang="0">
                  <a:pos x="2995" y="9239"/>
                </a:cxn>
                <a:cxn ang="0">
                  <a:pos x="10108" y="9239"/>
                </a:cxn>
                <a:cxn ang="0">
                  <a:pos x="10108" y="15521"/>
                </a:cxn>
                <a:cxn ang="0">
                  <a:pos x="14226" y="15521"/>
                </a:cxn>
                <a:cxn ang="0">
                  <a:pos x="14226" y="0"/>
                </a:cxn>
                <a:cxn ang="0">
                  <a:pos x="10108" y="0"/>
                </a:cxn>
                <a:cxn ang="0">
                  <a:pos x="10108" y="6282"/>
                </a:cxn>
              </a:cxnLst>
              <a:rect l="0" t="0" r="0" b="0"/>
              <a:pathLst>
                <a:path w="39" h="43">
                  <a:moveTo>
                    <a:pt x="27" y="17"/>
                  </a:moveTo>
                  <a:lnTo>
                    <a:pt x="8" y="17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8" y="42"/>
                  </a:lnTo>
                  <a:lnTo>
                    <a:pt x="8" y="25"/>
                  </a:lnTo>
                  <a:lnTo>
                    <a:pt x="27" y="25"/>
                  </a:lnTo>
                  <a:lnTo>
                    <a:pt x="27" y="42"/>
                  </a:lnTo>
                  <a:lnTo>
                    <a:pt x="38" y="42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27" y="1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任意多边形 3793"/>
            <p:cNvSpPr/>
            <p:nvPr/>
          </p:nvSpPr>
          <p:spPr>
            <a:xfrm>
              <a:off x="5186292" y="5282419"/>
              <a:ext cx="15092" cy="18864"/>
            </a:xfrm>
            <a:custGeom>
              <a:avLst/>
              <a:gdLst/>
              <a:ahLst/>
              <a:cxnLst>
                <a:cxn ang="0">
                  <a:pos x="9793" y="8828"/>
                </a:cxn>
                <a:cxn ang="0">
                  <a:pos x="6166" y="12007"/>
                </a:cxn>
                <a:cxn ang="0">
                  <a:pos x="2902" y="7769"/>
                </a:cxn>
                <a:cxn ang="0">
                  <a:pos x="2902" y="0"/>
                </a:cxn>
                <a:cxn ang="0">
                  <a:pos x="0" y="0"/>
                </a:cxn>
                <a:cxn ang="0">
                  <a:pos x="0" y="8475"/>
                </a:cxn>
                <a:cxn ang="0">
                  <a:pos x="6166" y="15538"/>
                </a:cxn>
                <a:cxn ang="0">
                  <a:pos x="12332" y="8475"/>
                </a:cxn>
                <a:cxn ang="0">
                  <a:pos x="12332" y="0"/>
                </a:cxn>
                <a:cxn ang="0">
                  <a:pos x="9793" y="0"/>
                </a:cxn>
                <a:cxn ang="0">
                  <a:pos x="9793" y="8828"/>
                </a:cxn>
              </a:cxnLst>
              <a:rect l="0" t="0" r="0" b="0"/>
              <a:pathLst>
                <a:path w="35" h="45">
                  <a:moveTo>
                    <a:pt x="27" y="25"/>
                  </a:moveTo>
                  <a:cubicBezTo>
                    <a:pt x="27" y="33"/>
                    <a:pt x="21" y="34"/>
                    <a:pt x="17" y="34"/>
                  </a:cubicBezTo>
                  <a:cubicBezTo>
                    <a:pt x="12" y="34"/>
                    <a:pt x="8" y="30"/>
                    <a:pt x="8" y="22"/>
                  </a:cubicBez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cubicBezTo>
                    <a:pt x="0" y="36"/>
                    <a:pt x="6" y="44"/>
                    <a:pt x="17" y="44"/>
                  </a:cubicBezTo>
                  <a:cubicBezTo>
                    <a:pt x="30" y="44"/>
                    <a:pt x="34" y="36"/>
                    <a:pt x="34" y="24"/>
                  </a:cubicBezTo>
                  <a:lnTo>
                    <a:pt x="34" y="0"/>
                  </a:lnTo>
                  <a:lnTo>
                    <a:pt x="27" y="0"/>
                  </a:lnTo>
                  <a:lnTo>
                    <a:pt x="27" y="25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任意多边形 3794"/>
            <p:cNvSpPr/>
            <p:nvPr/>
          </p:nvSpPr>
          <p:spPr>
            <a:xfrm>
              <a:off x="5220250" y="5282419"/>
              <a:ext cx="28297" cy="18864"/>
            </a:xfrm>
            <a:custGeom>
              <a:avLst/>
              <a:gdLst/>
              <a:ahLst/>
              <a:cxnLst>
                <a:cxn ang="0">
                  <a:pos x="16260" y="10348"/>
                </a:cxn>
                <a:cxn ang="0">
                  <a:pos x="13008" y="0"/>
                </a:cxn>
                <a:cxn ang="0">
                  <a:pos x="10117" y="0"/>
                </a:cxn>
                <a:cxn ang="0">
                  <a:pos x="6865" y="10348"/>
                </a:cxn>
                <a:cxn ang="0">
                  <a:pos x="2891" y="0"/>
                </a:cxn>
                <a:cxn ang="0">
                  <a:pos x="0" y="0"/>
                </a:cxn>
                <a:cxn ang="0">
                  <a:pos x="5059" y="15521"/>
                </a:cxn>
                <a:cxn ang="0">
                  <a:pos x="7949" y="15521"/>
                </a:cxn>
                <a:cxn ang="0">
                  <a:pos x="11201" y="5174"/>
                </a:cxn>
                <a:cxn ang="0">
                  <a:pos x="15176" y="15521"/>
                </a:cxn>
                <a:cxn ang="0">
                  <a:pos x="16982" y="15521"/>
                </a:cxn>
                <a:cxn ang="0">
                  <a:pos x="23125" y="0"/>
                </a:cxn>
                <a:cxn ang="0">
                  <a:pos x="19150" y="0"/>
                </a:cxn>
                <a:cxn ang="0">
                  <a:pos x="16260" y="10348"/>
                </a:cxn>
              </a:cxnLst>
              <a:rect l="0" t="0" r="0" b="0"/>
              <a:pathLst>
                <a:path w="65" h="43">
                  <a:moveTo>
                    <a:pt x="45" y="28"/>
                  </a:moveTo>
                  <a:lnTo>
                    <a:pt x="36" y="0"/>
                  </a:lnTo>
                  <a:lnTo>
                    <a:pt x="28" y="0"/>
                  </a:lnTo>
                  <a:lnTo>
                    <a:pt x="19" y="28"/>
                  </a:lnTo>
                  <a:lnTo>
                    <a:pt x="8" y="0"/>
                  </a:lnTo>
                  <a:lnTo>
                    <a:pt x="0" y="0"/>
                  </a:lnTo>
                  <a:lnTo>
                    <a:pt x="14" y="42"/>
                  </a:lnTo>
                  <a:lnTo>
                    <a:pt x="22" y="42"/>
                  </a:lnTo>
                  <a:lnTo>
                    <a:pt x="31" y="14"/>
                  </a:lnTo>
                  <a:lnTo>
                    <a:pt x="42" y="42"/>
                  </a:lnTo>
                  <a:lnTo>
                    <a:pt x="47" y="42"/>
                  </a:lnTo>
                  <a:lnTo>
                    <a:pt x="64" y="0"/>
                  </a:lnTo>
                  <a:lnTo>
                    <a:pt x="53" y="0"/>
                  </a:lnTo>
                  <a:lnTo>
                    <a:pt x="45" y="28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任意多边形 3795"/>
            <p:cNvSpPr/>
            <p:nvPr/>
          </p:nvSpPr>
          <p:spPr>
            <a:xfrm>
              <a:off x="5250431" y="5282419"/>
              <a:ext cx="15092" cy="18864"/>
            </a:xfrm>
            <a:custGeom>
              <a:avLst/>
              <a:gdLst/>
              <a:ahLst/>
              <a:cxnLst>
                <a:cxn ang="0">
                  <a:pos x="3990" y="9239"/>
                </a:cxn>
                <a:cxn ang="0">
                  <a:pos x="9431" y="9239"/>
                </a:cxn>
                <a:cxn ang="0">
                  <a:pos x="9431" y="6282"/>
                </a:cxn>
                <a:cxn ang="0">
                  <a:pos x="3990" y="6282"/>
                </a:cxn>
                <a:cxn ang="0">
                  <a:pos x="3990" y="2956"/>
                </a:cxn>
                <a:cxn ang="0">
                  <a:pos x="11244" y="2956"/>
                </a:cxn>
                <a:cxn ang="0">
                  <a:pos x="11244" y="0"/>
                </a:cxn>
                <a:cxn ang="0">
                  <a:pos x="0" y="0"/>
                </a:cxn>
                <a:cxn ang="0">
                  <a:pos x="0" y="15521"/>
                </a:cxn>
                <a:cxn ang="0">
                  <a:pos x="12332" y="15521"/>
                </a:cxn>
                <a:cxn ang="0">
                  <a:pos x="12332" y="12565"/>
                </a:cxn>
                <a:cxn ang="0">
                  <a:pos x="3990" y="12565"/>
                </a:cxn>
                <a:cxn ang="0">
                  <a:pos x="3990" y="9239"/>
                </a:cxn>
              </a:cxnLst>
              <a:rect l="0" t="0" r="0" b="0"/>
              <a:pathLst>
                <a:path w="35" h="43">
                  <a:moveTo>
                    <a:pt x="11" y="25"/>
                  </a:moveTo>
                  <a:lnTo>
                    <a:pt x="26" y="25"/>
                  </a:lnTo>
                  <a:lnTo>
                    <a:pt x="26" y="17"/>
                  </a:lnTo>
                  <a:lnTo>
                    <a:pt x="11" y="17"/>
                  </a:lnTo>
                  <a:lnTo>
                    <a:pt x="11" y="8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34" y="42"/>
                  </a:lnTo>
                  <a:lnTo>
                    <a:pt x="34" y="34"/>
                  </a:lnTo>
                  <a:lnTo>
                    <a:pt x="11" y="34"/>
                  </a:lnTo>
                  <a:lnTo>
                    <a:pt x="11" y="25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任意多边形 3796"/>
            <p:cNvSpPr/>
            <p:nvPr/>
          </p:nvSpPr>
          <p:spPr>
            <a:xfrm>
              <a:off x="5269296" y="5282419"/>
              <a:ext cx="3773" cy="18864"/>
            </a:xfrm>
            <a:custGeom>
              <a:avLst/>
              <a:gdLst/>
              <a:ahLst/>
              <a:cxnLst>
                <a:cxn ang="0">
                  <a:pos x="1411" y="15538"/>
                </a:cxn>
                <a:cxn ang="0">
                  <a:pos x="0" y="15538"/>
                </a:cxn>
                <a:cxn ang="0">
                  <a:pos x="0" y="0"/>
                </a:cxn>
                <a:cxn ang="0">
                  <a:pos x="2821" y="0"/>
                </a:cxn>
                <a:cxn ang="0">
                  <a:pos x="2821" y="15538"/>
                </a:cxn>
                <a:cxn ang="0">
                  <a:pos x="1411" y="15538"/>
                </a:cxn>
              </a:cxnLst>
              <a:rect l="0" t="0" r="0" b="0"/>
              <a:pathLst>
                <a:path w="9" h="45">
                  <a:moveTo>
                    <a:pt x="4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44"/>
                  </a:lnTo>
                  <a:lnTo>
                    <a:pt x="4" y="44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任意多边形 3797"/>
            <p:cNvSpPr/>
            <p:nvPr/>
          </p:nvSpPr>
          <p:spPr>
            <a:xfrm>
              <a:off x="5203272" y="5282419"/>
              <a:ext cx="18864" cy="18864"/>
            </a:xfrm>
            <a:custGeom>
              <a:avLst/>
              <a:gdLst/>
              <a:ahLst/>
              <a:cxnLst>
                <a:cxn ang="0">
                  <a:pos x="12074" y="14446"/>
                </a:cxn>
                <a:cxn ang="0">
                  <a:pos x="15524" y="14446"/>
                </a:cxn>
                <a:cxn ang="0">
                  <a:pos x="9659" y="0"/>
                </a:cxn>
                <a:cxn ang="0">
                  <a:pos x="6900" y="0"/>
                </a:cxn>
                <a:cxn ang="0">
                  <a:pos x="0" y="15530"/>
                </a:cxn>
                <a:cxn ang="0">
                  <a:pos x="2415" y="15530"/>
                </a:cxn>
                <a:cxn ang="0">
                  <a:pos x="4140" y="13002"/>
                </a:cxn>
                <a:cxn ang="0">
                  <a:pos x="11039" y="13002"/>
                </a:cxn>
                <a:cxn ang="0">
                  <a:pos x="11039" y="12641"/>
                </a:cxn>
                <a:cxn ang="0">
                  <a:pos x="12074" y="14446"/>
                </a:cxn>
                <a:cxn ang="0">
                  <a:pos x="7245" y="3250"/>
                </a:cxn>
                <a:cxn ang="0">
                  <a:pos x="9659" y="8307"/>
                </a:cxn>
                <a:cxn ang="0">
                  <a:pos x="9659" y="9029"/>
                </a:cxn>
                <a:cxn ang="0">
                  <a:pos x="4830" y="9029"/>
                </a:cxn>
                <a:cxn ang="0">
                  <a:pos x="4830" y="8307"/>
                </a:cxn>
                <a:cxn ang="0">
                  <a:pos x="7245" y="3250"/>
                </a:cxn>
              </a:cxnLst>
              <a:rect l="0" t="0" r="0" b="0"/>
              <a:pathLst>
                <a:path w="46" h="44">
                  <a:moveTo>
                    <a:pt x="35" y="40"/>
                  </a:moveTo>
                  <a:lnTo>
                    <a:pt x="45" y="4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2" y="36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5" y="40"/>
                  </a:lnTo>
                  <a:close/>
                  <a:moveTo>
                    <a:pt x="21" y="9"/>
                  </a:moveTo>
                  <a:lnTo>
                    <a:pt x="28" y="23"/>
                  </a:lnTo>
                  <a:lnTo>
                    <a:pt x="28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21" y="9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任意多边形 3798"/>
            <p:cNvSpPr/>
            <p:nvPr/>
          </p:nvSpPr>
          <p:spPr>
            <a:xfrm>
              <a:off x="5171201" y="5206962"/>
              <a:ext cx="39616" cy="49047"/>
            </a:xfrm>
            <a:custGeom>
              <a:avLst/>
              <a:gdLst/>
              <a:ahLst/>
              <a:cxnLst>
                <a:cxn ang="0">
                  <a:pos x="5618" y="23151"/>
                </a:cxn>
                <a:cxn ang="0">
                  <a:pos x="32306" y="40959"/>
                </a:cxn>
                <a:cxn ang="0">
                  <a:pos x="32657" y="40959"/>
                </a:cxn>
                <a:cxn ang="0">
                  <a:pos x="8076" y="0"/>
                </a:cxn>
                <a:cxn ang="0">
                  <a:pos x="702" y="14247"/>
                </a:cxn>
                <a:cxn ang="0">
                  <a:pos x="5618" y="23151"/>
                </a:cxn>
              </a:cxnLst>
              <a:rect l="0" t="0" r="0" b="0"/>
              <a:pathLst>
                <a:path w="94" h="116">
                  <a:moveTo>
                    <a:pt x="16" y="65"/>
                  </a:moveTo>
                  <a:cubicBezTo>
                    <a:pt x="36" y="85"/>
                    <a:pt x="82" y="109"/>
                    <a:pt x="92" y="115"/>
                  </a:cubicBezTo>
                  <a:lnTo>
                    <a:pt x="93" y="115"/>
                  </a:lnTo>
                  <a:cubicBezTo>
                    <a:pt x="64" y="50"/>
                    <a:pt x="23" y="0"/>
                    <a:pt x="23" y="0"/>
                  </a:cubicBezTo>
                  <a:cubicBezTo>
                    <a:pt x="23" y="0"/>
                    <a:pt x="0" y="19"/>
                    <a:pt x="2" y="40"/>
                  </a:cubicBezTo>
                  <a:cubicBezTo>
                    <a:pt x="2" y="56"/>
                    <a:pt x="16" y="65"/>
                    <a:pt x="16" y="65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任意多边形 3800"/>
            <p:cNvSpPr/>
            <p:nvPr/>
          </p:nvSpPr>
          <p:spPr>
            <a:xfrm>
              <a:off x="5174975" y="5263555"/>
              <a:ext cx="33956" cy="13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40" y="9074"/>
                </a:cxn>
                <a:cxn ang="0">
                  <a:pos x="28202" y="0"/>
                </a:cxn>
                <a:cxn ang="0">
                  <a:pos x="28202" y="0"/>
                </a:cxn>
                <a:cxn ang="0">
                  <a:pos x="28202" y="0"/>
                </a:cxn>
                <a:cxn ang="0">
                  <a:pos x="27479" y="0"/>
                </a:cxn>
                <a:cxn ang="0">
                  <a:pos x="27479" y="0"/>
                </a:cxn>
                <a:cxn ang="0">
                  <a:pos x="0" y="0"/>
                </a:cxn>
              </a:cxnLst>
              <a:rect l="0" t="0" r="0" b="0"/>
              <a:pathLst>
                <a:path w="79" h="29">
                  <a:moveTo>
                    <a:pt x="0" y="0"/>
                  </a:moveTo>
                  <a:cubicBezTo>
                    <a:pt x="8" y="16"/>
                    <a:pt x="24" y="28"/>
                    <a:pt x="38" y="23"/>
                  </a:cubicBezTo>
                  <a:cubicBezTo>
                    <a:pt x="47" y="22"/>
                    <a:pt x="70" y="3"/>
                    <a:pt x="78" y="0"/>
                  </a:cubicBezTo>
                  <a:lnTo>
                    <a:pt x="76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任意多边形 3802"/>
            <p:cNvSpPr/>
            <p:nvPr/>
          </p:nvSpPr>
          <p:spPr>
            <a:xfrm>
              <a:off x="5161770" y="5231484"/>
              <a:ext cx="47160" cy="26411"/>
            </a:xfrm>
            <a:custGeom>
              <a:avLst/>
              <a:gdLst/>
              <a:ahLst/>
              <a:cxnLst>
                <a:cxn ang="0">
                  <a:pos x="12361" y="20094"/>
                </a:cxn>
                <a:cxn ang="0">
                  <a:pos x="18177" y="21888"/>
                </a:cxn>
                <a:cxn ang="0">
                  <a:pos x="39626" y="21888"/>
                </a:cxn>
                <a:cxn ang="0">
                  <a:pos x="39626" y="21171"/>
                </a:cxn>
                <a:cxn ang="0">
                  <a:pos x="3635" y="0"/>
                </a:cxn>
                <a:cxn ang="0">
                  <a:pos x="3635" y="11841"/>
                </a:cxn>
                <a:cxn ang="0">
                  <a:pos x="12361" y="20094"/>
                </a:cxn>
              </a:cxnLst>
              <a:rect l="0" t="0" r="0" b="0"/>
              <a:pathLst>
                <a:path w="110" h="62">
                  <a:moveTo>
                    <a:pt x="34" y="56"/>
                  </a:moveTo>
                  <a:cubicBezTo>
                    <a:pt x="42" y="61"/>
                    <a:pt x="50" y="61"/>
                    <a:pt x="50" y="61"/>
                  </a:cubicBezTo>
                  <a:lnTo>
                    <a:pt x="109" y="61"/>
                  </a:lnTo>
                  <a:lnTo>
                    <a:pt x="109" y="59"/>
                  </a:lnTo>
                  <a:cubicBezTo>
                    <a:pt x="73" y="36"/>
                    <a:pt x="10" y="0"/>
                    <a:pt x="10" y="0"/>
                  </a:cubicBezTo>
                  <a:cubicBezTo>
                    <a:pt x="0" y="17"/>
                    <a:pt x="10" y="33"/>
                    <a:pt x="10" y="33"/>
                  </a:cubicBezTo>
                  <a:cubicBezTo>
                    <a:pt x="17" y="50"/>
                    <a:pt x="34" y="56"/>
                    <a:pt x="34" y="5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任意多边形 3804"/>
            <p:cNvSpPr/>
            <p:nvPr/>
          </p:nvSpPr>
          <p:spPr>
            <a:xfrm>
              <a:off x="5191952" y="5191870"/>
              <a:ext cx="28296" cy="62252"/>
            </a:xfrm>
            <a:custGeom>
              <a:avLst/>
              <a:gdLst/>
              <a:ahLst/>
              <a:cxnLst>
                <a:cxn ang="0">
                  <a:pos x="1774" y="9526"/>
                </a:cxn>
                <a:cxn ang="0">
                  <a:pos x="1774" y="18685"/>
                </a:cxn>
                <a:cxn ang="0">
                  <a:pos x="19510" y="52391"/>
                </a:cxn>
                <a:cxn ang="0">
                  <a:pos x="14898" y="0"/>
                </a:cxn>
                <a:cxn ang="0">
                  <a:pos x="10642" y="1099"/>
                </a:cxn>
                <a:cxn ang="0">
                  <a:pos x="1774" y="9526"/>
                </a:cxn>
              </a:cxnLst>
              <a:rect l="0" t="0" r="0" b="0"/>
              <a:pathLst>
                <a:path w="68" h="144">
                  <a:moveTo>
                    <a:pt x="5" y="26"/>
                  </a:moveTo>
                  <a:cubicBezTo>
                    <a:pt x="0" y="38"/>
                    <a:pt x="5" y="51"/>
                    <a:pt x="5" y="51"/>
                  </a:cubicBezTo>
                  <a:cubicBezTo>
                    <a:pt x="13" y="82"/>
                    <a:pt x="45" y="132"/>
                    <a:pt x="55" y="143"/>
                  </a:cubicBezTo>
                  <a:cubicBezTo>
                    <a:pt x="67" y="31"/>
                    <a:pt x="42" y="0"/>
                    <a:pt x="42" y="0"/>
                  </a:cubicBezTo>
                  <a:cubicBezTo>
                    <a:pt x="41" y="0"/>
                    <a:pt x="30" y="3"/>
                    <a:pt x="30" y="3"/>
                  </a:cubicBezTo>
                  <a:cubicBezTo>
                    <a:pt x="8" y="9"/>
                    <a:pt x="5" y="26"/>
                    <a:pt x="5" y="2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任意多边形 3806"/>
            <p:cNvSpPr/>
            <p:nvPr/>
          </p:nvSpPr>
          <p:spPr>
            <a:xfrm>
              <a:off x="5216477" y="5191870"/>
              <a:ext cx="28297" cy="62252"/>
            </a:xfrm>
            <a:custGeom>
              <a:avLst/>
              <a:gdLst/>
              <a:ahLst/>
              <a:cxnLst>
                <a:cxn ang="0">
                  <a:pos x="21707" y="19418"/>
                </a:cxn>
                <a:cxn ang="0">
                  <a:pos x="21707" y="10258"/>
                </a:cxn>
                <a:cxn ang="0">
                  <a:pos x="12811" y="1832"/>
                </a:cxn>
                <a:cxn ang="0">
                  <a:pos x="8185" y="1099"/>
                </a:cxn>
                <a:cxn ang="0">
                  <a:pos x="3914" y="52391"/>
                </a:cxn>
                <a:cxn ang="0">
                  <a:pos x="21707" y="19418"/>
                </a:cxn>
              </a:cxnLst>
              <a:rect l="0" t="0" r="0" b="0"/>
              <a:pathLst>
                <a:path w="66" h="144">
                  <a:moveTo>
                    <a:pt x="61" y="53"/>
                  </a:moveTo>
                  <a:cubicBezTo>
                    <a:pt x="61" y="53"/>
                    <a:pt x="65" y="37"/>
                    <a:pt x="61" y="28"/>
                  </a:cubicBezTo>
                  <a:cubicBezTo>
                    <a:pt x="61" y="28"/>
                    <a:pt x="54" y="8"/>
                    <a:pt x="36" y="5"/>
                  </a:cubicBezTo>
                  <a:cubicBezTo>
                    <a:pt x="36" y="5"/>
                    <a:pt x="29" y="3"/>
                    <a:pt x="23" y="3"/>
                  </a:cubicBezTo>
                  <a:cubicBezTo>
                    <a:pt x="23" y="0"/>
                    <a:pt x="0" y="31"/>
                    <a:pt x="11" y="143"/>
                  </a:cubicBezTo>
                  <a:cubicBezTo>
                    <a:pt x="20" y="134"/>
                    <a:pt x="54" y="83"/>
                    <a:pt x="61" y="53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任意多边形 3808"/>
            <p:cNvSpPr/>
            <p:nvPr/>
          </p:nvSpPr>
          <p:spPr>
            <a:xfrm>
              <a:off x="5229682" y="5263555"/>
              <a:ext cx="33956" cy="13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824" y="8321"/>
                </a:cxn>
                <a:cxn ang="0">
                  <a:pos x="28202" y="347"/>
                </a:cxn>
                <a:cxn ang="0">
                  <a:pos x="0" y="0"/>
                </a:cxn>
              </a:cxnLst>
              <a:rect l="0" t="0" r="0" b="0"/>
              <a:pathLst>
                <a:path w="79" h="33">
                  <a:moveTo>
                    <a:pt x="0" y="0"/>
                  </a:moveTo>
                  <a:lnTo>
                    <a:pt x="0" y="0"/>
                  </a:lnTo>
                  <a:cubicBezTo>
                    <a:pt x="8" y="7"/>
                    <a:pt x="30" y="23"/>
                    <a:pt x="41" y="24"/>
                  </a:cubicBezTo>
                  <a:cubicBezTo>
                    <a:pt x="41" y="24"/>
                    <a:pt x="61" y="32"/>
                    <a:pt x="78" y="1"/>
                  </a:cubicBezTo>
                  <a:lnTo>
                    <a:pt x="0" y="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任意多边形 3810"/>
            <p:cNvSpPr/>
            <p:nvPr/>
          </p:nvSpPr>
          <p:spPr>
            <a:xfrm>
              <a:off x="5229681" y="5233371"/>
              <a:ext cx="45275" cy="26411"/>
            </a:xfrm>
            <a:custGeom>
              <a:avLst/>
              <a:gdLst/>
              <a:ahLst/>
              <a:cxnLst>
                <a:cxn ang="0">
                  <a:pos x="21512" y="21882"/>
                </a:cxn>
                <a:cxn ang="0">
                  <a:pos x="26449" y="20423"/>
                </a:cxn>
                <a:cxn ang="0">
                  <a:pos x="34912" y="11671"/>
                </a:cxn>
                <a:cxn ang="0">
                  <a:pos x="35617" y="0"/>
                </a:cxn>
                <a:cxn ang="0">
                  <a:pos x="0" y="21518"/>
                </a:cxn>
                <a:cxn ang="0">
                  <a:pos x="21512" y="21882"/>
                </a:cxn>
              </a:cxnLst>
              <a:rect l="0" t="0" r="0" b="0"/>
              <a:pathLst>
                <a:path w="108" h="61">
                  <a:moveTo>
                    <a:pt x="61" y="60"/>
                  </a:moveTo>
                  <a:cubicBezTo>
                    <a:pt x="61" y="60"/>
                    <a:pt x="67" y="60"/>
                    <a:pt x="75" y="56"/>
                  </a:cubicBezTo>
                  <a:cubicBezTo>
                    <a:pt x="75" y="56"/>
                    <a:pt x="90" y="49"/>
                    <a:pt x="99" y="32"/>
                  </a:cubicBezTo>
                  <a:cubicBezTo>
                    <a:pt x="99" y="32"/>
                    <a:pt x="107" y="17"/>
                    <a:pt x="101" y="0"/>
                  </a:cubicBezTo>
                  <a:cubicBezTo>
                    <a:pt x="101" y="0"/>
                    <a:pt x="34" y="35"/>
                    <a:pt x="0" y="59"/>
                  </a:cubicBezTo>
                  <a:cubicBezTo>
                    <a:pt x="12" y="60"/>
                    <a:pt x="59" y="60"/>
                    <a:pt x="61" y="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6" name="任意多边形 3812"/>
            <p:cNvSpPr/>
            <p:nvPr/>
          </p:nvSpPr>
          <p:spPr>
            <a:xfrm>
              <a:off x="5225908" y="5206962"/>
              <a:ext cx="39615" cy="49047"/>
            </a:xfrm>
            <a:custGeom>
              <a:avLst/>
              <a:gdLst/>
              <a:ahLst/>
              <a:cxnLst>
                <a:cxn ang="0">
                  <a:pos x="27558" y="24131"/>
                </a:cxn>
                <a:cxn ang="0">
                  <a:pos x="32568" y="14990"/>
                </a:cxn>
                <a:cxn ang="0">
                  <a:pos x="25053" y="0"/>
                </a:cxn>
                <a:cxn ang="0">
                  <a:pos x="0" y="40949"/>
                </a:cxn>
                <a:cxn ang="0">
                  <a:pos x="27558" y="24131"/>
                </a:cxn>
              </a:cxnLst>
              <a:rect l="0" t="0" r="0" b="0"/>
              <a:pathLst>
                <a:path w="94" h="113">
                  <a:moveTo>
                    <a:pt x="77" y="66"/>
                  </a:moveTo>
                  <a:cubicBezTo>
                    <a:pt x="77" y="66"/>
                    <a:pt x="90" y="56"/>
                    <a:pt x="91" y="41"/>
                  </a:cubicBezTo>
                  <a:cubicBezTo>
                    <a:pt x="93" y="19"/>
                    <a:pt x="70" y="0"/>
                    <a:pt x="70" y="0"/>
                  </a:cubicBezTo>
                  <a:cubicBezTo>
                    <a:pt x="70" y="0"/>
                    <a:pt x="29" y="47"/>
                    <a:pt x="0" y="112"/>
                  </a:cubicBezTo>
                  <a:cubicBezTo>
                    <a:pt x="12" y="108"/>
                    <a:pt x="59" y="84"/>
                    <a:pt x="77" y="6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7" name="组合 11"/>
            <p:cNvGrpSpPr/>
            <p:nvPr/>
          </p:nvGrpSpPr>
          <p:grpSpPr>
            <a:xfrm>
              <a:off x="4839189" y="5197529"/>
              <a:ext cx="269760" cy="90548"/>
              <a:chOff x="7133" y="4645"/>
              <a:chExt cx="4701" cy="1573"/>
            </a:xfrm>
            <a:grpFill/>
          </p:grpSpPr>
          <p:sp>
            <p:nvSpPr>
              <p:cNvPr id="418" name="任意多边形 12"/>
              <p:cNvSpPr/>
              <p:nvPr/>
            </p:nvSpPr>
            <p:spPr>
              <a:xfrm>
                <a:off x="7178" y="5473"/>
                <a:ext cx="1620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2857" h="294">
                    <a:moveTo>
                      <a:pt x="0" y="16"/>
                    </a:moveTo>
                    <a:cubicBezTo>
                      <a:pt x="4" y="16"/>
                      <a:pt x="1169" y="0"/>
                      <a:pt x="1448" y="13"/>
                    </a:cubicBezTo>
                    <a:cubicBezTo>
                      <a:pt x="1675" y="22"/>
                      <a:pt x="2019" y="15"/>
                      <a:pt x="2243" y="41"/>
                    </a:cubicBezTo>
                    <a:cubicBezTo>
                      <a:pt x="2456" y="62"/>
                      <a:pt x="2800" y="113"/>
                      <a:pt x="2856" y="293"/>
                    </a:cubicBezTo>
                    <a:cubicBezTo>
                      <a:pt x="2643" y="226"/>
                      <a:pt x="2502" y="237"/>
                      <a:pt x="2208" y="200"/>
                    </a:cubicBezTo>
                    <a:cubicBezTo>
                      <a:pt x="2178" y="196"/>
                      <a:pt x="1999" y="186"/>
                      <a:pt x="1881" y="187"/>
                    </a:cubicBezTo>
                    <a:cubicBezTo>
                      <a:pt x="1881" y="187"/>
                      <a:pt x="1959" y="168"/>
                      <a:pt x="2111" y="161"/>
                    </a:cubicBezTo>
                    <a:cubicBezTo>
                      <a:pt x="2204" y="156"/>
                      <a:pt x="2384" y="147"/>
                      <a:pt x="2470" y="159"/>
                    </a:cubicBezTo>
                    <a:cubicBezTo>
                      <a:pt x="2405" y="126"/>
                      <a:pt x="2204" y="106"/>
                      <a:pt x="2079" y="90"/>
                    </a:cubicBezTo>
                    <a:cubicBezTo>
                      <a:pt x="1857" y="64"/>
                      <a:pt x="1657" y="66"/>
                      <a:pt x="1432" y="69"/>
                    </a:cubicBezTo>
                    <a:cubicBezTo>
                      <a:pt x="1155" y="71"/>
                      <a:pt x="11" y="67"/>
                      <a:pt x="7" y="67"/>
                    </a:cubicBezTo>
                    <a:lnTo>
                      <a:pt x="0" y="16"/>
                    </a:ln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任意多边形 13"/>
              <p:cNvSpPr/>
              <p:nvPr/>
            </p:nvSpPr>
            <p:spPr>
              <a:xfrm>
                <a:off x="7133" y="5125"/>
                <a:ext cx="3172" cy="390"/>
              </a:xfrm>
              <a:custGeom>
                <a:avLst/>
                <a:gdLst/>
                <a:ahLst/>
                <a:cxnLst/>
                <a:rect l="0" t="0" r="0" b="0"/>
                <a:pathLst>
                  <a:path w="5598" h="690">
                    <a:moveTo>
                      <a:pt x="5553" y="379"/>
                    </a:moveTo>
                    <a:cubicBezTo>
                      <a:pt x="5593" y="383"/>
                      <a:pt x="5597" y="421"/>
                      <a:pt x="5482" y="413"/>
                    </a:cubicBezTo>
                    <a:cubicBezTo>
                      <a:pt x="5098" y="383"/>
                      <a:pt x="4169" y="236"/>
                      <a:pt x="3785" y="187"/>
                    </a:cubicBezTo>
                    <a:cubicBezTo>
                      <a:pt x="3196" y="113"/>
                      <a:pt x="3120" y="187"/>
                      <a:pt x="2930" y="325"/>
                    </a:cubicBezTo>
                    <a:cubicBezTo>
                      <a:pt x="2597" y="564"/>
                      <a:pt x="2121" y="679"/>
                      <a:pt x="1721" y="681"/>
                    </a:cubicBezTo>
                    <a:lnTo>
                      <a:pt x="81" y="688"/>
                    </a:lnTo>
                    <a:cubicBezTo>
                      <a:pt x="0" y="689"/>
                      <a:pt x="2" y="630"/>
                      <a:pt x="81" y="631"/>
                    </a:cubicBezTo>
                    <a:cubicBezTo>
                      <a:pt x="197" y="628"/>
                      <a:pt x="1380" y="608"/>
                      <a:pt x="1659" y="608"/>
                    </a:cubicBezTo>
                    <a:cubicBezTo>
                      <a:pt x="1937" y="608"/>
                      <a:pt x="2205" y="557"/>
                      <a:pt x="2331" y="506"/>
                    </a:cubicBezTo>
                    <a:cubicBezTo>
                      <a:pt x="2456" y="455"/>
                      <a:pt x="2634" y="349"/>
                      <a:pt x="2821" y="196"/>
                    </a:cubicBezTo>
                    <a:cubicBezTo>
                      <a:pt x="3008" y="44"/>
                      <a:pt x="3177" y="0"/>
                      <a:pt x="3766" y="90"/>
                    </a:cubicBezTo>
                    <a:cubicBezTo>
                      <a:pt x="4353" y="178"/>
                      <a:pt x="5145" y="319"/>
                      <a:pt x="5553" y="379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任意多边形 14"/>
              <p:cNvSpPr/>
              <p:nvPr/>
            </p:nvSpPr>
            <p:spPr>
              <a:xfrm>
                <a:off x="8240" y="5565"/>
                <a:ext cx="3595" cy="315"/>
              </a:xfrm>
              <a:custGeom>
                <a:avLst/>
                <a:gdLst/>
                <a:ahLst/>
                <a:cxnLst/>
                <a:rect l="0" t="0" r="0" b="0"/>
                <a:pathLst>
                  <a:path w="6339" h="554">
                    <a:moveTo>
                      <a:pt x="2576" y="408"/>
                    </a:moveTo>
                    <a:cubicBezTo>
                      <a:pt x="1901" y="371"/>
                      <a:pt x="1294" y="339"/>
                      <a:pt x="970" y="234"/>
                    </a:cubicBezTo>
                    <a:cubicBezTo>
                      <a:pt x="672" y="138"/>
                      <a:pt x="586" y="101"/>
                      <a:pt x="423" y="51"/>
                    </a:cubicBezTo>
                    <a:cubicBezTo>
                      <a:pt x="261" y="0"/>
                      <a:pt x="16" y="28"/>
                      <a:pt x="7" y="30"/>
                    </a:cubicBezTo>
                    <a:cubicBezTo>
                      <a:pt x="0" y="30"/>
                      <a:pt x="182" y="34"/>
                      <a:pt x="388" y="136"/>
                    </a:cubicBezTo>
                    <a:cubicBezTo>
                      <a:pt x="594" y="237"/>
                      <a:pt x="728" y="318"/>
                      <a:pt x="982" y="392"/>
                    </a:cubicBezTo>
                    <a:cubicBezTo>
                      <a:pt x="1317" y="489"/>
                      <a:pt x="1846" y="553"/>
                      <a:pt x="2530" y="542"/>
                    </a:cubicBezTo>
                    <a:cubicBezTo>
                      <a:pt x="3473" y="526"/>
                      <a:pt x="5683" y="433"/>
                      <a:pt x="6239" y="459"/>
                    </a:cubicBezTo>
                    <a:cubicBezTo>
                      <a:pt x="6297" y="463"/>
                      <a:pt x="6338" y="436"/>
                      <a:pt x="6248" y="419"/>
                    </a:cubicBezTo>
                    <a:cubicBezTo>
                      <a:pt x="5870" y="350"/>
                      <a:pt x="3205" y="442"/>
                      <a:pt x="2576" y="408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任意多边形 15"/>
              <p:cNvSpPr/>
              <p:nvPr/>
            </p:nvSpPr>
            <p:spPr>
              <a:xfrm>
                <a:off x="8853" y="4645"/>
                <a:ext cx="327" cy="500"/>
              </a:xfrm>
              <a:custGeom>
                <a:avLst/>
                <a:gdLst/>
                <a:ahLst/>
                <a:cxnLst/>
                <a:rect l="0" t="0" r="0" b="0"/>
                <a:pathLst>
                  <a:path w="576" h="882">
                    <a:moveTo>
                      <a:pt x="194" y="848"/>
                    </a:moveTo>
                    <a:cubicBezTo>
                      <a:pt x="203" y="834"/>
                      <a:pt x="203" y="820"/>
                      <a:pt x="196" y="744"/>
                    </a:cubicBezTo>
                    <a:cubicBezTo>
                      <a:pt x="189" y="666"/>
                      <a:pt x="173" y="509"/>
                      <a:pt x="286" y="307"/>
                    </a:cubicBezTo>
                    <a:cubicBezTo>
                      <a:pt x="388" y="122"/>
                      <a:pt x="501" y="53"/>
                      <a:pt x="554" y="30"/>
                    </a:cubicBezTo>
                    <a:cubicBezTo>
                      <a:pt x="575" y="21"/>
                      <a:pt x="570" y="0"/>
                      <a:pt x="518" y="23"/>
                    </a:cubicBezTo>
                    <a:cubicBezTo>
                      <a:pt x="465" y="46"/>
                      <a:pt x="300" y="127"/>
                      <a:pt x="189" y="307"/>
                    </a:cubicBezTo>
                    <a:cubicBezTo>
                      <a:pt x="64" y="509"/>
                      <a:pt x="62" y="702"/>
                      <a:pt x="48" y="770"/>
                    </a:cubicBezTo>
                    <a:cubicBezTo>
                      <a:pt x="34" y="839"/>
                      <a:pt x="19" y="860"/>
                      <a:pt x="0" y="881"/>
                    </a:cubicBezTo>
                    <a:cubicBezTo>
                      <a:pt x="46" y="860"/>
                      <a:pt x="164" y="844"/>
                      <a:pt x="194" y="848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任意多边形 16"/>
              <p:cNvSpPr/>
              <p:nvPr/>
            </p:nvSpPr>
            <p:spPr>
              <a:xfrm>
                <a:off x="9070" y="4668"/>
                <a:ext cx="473" cy="537"/>
              </a:xfrm>
              <a:custGeom>
                <a:avLst/>
                <a:gdLst/>
                <a:ahLst/>
                <a:cxnLst/>
                <a:rect l="0" t="0" r="0" b="0"/>
                <a:pathLst>
                  <a:path w="834" h="946">
                    <a:moveTo>
                      <a:pt x="455" y="873"/>
                    </a:moveTo>
                    <a:cubicBezTo>
                      <a:pt x="311" y="825"/>
                      <a:pt x="224" y="767"/>
                      <a:pt x="140" y="658"/>
                    </a:cubicBezTo>
                    <a:cubicBezTo>
                      <a:pt x="57" y="548"/>
                      <a:pt x="0" y="307"/>
                      <a:pt x="85" y="143"/>
                    </a:cubicBezTo>
                    <a:cubicBezTo>
                      <a:pt x="131" y="53"/>
                      <a:pt x="216" y="0"/>
                      <a:pt x="226" y="16"/>
                    </a:cubicBezTo>
                    <a:cubicBezTo>
                      <a:pt x="231" y="25"/>
                      <a:pt x="200" y="26"/>
                      <a:pt x="156" y="107"/>
                    </a:cubicBezTo>
                    <a:cubicBezTo>
                      <a:pt x="52" y="300"/>
                      <a:pt x="154" y="511"/>
                      <a:pt x="279" y="628"/>
                    </a:cubicBezTo>
                    <a:cubicBezTo>
                      <a:pt x="402" y="744"/>
                      <a:pt x="637" y="869"/>
                      <a:pt x="833" y="945"/>
                    </a:cubicBezTo>
                    <a:cubicBezTo>
                      <a:pt x="711" y="925"/>
                      <a:pt x="455" y="873"/>
                      <a:pt x="455" y="873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任意多边形 17"/>
              <p:cNvSpPr/>
              <p:nvPr/>
            </p:nvSpPr>
            <p:spPr>
              <a:xfrm>
                <a:off x="9010" y="5860"/>
                <a:ext cx="468" cy="358"/>
              </a:xfrm>
              <a:custGeom>
                <a:avLst/>
                <a:gdLst/>
                <a:ahLst/>
                <a:cxnLst/>
                <a:rect l="0" t="0" r="0" b="0"/>
                <a:pathLst>
                  <a:path w="826" h="632">
                    <a:moveTo>
                      <a:pt x="553" y="72"/>
                    </a:moveTo>
                    <a:cubicBezTo>
                      <a:pt x="504" y="333"/>
                      <a:pt x="673" y="471"/>
                      <a:pt x="784" y="578"/>
                    </a:cubicBezTo>
                    <a:cubicBezTo>
                      <a:pt x="825" y="631"/>
                      <a:pt x="728" y="617"/>
                      <a:pt x="703" y="612"/>
                    </a:cubicBezTo>
                    <a:cubicBezTo>
                      <a:pt x="284" y="504"/>
                      <a:pt x="340" y="122"/>
                      <a:pt x="0" y="0"/>
                    </a:cubicBezTo>
                    <a:cubicBezTo>
                      <a:pt x="305" y="76"/>
                      <a:pt x="553" y="72"/>
                      <a:pt x="553" y="72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任意多边形 18"/>
              <p:cNvSpPr/>
              <p:nvPr/>
            </p:nvSpPr>
            <p:spPr>
              <a:xfrm>
                <a:off x="9248" y="5315"/>
                <a:ext cx="2515" cy="398"/>
              </a:xfrm>
              <a:custGeom>
                <a:avLst/>
                <a:gdLst/>
                <a:ahLst/>
                <a:cxnLst/>
                <a:rect l="0" t="0" r="0" b="0"/>
                <a:pathLst>
                  <a:path w="4435" h="702">
                    <a:moveTo>
                      <a:pt x="0" y="423"/>
                    </a:moveTo>
                    <a:cubicBezTo>
                      <a:pt x="0" y="384"/>
                      <a:pt x="6" y="342"/>
                      <a:pt x="18" y="298"/>
                    </a:cubicBezTo>
                    <a:cubicBezTo>
                      <a:pt x="34" y="238"/>
                      <a:pt x="57" y="187"/>
                      <a:pt x="90" y="143"/>
                    </a:cubicBezTo>
                    <a:cubicBezTo>
                      <a:pt x="122" y="99"/>
                      <a:pt x="163" y="65"/>
                      <a:pt x="212" y="39"/>
                    </a:cubicBezTo>
                    <a:cubicBezTo>
                      <a:pt x="261" y="14"/>
                      <a:pt x="316" y="2"/>
                      <a:pt x="380" y="2"/>
                    </a:cubicBezTo>
                    <a:cubicBezTo>
                      <a:pt x="462" y="2"/>
                      <a:pt x="531" y="28"/>
                      <a:pt x="582" y="79"/>
                    </a:cubicBezTo>
                    <a:cubicBezTo>
                      <a:pt x="633" y="130"/>
                      <a:pt x="660" y="199"/>
                      <a:pt x="660" y="285"/>
                    </a:cubicBezTo>
                    <a:cubicBezTo>
                      <a:pt x="660" y="356"/>
                      <a:pt x="644" y="425"/>
                      <a:pt x="611" y="492"/>
                    </a:cubicBezTo>
                    <a:cubicBezTo>
                      <a:pt x="577" y="559"/>
                      <a:pt x="531" y="609"/>
                      <a:pt x="475" y="644"/>
                    </a:cubicBezTo>
                    <a:cubicBezTo>
                      <a:pt x="417" y="679"/>
                      <a:pt x="351" y="697"/>
                      <a:pt x="279" y="697"/>
                    </a:cubicBezTo>
                    <a:cubicBezTo>
                      <a:pt x="216" y="697"/>
                      <a:pt x="162" y="684"/>
                      <a:pt x="120" y="655"/>
                    </a:cubicBezTo>
                    <a:cubicBezTo>
                      <a:pt x="77" y="627"/>
                      <a:pt x="48" y="592"/>
                      <a:pt x="30" y="550"/>
                    </a:cubicBezTo>
                    <a:cubicBezTo>
                      <a:pt x="11" y="509"/>
                      <a:pt x="0" y="467"/>
                      <a:pt x="0" y="423"/>
                    </a:cubicBezTo>
                    <a:close/>
                    <a:moveTo>
                      <a:pt x="138" y="421"/>
                    </a:moveTo>
                    <a:cubicBezTo>
                      <a:pt x="138" y="467"/>
                      <a:pt x="152" y="506"/>
                      <a:pt x="180" y="538"/>
                    </a:cubicBezTo>
                    <a:cubicBezTo>
                      <a:pt x="209" y="569"/>
                      <a:pt x="246" y="585"/>
                      <a:pt x="291" y="585"/>
                    </a:cubicBezTo>
                    <a:cubicBezTo>
                      <a:pt x="328" y="585"/>
                      <a:pt x="365" y="573"/>
                      <a:pt x="399" y="548"/>
                    </a:cubicBezTo>
                    <a:cubicBezTo>
                      <a:pt x="434" y="523"/>
                      <a:pt x="462" y="486"/>
                      <a:pt x="485" y="435"/>
                    </a:cubicBezTo>
                    <a:cubicBezTo>
                      <a:pt x="508" y="384"/>
                      <a:pt x="519" y="337"/>
                      <a:pt x="519" y="289"/>
                    </a:cubicBezTo>
                    <a:cubicBezTo>
                      <a:pt x="519" y="236"/>
                      <a:pt x="505" y="194"/>
                      <a:pt x="477" y="164"/>
                    </a:cubicBezTo>
                    <a:cubicBezTo>
                      <a:pt x="448" y="134"/>
                      <a:pt x="411" y="118"/>
                      <a:pt x="367" y="118"/>
                    </a:cubicBezTo>
                    <a:cubicBezTo>
                      <a:pt x="300" y="118"/>
                      <a:pt x="244" y="150"/>
                      <a:pt x="201" y="213"/>
                    </a:cubicBezTo>
                    <a:cubicBezTo>
                      <a:pt x="159" y="275"/>
                      <a:pt x="138" y="345"/>
                      <a:pt x="138" y="421"/>
                    </a:cubicBezTo>
                    <a:close/>
                    <a:moveTo>
                      <a:pt x="980" y="504"/>
                    </a:moveTo>
                    <a:lnTo>
                      <a:pt x="1108" y="525"/>
                    </a:lnTo>
                    <a:cubicBezTo>
                      <a:pt x="1087" y="583"/>
                      <a:pt x="1056" y="625"/>
                      <a:pt x="1015" y="655"/>
                    </a:cubicBezTo>
                    <a:cubicBezTo>
                      <a:pt x="974" y="685"/>
                      <a:pt x="925" y="699"/>
                      <a:pt x="870" y="699"/>
                    </a:cubicBezTo>
                    <a:cubicBezTo>
                      <a:pt x="810" y="699"/>
                      <a:pt x="760" y="681"/>
                      <a:pt x="723" y="642"/>
                    </a:cubicBezTo>
                    <a:cubicBezTo>
                      <a:pt x="686" y="605"/>
                      <a:pt x="669" y="555"/>
                      <a:pt x="669" y="490"/>
                    </a:cubicBezTo>
                    <a:cubicBezTo>
                      <a:pt x="669" y="437"/>
                      <a:pt x="679" y="386"/>
                      <a:pt x="702" y="340"/>
                    </a:cubicBezTo>
                    <a:cubicBezTo>
                      <a:pt x="723" y="293"/>
                      <a:pt x="757" y="256"/>
                      <a:pt x="803" y="229"/>
                    </a:cubicBezTo>
                    <a:cubicBezTo>
                      <a:pt x="846" y="203"/>
                      <a:pt x="895" y="189"/>
                      <a:pt x="948" y="189"/>
                    </a:cubicBezTo>
                    <a:cubicBezTo>
                      <a:pt x="1006" y="189"/>
                      <a:pt x="1052" y="204"/>
                      <a:pt x="1086" y="234"/>
                    </a:cubicBezTo>
                    <a:cubicBezTo>
                      <a:pt x="1121" y="264"/>
                      <a:pt x="1138" y="303"/>
                      <a:pt x="1144" y="352"/>
                    </a:cubicBezTo>
                    <a:lnTo>
                      <a:pt x="1019" y="367"/>
                    </a:lnTo>
                    <a:cubicBezTo>
                      <a:pt x="1015" y="338"/>
                      <a:pt x="1006" y="319"/>
                      <a:pt x="994" y="307"/>
                    </a:cubicBezTo>
                    <a:cubicBezTo>
                      <a:pt x="980" y="294"/>
                      <a:pt x="962" y="287"/>
                      <a:pt x="941" y="287"/>
                    </a:cubicBezTo>
                    <a:cubicBezTo>
                      <a:pt x="916" y="287"/>
                      <a:pt x="892" y="298"/>
                      <a:pt x="870" y="315"/>
                    </a:cubicBezTo>
                    <a:cubicBezTo>
                      <a:pt x="848" y="335"/>
                      <a:pt x="832" y="363"/>
                      <a:pt x="819" y="400"/>
                    </a:cubicBezTo>
                    <a:cubicBezTo>
                      <a:pt x="808" y="437"/>
                      <a:pt x="803" y="474"/>
                      <a:pt x="803" y="506"/>
                    </a:cubicBezTo>
                    <a:cubicBezTo>
                      <a:pt x="803" y="534"/>
                      <a:pt x="810" y="557"/>
                      <a:pt x="823" y="573"/>
                    </a:cubicBezTo>
                    <a:cubicBezTo>
                      <a:pt x="837" y="589"/>
                      <a:pt x="855" y="595"/>
                      <a:pt x="876" y="595"/>
                    </a:cubicBezTo>
                    <a:cubicBezTo>
                      <a:pt x="897" y="595"/>
                      <a:pt x="918" y="587"/>
                      <a:pt x="937" y="573"/>
                    </a:cubicBezTo>
                    <a:cubicBezTo>
                      <a:pt x="953" y="557"/>
                      <a:pt x="967" y="534"/>
                      <a:pt x="980" y="504"/>
                    </a:cubicBezTo>
                    <a:close/>
                    <a:moveTo>
                      <a:pt x="1606" y="485"/>
                    </a:moveTo>
                    <a:lnTo>
                      <a:pt x="1274" y="485"/>
                    </a:lnTo>
                    <a:cubicBezTo>
                      <a:pt x="1274" y="490"/>
                      <a:pt x="1274" y="494"/>
                      <a:pt x="1274" y="497"/>
                    </a:cubicBezTo>
                    <a:cubicBezTo>
                      <a:pt x="1274" y="529"/>
                      <a:pt x="1283" y="555"/>
                      <a:pt x="1302" y="575"/>
                    </a:cubicBezTo>
                    <a:cubicBezTo>
                      <a:pt x="1322" y="595"/>
                      <a:pt x="1343" y="604"/>
                      <a:pt x="1371" y="604"/>
                    </a:cubicBezTo>
                    <a:cubicBezTo>
                      <a:pt x="1415" y="604"/>
                      <a:pt x="1449" y="582"/>
                      <a:pt x="1473" y="536"/>
                    </a:cubicBezTo>
                    <a:lnTo>
                      <a:pt x="1592" y="555"/>
                    </a:lnTo>
                    <a:cubicBezTo>
                      <a:pt x="1569" y="602"/>
                      <a:pt x="1539" y="638"/>
                      <a:pt x="1500" y="662"/>
                    </a:cubicBezTo>
                    <a:cubicBezTo>
                      <a:pt x="1461" y="687"/>
                      <a:pt x="1419" y="697"/>
                      <a:pt x="1371" y="697"/>
                    </a:cubicBezTo>
                    <a:cubicBezTo>
                      <a:pt x="1306" y="697"/>
                      <a:pt x="1251" y="676"/>
                      <a:pt x="1211" y="635"/>
                    </a:cubicBezTo>
                    <a:cubicBezTo>
                      <a:pt x="1170" y="594"/>
                      <a:pt x="1149" y="539"/>
                      <a:pt x="1149" y="471"/>
                    </a:cubicBezTo>
                    <a:cubicBezTo>
                      <a:pt x="1149" y="404"/>
                      <a:pt x="1168" y="344"/>
                      <a:pt x="1205" y="291"/>
                    </a:cubicBezTo>
                    <a:cubicBezTo>
                      <a:pt x="1257" y="220"/>
                      <a:pt x="1329" y="185"/>
                      <a:pt x="1422" y="185"/>
                    </a:cubicBezTo>
                    <a:cubicBezTo>
                      <a:pt x="1482" y="185"/>
                      <a:pt x="1530" y="203"/>
                      <a:pt x="1565" y="240"/>
                    </a:cubicBezTo>
                    <a:cubicBezTo>
                      <a:pt x="1600" y="277"/>
                      <a:pt x="1618" y="330"/>
                      <a:pt x="1618" y="395"/>
                    </a:cubicBezTo>
                    <a:cubicBezTo>
                      <a:pt x="1616" y="430"/>
                      <a:pt x="1613" y="460"/>
                      <a:pt x="1606" y="485"/>
                    </a:cubicBezTo>
                    <a:close/>
                    <a:moveTo>
                      <a:pt x="1495" y="404"/>
                    </a:moveTo>
                    <a:cubicBezTo>
                      <a:pt x="1495" y="398"/>
                      <a:pt x="1495" y="393"/>
                      <a:pt x="1495" y="389"/>
                    </a:cubicBezTo>
                    <a:cubicBezTo>
                      <a:pt x="1495" y="354"/>
                      <a:pt x="1488" y="326"/>
                      <a:pt x="1470" y="308"/>
                    </a:cubicBezTo>
                    <a:cubicBezTo>
                      <a:pt x="1454" y="291"/>
                      <a:pt x="1431" y="280"/>
                      <a:pt x="1405" y="280"/>
                    </a:cubicBezTo>
                    <a:cubicBezTo>
                      <a:pt x="1376" y="280"/>
                      <a:pt x="1354" y="291"/>
                      <a:pt x="1331" y="310"/>
                    </a:cubicBezTo>
                    <a:cubicBezTo>
                      <a:pt x="1309" y="331"/>
                      <a:pt x="1295" y="361"/>
                      <a:pt x="1287" y="402"/>
                    </a:cubicBezTo>
                    <a:lnTo>
                      <a:pt x="1495" y="402"/>
                    </a:lnTo>
                    <a:lnTo>
                      <a:pt x="1495" y="404"/>
                    </a:lnTo>
                    <a:close/>
                    <a:moveTo>
                      <a:pt x="1800" y="338"/>
                    </a:moveTo>
                    <a:lnTo>
                      <a:pt x="1671" y="328"/>
                    </a:lnTo>
                    <a:cubicBezTo>
                      <a:pt x="1685" y="284"/>
                      <a:pt x="1711" y="250"/>
                      <a:pt x="1748" y="226"/>
                    </a:cubicBezTo>
                    <a:cubicBezTo>
                      <a:pt x="1785" y="201"/>
                      <a:pt x="1835" y="189"/>
                      <a:pt x="1895" y="189"/>
                    </a:cubicBezTo>
                    <a:cubicBezTo>
                      <a:pt x="1958" y="189"/>
                      <a:pt x="2004" y="201"/>
                      <a:pt x="2034" y="227"/>
                    </a:cubicBezTo>
                    <a:cubicBezTo>
                      <a:pt x="2064" y="252"/>
                      <a:pt x="2080" y="284"/>
                      <a:pt x="2080" y="321"/>
                    </a:cubicBezTo>
                    <a:cubicBezTo>
                      <a:pt x="2080" y="335"/>
                      <a:pt x="2078" y="351"/>
                      <a:pt x="2076" y="367"/>
                    </a:cubicBezTo>
                    <a:cubicBezTo>
                      <a:pt x="2075" y="382"/>
                      <a:pt x="2064" y="427"/>
                      <a:pt x="2048" y="497"/>
                    </a:cubicBezTo>
                    <a:cubicBezTo>
                      <a:pt x="2036" y="555"/>
                      <a:pt x="2029" y="595"/>
                      <a:pt x="2029" y="619"/>
                    </a:cubicBezTo>
                    <a:cubicBezTo>
                      <a:pt x="2029" y="641"/>
                      <a:pt x="2032" y="664"/>
                      <a:pt x="2039" y="690"/>
                    </a:cubicBezTo>
                    <a:lnTo>
                      <a:pt x="1911" y="690"/>
                    </a:lnTo>
                    <a:cubicBezTo>
                      <a:pt x="1905" y="672"/>
                      <a:pt x="1902" y="653"/>
                      <a:pt x="1900" y="634"/>
                    </a:cubicBezTo>
                    <a:cubicBezTo>
                      <a:pt x="1881" y="655"/>
                      <a:pt x="1858" y="672"/>
                      <a:pt x="1833" y="683"/>
                    </a:cubicBezTo>
                    <a:cubicBezTo>
                      <a:pt x="1808" y="695"/>
                      <a:pt x="1782" y="701"/>
                      <a:pt x="1757" y="701"/>
                    </a:cubicBezTo>
                    <a:cubicBezTo>
                      <a:pt x="1717" y="701"/>
                      <a:pt x="1684" y="689"/>
                      <a:pt x="1657" y="662"/>
                    </a:cubicBezTo>
                    <a:cubicBezTo>
                      <a:pt x="1631" y="636"/>
                      <a:pt x="1618" y="600"/>
                      <a:pt x="1618" y="561"/>
                    </a:cubicBezTo>
                    <a:cubicBezTo>
                      <a:pt x="1618" y="513"/>
                      <a:pt x="1632" y="476"/>
                      <a:pt x="1662" y="448"/>
                    </a:cubicBezTo>
                    <a:cubicBezTo>
                      <a:pt x="1692" y="419"/>
                      <a:pt x="1743" y="404"/>
                      <a:pt x="1817" y="397"/>
                    </a:cubicBezTo>
                    <a:cubicBezTo>
                      <a:pt x="1881" y="391"/>
                      <a:pt x="1923" y="386"/>
                      <a:pt x="1942" y="377"/>
                    </a:cubicBezTo>
                    <a:cubicBezTo>
                      <a:pt x="1948" y="360"/>
                      <a:pt x="1951" y="344"/>
                      <a:pt x="1951" y="333"/>
                    </a:cubicBezTo>
                    <a:cubicBezTo>
                      <a:pt x="1951" y="319"/>
                      <a:pt x="1946" y="307"/>
                      <a:pt x="1934" y="298"/>
                    </a:cubicBezTo>
                    <a:cubicBezTo>
                      <a:pt x="1923" y="289"/>
                      <a:pt x="1905" y="284"/>
                      <a:pt x="1882" y="284"/>
                    </a:cubicBezTo>
                    <a:cubicBezTo>
                      <a:pt x="1860" y="284"/>
                      <a:pt x="1840" y="289"/>
                      <a:pt x="1826" y="298"/>
                    </a:cubicBezTo>
                    <a:cubicBezTo>
                      <a:pt x="1814" y="307"/>
                      <a:pt x="1805" y="321"/>
                      <a:pt x="1800" y="338"/>
                    </a:cubicBezTo>
                    <a:close/>
                    <a:moveTo>
                      <a:pt x="1925" y="460"/>
                    </a:moveTo>
                    <a:cubicBezTo>
                      <a:pt x="1916" y="462"/>
                      <a:pt x="1905" y="464"/>
                      <a:pt x="1893" y="467"/>
                    </a:cubicBezTo>
                    <a:cubicBezTo>
                      <a:pt x="1826" y="474"/>
                      <a:pt x="1784" y="486"/>
                      <a:pt x="1763" y="502"/>
                    </a:cubicBezTo>
                    <a:cubicBezTo>
                      <a:pt x="1748" y="513"/>
                      <a:pt x="1741" y="529"/>
                      <a:pt x="1741" y="546"/>
                    </a:cubicBezTo>
                    <a:cubicBezTo>
                      <a:pt x="1741" y="562"/>
                      <a:pt x="1747" y="574"/>
                      <a:pt x="1757" y="585"/>
                    </a:cubicBezTo>
                    <a:cubicBezTo>
                      <a:pt x="1768" y="595"/>
                      <a:pt x="1784" y="600"/>
                      <a:pt x="1801" y="600"/>
                    </a:cubicBezTo>
                    <a:cubicBezTo>
                      <a:pt x="1821" y="600"/>
                      <a:pt x="1840" y="595"/>
                      <a:pt x="1858" y="587"/>
                    </a:cubicBezTo>
                    <a:cubicBezTo>
                      <a:pt x="1875" y="576"/>
                      <a:pt x="1890" y="564"/>
                      <a:pt x="1897" y="550"/>
                    </a:cubicBezTo>
                    <a:cubicBezTo>
                      <a:pt x="1905" y="534"/>
                      <a:pt x="1912" y="511"/>
                      <a:pt x="1919" y="479"/>
                    </a:cubicBezTo>
                    <a:lnTo>
                      <a:pt x="1925" y="460"/>
                    </a:lnTo>
                    <a:close/>
                    <a:moveTo>
                      <a:pt x="2200" y="199"/>
                    </a:moveTo>
                    <a:lnTo>
                      <a:pt x="2325" y="199"/>
                    </a:lnTo>
                    <a:lnTo>
                      <a:pt x="2311" y="263"/>
                    </a:lnTo>
                    <a:cubicBezTo>
                      <a:pt x="2343" y="236"/>
                      <a:pt x="2371" y="217"/>
                      <a:pt x="2399" y="204"/>
                    </a:cubicBezTo>
                    <a:cubicBezTo>
                      <a:pt x="2427" y="194"/>
                      <a:pt x="2455" y="187"/>
                      <a:pt x="2485" y="187"/>
                    </a:cubicBezTo>
                    <a:cubicBezTo>
                      <a:pt x="2526" y="187"/>
                      <a:pt x="2558" y="199"/>
                      <a:pt x="2581" y="222"/>
                    </a:cubicBezTo>
                    <a:cubicBezTo>
                      <a:pt x="2604" y="245"/>
                      <a:pt x="2616" y="275"/>
                      <a:pt x="2616" y="314"/>
                    </a:cubicBezTo>
                    <a:cubicBezTo>
                      <a:pt x="2616" y="331"/>
                      <a:pt x="2611" y="363"/>
                      <a:pt x="2600" y="411"/>
                    </a:cubicBezTo>
                    <a:lnTo>
                      <a:pt x="2542" y="686"/>
                    </a:lnTo>
                    <a:lnTo>
                      <a:pt x="2410" y="686"/>
                    </a:lnTo>
                    <a:lnTo>
                      <a:pt x="2468" y="409"/>
                    </a:lnTo>
                    <a:cubicBezTo>
                      <a:pt x="2477" y="367"/>
                      <a:pt x="2480" y="342"/>
                      <a:pt x="2480" y="335"/>
                    </a:cubicBezTo>
                    <a:cubicBezTo>
                      <a:pt x="2480" y="317"/>
                      <a:pt x="2475" y="305"/>
                      <a:pt x="2466" y="294"/>
                    </a:cubicBezTo>
                    <a:cubicBezTo>
                      <a:pt x="2455" y="285"/>
                      <a:pt x="2441" y="280"/>
                      <a:pt x="2424" y="280"/>
                    </a:cubicBezTo>
                    <a:cubicBezTo>
                      <a:pt x="2404" y="280"/>
                      <a:pt x="2383" y="289"/>
                      <a:pt x="2360" y="305"/>
                    </a:cubicBezTo>
                    <a:cubicBezTo>
                      <a:pt x="2336" y="321"/>
                      <a:pt x="2318" y="342"/>
                      <a:pt x="2304" y="370"/>
                    </a:cubicBezTo>
                    <a:cubicBezTo>
                      <a:pt x="2293" y="389"/>
                      <a:pt x="2283" y="428"/>
                      <a:pt x="2270" y="486"/>
                    </a:cubicBezTo>
                    <a:lnTo>
                      <a:pt x="2228" y="686"/>
                    </a:lnTo>
                    <a:lnTo>
                      <a:pt x="2096" y="686"/>
                    </a:lnTo>
                    <a:lnTo>
                      <a:pt x="2200" y="199"/>
                    </a:lnTo>
                    <a:close/>
                    <a:moveTo>
                      <a:pt x="2651" y="469"/>
                    </a:moveTo>
                    <a:lnTo>
                      <a:pt x="2783" y="462"/>
                    </a:lnTo>
                    <a:cubicBezTo>
                      <a:pt x="2785" y="504"/>
                      <a:pt x="2792" y="532"/>
                      <a:pt x="2805" y="546"/>
                    </a:cubicBezTo>
                    <a:cubicBezTo>
                      <a:pt x="2826" y="571"/>
                      <a:pt x="2863" y="583"/>
                      <a:pt x="2917" y="583"/>
                    </a:cubicBezTo>
                    <a:cubicBezTo>
                      <a:pt x="2963" y="583"/>
                      <a:pt x="2995" y="575"/>
                      <a:pt x="3016" y="559"/>
                    </a:cubicBezTo>
                    <a:cubicBezTo>
                      <a:pt x="3037" y="543"/>
                      <a:pt x="3046" y="522"/>
                      <a:pt x="3046" y="499"/>
                    </a:cubicBezTo>
                    <a:cubicBezTo>
                      <a:pt x="3046" y="479"/>
                      <a:pt x="3037" y="462"/>
                      <a:pt x="3021" y="448"/>
                    </a:cubicBezTo>
                    <a:cubicBezTo>
                      <a:pt x="3009" y="437"/>
                      <a:pt x="2977" y="421"/>
                      <a:pt x="2924" y="398"/>
                    </a:cubicBezTo>
                    <a:cubicBezTo>
                      <a:pt x="2872" y="375"/>
                      <a:pt x="2835" y="356"/>
                      <a:pt x="2810" y="342"/>
                    </a:cubicBezTo>
                    <a:cubicBezTo>
                      <a:pt x="2785" y="326"/>
                      <a:pt x="2766" y="307"/>
                      <a:pt x="2753" y="282"/>
                    </a:cubicBezTo>
                    <a:cubicBezTo>
                      <a:pt x="2739" y="257"/>
                      <a:pt x="2732" y="229"/>
                      <a:pt x="2732" y="197"/>
                    </a:cubicBezTo>
                    <a:cubicBezTo>
                      <a:pt x="2732" y="141"/>
                      <a:pt x="2753" y="93"/>
                      <a:pt x="2794" y="56"/>
                    </a:cubicBezTo>
                    <a:cubicBezTo>
                      <a:pt x="2835" y="19"/>
                      <a:pt x="2894" y="0"/>
                      <a:pt x="2972" y="0"/>
                    </a:cubicBezTo>
                    <a:cubicBezTo>
                      <a:pt x="3051" y="0"/>
                      <a:pt x="3113" y="19"/>
                      <a:pt x="3155" y="56"/>
                    </a:cubicBezTo>
                    <a:cubicBezTo>
                      <a:pt x="3199" y="93"/>
                      <a:pt x="3222" y="143"/>
                      <a:pt x="3228" y="204"/>
                    </a:cubicBezTo>
                    <a:lnTo>
                      <a:pt x="3094" y="210"/>
                    </a:lnTo>
                    <a:cubicBezTo>
                      <a:pt x="3090" y="178"/>
                      <a:pt x="3078" y="153"/>
                      <a:pt x="3058" y="136"/>
                    </a:cubicBezTo>
                    <a:cubicBezTo>
                      <a:pt x="3039" y="118"/>
                      <a:pt x="3009" y="109"/>
                      <a:pt x="2970" y="109"/>
                    </a:cubicBezTo>
                    <a:cubicBezTo>
                      <a:pt x="2931" y="109"/>
                      <a:pt x="2905" y="116"/>
                      <a:pt x="2887" y="129"/>
                    </a:cubicBezTo>
                    <a:cubicBezTo>
                      <a:pt x="2872" y="143"/>
                      <a:pt x="2863" y="159"/>
                      <a:pt x="2863" y="180"/>
                    </a:cubicBezTo>
                    <a:cubicBezTo>
                      <a:pt x="2863" y="199"/>
                      <a:pt x="2870" y="215"/>
                      <a:pt x="2886" y="227"/>
                    </a:cubicBezTo>
                    <a:cubicBezTo>
                      <a:pt x="2900" y="240"/>
                      <a:pt x="2933" y="257"/>
                      <a:pt x="2986" y="280"/>
                    </a:cubicBezTo>
                    <a:cubicBezTo>
                      <a:pt x="3064" y="314"/>
                      <a:pt x="3113" y="340"/>
                      <a:pt x="3134" y="361"/>
                    </a:cubicBezTo>
                    <a:cubicBezTo>
                      <a:pt x="3166" y="391"/>
                      <a:pt x="3182" y="432"/>
                      <a:pt x="3182" y="479"/>
                    </a:cubicBezTo>
                    <a:cubicBezTo>
                      <a:pt x="3182" y="539"/>
                      <a:pt x="3159" y="590"/>
                      <a:pt x="3111" y="632"/>
                    </a:cubicBezTo>
                    <a:cubicBezTo>
                      <a:pt x="3064" y="674"/>
                      <a:pt x="2998" y="695"/>
                      <a:pt x="2914" y="695"/>
                    </a:cubicBezTo>
                    <a:cubicBezTo>
                      <a:pt x="2856" y="695"/>
                      <a:pt x="2806" y="685"/>
                      <a:pt x="2762" y="667"/>
                    </a:cubicBezTo>
                    <a:cubicBezTo>
                      <a:pt x="2720" y="648"/>
                      <a:pt x="2690" y="619"/>
                      <a:pt x="2672" y="587"/>
                    </a:cubicBezTo>
                    <a:cubicBezTo>
                      <a:pt x="2658" y="555"/>
                      <a:pt x="2651" y="515"/>
                      <a:pt x="2651" y="469"/>
                    </a:cubicBezTo>
                    <a:close/>
                    <a:moveTo>
                      <a:pt x="3251" y="298"/>
                    </a:moveTo>
                    <a:lnTo>
                      <a:pt x="3270" y="199"/>
                    </a:lnTo>
                    <a:lnTo>
                      <a:pt x="3333" y="199"/>
                    </a:lnTo>
                    <a:lnTo>
                      <a:pt x="3349" y="122"/>
                    </a:lnTo>
                    <a:lnTo>
                      <a:pt x="3501" y="30"/>
                    </a:lnTo>
                    <a:lnTo>
                      <a:pt x="3466" y="199"/>
                    </a:lnTo>
                    <a:lnTo>
                      <a:pt x="3547" y="199"/>
                    </a:lnTo>
                    <a:lnTo>
                      <a:pt x="3526" y="298"/>
                    </a:lnTo>
                    <a:lnTo>
                      <a:pt x="3445" y="298"/>
                    </a:lnTo>
                    <a:lnTo>
                      <a:pt x="3402" y="502"/>
                    </a:lnTo>
                    <a:cubicBezTo>
                      <a:pt x="3395" y="539"/>
                      <a:pt x="3390" y="561"/>
                      <a:pt x="3390" y="566"/>
                    </a:cubicBezTo>
                    <a:cubicBezTo>
                      <a:pt x="3390" y="576"/>
                      <a:pt x="3393" y="583"/>
                      <a:pt x="3399" y="590"/>
                    </a:cubicBezTo>
                    <a:cubicBezTo>
                      <a:pt x="3406" y="595"/>
                      <a:pt x="3416" y="598"/>
                      <a:pt x="3434" y="598"/>
                    </a:cubicBezTo>
                    <a:cubicBezTo>
                      <a:pt x="3439" y="598"/>
                      <a:pt x="3455" y="597"/>
                      <a:pt x="3478" y="595"/>
                    </a:cubicBezTo>
                    <a:lnTo>
                      <a:pt x="3457" y="693"/>
                    </a:lnTo>
                    <a:cubicBezTo>
                      <a:pt x="3434" y="699"/>
                      <a:pt x="3411" y="701"/>
                      <a:pt x="3386" y="701"/>
                    </a:cubicBezTo>
                    <a:cubicBezTo>
                      <a:pt x="3341" y="701"/>
                      <a:pt x="3305" y="692"/>
                      <a:pt x="3284" y="674"/>
                    </a:cubicBezTo>
                    <a:cubicBezTo>
                      <a:pt x="3263" y="656"/>
                      <a:pt x="3252" y="632"/>
                      <a:pt x="3252" y="600"/>
                    </a:cubicBezTo>
                    <a:cubicBezTo>
                      <a:pt x="3252" y="587"/>
                      <a:pt x="3258" y="552"/>
                      <a:pt x="3270" y="497"/>
                    </a:cubicBezTo>
                    <a:lnTo>
                      <a:pt x="3311" y="300"/>
                    </a:lnTo>
                    <a:lnTo>
                      <a:pt x="3251" y="300"/>
                    </a:lnTo>
                    <a:lnTo>
                      <a:pt x="3251" y="298"/>
                    </a:lnTo>
                    <a:close/>
                    <a:moveTo>
                      <a:pt x="3508" y="485"/>
                    </a:moveTo>
                    <a:cubicBezTo>
                      <a:pt x="3508" y="523"/>
                      <a:pt x="3517" y="561"/>
                      <a:pt x="3534" y="592"/>
                    </a:cubicBezTo>
                    <a:cubicBezTo>
                      <a:pt x="3552" y="625"/>
                      <a:pt x="3579" y="652"/>
                      <a:pt x="3614" y="669"/>
                    </a:cubicBezTo>
                    <a:cubicBezTo>
                      <a:pt x="3649" y="687"/>
                      <a:pt x="3690" y="697"/>
                      <a:pt x="3737" y="697"/>
                    </a:cubicBezTo>
                    <a:cubicBezTo>
                      <a:pt x="3822" y="697"/>
                      <a:pt x="3891" y="669"/>
                      <a:pt x="3942" y="611"/>
                    </a:cubicBezTo>
                    <a:cubicBezTo>
                      <a:pt x="3993" y="553"/>
                      <a:pt x="4018" y="486"/>
                      <a:pt x="4018" y="407"/>
                    </a:cubicBezTo>
                    <a:cubicBezTo>
                      <a:pt x="4018" y="340"/>
                      <a:pt x="3996" y="285"/>
                      <a:pt x="3956" y="247"/>
                    </a:cubicBezTo>
                    <a:cubicBezTo>
                      <a:pt x="3915" y="206"/>
                      <a:pt x="3859" y="187"/>
                      <a:pt x="3787" y="187"/>
                    </a:cubicBezTo>
                    <a:cubicBezTo>
                      <a:pt x="3704" y="187"/>
                      <a:pt x="3637" y="213"/>
                      <a:pt x="3584" y="268"/>
                    </a:cubicBezTo>
                    <a:cubicBezTo>
                      <a:pt x="3534" y="322"/>
                      <a:pt x="3508" y="395"/>
                      <a:pt x="3508" y="485"/>
                    </a:cubicBezTo>
                    <a:close/>
                    <a:moveTo>
                      <a:pt x="3885" y="391"/>
                    </a:moveTo>
                    <a:cubicBezTo>
                      <a:pt x="3885" y="455"/>
                      <a:pt x="3868" y="508"/>
                      <a:pt x="3832" y="552"/>
                    </a:cubicBezTo>
                    <a:cubicBezTo>
                      <a:pt x="3808" y="583"/>
                      <a:pt x="3778" y="597"/>
                      <a:pt x="3741" y="597"/>
                    </a:cubicBezTo>
                    <a:cubicBezTo>
                      <a:pt x="3713" y="597"/>
                      <a:pt x="3688" y="587"/>
                      <a:pt x="3668" y="566"/>
                    </a:cubicBezTo>
                    <a:cubicBezTo>
                      <a:pt x="3649" y="546"/>
                      <a:pt x="3640" y="518"/>
                      <a:pt x="3640" y="483"/>
                    </a:cubicBezTo>
                    <a:cubicBezTo>
                      <a:pt x="3640" y="455"/>
                      <a:pt x="3647" y="425"/>
                      <a:pt x="3658" y="391"/>
                    </a:cubicBezTo>
                    <a:cubicBezTo>
                      <a:pt x="3670" y="358"/>
                      <a:pt x="3688" y="331"/>
                      <a:pt x="3709" y="314"/>
                    </a:cubicBezTo>
                    <a:cubicBezTo>
                      <a:pt x="3730" y="296"/>
                      <a:pt x="3757" y="287"/>
                      <a:pt x="3785" y="287"/>
                    </a:cubicBezTo>
                    <a:cubicBezTo>
                      <a:pt x="3813" y="287"/>
                      <a:pt x="3838" y="296"/>
                      <a:pt x="3855" y="315"/>
                    </a:cubicBezTo>
                    <a:cubicBezTo>
                      <a:pt x="3877" y="335"/>
                      <a:pt x="3885" y="360"/>
                      <a:pt x="3885" y="391"/>
                    </a:cubicBezTo>
                    <a:close/>
                    <a:moveTo>
                      <a:pt x="4118" y="199"/>
                    </a:moveTo>
                    <a:lnTo>
                      <a:pt x="4241" y="199"/>
                    </a:lnTo>
                    <a:lnTo>
                      <a:pt x="4222" y="294"/>
                    </a:lnTo>
                    <a:cubicBezTo>
                      <a:pt x="4268" y="224"/>
                      <a:pt x="4317" y="189"/>
                      <a:pt x="4372" y="189"/>
                    </a:cubicBezTo>
                    <a:cubicBezTo>
                      <a:pt x="4391" y="189"/>
                      <a:pt x="4411" y="194"/>
                      <a:pt x="4434" y="203"/>
                    </a:cubicBezTo>
                    <a:lnTo>
                      <a:pt x="4383" y="310"/>
                    </a:lnTo>
                    <a:cubicBezTo>
                      <a:pt x="4370" y="307"/>
                      <a:pt x="4358" y="303"/>
                      <a:pt x="4344" y="303"/>
                    </a:cubicBezTo>
                    <a:cubicBezTo>
                      <a:pt x="4321" y="303"/>
                      <a:pt x="4298" y="312"/>
                      <a:pt x="4275" y="330"/>
                    </a:cubicBezTo>
                    <a:cubicBezTo>
                      <a:pt x="4252" y="347"/>
                      <a:pt x="4233" y="370"/>
                      <a:pt x="4220" y="398"/>
                    </a:cubicBezTo>
                    <a:cubicBezTo>
                      <a:pt x="4206" y="427"/>
                      <a:pt x="4194" y="472"/>
                      <a:pt x="4182" y="534"/>
                    </a:cubicBezTo>
                    <a:lnTo>
                      <a:pt x="4150" y="686"/>
                    </a:lnTo>
                    <a:lnTo>
                      <a:pt x="4018" y="686"/>
                    </a:lnTo>
                    <a:lnTo>
                      <a:pt x="4118" y="199"/>
                    </a:ln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4894205" y="5157891"/>
            <a:ext cx="533302" cy="185826"/>
            <a:chOff x="4712798" y="5080570"/>
            <a:chExt cx="1009240" cy="386719"/>
          </a:xfrm>
          <a:solidFill>
            <a:schemeClr val="bg1">
              <a:lumMod val="75000"/>
            </a:schemeClr>
          </a:solidFill>
        </p:grpSpPr>
        <p:sp>
          <p:nvSpPr>
            <p:cNvPr id="426" name="任意多边形 3587"/>
            <p:cNvSpPr/>
            <p:nvPr/>
          </p:nvSpPr>
          <p:spPr>
            <a:xfrm>
              <a:off x="4712798" y="5080570"/>
              <a:ext cx="1009240" cy="386719"/>
            </a:xfrm>
            <a:custGeom>
              <a:avLst/>
              <a:gdLst/>
              <a:ahLst/>
              <a:cxnLst>
                <a:cxn ang="0">
                  <a:pos x="847153" y="70716"/>
                </a:cxn>
                <a:cxn ang="0">
                  <a:pos x="846793" y="69994"/>
                </a:cxn>
                <a:cxn ang="0">
                  <a:pos x="848952" y="70716"/>
                </a:cxn>
                <a:cxn ang="0">
                  <a:pos x="745307" y="44378"/>
                </a:cxn>
                <a:cxn ang="0">
                  <a:pos x="222405" y="0"/>
                </a:cxn>
                <a:cxn ang="0">
                  <a:pos x="35268" y="44378"/>
                </a:cxn>
                <a:cxn ang="0">
                  <a:pos x="0" y="69634"/>
                </a:cxn>
                <a:cxn ang="0">
                  <a:pos x="505269" y="299100"/>
                </a:cxn>
                <a:cxn ang="0">
                  <a:pos x="576884" y="287554"/>
                </a:cxn>
                <a:cxn ang="0">
                  <a:pos x="504549" y="277452"/>
                </a:cxn>
                <a:cxn ang="0">
                  <a:pos x="80613" y="241373"/>
                </a:cxn>
                <a:cxn ang="0">
                  <a:pos x="766180" y="241733"/>
                </a:cxn>
                <a:cxn ang="0">
                  <a:pos x="687727" y="277813"/>
                </a:cxn>
                <a:cxn ang="0">
                  <a:pos x="615391" y="287915"/>
                </a:cxn>
                <a:cxn ang="0">
                  <a:pos x="687007" y="299821"/>
                </a:cxn>
                <a:cxn ang="0">
                  <a:pos x="846793" y="70355"/>
                </a:cxn>
                <a:cxn ang="0">
                  <a:pos x="781655" y="96333"/>
                </a:cxn>
                <a:cxn ang="0">
                  <a:pos x="827719" y="166688"/>
                </a:cxn>
                <a:cxn ang="0">
                  <a:pos x="781655" y="96333"/>
                </a:cxn>
                <a:cxn ang="0">
                  <a:pos x="646341" y="15153"/>
                </a:cxn>
                <a:cxn ang="0">
                  <a:pos x="166264" y="44739"/>
                </a:cxn>
                <a:cxn ang="0">
                  <a:pos x="40666" y="58449"/>
                </a:cxn>
                <a:cxn ang="0">
                  <a:pos x="126317" y="58810"/>
                </a:cxn>
                <a:cxn ang="0">
                  <a:pos x="743148" y="58449"/>
                </a:cxn>
                <a:cxn ang="0">
                  <a:pos x="744947" y="58449"/>
                </a:cxn>
                <a:cxn ang="0">
                  <a:pos x="824840" y="69994"/>
                </a:cxn>
                <a:cxn ang="0">
                  <a:pos x="40666" y="58449"/>
                </a:cxn>
                <a:cxn ang="0">
                  <a:pos x="68737" y="120506"/>
                </a:cxn>
                <a:cxn ang="0">
                  <a:pos x="22672" y="193026"/>
                </a:cxn>
                <a:cxn ang="0">
                  <a:pos x="22672" y="198077"/>
                </a:cxn>
                <a:cxn ang="0">
                  <a:pos x="68737" y="239569"/>
                </a:cxn>
                <a:cxn ang="0">
                  <a:pos x="22672" y="198077"/>
                </a:cxn>
                <a:cxn ang="0">
                  <a:pos x="22672" y="115094"/>
                </a:cxn>
                <a:cxn ang="0">
                  <a:pos x="68737" y="90921"/>
                </a:cxn>
                <a:cxn ang="0">
                  <a:pos x="22672" y="277813"/>
                </a:cxn>
                <a:cxn ang="0">
                  <a:pos x="68737" y="244620"/>
                </a:cxn>
                <a:cxn ang="0">
                  <a:pos x="22672" y="277813"/>
                </a:cxn>
                <a:cxn ang="0">
                  <a:pos x="82772" y="220446"/>
                </a:cxn>
                <a:cxn ang="0">
                  <a:pos x="767620" y="91281"/>
                </a:cxn>
                <a:cxn ang="0">
                  <a:pos x="434013" y="190861"/>
                </a:cxn>
                <a:cxn ang="0">
                  <a:pos x="781655" y="173904"/>
                </a:cxn>
                <a:cxn ang="0">
                  <a:pos x="827719" y="277813"/>
                </a:cxn>
              </a:cxnLst>
              <a:rect l="0" t="0" r="0" b="0"/>
              <a:pathLst>
                <a:path w="2360" h="902">
                  <a:moveTo>
                    <a:pt x="2359" y="196"/>
                  </a:moveTo>
                  <a:lnTo>
                    <a:pt x="2354" y="196"/>
                  </a:lnTo>
                  <a:lnTo>
                    <a:pt x="2353" y="195"/>
                  </a:lnTo>
                  <a:lnTo>
                    <a:pt x="2353" y="194"/>
                  </a:lnTo>
                  <a:lnTo>
                    <a:pt x="2359" y="194"/>
                  </a:lnTo>
                  <a:lnTo>
                    <a:pt x="2359" y="196"/>
                  </a:lnTo>
                  <a:close/>
                  <a:moveTo>
                    <a:pt x="2258" y="123"/>
                  </a:moveTo>
                  <a:lnTo>
                    <a:pt x="2071" y="123"/>
                  </a:lnTo>
                  <a:lnTo>
                    <a:pt x="1822" y="1"/>
                  </a:lnTo>
                  <a:lnTo>
                    <a:pt x="618" y="0"/>
                  </a:lnTo>
                  <a:lnTo>
                    <a:pt x="345" y="123"/>
                  </a:lnTo>
                  <a:lnTo>
                    <a:pt x="98" y="123"/>
                  </a:lnTo>
                  <a:lnTo>
                    <a:pt x="1" y="193"/>
                  </a:lnTo>
                  <a:lnTo>
                    <a:pt x="0" y="193"/>
                  </a:lnTo>
                  <a:lnTo>
                    <a:pt x="0" y="829"/>
                  </a:lnTo>
                  <a:lnTo>
                    <a:pt x="1404" y="829"/>
                  </a:lnTo>
                  <a:cubicBezTo>
                    <a:pt x="1418" y="870"/>
                    <a:pt x="1455" y="899"/>
                    <a:pt x="1500" y="899"/>
                  </a:cubicBezTo>
                  <a:cubicBezTo>
                    <a:pt x="1558" y="899"/>
                    <a:pt x="1603" y="854"/>
                    <a:pt x="1603" y="797"/>
                  </a:cubicBezTo>
                  <a:cubicBezTo>
                    <a:pt x="1603" y="739"/>
                    <a:pt x="1558" y="694"/>
                    <a:pt x="1500" y="694"/>
                  </a:cubicBezTo>
                  <a:cubicBezTo>
                    <a:pt x="1453" y="694"/>
                    <a:pt x="1414" y="725"/>
                    <a:pt x="1402" y="769"/>
                  </a:cubicBezTo>
                  <a:lnTo>
                    <a:pt x="224" y="769"/>
                  </a:lnTo>
                  <a:lnTo>
                    <a:pt x="224" y="669"/>
                  </a:lnTo>
                  <a:cubicBezTo>
                    <a:pt x="347" y="647"/>
                    <a:pt x="571" y="586"/>
                    <a:pt x="1200" y="586"/>
                  </a:cubicBezTo>
                  <a:cubicBezTo>
                    <a:pt x="1846" y="586"/>
                    <a:pt x="2032" y="647"/>
                    <a:pt x="2129" y="670"/>
                  </a:cubicBezTo>
                  <a:lnTo>
                    <a:pt x="2129" y="770"/>
                  </a:lnTo>
                  <a:lnTo>
                    <a:pt x="1911" y="770"/>
                  </a:lnTo>
                  <a:cubicBezTo>
                    <a:pt x="1898" y="726"/>
                    <a:pt x="1860" y="695"/>
                    <a:pt x="1813" y="695"/>
                  </a:cubicBezTo>
                  <a:cubicBezTo>
                    <a:pt x="1755" y="695"/>
                    <a:pt x="1710" y="740"/>
                    <a:pt x="1710" y="798"/>
                  </a:cubicBezTo>
                  <a:cubicBezTo>
                    <a:pt x="1710" y="856"/>
                    <a:pt x="1755" y="901"/>
                    <a:pt x="1813" y="901"/>
                  </a:cubicBezTo>
                  <a:cubicBezTo>
                    <a:pt x="1858" y="901"/>
                    <a:pt x="1897" y="871"/>
                    <a:pt x="1909" y="831"/>
                  </a:cubicBezTo>
                  <a:lnTo>
                    <a:pt x="2353" y="831"/>
                  </a:lnTo>
                  <a:lnTo>
                    <a:pt x="2353" y="195"/>
                  </a:lnTo>
                  <a:lnTo>
                    <a:pt x="2258" y="123"/>
                  </a:lnTo>
                  <a:close/>
                  <a:moveTo>
                    <a:pt x="2172" y="267"/>
                  </a:moveTo>
                  <a:lnTo>
                    <a:pt x="2300" y="267"/>
                  </a:lnTo>
                  <a:lnTo>
                    <a:pt x="2300" y="462"/>
                  </a:lnTo>
                  <a:lnTo>
                    <a:pt x="2172" y="462"/>
                  </a:lnTo>
                  <a:lnTo>
                    <a:pt x="2172" y="267"/>
                  </a:lnTo>
                  <a:close/>
                  <a:moveTo>
                    <a:pt x="647" y="40"/>
                  </a:moveTo>
                  <a:lnTo>
                    <a:pt x="1796" y="42"/>
                  </a:lnTo>
                  <a:lnTo>
                    <a:pt x="1964" y="124"/>
                  </a:lnTo>
                  <a:lnTo>
                    <a:pt x="462" y="124"/>
                  </a:lnTo>
                  <a:lnTo>
                    <a:pt x="647" y="40"/>
                  </a:lnTo>
                  <a:close/>
                  <a:moveTo>
                    <a:pt x="113" y="162"/>
                  </a:moveTo>
                  <a:lnTo>
                    <a:pt x="351" y="162"/>
                  </a:lnTo>
                  <a:lnTo>
                    <a:pt x="351" y="163"/>
                  </a:lnTo>
                  <a:lnTo>
                    <a:pt x="356" y="162"/>
                  </a:lnTo>
                  <a:lnTo>
                    <a:pt x="2065" y="162"/>
                  </a:lnTo>
                  <a:lnTo>
                    <a:pt x="2070" y="163"/>
                  </a:lnTo>
                  <a:lnTo>
                    <a:pt x="2070" y="162"/>
                  </a:lnTo>
                  <a:lnTo>
                    <a:pt x="2249" y="162"/>
                  </a:lnTo>
                  <a:lnTo>
                    <a:pt x="2292" y="194"/>
                  </a:lnTo>
                  <a:lnTo>
                    <a:pt x="71" y="194"/>
                  </a:lnTo>
                  <a:lnTo>
                    <a:pt x="113" y="162"/>
                  </a:lnTo>
                  <a:close/>
                  <a:moveTo>
                    <a:pt x="63" y="334"/>
                  </a:moveTo>
                  <a:lnTo>
                    <a:pt x="191" y="334"/>
                  </a:lnTo>
                  <a:lnTo>
                    <a:pt x="191" y="535"/>
                  </a:lnTo>
                  <a:lnTo>
                    <a:pt x="63" y="535"/>
                  </a:lnTo>
                  <a:lnTo>
                    <a:pt x="63" y="334"/>
                  </a:lnTo>
                  <a:close/>
                  <a:moveTo>
                    <a:pt x="63" y="549"/>
                  </a:moveTo>
                  <a:lnTo>
                    <a:pt x="191" y="549"/>
                  </a:lnTo>
                  <a:lnTo>
                    <a:pt x="191" y="664"/>
                  </a:lnTo>
                  <a:lnTo>
                    <a:pt x="63" y="664"/>
                  </a:lnTo>
                  <a:lnTo>
                    <a:pt x="63" y="549"/>
                  </a:lnTo>
                  <a:close/>
                  <a:moveTo>
                    <a:pt x="191" y="319"/>
                  </a:moveTo>
                  <a:lnTo>
                    <a:pt x="63" y="319"/>
                  </a:lnTo>
                  <a:lnTo>
                    <a:pt x="63" y="252"/>
                  </a:lnTo>
                  <a:lnTo>
                    <a:pt x="191" y="252"/>
                  </a:lnTo>
                  <a:lnTo>
                    <a:pt x="191" y="319"/>
                  </a:lnTo>
                  <a:close/>
                  <a:moveTo>
                    <a:pt x="63" y="770"/>
                  </a:moveTo>
                  <a:lnTo>
                    <a:pt x="63" y="678"/>
                  </a:lnTo>
                  <a:lnTo>
                    <a:pt x="191" y="678"/>
                  </a:lnTo>
                  <a:lnTo>
                    <a:pt x="191" y="770"/>
                  </a:lnTo>
                  <a:lnTo>
                    <a:pt x="63" y="770"/>
                  </a:lnTo>
                  <a:close/>
                  <a:moveTo>
                    <a:pt x="1206" y="529"/>
                  </a:moveTo>
                  <a:cubicBezTo>
                    <a:pt x="588" y="530"/>
                    <a:pt x="368" y="582"/>
                    <a:pt x="230" y="611"/>
                  </a:cubicBezTo>
                  <a:lnTo>
                    <a:pt x="230" y="253"/>
                  </a:lnTo>
                  <a:lnTo>
                    <a:pt x="2133" y="253"/>
                  </a:lnTo>
                  <a:lnTo>
                    <a:pt x="2133" y="611"/>
                  </a:lnTo>
                  <a:cubicBezTo>
                    <a:pt x="2035" y="574"/>
                    <a:pt x="1850" y="527"/>
                    <a:pt x="1206" y="529"/>
                  </a:cubicBezTo>
                  <a:close/>
                  <a:moveTo>
                    <a:pt x="2172" y="770"/>
                  </a:moveTo>
                  <a:lnTo>
                    <a:pt x="2172" y="482"/>
                  </a:lnTo>
                  <a:lnTo>
                    <a:pt x="2300" y="482"/>
                  </a:lnTo>
                  <a:lnTo>
                    <a:pt x="2300" y="770"/>
                  </a:lnTo>
                  <a:lnTo>
                    <a:pt x="2172" y="77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任意多边形 3595"/>
            <p:cNvSpPr/>
            <p:nvPr/>
          </p:nvSpPr>
          <p:spPr>
            <a:xfrm>
              <a:off x="5654128" y="5220166"/>
              <a:ext cx="33956" cy="33956"/>
            </a:xfrm>
            <a:custGeom>
              <a:avLst/>
              <a:gdLst/>
              <a:ahLst/>
              <a:cxnLst>
                <a:cxn ang="0">
                  <a:pos x="28202" y="13935"/>
                </a:cxn>
                <a:cxn ang="0">
                  <a:pos x="26395" y="21269"/>
                </a:cxn>
                <a:cxn ang="0">
                  <a:pos x="20971" y="26403"/>
                </a:cxn>
                <a:cxn ang="0">
                  <a:pos x="14101" y="28236"/>
                </a:cxn>
                <a:cxn ang="0">
                  <a:pos x="6870" y="26403"/>
                </a:cxn>
                <a:cxn ang="0">
                  <a:pos x="1808" y="21269"/>
                </a:cxn>
                <a:cxn ang="0">
                  <a:pos x="0" y="13935"/>
                </a:cxn>
                <a:cxn ang="0">
                  <a:pos x="1808" y="6967"/>
                </a:cxn>
                <a:cxn ang="0">
                  <a:pos x="6870" y="1834"/>
                </a:cxn>
                <a:cxn ang="0">
                  <a:pos x="14101" y="0"/>
                </a:cxn>
                <a:cxn ang="0">
                  <a:pos x="20971" y="1834"/>
                </a:cxn>
                <a:cxn ang="0">
                  <a:pos x="26395" y="6967"/>
                </a:cxn>
                <a:cxn ang="0">
                  <a:pos x="28202" y="13935"/>
                </a:cxn>
              </a:cxnLst>
              <a:rect l="0" t="0" r="0" b="0"/>
              <a:pathLst>
                <a:path w="79" h="78">
                  <a:moveTo>
                    <a:pt x="78" y="38"/>
                  </a:moveTo>
                  <a:cubicBezTo>
                    <a:pt x="78" y="46"/>
                    <a:pt x="76" y="52"/>
                    <a:pt x="73" y="58"/>
                  </a:cubicBezTo>
                  <a:cubicBezTo>
                    <a:pt x="69" y="64"/>
                    <a:pt x="64" y="68"/>
                    <a:pt x="58" y="72"/>
                  </a:cubicBezTo>
                  <a:cubicBezTo>
                    <a:pt x="51" y="75"/>
                    <a:pt x="46" y="77"/>
                    <a:pt x="39" y="77"/>
                  </a:cubicBezTo>
                  <a:cubicBezTo>
                    <a:pt x="32" y="77"/>
                    <a:pt x="25" y="75"/>
                    <a:pt x="19" y="72"/>
                  </a:cubicBezTo>
                  <a:cubicBezTo>
                    <a:pt x="12" y="68"/>
                    <a:pt x="8" y="64"/>
                    <a:pt x="5" y="58"/>
                  </a:cubicBezTo>
                  <a:cubicBezTo>
                    <a:pt x="1" y="52"/>
                    <a:pt x="0" y="45"/>
                    <a:pt x="0" y="38"/>
                  </a:cubicBezTo>
                  <a:cubicBezTo>
                    <a:pt x="0" y="30"/>
                    <a:pt x="1" y="25"/>
                    <a:pt x="5" y="19"/>
                  </a:cubicBezTo>
                  <a:cubicBezTo>
                    <a:pt x="8" y="13"/>
                    <a:pt x="12" y="8"/>
                    <a:pt x="19" y="5"/>
                  </a:cubicBezTo>
                  <a:cubicBezTo>
                    <a:pt x="25" y="1"/>
                    <a:pt x="32" y="0"/>
                    <a:pt x="39" y="0"/>
                  </a:cubicBezTo>
                  <a:cubicBezTo>
                    <a:pt x="46" y="0"/>
                    <a:pt x="51" y="1"/>
                    <a:pt x="58" y="5"/>
                  </a:cubicBezTo>
                  <a:cubicBezTo>
                    <a:pt x="64" y="8"/>
                    <a:pt x="69" y="13"/>
                    <a:pt x="73" y="19"/>
                  </a:cubicBezTo>
                  <a:cubicBezTo>
                    <a:pt x="76" y="25"/>
                    <a:pt x="78" y="31"/>
                    <a:pt x="78" y="38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8" name="任意多边形 3792"/>
            <p:cNvSpPr/>
            <p:nvPr/>
          </p:nvSpPr>
          <p:spPr>
            <a:xfrm>
              <a:off x="5165543" y="5282419"/>
              <a:ext cx="16977" cy="18864"/>
            </a:xfrm>
            <a:custGeom>
              <a:avLst/>
              <a:gdLst/>
              <a:ahLst/>
              <a:cxnLst>
                <a:cxn ang="0">
                  <a:pos x="10108" y="6282"/>
                </a:cxn>
                <a:cxn ang="0">
                  <a:pos x="2995" y="6282"/>
                </a:cxn>
                <a:cxn ang="0">
                  <a:pos x="2995" y="0"/>
                </a:cxn>
                <a:cxn ang="0">
                  <a:pos x="0" y="0"/>
                </a:cxn>
                <a:cxn ang="0">
                  <a:pos x="0" y="15521"/>
                </a:cxn>
                <a:cxn ang="0">
                  <a:pos x="2995" y="15521"/>
                </a:cxn>
                <a:cxn ang="0">
                  <a:pos x="2995" y="9239"/>
                </a:cxn>
                <a:cxn ang="0">
                  <a:pos x="10108" y="9239"/>
                </a:cxn>
                <a:cxn ang="0">
                  <a:pos x="10108" y="15521"/>
                </a:cxn>
                <a:cxn ang="0">
                  <a:pos x="14226" y="15521"/>
                </a:cxn>
                <a:cxn ang="0">
                  <a:pos x="14226" y="0"/>
                </a:cxn>
                <a:cxn ang="0">
                  <a:pos x="10108" y="0"/>
                </a:cxn>
                <a:cxn ang="0">
                  <a:pos x="10108" y="6282"/>
                </a:cxn>
              </a:cxnLst>
              <a:rect l="0" t="0" r="0" b="0"/>
              <a:pathLst>
                <a:path w="39" h="43">
                  <a:moveTo>
                    <a:pt x="27" y="17"/>
                  </a:moveTo>
                  <a:lnTo>
                    <a:pt x="8" y="17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8" y="42"/>
                  </a:lnTo>
                  <a:lnTo>
                    <a:pt x="8" y="25"/>
                  </a:lnTo>
                  <a:lnTo>
                    <a:pt x="27" y="25"/>
                  </a:lnTo>
                  <a:lnTo>
                    <a:pt x="27" y="42"/>
                  </a:lnTo>
                  <a:lnTo>
                    <a:pt x="38" y="42"/>
                  </a:lnTo>
                  <a:lnTo>
                    <a:pt x="38" y="0"/>
                  </a:lnTo>
                  <a:lnTo>
                    <a:pt x="27" y="0"/>
                  </a:lnTo>
                  <a:lnTo>
                    <a:pt x="27" y="17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任意多边形 3793"/>
            <p:cNvSpPr/>
            <p:nvPr/>
          </p:nvSpPr>
          <p:spPr>
            <a:xfrm>
              <a:off x="5186292" y="5282419"/>
              <a:ext cx="15092" cy="18864"/>
            </a:xfrm>
            <a:custGeom>
              <a:avLst/>
              <a:gdLst/>
              <a:ahLst/>
              <a:cxnLst>
                <a:cxn ang="0">
                  <a:pos x="9793" y="8828"/>
                </a:cxn>
                <a:cxn ang="0">
                  <a:pos x="6166" y="12007"/>
                </a:cxn>
                <a:cxn ang="0">
                  <a:pos x="2902" y="7769"/>
                </a:cxn>
                <a:cxn ang="0">
                  <a:pos x="2902" y="0"/>
                </a:cxn>
                <a:cxn ang="0">
                  <a:pos x="0" y="0"/>
                </a:cxn>
                <a:cxn ang="0">
                  <a:pos x="0" y="8475"/>
                </a:cxn>
                <a:cxn ang="0">
                  <a:pos x="6166" y="15538"/>
                </a:cxn>
                <a:cxn ang="0">
                  <a:pos x="12332" y="8475"/>
                </a:cxn>
                <a:cxn ang="0">
                  <a:pos x="12332" y="0"/>
                </a:cxn>
                <a:cxn ang="0">
                  <a:pos x="9793" y="0"/>
                </a:cxn>
                <a:cxn ang="0">
                  <a:pos x="9793" y="8828"/>
                </a:cxn>
              </a:cxnLst>
              <a:rect l="0" t="0" r="0" b="0"/>
              <a:pathLst>
                <a:path w="35" h="45">
                  <a:moveTo>
                    <a:pt x="27" y="25"/>
                  </a:moveTo>
                  <a:cubicBezTo>
                    <a:pt x="27" y="33"/>
                    <a:pt x="21" y="34"/>
                    <a:pt x="17" y="34"/>
                  </a:cubicBezTo>
                  <a:cubicBezTo>
                    <a:pt x="12" y="34"/>
                    <a:pt x="8" y="30"/>
                    <a:pt x="8" y="22"/>
                  </a:cubicBez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cubicBezTo>
                    <a:pt x="0" y="36"/>
                    <a:pt x="6" y="44"/>
                    <a:pt x="17" y="44"/>
                  </a:cubicBezTo>
                  <a:cubicBezTo>
                    <a:pt x="30" y="44"/>
                    <a:pt x="34" y="36"/>
                    <a:pt x="34" y="24"/>
                  </a:cubicBezTo>
                  <a:lnTo>
                    <a:pt x="34" y="0"/>
                  </a:lnTo>
                  <a:lnTo>
                    <a:pt x="27" y="0"/>
                  </a:lnTo>
                  <a:lnTo>
                    <a:pt x="27" y="25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任意多边形 3794"/>
            <p:cNvSpPr/>
            <p:nvPr/>
          </p:nvSpPr>
          <p:spPr>
            <a:xfrm>
              <a:off x="5220250" y="5282419"/>
              <a:ext cx="28297" cy="18864"/>
            </a:xfrm>
            <a:custGeom>
              <a:avLst/>
              <a:gdLst/>
              <a:ahLst/>
              <a:cxnLst>
                <a:cxn ang="0">
                  <a:pos x="16260" y="10348"/>
                </a:cxn>
                <a:cxn ang="0">
                  <a:pos x="13008" y="0"/>
                </a:cxn>
                <a:cxn ang="0">
                  <a:pos x="10117" y="0"/>
                </a:cxn>
                <a:cxn ang="0">
                  <a:pos x="6865" y="10348"/>
                </a:cxn>
                <a:cxn ang="0">
                  <a:pos x="2891" y="0"/>
                </a:cxn>
                <a:cxn ang="0">
                  <a:pos x="0" y="0"/>
                </a:cxn>
                <a:cxn ang="0">
                  <a:pos x="5059" y="15521"/>
                </a:cxn>
                <a:cxn ang="0">
                  <a:pos x="7949" y="15521"/>
                </a:cxn>
                <a:cxn ang="0">
                  <a:pos x="11201" y="5174"/>
                </a:cxn>
                <a:cxn ang="0">
                  <a:pos x="15176" y="15521"/>
                </a:cxn>
                <a:cxn ang="0">
                  <a:pos x="16982" y="15521"/>
                </a:cxn>
                <a:cxn ang="0">
                  <a:pos x="23125" y="0"/>
                </a:cxn>
                <a:cxn ang="0">
                  <a:pos x="19150" y="0"/>
                </a:cxn>
                <a:cxn ang="0">
                  <a:pos x="16260" y="10348"/>
                </a:cxn>
              </a:cxnLst>
              <a:rect l="0" t="0" r="0" b="0"/>
              <a:pathLst>
                <a:path w="65" h="43">
                  <a:moveTo>
                    <a:pt x="45" y="28"/>
                  </a:moveTo>
                  <a:lnTo>
                    <a:pt x="36" y="0"/>
                  </a:lnTo>
                  <a:lnTo>
                    <a:pt x="28" y="0"/>
                  </a:lnTo>
                  <a:lnTo>
                    <a:pt x="19" y="28"/>
                  </a:lnTo>
                  <a:lnTo>
                    <a:pt x="8" y="0"/>
                  </a:lnTo>
                  <a:lnTo>
                    <a:pt x="0" y="0"/>
                  </a:lnTo>
                  <a:lnTo>
                    <a:pt x="14" y="42"/>
                  </a:lnTo>
                  <a:lnTo>
                    <a:pt x="22" y="42"/>
                  </a:lnTo>
                  <a:lnTo>
                    <a:pt x="31" y="14"/>
                  </a:lnTo>
                  <a:lnTo>
                    <a:pt x="42" y="42"/>
                  </a:lnTo>
                  <a:lnTo>
                    <a:pt x="47" y="42"/>
                  </a:lnTo>
                  <a:lnTo>
                    <a:pt x="64" y="0"/>
                  </a:lnTo>
                  <a:lnTo>
                    <a:pt x="53" y="0"/>
                  </a:lnTo>
                  <a:lnTo>
                    <a:pt x="45" y="28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任意多边形 3795"/>
            <p:cNvSpPr/>
            <p:nvPr/>
          </p:nvSpPr>
          <p:spPr>
            <a:xfrm>
              <a:off x="5250431" y="5282419"/>
              <a:ext cx="15092" cy="18864"/>
            </a:xfrm>
            <a:custGeom>
              <a:avLst/>
              <a:gdLst/>
              <a:ahLst/>
              <a:cxnLst>
                <a:cxn ang="0">
                  <a:pos x="3990" y="9239"/>
                </a:cxn>
                <a:cxn ang="0">
                  <a:pos x="9431" y="9239"/>
                </a:cxn>
                <a:cxn ang="0">
                  <a:pos x="9431" y="6282"/>
                </a:cxn>
                <a:cxn ang="0">
                  <a:pos x="3990" y="6282"/>
                </a:cxn>
                <a:cxn ang="0">
                  <a:pos x="3990" y="2956"/>
                </a:cxn>
                <a:cxn ang="0">
                  <a:pos x="11244" y="2956"/>
                </a:cxn>
                <a:cxn ang="0">
                  <a:pos x="11244" y="0"/>
                </a:cxn>
                <a:cxn ang="0">
                  <a:pos x="0" y="0"/>
                </a:cxn>
                <a:cxn ang="0">
                  <a:pos x="0" y="15521"/>
                </a:cxn>
                <a:cxn ang="0">
                  <a:pos x="12332" y="15521"/>
                </a:cxn>
                <a:cxn ang="0">
                  <a:pos x="12332" y="12565"/>
                </a:cxn>
                <a:cxn ang="0">
                  <a:pos x="3990" y="12565"/>
                </a:cxn>
                <a:cxn ang="0">
                  <a:pos x="3990" y="9239"/>
                </a:cxn>
              </a:cxnLst>
              <a:rect l="0" t="0" r="0" b="0"/>
              <a:pathLst>
                <a:path w="35" h="43">
                  <a:moveTo>
                    <a:pt x="11" y="25"/>
                  </a:moveTo>
                  <a:lnTo>
                    <a:pt x="26" y="25"/>
                  </a:lnTo>
                  <a:lnTo>
                    <a:pt x="26" y="17"/>
                  </a:lnTo>
                  <a:lnTo>
                    <a:pt x="11" y="17"/>
                  </a:lnTo>
                  <a:lnTo>
                    <a:pt x="11" y="8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34" y="42"/>
                  </a:lnTo>
                  <a:lnTo>
                    <a:pt x="34" y="34"/>
                  </a:lnTo>
                  <a:lnTo>
                    <a:pt x="11" y="34"/>
                  </a:lnTo>
                  <a:lnTo>
                    <a:pt x="11" y="25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任意多边形 3796"/>
            <p:cNvSpPr/>
            <p:nvPr/>
          </p:nvSpPr>
          <p:spPr>
            <a:xfrm>
              <a:off x="5269296" y="5282419"/>
              <a:ext cx="3773" cy="18864"/>
            </a:xfrm>
            <a:custGeom>
              <a:avLst/>
              <a:gdLst/>
              <a:ahLst/>
              <a:cxnLst>
                <a:cxn ang="0">
                  <a:pos x="1411" y="15538"/>
                </a:cxn>
                <a:cxn ang="0">
                  <a:pos x="0" y="15538"/>
                </a:cxn>
                <a:cxn ang="0">
                  <a:pos x="0" y="0"/>
                </a:cxn>
                <a:cxn ang="0">
                  <a:pos x="2821" y="0"/>
                </a:cxn>
                <a:cxn ang="0">
                  <a:pos x="2821" y="15538"/>
                </a:cxn>
                <a:cxn ang="0">
                  <a:pos x="1411" y="15538"/>
                </a:cxn>
              </a:cxnLst>
              <a:rect l="0" t="0" r="0" b="0"/>
              <a:pathLst>
                <a:path w="9" h="45">
                  <a:moveTo>
                    <a:pt x="4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44"/>
                  </a:lnTo>
                  <a:lnTo>
                    <a:pt x="4" y="44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任意多边形 3797"/>
            <p:cNvSpPr/>
            <p:nvPr/>
          </p:nvSpPr>
          <p:spPr>
            <a:xfrm>
              <a:off x="5203272" y="5282419"/>
              <a:ext cx="18864" cy="18864"/>
            </a:xfrm>
            <a:custGeom>
              <a:avLst/>
              <a:gdLst/>
              <a:ahLst/>
              <a:cxnLst>
                <a:cxn ang="0">
                  <a:pos x="12074" y="14446"/>
                </a:cxn>
                <a:cxn ang="0">
                  <a:pos x="15524" y="14446"/>
                </a:cxn>
                <a:cxn ang="0">
                  <a:pos x="9659" y="0"/>
                </a:cxn>
                <a:cxn ang="0">
                  <a:pos x="6900" y="0"/>
                </a:cxn>
                <a:cxn ang="0">
                  <a:pos x="0" y="15530"/>
                </a:cxn>
                <a:cxn ang="0">
                  <a:pos x="2415" y="15530"/>
                </a:cxn>
                <a:cxn ang="0">
                  <a:pos x="4140" y="13002"/>
                </a:cxn>
                <a:cxn ang="0">
                  <a:pos x="11039" y="13002"/>
                </a:cxn>
                <a:cxn ang="0">
                  <a:pos x="11039" y="12641"/>
                </a:cxn>
                <a:cxn ang="0">
                  <a:pos x="12074" y="14446"/>
                </a:cxn>
                <a:cxn ang="0">
                  <a:pos x="7245" y="3250"/>
                </a:cxn>
                <a:cxn ang="0">
                  <a:pos x="9659" y="8307"/>
                </a:cxn>
                <a:cxn ang="0">
                  <a:pos x="9659" y="9029"/>
                </a:cxn>
                <a:cxn ang="0">
                  <a:pos x="4830" y="9029"/>
                </a:cxn>
                <a:cxn ang="0">
                  <a:pos x="4830" y="8307"/>
                </a:cxn>
                <a:cxn ang="0">
                  <a:pos x="7245" y="3250"/>
                </a:cxn>
              </a:cxnLst>
              <a:rect l="0" t="0" r="0" b="0"/>
              <a:pathLst>
                <a:path w="46" h="44">
                  <a:moveTo>
                    <a:pt x="35" y="40"/>
                  </a:moveTo>
                  <a:lnTo>
                    <a:pt x="45" y="4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2" y="36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5" y="40"/>
                  </a:lnTo>
                  <a:close/>
                  <a:moveTo>
                    <a:pt x="21" y="9"/>
                  </a:moveTo>
                  <a:lnTo>
                    <a:pt x="28" y="23"/>
                  </a:lnTo>
                  <a:lnTo>
                    <a:pt x="28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21" y="9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任意多边形 3798"/>
            <p:cNvSpPr/>
            <p:nvPr/>
          </p:nvSpPr>
          <p:spPr>
            <a:xfrm>
              <a:off x="5171201" y="5206962"/>
              <a:ext cx="39616" cy="49047"/>
            </a:xfrm>
            <a:custGeom>
              <a:avLst/>
              <a:gdLst/>
              <a:ahLst/>
              <a:cxnLst>
                <a:cxn ang="0">
                  <a:pos x="5618" y="23151"/>
                </a:cxn>
                <a:cxn ang="0">
                  <a:pos x="32306" y="40959"/>
                </a:cxn>
                <a:cxn ang="0">
                  <a:pos x="32657" y="40959"/>
                </a:cxn>
                <a:cxn ang="0">
                  <a:pos x="8076" y="0"/>
                </a:cxn>
                <a:cxn ang="0">
                  <a:pos x="702" y="14247"/>
                </a:cxn>
                <a:cxn ang="0">
                  <a:pos x="5618" y="23151"/>
                </a:cxn>
              </a:cxnLst>
              <a:rect l="0" t="0" r="0" b="0"/>
              <a:pathLst>
                <a:path w="94" h="116">
                  <a:moveTo>
                    <a:pt x="16" y="65"/>
                  </a:moveTo>
                  <a:cubicBezTo>
                    <a:pt x="36" y="85"/>
                    <a:pt x="82" y="109"/>
                    <a:pt x="92" y="115"/>
                  </a:cubicBezTo>
                  <a:lnTo>
                    <a:pt x="93" y="115"/>
                  </a:lnTo>
                  <a:cubicBezTo>
                    <a:pt x="64" y="50"/>
                    <a:pt x="23" y="0"/>
                    <a:pt x="23" y="0"/>
                  </a:cubicBezTo>
                  <a:cubicBezTo>
                    <a:pt x="23" y="0"/>
                    <a:pt x="0" y="19"/>
                    <a:pt x="2" y="40"/>
                  </a:cubicBezTo>
                  <a:cubicBezTo>
                    <a:pt x="2" y="56"/>
                    <a:pt x="16" y="65"/>
                    <a:pt x="16" y="65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任意多边形 3800"/>
            <p:cNvSpPr/>
            <p:nvPr/>
          </p:nvSpPr>
          <p:spPr>
            <a:xfrm>
              <a:off x="5174975" y="5263555"/>
              <a:ext cx="33956" cy="13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40" y="9074"/>
                </a:cxn>
                <a:cxn ang="0">
                  <a:pos x="28202" y="0"/>
                </a:cxn>
                <a:cxn ang="0">
                  <a:pos x="28202" y="0"/>
                </a:cxn>
                <a:cxn ang="0">
                  <a:pos x="28202" y="0"/>
                </a:cxn>
                <a:cxn ang="0">
                  <a:pos x="27479" y="0"/>
                </a:cxn>
                <a:cxn ang="0">
                  <a:pos x="27479" y="0"/>
                </a:cxn>
                <a:cxn ang="0">
                  <a:pos x="0" y="0"/>
                </a:cxn>
              </a:cxnLst>
              <a:rect l="0" t="0" r="0" b="0"/>
              <a:pathLst>
                <a:path w="79" h="29">
                  <a:moveTo>
                    <a:pt x="0" y="0"/>
                  </a:moveTo>
                  <a:cubicBezTo>
                    <a:pt x="8" y="16"/>
                    <a:pt x="24" y="28"/>
                    <a:pt x="38" y="23"/>
                  </a:cubicBezTo>
                  <a:cubicBezTo>
                    <a:pt x="47" y="22"/>
                    <a:pt x="70" y="3"/>
                    <a:pt x="78" y="0"/>
                  </a:cubicBezTo>
                  <a:lnTo>
                    <a:pt x="76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任意多边形 3802"/>
            <p:cNvSpPr/>
            <p:nvPr/>
          </p:nvSpPr>
          <p:spPr>
            <a:xfrm>
              <a:off x="5161770" y="5231484"/>
              <a:ext cx="47160" cy="26411"/>
            </a:xfrm>
            <a:custGeom>
              <a:avLst/>
              <a:gdLst/>
              <a:ahLst/>
              <a:cxnLst>
                <a:cxn ang="0">
                  <a:pos x="12361" y="20094"/>
                </a:cxn>
                <a:cxn ang="0">
                  <a:pos x="18177" y="21888"/>
                </a:cxn>
                <a:cxn ang="0">
                  <a:pos x="39626" y="21888"/>
                </a:cxn>
                <a:cxn ang="0">
                  <a:pos x="39626" y="21171"/>
                </a:cxn>
                <a:cxn ang="0">
                  <a:pos x="3635" y="0"/>
                </a:cxn>
                <a:cxn ang="0">
                  <a:pos x="3635" y="11841"/>
                </a:cxn>
                <a:cxn ang="0">
                  <a:pos x="12361" y="20094"/>
                </a:cxn>
              </a:cxnLst>
              <a:rect l="0" t="0" r="0" b="0"/>
              <a:pathLst>
                <a:path w="110" h="62">
                  <a:moveTo>
                    <a:pt x="34" y="56"/>
                  </a:moveTo>
                  <a:cubicBezTo>
                    <a:pt x="42" y="61"/>
                    <a:pt x="50" y="61"/>
                    <a:pt x="50" y="61"/>
                  </a:cubicBezTo>
                  <a:lnTo>
                    <a:pt x="109" y="61"/>
                  </a:lnTo>
                  <a:lnTo>
                    <a:pt x="109" y="59"/>
                  </a:lnTo>
                  <a:cubicBezTo>
                    <a:pt x="73" y="36"/>
                    <a:pt x="10" y="0"/>
                    <a:pt x="10" y="0"/>
                  </a:cubicBezTo>
                  <a:cubicBezTo>
                    <a:pt x="0" y="17"/>
                    <a:pt x="10" y="33"/>
                    <a:pt x="10" y="33"/>
                  </a:cubicBezTo>
                  <a:cubicBezTo>
                    <a:pt x="17" y="50"/>
                    <a:pt x="34" y="56"/>
                    <a:pt x="34" y="5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任意多边形 3804"/>
            <p:cNvSpPr/>
            <p:nvPr/>
          </p:nvSpPr>
          <p:spPr>
            <a:xfrm>
              <a:off x="5191952" y="5191870"/>
              <a:ext cx="28296" cy="62252"/>
            </a:xfrm>
            <a:custGeom>
              <a:avLst/>
              <a:gdLst/>
              <a:ahLst/>
              <a:cxnLst>
                <a:cxn ang="0">
                  <a:pos x="1774" y="9526"/>
                </a:cxn>
                <a:cxn ang="0">
                  <a:pos x="1774" y="18685"/>
                </a:cxn>
                <a:cxn ang="0">
                  <a:pos x="19510" y="52391"/>
                </a:cxn>
                <a:cxn ang="0">
                  <a:pos x="14898" y="0"/>
                </a:cxn>
                <a:cxn ang="0">
                  <a:pos x="10642" y="1099"/>
                </a:cxn>
                <a:cxn ang="0">
                  <a:pos x="1774" y="9526"/>
                </a:cxn>
              </a:cxnLst>
              <a:rect l="0" t="0" r="0" b="0"/>
              <a:pathLst>
                <a:path w="68" h="144">
                  <a:moveTo>
                    <a:pt x="5" y="26"/>
                  </a:moveTo>
                  <a:cubicBezTo>
                    <a:pt x="0" y="38"/>
                    <a:pt x="5" y="51"/>
                    <a:pt x="5" y="51"/>
                  </a:cubicBezTo>
                  <a:cubicBezTo>
                    <a:pt x="13" y="82"/>
                    <a:pt x="45" y="132"/>
                    <a:pt x="55" y="143"/>
                  </a:cubicBezTo>
                  <a:cubicBezTo>
                    <a:pt x="67" y="31"/>
                    <a:pt x="42" y="0"/>
                    <a:pt x="42" y="0"/>
                  </a:cubicBezTo>
                  <a:cubicBezTo>
                    <a:pt x="41" y="0"/>
                    <a:pt x="30" y="3"/>
                    <a:pt x="30" y="3"/>
                  </a:cubicBezTo>
                  <a:cubicBezTo>
                    <a:pt x="8" y="9"/>
                    <a:pt x="5" y="26"/>
                    <a:pt x="5" y="2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任意多边形 3806"/>
            <p:cNvSpPr/>
            <p:nvPr/>
          </p:nvSpPr>
          <p:spPr>
            <a:xfrm>
              <a:off x="5216477" y="5191870"/>
              <a:ext cx="28297" cy="62252"/>
            </a:xfrm>
            <a:custGeom>
              <a:avLst/>
              <a:gdLst/>
              <a:ahLst/>
              <a:cxnLst>
                <a:cxn ang="0">
                  <a:pos x="21707" y="19418"/>
                </a:cxn>
                <a:cxn ang="0">
                  <a:pos x="21707" y="10258"/>
                </a:cxn>
                <a:cxn ang="0">
                  <a:pos x="12811" y="1832"/>
                </a:cxn>
                <a:cxn ang="0">
                  <a:pos x="8185" y="1099"/>
                </a:cxn>
                <a:cxn ang="0">
                  <a:pos x="3914" y="52391"/>
                </a:cxn>
                <a:cxn ang="0">
                  <a:pos x="21707" y="19418"/>
                </a:cxn>
              </a:cxnLst>
              <a:rect l="0" t="0" r="0" b="0"/>
              <a:pathLst>
                <a:path w="66" h="144">
                  <a:moveTo>
                    <a:pt x="61" y="53"/>
                  </a:moveTo>
                  <a:cubicBezTo>
                    <a:pt x="61" y="53"/>
                    <a:pt x="65" y="37"/>
                    <a:pt x="61" y="28"/>
                  </a:cubicBezTo>
                  <a:cubicBezTo>
                    <a:pt x="61" y="28"/>
                    <a:pt x="54" y="8"/>
                    <a:pt x="36" y="5"/>
                  </a:cubicBezTo>
                  <a:cubicBezTo>
                    <a:pt x="36" y="5"/>
                    <a:pt x="29" y="3"/>
                    <a:pt x="23" y="3"/>
                  </a:cubicBezTo>
                  <a:cubicBezTo>
                    <a:pt x="23" y="0"/>
                    <a:pt x="0" y="31"/>
                    <a:pt x="11" y="143"/>
                  </a:cubicBezTo>
                  <a:cubicBezTo>
                    <a:pt x="20" y="134"/>
                    <a:pt x="54" y="83"/>
                    <a:pt x="61" y="53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任意多边形 3808"/>
            <p:cNvSpPr/>
            <p:nvPr/>
          </p:nvSpPr>
          <p:spPr>
            <a:xfrm>
              <a:off x="5229682" y="5263555"/>
              <a:ext cx="33956" cy="132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824" y="8321"/>
                </a:cxn>
                <a:cxn ang="0">
                  <a:pos x="28202" y="347"/>
                </a:cxn>
                <a:cxn ang="0">
                  <a:pos x="0" y="0"/>
                </a:cxn>
              </a:cxnLst>
              <a:rect l="0" t="0" r="0" b="0"/>
              <a:pathLst>
                <a:path w="79" h="33">
                  <a:moveTo>
                    <a:pt x="0" y="0"/>
                  </a:moveTo>
                  <a:lnTo>
                    <a:pt x="0" y="0"/>
                  </a:lnTo>
                  <a:cubicBezTo>
                    <a:pt x="8" y="7"/>
                    <a:pt x="30" y="23"/>
                    <a:pt x="41" y="24"/>
                  </a:cubicBezTo>
                  <a:cubicBezTo>
                    <a:pt x="41" y="24"/>
                    <a:pt x="61" y="32"/>
                    <a:pt x="78" y="1"/>
                  </a:cubicBezTo>
                  <a:lnTo>
                    <a:pt x="0" y="0"/>
                  </a:ln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任意多边形 3810"/>
            <p:cNvSpPr/>
            <p:nvPr/>
          </p:nvSpPr>
          <p:spPr>
            <a:xfrm>
              <a:off x="5229681" y="5233371"/>
              <a:ext cx="45275" cy="26411"/>
            </a:xfrm>
            <a:custGeom>
              <a:avLst/>
              <a:gdLst/>
              <a:ahLst/>
              <a:cxnLst>
                <a:cxn ang="0">
                  <a:pos x="21512" y="21882"/>
                </a:cxn>
                <a:cxn ang="0">
                  <a:pos x="26449" y="20423"/>
                </a:cxn>
                <a:cxn ang="0">
                  <a:pos x="34912" y="11671"/>
                </a:cxn>
                <a:cxn ang="0">
                  <a:pos x="35617" y="0"/>
                </a:cxn>
                <a:cxn ang="0">
                  <a:pos x="0" y="21518"/>
                </a:cxn>
                <a:cxn ang="0">
                  <a:pos x="21512" y="21882"/>
                </a:cxn>
              </a:cxnLst>
              <a:rect l="0" t="0" r="0" b="0"/>
              <a:pathLst>
                <a:path w="108" h="61">
                  <a:moveTo>
                    <a:pt x="61" y="60"/>
                  </a:moveTo>
                  <a:cubicBezTo>
                    <a:pt x="61" y="60"/>
                    <a:pt x="67" y="60"/>
                    <a:pt x="75" y="56"/>
                  </a:cubicBezTo>
                  <a:cubicBezTo>
                    <a:pt x="75" y="56"/>
                    <a:pt x="90" y="49"/>
                    <a:pt x="99" y="32"/>
                  </a:cubicBezTo>
                  <a:cubicBezTo>
                    <a:pt x="99" y="32"/>
                    <a:pt x="107" y="17"/>
                    <a:pt x="101" y="0"/>
                  </a:cubicBezTo>
                  <a:cubicBezTo>
                    <a:pt x="101" y="0"/>
                    <a:pt x="34" y="35"/>
                    <a:pt x="0" y="59"/>
                  </a:cubicBezTo>
                  <a:cubicBezTo>
                    <a:pt x="12" y="60"/>
                    <a:pt x="59" y="60"/>
                    <a:pt x="61" y="60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任意多边形 3812"/>
            <p:cNvSpPr/>
            <p:nvPr/>
          </p:nvSpPr>
          <p:spPr>
            <a:xfrm>
              <a:off x="5225908" y="5206962"/>
              <a:ext cx="39615" cy="49047"/>
            </a:xfrm>
            <a:custGeom>
              <a:avLst/>
              <a:gdLst/>
              <a:ahLst/>
              <a:cxnLst>
                <a:cxn ang="0">
                  <a:pos x="27558" y="24131"/>
                </a:cxn>
                <a:cxn ang="0">
                  <a:pos x="32568" y="14990"/>
                </a:cxn>
                <a:cxn ang="0">
                  <a:pos x="25053" y="0"/>
                </a:cxn>
                <a:cxn ang="0">
                  <a:pos x="0" y="40949"/>
                </a:cxn>
                <a:cxn ang="0">
                  <a:pos x="27558" y="24131"/>
                </a:cxn>
              </a:cxnLst>
              <a:rect l="0" t="0" r="0" b="0"/>
              <a:pathLst>
                <a:path w="94" h="113">
                  <a:moveTo>
                    <a:pt x="77" y="66"/>
                  </a:moveTo>
                  <a:cubicBezTo>
                    <a:pt x="77" y="66"/>
                    <a:pt x="90" y="56"/>
                    <a:pt x="91" y="41"/>
                  </a:cubicBezTo>
                  <a:cubicBezTo>
                    <a:pt x="93" y="19"/>
                    <a:pt x="70" y="0"/>
                    <a:pt x="70" y="0"/>
                  </a:cubicBezTo>
                  <a:cubicBezTo>
                    <a:pt x="70" y="0"/>
                    <a:pt x="29" y="47"/>
                    <a:pt x="0" y="112"/>
                  </a:cubicBezTo>
                  <a:cubicBezTo>
                    <a:pt x="12" y="108"/>
                    <a:pt x="59" y="84"/>
                    <a:pt x="77" y="66"/>
                  </a:cubicBezTo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defTabSz="914034">
                <a:defRPr/>
              </a:pPr>
              <a:endParaRPr lang="zh-CN" altLang="en-US" sz="2399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42" name="组合 11"/>
            <p:cNvGrpSpPr/>
            <p:nvPr/>
          </p:nvGrpSpPr>
          <p:grpSpPr>
            <a:xfrm>
              <a:off x="4839189" y="5197529"/>
              <a:ext cx="269760" cy="90548"/>
              <a:chOff x="7133" y="4645"/>
              <a:chExt cx="4701" cy="1573"/>
            </a:xfrm>
            <a:grpFill/>
          </p:grpSpPr>
          <p:sp>
            <p:nvSpPr>
              <p:cNvPr id="443" name="任意多边形 12"/>
              <p:cNvSpPr/>
              <p:nvPr/>
            </p:nvSpPr>
            <p:spPr>
              <a:xfrm>
                <a:off x="7178" y="5473"/>
                <a:ext cx="1620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2857" h="294">
                    <a:moveTo>
                      <a:pt x="0" y="16"/>
                    </a:moveTo>
                    <a:cubicBezTo>
                      <a:pt x="4" y="16"/>
                      <a:pt x="1169" y="0"/>
                      <a:pt x="1448" y="13"/>
                    </a:cubicBezTo>
                    <a:cubicBezTo>
                      <a:pt x="1675" y="22"/>
                      <a:pt x="2019" y="15"/>
                      <a:pt x="2243" y="41"/>
                    </a:cubicBezTo>
                    <a:cubicBezTo>
                      <a:pt x="2456" y="62"/>
                      <a:pt x="2800" y="113"/>
                      <a:pt x="2856" y="293"/>
                    </a:cubicBezTo>
                    <a:cubicBezTo>
                      <a:pt x="2643" y="226"/>
                      <a:pt x="2502" y="237"/>
                      <a:pt x="2208" y="200"/>
                    </a:cubicBezTo>
                    <a:cubicBezTo>
                      <a:pt x="2178" y="196"/>
                      <a:pt x="1999" y="186"/>
                      <a:pt x="1881" y="187"/>
                    </a:cubicBezTo>
                    <a:cubicBezTo>
                      <a:pt x="1881" y="187"/>
                      <a:pt x="1959" y="168"/>
                      <a:pt x="2111" y="161"/>
                    </a:cubicBezTo>
                    <a:cubicBezTo>
                      <a:pt x="2204" y="156"/>
                      <a:pt x="2384" y="147"/>
                      <a:pt x="2470" y="159"/>
                    </a:cubicBezTo>
                    <a:cubicBezTo>
                      <a:pt x="2405" y="126"/>
                      <a:pt x="2204" y="106"/>
                      <a:pt x="2079" y="90"/>
                    </a:cubicBezTo>
                    <a:cubicBezTo>
                      <a:pt x="1857" y="64"/>
                      <a:pt x="1657" y="66"/>
                      <a:pt x="1432" y="69"/>
                    </a:cubicBezTo>
                    <a:cubicBezTo>
                      <a:pt x="1155" y="71"/>
                      <a:pt x="11" y="67"/>
                      <a:pt x="7" y="67"/>
                    </a:cubicBezTo>
                    <a:lnTo>
                      <a:pt x="0" y="16"/>
                    </a:ln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任意多边形 13"/>
              <p:cNvSpPr/>
              <p:nvPr/>
            </p:nvSpPr>
            <p:spPr>
              <a:xfrm>
                <a:off x="7133" y="5125"/>
                <a:ext cx="3172" cy="390"/>
              </a:xfrm>
              <a:custGeom>
                <a:avLst/>
                <a:gdLst/>
                <a:ahLst/>
                <a:cxnLst/>
                <a:rect l="0" t="0" r="0" b="0"/>
                <a:pathLst>
                  <a:path w="5598" h="690">
                    <a:moveTo>
                      <a:pt x="5553" y="379"/>
                    </a:moveTo>
                    <a:cubicBezTo>
                      <a:pt x="5593" y="383"/>
                      <a:pt x="5597" y="421"/>
                      <a:pt x="5482" y="413"/>
                    </a:cubicBezTo>
                    <a:cubicBezTo>
                      <a:pt x="5098" y="383"/>
                      <a:pt x="4169" y="236"/>
                      <a:pt x="3785" y="187"/>
                    </a:cubicBezTo>
                    <a:cubicBezTo>
                      <a:pt x="3196" y="113"/>
                      <a:pt x="3120" y="187"/>
                      <a:pt x="2930" y="325"/>
                    </a:cubicBezTo>
                    <a:cubicBezTo>
                      <a:pt x="2597" y="564"/>
                      <a:pt x="2121" y="679"/>
                      <a:pt x="1721" y="681"/>
                    </a:cubicBezTo>
                    <a:lnTo>
                      <a:pt x="81" y="688"/>
                    </a:lnTo>
                    <a:cubicBezTo>
                      <a:pt x="0" y="689"/>
                      <a:pt x="2" y="630"/>
                      <a:pt x="81" y="631"/>
                    </a:cubicBezTo>
                    <a:cubicBezTo>
                      <a:pt x="197" y="628"/>
                      <a:pt x="1380" y="608"/>
                      <a:pt x="1659" y="608"/>
                    </a:cubicBezTo>
                    <a:cubicBezTo>
                      <a:pt x="1937" y="608"/>
                      <a:pt x="2205" y="557"/>
                      <a:pt x="2331" y="506"/>
                    </a:cubicBezTo>
                    <a:cubicBezTo>
                      <a:pt x="2456" y="455"/>
                      <a:pt x="2634" y="349"/>
                      <a:pt x="2821" y="196"/>
                    </a:cubicBezTo>
                    <a:cubicBezTo>
                      <a:pt x="3008" y="44"/>
                      <a:pt x="3177" y="0"/>
                      <a:pt x="3766" y="90"/>
                    </a:cubicBezTo>
                    <a:cubicBezTo>
                      <a:pt x="4353" y="178"/>
                      <a:pt x="5145" y="319"/>
                      <a:pt x="5553" y="379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任意多边形 14"/>
              <p:cNvSpPr/>
              <p:nvPr/>
            </p:nvSpPr>
            <p:spPr>
              <a:xfrm>
                <a:off x="8240" y="5565"/>
                <a:ext cx="3595" cy="315"/>
              </a:xfrm>
              <a:custGeom>
                <a:avLst/>
                <a:gdLst/>
                <a:ahLst/>
                <a:cxnLst/>
                <a:rect l="0" t="0" r="0" b="0"/>
                <a:pathLst>
                  <a:path w="6339" h="554">
                    <a:moveTo>
                      <a:pt x="2576" y="408"/>
                    </a:moveTo>
                    <a:cubicBezTo>
                      <a:pt x="1901" y="371"/>
                      <a:pt x="1294" y="339"/>
                      <a:pt x="970" y="234"/>
                    </a:cubicBezTo>
                    <a:cubicBezTo>
                      <a:pt x="672" y="138"/>
                      <a:pt x="586" y="101"/>
                      <a:pt x="423" y="51"/>
                    </a:cubicBezTo>
                    <a:cubicBezTo>
                      <a:pt x="261" y="0"/>
                      <a:pt x="16" y="28"/>
                      <a:pt x="7" y="30"/>
                    </a:cubicBezTo>
                    <a:cubicBezTo>
                      <a:pt x="0" y="30"/>
                      <a:pt x="182" y="34"/>
                      <a:pt x="388" y="136"/>
                    </a:cubicBezTo>
                    <a:cubicBezTo>
                      <a:pt x="594" y="237"/>
                      <a:pt x="728" y="318"/>
                      <a:pt x="982" y="392"/>
                    </a:cubicBezTo>
                    <a:cubicBezTo>
                      <a:pt x="1317" y="489"/>
                      <a:pt x="1846" y="553"/>
                      <a:pt x="2530" y="542"/>
                    </a:cubicBezTo>
                    <a:cubicBezTo>
                      <a:pt x="3473" y="526"/>
                      <a:pt x="5683" y="433"/>
                      <a:pt x="6239" y="459"/>
                    </a:cubicBezTo>
                    <a:cubicBezTo>
                      <a:pt x="6297" y="463"/>
                      <a:pt x="6338" y="436"/>
                      <a:pt x="6248" y="419"/>
                    </a:cubicBezTo>
                    <a:cubicBezTo>
                      <a:pt x="5870" y="350"/>
                      <a:pt x="3205" y="442"/>
                      <a:pt x="2576" y="408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任意多边形 15"/>
              <p:cNvSpPr/>
              <p:nvPr/>
            </p:nvSpPr>
            <p:spPr>
              <a:xfrm>
                <a:off x="8853" y="4645"/>
                <a:ext cx="327" cy="500"/>
              </a:xfrm>
              <a:custGeom>
                <a:avLst/>
                <a:gdLst/>
                <a:ahLst/>
                <a:cxnLst/>
                <a:rect l="0" t="0" r="0" b="0"/>
                <a:pathLst>
                  <a:path w="576" h="882">
                    <a:moveTo>
                      <a:pt x="194" y="848"/>
                    </a:moveTo>
                    <a:cubicBezTo>
                      <a:pt x="203" y="834"/>
                      <a:pt x="203" y="820"/>
                      <a:pt x="196" y="744"/>
                    </a:cubicBezTo>
                    <a:cubicBezTo>
                      <a:pt x="189" y="666"/>
                      <a:pt x="173" y="509"/>
                      <a:pt x="286" y="307"/>
                    </a:cubicBezTo>
                    <a:cubicBezTo>
                      <a:pt x="388" y="122"/>
                      <a:pt x="501" y="53"/>
                      <a:pt x="554" y="30"/>
                    </a:cubicBezTo>
                    <a:cubicBezTo>
                      <a:pt x="575" y="21"/>
                      <a:pt x="570" y="0"/>
                      <a:pt x="518" y="23"/>
                    </a:cubicBezTo>
                    <a:cubicBezTo>
                      <a:pt x="465" y="46"/>
                      <a:pt x="300" y="127"/>
                      <a:pt x="189" y="307"/>
                    </a:cubicBezTo>
                    <a:cubicBezTo>
                      <a:pt x="64" y="509"/>
                      <a:pt x="62" y="702"/>
                      <a:pt x="48" y="770"/>
                    </a:cubicBezTo>
                    <a:cubicBezTo>
                      <a:pt x="34" y="839"/>
                      <a:pt x="19" y="860"/>
                      <a:pt x="0" y="881"/>
                    </a:cubicBezTo>
                    <a:cubicBezTo>
                      <a:pt x="46" y="860"/>
                      <a:pt x="164" y="844"/>
                      <a:pt x="194" y="848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任意多边形 16"/>
              <p:cNvSpPr/>
              <p:nvPr/>
            </p:nvSpPr>
            <p:spPr>
              <a:xfrm>
                <a:off x="9070" y="4668"/>
                <a:ext cx="473" cy="537"/>
              </a:xfrm>
              <a:custGeom>
                <a:avLst/>
                <a:gdLst/>
                <a:ahLst/>
                <a:cxnLst/>
                <a:rect l="0" t="0" r="0" b="0"/>
                <a:pathLst>
                  <a:path w="834" h="946">
                    <a:moveTo>
                      <a:pt x="455" y="873"/>
                    </a:moveTo>
                    <a:cubicBezTo>
                      <a:pt x="311" y="825"/>
                      <a:pt x="224" y="767"/>
                      <a:pt x="140" y="658"/>
                    </a:cubicBezTo>
                    <a:cubicBezTo>
                      <a:pt x="57" y="548"/>
                      <a:pt x="0" y="307"/>
                      <a:pt x="85" y="143"/>
                    </a:cubicBezTo>
                    <a:cubicBezTo>
                      <a:pt x="131" y="53"/>
                      <a:pt x="216" y="0"/>
                      <a:pt x="226" y="16"/>
                    </a:cubicBezTo>
                    <a:cubicBezTo>
                      <a:pt x="231" y="25"/>
                      <a:pt x="200" y="26"/>
                      <a:pt x="156" y="107"/>
                    </a:cubicBezTo>
                    <a:cubicBezTo>
                      <a:pt x="52" y="300"/>
                      <a:pt x="154" y="511"/>
                      <a:pt x="279" y="628"/>
                    </a:cubicBezTo>
                    <a:cubicBezTo>
                      <a:pt x="402" y="744"/>
                      <a:pt x="637" y="869"/>
                      <a:pt x="833" y="945"/>
                    </a:cubicBezTo>
                    <a:cubicBezTo>
                      <a:pt x="711" y="925"/>
                      <a:pt x="455" y="873"/>
                      <a:pt x="455" y="873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任意多边形 17"/>
              <p:cNvSpPr/>
              <p:nvPr/>
            </p:nvSpPr>
            <p:spPr>
              <a:xfrm>
                <a:off x="9010" y="5860"/>
                <a:ext cx="468" cy="358"/>
              </a:xfrm>
              <a:custGeom>
                <a:avLst/>
                <a:gdLst/>
                <a:ahLst/>
                <a:cxnLst/>
                <a:rect l="0" t="0" r="0" b="0"/>
                <a:pathLst>
                  <a:path w="826" h="632">
                    <a:moveTo>
                      <a:pt x="553" y="72"/>
                    </a:moveTo>
                    <a:cubicBezTo>
                      <a:pt x="504" y="333"/>
                      <a:pt x="673" y="471"/>
                      <a:pt x="784" y="578"/>
                    </a:cubicBezTo>
                    <a:cubicBezTo>
                      <a:pt x="825" y="631"/>
                      <a:pt x="728" y="617"/>
                      <a:pt x="703" y="612"/>
                    </a:cubicBezTo>
                    <a:cubicBezTo>
                      <a:pt x="284" y="504"/>
                      <a:pt x="340" y="122"/>
                      <a:pt x="0" y="0"/>
                    </a:cubicBezTo>
                    <a:cubicBezTo>
                      <a:pt x="305" y="76"/>
                      <a:pt x="553" y="72"/>
                      <a:pt x="553" y="72"/>
                    </a:cubicBezTo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任意多边形 18"/>
              <p:cNvSpPr/>
              <p:nvPr/>
            </p:nvSpPr>
            <p:spPr>
              <a:xfrm>
                <a:off x="9248" y="5315"/>
                <a:ext cx="2515" cy="398"/>
              </a:xfrm>
              <a:custGeom>
                <a:avLst/>
                <a:gdLst/>
                <a:ahLst/>
                <a:cxnLst/>
                <a:rect l="0" t="0" r="0" b="0"/>
                <a:pathLst>
                  <a:path w="4435" h="702">
                    <a:moveTo>
                      <a:pt x="0" y="423"/>
                    </a:moveTo>
                    <a:cubicBezTo>
                      <a:pt x="0" y="384"/>
                      <a:pt x="6" y="342"/>
                      <a:pt x="18" y="298"/>
                    </a:cubicBezTo>
                    <a:cubicBezTo>
                      <a:pt x="34" y="238"/>
                      <a:pt x="57" y="187"/>
                      <a:pt x="90" y="143"/>
                    </a:cubicBezTo>
                    <a:cubicBezTo>
                      <a:pt x="122" y="99"/>
                      <a:pt x="163" y="65"/>
                      <a:pt x="212" y="39"/>
                    </a:cubicBezTo>
                    <a:cubicBezTo>
                      <a:pt x="261" y="14"/>
                      <a:pt x="316" y="2"/>
                      <a:pt x="380" y="2"/>
                    </a:cubicBezTo>
                    <a:cubicBezTo>
                      <a:pt x="462" y="2"/>
                      <a:pt x="531" y="28"/>
                      <a:pt x="582" y="79"/>
                    </a:cubicBezTo>
                    <a:cubicBezTo>
                      <a:pt x="633" y="130"/>
                      <a:pt x="660" y="199"/>
                      <a:pt x="660" y="285"/>
                    </a:cubicBezTo>
                    <a:cubicBezTo>
                      <a:pt x="660" y="356"/>
                      <a:pt x="644" y="425"/>
                      <a:pt x="611" y="492"/>
                    </a:cubicBezTo>
                    <a:cubicBezTo>
                      <a:pt x="577" y="559"/>
                      <a:pt x="531" y="609"/>
                      <a:pt x="475" y="644"/>
                    </a:cubicBezTo>
                    <a:cubicBezTo>
                      <a:pt x="417" y="679"/>
                      <a:pt x="351" y="697"/>
                      <a:pt x="279" y="697"/>
                    </a:cubicBezTo>
                    <a:cubicBezTo>
                      <a:pt x="216" y="697"/>
                      <a:pt x="162" y="684"/>
                      <a:pt x="120" y="655"/>
                    </a:cubicBezTo>
                    <a:cubicBezTo>
                      <a:pt x="77" y="627"/>
                      <a:pt x="48" y="592"/>
                      <a:pt x="30" y="550"/>
                    </a:cubicBezTo>
                    <a:cubicBezTo>
                      <a:pt x="11" y="509"/>
                      <a:pt x="0" y="467"/>
                      <a:pt x="0" y="423"/>
                    </a:cubicBezTo>
                    <a:close/>
                    <a:moveTo>
                      <a:pt x="138" y="421"/>
                    </a:moveTo>
                    <a:cubicBezTo>
                      <a:pt x="138" y="467"/>
                      <a:pt x="152" y="506"/>
                      <a:pt x="180" y="538"/>
                    </a:cubicBezTo>
                    <a:cubicBezTo>
                      <a:pt x="209" y="569"/>
                      <a:pt x="246" y="585"/>
                      <a:pt x="291" y="585"/>
                    </a:cubicBezTo>
                    <a:cubicBezTo>
                      <a:pt x="328" y="585"/>
                      <a:pt x="365" y="573"/>
                      <a:pt x="399" y="548"/>
                    </a:cubicBezTo>
                    <a:cubicBezTo>
                      <a:pt x="434" y="523"/>
                      <a:pt x="462" y="486"/>
                      <a:pt x="485" y="435"/>
                    </a:cubicBezTo>
                    <a:cubicBezTo>
                      <a:pt x="508" y="384"/>
                      <a:pt x="519" y="337"/>
                      <a:pt x="519" y="289"/>
                    </a:cubicBezTo>
                    <a:cubicBezTo>
                      <a:pt x="519" y="236"/>
                      <a:pt x="505" y="194"/>
                      <a:pt x="477" y="164"/>
                    </a:cubicBezTo>
                    <a:cubicBezTo>
                      <a:pt x="448" y="134"/>
                      <a:pt x="411" y="118"/>
                      <a:pt x="367" y="118"/>
                    </a:cubicBezTo>
                    <a:cubicBezTo>
                      <a:pt x="300" y="118"/>
                      <a:pt x="244" y="150"/>
                      <a:pt x="201" y="213"/>
                    </a:cubicBezTo>
                    <a:cubicBezTo>
                      <a:pt x="159" y="275"/>
                      <a:pt x="138" y="345"/>
                      <a:pt x="138" y="421"/>
                    </a:cubicBezTo>
                    <a:close/>
                    <a:moveTo>
                      <a:pt x="980" y="504"/>
                    </a:moveTo>
                    <a:lnTo>
                      <a:pt x="1108" y="525"/>
                    </a:lnTo>
                    <a:cubicBezTo>
                      <a:pt x="1087" y="583"/>
                      <a:pt x="1056" y="625"/>
                      <a:pt x="1015" y="655"/>
                    </a:cubicBezTo>
                    <a:cubicBezTo>
                      <a:pt x="974" y="685"/>
                      <a:pt x="925" y="699"/>
                      <a:pt x="870" y="699"/>
                    </a:cubicBezTo>
                    <a:cubicBezTo>
                      <a:pt x="810" y="699"/>
                      <a:pt x="760" y="681"/>
                      <a:pt x="723" y="642"/>
                    </a:cubicBezTo>
                    <a:cubicBezTo>
                      <a:pt x="686" y="605"/>
                      <a:pt x="669" y="555"/>
                      <a:pt x="669" y="490"/>
                    </a:cubicBezTo>
                    <a:cubicBezTo>
                      <a:pt x="669" y="437"/>
                      <a:pt x="679" y="386"/>
                      <a:pt x="702" y="340"/>
                    </a:cubicBezTo>
                    <a:cubicBezTo>
                      <a:pt x="723" y="293"/>
                      <a:pt x="757" y="256"/>
                      <a:pt x="803" y="229"/>
                    </a:cubicBezTo>
                    <a:cubicBezTo>
                      <a:pt x="846" y="203"/>
                      <a:pt x="895" y="189"/>
                      <a:pt x="948" y="189"/>
                    </a:cubicBezTo>
                    <a:cubicBezTo>
                      <a:pt x="1006" y="189"/>
                      <a:pt x="1052" y="204"/>
                      <a:pt x="1086" y="234"/>
                    </a:cubicBezTo>
                    <a:cubicBezTo>
                      <a:pt x="1121" y="264"/>
                      <a:pt x="1138" y="303"/>
                      <a:pt x="1144" y="352"/>
                    </a:cubicBezTo>
                    <a:lnTo>
                      <a:pt x="1019" y="367"/>
                    </a:lnTo>
                    <a:cubicBezTo>
                      <a:pt x="1015" y="338"/>
                      <a:pt x="1006" y="319"/>
                      <a:pt x="994" y="307"/>
                    </a:cubicBezTo>
                    <a:cubicBezTo>
                      <a:pt x="980" y="294"/>
                      <a:pt x="962" y="287"/>
                      <a:pt x="941" y="287"/>
                    </a:cubicBezTo>
                    <a:cubicBezTo>
                      <a:pt x="916" y="287"/>
                      <a:pt x="892" y="298"/>
                      <a:pt x="870" y="315"/>
                    </a:cubicBezTo>
                    <a:cubicBezTo>
                      <a:pt x="848" y="335"/>
                      <a:pt x="832" y="363"/>
                      <a:pt x="819" y="400"/>
                    </a:cubicBezTo>
                    <a:cubicBezTo>
                      <a:pt x="808" y="437"/>
                      <a:pt x="803" y="474"/>
                      <a:pt x="803" y="506"/>
                    </a:cubicBezTo>
                    <a:cubicBezTo>
                      <a:pt x="803" y="534"/>
                      <a:pt x="810" y="557"/>
                      <a:pt x="823" y="573"/>
                    </a:cubicBezTo>
                    <a:cubicBezTo>
                      <a:pt x="837" y="589"/>
                      <a:pt x="855" y="595"/>
                      <a:pt x="876" y="595"/>
                    </a:cubicBezTo>
                    <a:cubicBezTo>
                      <a:pt x="897" y="595"/>
                      <a:pt x="918" y="587"/>
                      <a:pt x="937" y="573"/>
                    </a:cubicBezTo>
                    <a:cubicBezTo>
                      <a:pt x="953" y="557"/>
                      <a:pt x="967" y="534"/>
                      <a:pt x="980" y="504"/>
                    </a:cubicBezTo>
                    <a:close/>
                    <a:moveTo>
                      <a:pt x="1606" y="485"/>
                    </a:moveTo>
                    <a:lnTo>
                      <a:pt x="1274" y="485"/>
                    </a:lnTo>
                    <a:cubicBezTo>
                      <a:pt x="1274" y="490"/>
                      <a:pt x="1274" y="494"/>
                      <a:pt x="1274" y="497"/>
                    </a:cubicBezTo>
                    <a:cubicBezTo>
                      <a:pt x="1274" y="529"/>
                      <a:pt x="1283" y="555"/>
                      <a:pt x="1302" y="575"/>
                    </a:cubicBezTo>
                    <a:cubicBezTo>
                      <a:pt x="1322" y="595"/>
                      <a:pt x="1343" y="604"/>
                      <a:pt x="1371" y="604"/>
                    </a:cubicBezTo>
                    <a:cubicBezTo>
                      <a:pt x="1415" y="604"/>
                      <a:pt x="1449" y="582"/>
                      <a:pt x="1473" y="536"/>
                    </a:cubicBezTo>
                    <a:lnTo>
                      <a:pt x="1592" y="555"/>
                    </a:lnTo>
                    <a:cubicBezTo>
                      <a:pt x="1569" y="602"/>
                      <a:pt x="1539" y="638"/>
                      <a:pt x="1500" y="662"/>
                    </a:cubicBezTo>
                    <a:cubicBezTo>
                      <a:pt x="1461" y="687"/>
                      <a:pt x="1419" y="697"/>
                      <a:pt x="1371" y="697"/>
                    </a:cubicBezTo>
                    <a:cubicBezTo>
                      <a:pt x="1306" y="697"/>
                      <a:pt x="1251" y="676"/>
                      <a:pt x="1211" y="635"/>
                    </a:cubicBezTo>
                    <a:cubicBezTo>
                      <a:pt x="1170" y="594"/>
                      <a:pt x="1149" y="539"/>
                      <a:pt x="1149" y="471"/>
                    </a:cubicBezTo>
                    <a:cubicBezTo>
                      <a:pt x="1149" y="404"/>
                      <a:pt x="1168" y="344"/>
                      <a:pt x="1205" y="291"/>
                    </a:cubicBezTo>
                    <a:cubicBezTo>
                      <a:pt x="1257" y="220"/>
                      <a:pt x="1329" y="185"/>
                      <a:pt x="1422" y="185"/>
                    </a:cubicBezTo>
                    <a:cubicBezTo>
                      <a:pt x="1482" y="185"/>
                      <a:pt x="1530" y="203"/>
                      <a:pt x="1565" y="240"/>
                    </a:cubicBezTo>
                    <a:cubicBezTo>
                      <a:pt x="1600" y="277"/>
                      <a:pt x="1618" y="330"/>
                      <a:pt x="1618" y="395"/>
                    </a:cubicBezTo>
                    <a:cubicBezTo>
                      <a:pt x="1616" y="430"/>
                      <a:pt x="1613" y="460"/>
                      <a:pt x="1606" y="485"/>
                    </a:cubicBezTo>
                    <a:close/>
                    <a:moveTo>
                      <a:pt x="1495" y="404"/>
                    </a:moveTo>
                    <a:cubicBezTo>
                      <a:pt x="1495" y="398"/>
                      <a:pt x="1495" y="393"/>
                      <a:pt x="1495" y="389"/>
                    </a:cubicBezTo>
                    <a:cubicBezTo>
                      <a:pt x="1495" y="354"/>
                      <a:pt x="1488" y="326"/>
                      <a:pt x="1470" y="308"/>
                    </a:cubicBezTo>
                    <a:cubicBezTo>
                      <a:pt x="1454" y="291"/>
                      <a:pt x="1431" y="280"/>
                      <a:pt x="1405" y="280"/>
                    </a:cubicBezTo>
                    <a:cubicBezTo>
                      <a:pt x="1376" y="280"/>
                      <a:pt x="1354" y="291"/>
                      <a:pt x="1331" y="310"/>
                    </a:cubicBezTo>
                    <a:cubicBezTo>
                      <a:pt x="1309" y="331"/>
                      <a:pt x="1295" y="361"/>
                      <a:pt x="1287" y="402"/>
                    </a:cubicBezTo>
                    <a:lnTo>
                      <a:pt x="1495" y="402"/>
                    </a:lnTo>
                    <a:lnTo>
                      <a:pt x="1495" y="404"/>
                    </a:lnTo>
                    <a:close/>
                    <a:moveTo>
                      <a:pt x="1800" y="338"/>
                    </a:moveTo>
                    <a:lnTo>
                      <a:pt x="1671" y="328"/>
                    </a:lnTo>
                    <a:cubicBezTo>
                      <a:pt x="1685" y="284"/>
                      <a:pt x="1711" y="250"/>
                      <a:pt x="1748" y="226"/>
                    </a:cubicBezTo>
                    <a:cubicBezTo>
                      <a:pt x="1785" y="201"/>
                      <a:pt x="1835" y="189"/>
                      <a:pt x="1895" y="189"/>
                    </a:cubicBezTo>
                    <a:cubicBezTo>
                      <a:pt x="1958" y="189"/>
                      <a:pt x="2004" y="201"/>
                      <a:pt x="2034" y="227"/>
                    </a:cubicBezTo>
                    <a:cubicBezTo>
                      <a:pt x="2064" y="252"/>
                      <a:pt x="2080" y="284"/>
                      <a:pt x="2080" y="321"/>
                    </a:cubicBezTo>
                    <a:cubicBezTo>
                      <a:pt x="2080" y="335"/>
                      <a:pt x="2078" y="351"/>
                      <a:pt x="2076" y="367"/>
                    </a:cubicBezTo>
                    <a:cubicBezTo>
                      <a:pt x="2075" y="382"/>
                      <a:pt x="2064" y="427"/>
                      <a:pt x="2048" y="497"/>
                    </a:cubicBezTo>
                    <a:cubicBezTo>
                      <a:pt x="2036" y="555"/>
                      <a:pt x="2029" y="595"/>
                      <a:pt x="2029" y="619"/>
                    </a:cubicBezTo>
                    <a:cubicBezTo>
                      <a:pt x="2029" y="641"/>
                      <a:pt x="2032" y="664"/>
                      <a:pt x="2039" y="690"/>
                    </a:cubicBezTo>
                    <a:lnTo>
                      <a:pt x="1911" y="690"/>
                    </a:lnTo>
                    <a:cubicBezTo>
                      <a:pt x="1905" y="672"/>
                      <a:pt x="1902" y="653"/>
                      <a:pt x="1900" y="634"/>
                    </a:cubicBezTo>
                    <a:cubicBezTo>
                      <a:pt x="1881" y="655"/>
                      <a:pt x="1858" y="672"/>
                      <a:pt x="1833" y="683"/>
                    </a:cubicBezTo>
                    <a:cubicBezTo>
                      <a:pt x="1808" y="695"/>
                      <a:pt x="1782" y="701"/>
                      <a:pt x="1757" y="701"/>
                    </a:cubicBezTo>
                    <a:cubicBezTo>
                      <a:pt x="1717" y="701"/>
                      <a:pt x="1684" y="689"/>
                      <a:pt x="1657" y="662"/>
                    </a:cubicBezTo>
                    <a:cubicBezTo>
                      <a:pt x="1631" y="636"/>
                      <a:pt x="1618" y="600"/>
                      <a:pt x="1618" y="561"/>
                    </a:cubicBezTo>
                    <a:cubicBezTo>
                      <a:pt x="1618" y="513"/>
                      <a:pt x="1632" y="476"/>
                      <a:pt x="1662" y="448"/>
                    </a:cubicBezTo>
                    <a:cubicBezTo>
                      <a:pt x="1692" y="419"/>
                      <a:pt x="1743" y="404"/>
                      <a:pt x="1817" y="397"/>
                    </a:cubicBezTo>
                    <a:cubicBezTo>
                      <a:pt x="1881" y="391"/>
                      <a:pt x="1923" y="386"/>
                      <a:pt x="1942" y="377"/>
                    </a:cubicBezTo>
                    <a:cubicBezTo>
                      <a:pt x="1948" y="360"/>
                      <a:pt x="1951" y="344"/>
                      <a:pt x="1951" y="333"/>
                    </a:cubicBezTo>
                    <a:cubicBezTo>
                      <a:pt x="1951" y="319"/>
                      <a:pt x="1946" y="307"/>
                      <a:pt x="1934" y="298"/>
                    </a:cubicBezTo>
                    <a:cubicBezTo>
                      <a:pt x="1923" y="289"/>
                      <a:pt x="1905" y="284"/>
                      <a:pt x="1882" y="284"/>
                    </a:cubicBezTo>
                    <a:cubicBezTo>
                      <a:pt x="1860" y="284"/>
                      <a:pt x="1840" y="289"/>
                      <a:pt x="1826" y="298"/>
                    </a:cubicBezTo>
                    <a:cubicBezTo>
                      <a:pt x="1814" y="307"/>
                      <a:pt x="1805" y="321"/>
                      <a:pt x="1800" y="338"/>
                    </a:cubicBezTo>
                    <a:close/>
                    <a:moveTo>
                      <a:pt x="1925" y="460"/>
                    </a:moveTo>
                    <a:cubicBezTo>
                      <a:pt x="1916" y="462"/>
                      <a:pt x="1905" y="464"/>
                      <a:pt x="1893" y="467"/>
                    </a:cubicBezTo>
                    <a:cubicBezTo>
                      <a:pt x="1826" y="474"/>
                      <a:pt x="1784" y="486"/>
                      <a:pt x="1763" y="502"/>
                    </a:cubicBezTo>
                    <a:cubicBezTo>
                      <a:pt x="1748" y="513"/>
                      <a:pt x="1741" y="529"/>
                      <a:pt x="1741" y="546"/>
                    </a:cubicBezTo>
                    <a:cubicBezTo>
                      <a:pt x="1741" y="562"/>
                      <a:pt x="1747" y="574"/>
                      <a:pt x="1757" y="585"/>
                    </a:cubicBezTo>
                    <a:cubicBezTo>
                      <a:pt x="1768" y="595"/>
                      <a:pt x="1784" y="600"/>
                      <a:pt x="1801" y="600"/>
                    </a:cubicBezTo>
                    <a:cubicBezTo>
                      <a:pt x="1821" y="600"/>
                      <a:pt x="1840" y="595"/>
                      <a:pt x="1858" y="587"/>
                    </a:cubicBezTo>
                    <a:cubicBezTo>
                      <a:pt x="1875" y="576"/>
                      <a:pt x="1890" y="564"/>
                      <a:pt x="1897" y="550"/>
                    </a:cubicBezTo>
                    <a:cubicBezTo>
                      <a:pt x="1905" y="534"/>
                      <a:pt x="1912" y="511"/>
                      <a:pt x="1919" y="479"/>
                    </a:cubicBezTo>
                    <a:lnTo>
                      <a:pt x="1925" y="460"/>
                    </a:lnTo>
                    <a:close/>
                    <a:moveTo>
                      <a:pt x="2200" y="199"/>
                    </a:moveTo>
                    <a:lnTo>
                      <a:pt x="2325" y="199"/>
                    </a:lnTo>
                    <a:lnTo>
                      <a:pt x="2311" y="263"/>
                    </a:lnTo>
                    <a:cubicBezTo>
                      <a:pt x="2343" y="236"/>
                      <a:pt x="2371" y="217"/>
                      <a:pt x="2399" y="204"/>
                    </a:cubicBezTo>
                    <a:cubicBezTo>
                      <a:pt x="2427" y="194"/>
                      <a:pt x="2455" y="187"/>
                      <a:pt x="2485" y="187"/>
                    </a:cubicBezTo>
                    <a:cubicBezTo>
                      <a:pt x="2526" y="187"/>
                      <a:pt x="2558" y="199"/>
                      <a:pt x="2581" y="222"/>
                    </a:cubicBezTo>
                    <a:cubicBezTo>
                      <a:pt x="2604" y="245"/>
                      <a:pt x="2616" y="275"/>
                      <a:pt x="2616" y="314"/>
                    </a:cubicBezTo>
                    <a:cubicBezTo>
                      <a:pt x="2616" y="331"/>
                      <a:pt x="2611" y="363"/>
                      <a:pt x="2600" y="411"/>
                    </a:cubicBezTo>
                    <a:lnTo>
                      <a:pt x="2542" y="686"/>
                    </a:lnTo>
                    <a:lnTo>
                      <a:pt x="2410" y="686"/>
                    </a:lnTo>
                    <a:lnTo>
                      <a:pt x="2468" y="409"/>
                    </a:lnTo>
                    <a:cubicBezTo>
                      <a:pt x="2477" y="367"/>
                      <a:pt x="2480" y="342"/>
                      <a:pt x="2480" y="335"/>
                    </a:cubicBezTo>
                    <a:cubicBezTo>
                      <a:pt x="2480" y="317"/>
                      <a:pt x="2475" y="305"/>
                      <a:pt x="2466" y="294"/>
                    </a:cubicBezTo>
                    <a:cubicBezTo>
                      <a:pt x="2455" y="285"/>
                      <a:pt x="2441" y="280"/>
                      <a:pt x="2424" y="280"/>
                    </a:cubicBezTo>
                    <a:cubicBezTo>
                      <a:pt x="2404" y="280"/>
                      <a:pt x="2383" y="289"/>
                      <a:pt x="2360" y="305"/>
                    </a:cubicBezTo>
                    <a:cubicBezTo>
                      <a:pt x="2336" y="321"/>
                      <a:pt x="2318" y="342"/>
                      <a:pt x="2304" y="370"/>
                    </a:cubicBezTo>
                    <a:cubicBezTo>
                      <a:pt x="2293" y="389"/>
                      <a:pt x="2283" y="428"/>
                      <a:pt x="2270" y="486"/>
                    </a:cubicBezTo>
                    <a:lnTo>
                      <a:pt x="2228" y="686"/>
                    </a:lnTo>
                    <a:lnTo>
                      <a:pt x="2096" y="686"/>
                    </a:lnTo>
                    <a:lnTo>
                      <a:pt x="2200" y="199"/>
                    </a:lnTo>
                    <a:close/>
                    <a:moveTo>
                      <a:pt x="2651" y="469"/>
                    </a:moveTo>
                    <a:lnTo>
                      <a:pt x="2783" y="462"/>
                    </a:lnTo>
                    <a:cubicBezTo>
                      <a:pt x="2785" y="504"/>
                      <a:pt x="2792" y="532"/>
                      <a:pt x="2805" y="546"/>
                    </a:cubicBezTo>
                    <a:cubicBezTo>
                      <a:pt x="2826" y="571"/>
                      <a:pt x="2863" y="583"/>
                      <a:pt x="2917" y="583"/>
                    </a:cubicBezTo>
                    <a:cubicBezTo>
                      <a:pt x="2963" y="583"/>
                      <a:pt x="2995" y="575"/>
                      <a:pt x="3016" y="559"/>
                    </a:cubicBezTo>
                    <a:cubicBezTo>
                      <a:pt x="3037" y="543"/>
                      <a:pt x="3046" y="522"/>
                      <a:pt x="3046" y="499"/>
                    </a:cubicBezTo>
                    <a:cubicBezTo>
                      <a:pt x="3046" y="479"/>
                      <a:pt x="3037" y="462"/>
                      <a:pt x="3021" y="448"/>
                    </a:cubicBezTo>
                    <a:cubicBezTo>
                      <a:pt x="3009" y="437"/>
                      <a:pt x="2977" y="421"/>
                      <a:pt x="2924" y="398"/>
                    </a:cubicBezTo>
                    <a:cubicBezTo>
                      <a:pt x="2872" y="375"/>
                      <a:pt x="2835" y="356"/>
                      <a:pt x="2810" y="342"/>
                    </a:cubicBezTo>
                    <a:cubicBezTo>
                      <a:pt x="2785" y="326"/>
                      <a:pt x="2766" y="307"/>
                      <a:pt x="2753" y="282"/>
                    </a:cubicBezTo>
                    <a:cubicBezTo>
                      <a:pt x="2739" y="257"/>
                      <a:pt x="2732" y="229"/>
                      <a:pt x="2732" y="197"/>
                    </a:cubicBezTo>
                    <a:cubicBezTo>
                      <a:pt x="2732" y="141"/>
                      <a:pt x="2753" y="93"/>
                      <a:pt x="2794" y="56"/>
                    </a:cubicBezTo>
                    <a:cubicBezTo>
                      <a:pt x="2835" y="19"/>
                      <a:pt x="2894" y="0"/>
                      <a:pt x="2972" y="0"/>
                    </a:cubicBezTo>
                    <a:cubicBezTo>
                      <a:pt x="3051" y="0"/>
                      <a:pt x="3113" y="19"/>
                      <a:pt x="3155" y="56"/>
                    </a:cubicBezTo>
                    <a:cubicBezTo>
                      <a:pt x="3199" y="93"/>
                      <a:pt x="3222" y="143"/>
                      <a:pt x="3228" y="204"/>
                    </a:cubicBezTo>
                    <a:lnTo>
                      <a:pt x="3094" y="210"/>
                    </a:lnTo>
                    <a:cubicBezTo>
                      <a:pt x="3090" y="178"/>
                      <a:pt x="3078" y="153"/>
                      <a:pt x="3058" y="136"/>
                    </a:cubicBezTo>
                    <a:cubicBezTo>
                      <a:pt x="3039" y="118"/>
                      <a:pt x="3009" y="109"/>
                      <a:pt x="2970" y="109"/>
                    </a:cubicBezTo>
                    <a:cubicBezTo>
                      <a:pt x="2931" y="109"/>
                      <a:pt x="2905" y="116"/>
                      <a:pt x="2887" y="129"/>
                    </a:cubicBezTo>
                    <a:cubicBezTo>
                      <a:pt x="2872" y="143"/>
                      <a:pt x="2863" y="159"/>
                      <a:pt x="2863" y="180"/>
                    </a:cubicBezTo>
                    <a:cubicBezTo>
                      <a:pt x="2863" y="199"/>
                      <a:pt x="2870" y="215"/>
                      <a:pt x="2886" y="227"/>
                    </a:cubicBezTo>
                    <a:cubicBezTo>
                      <a:pt x="2900" y="240"/>
                      <a:pt x="2933" y="257"/>
                      <a:pt x="2986" y="280"/>
                    </a:cubicBezTo>
                    <a:cubicBezTo>
                      <a:pt x="3064" y="314"/>
                      <a:pt x="3113" y="340"/>
                      <a:pt x="3134" y="361"/>
                    </a:cubicBezTo>
                    <a:cubicBezTo>
                      <a:pt x="3166" y="391"/>
                      <a:pt x="3182" y="432"/>
                      <a:pt x="3182" y="479"/>
                    </a:cubicBezTo>
                    <a:cubicBezTo>
                      <a:pt x="3182" y="539"/>
                      <a:pt x="3159" y="590"/>
                      <a:pt x="3111" y="632"/>
                    </a:cubicBezTo>
                    <a:cubicBezTo>
                      <a:pt x="3064" y="674"/>
                      <a:pt x="2998" y="695"/>
                      <a:pt x="2914" y="695"/>
                    </a:cubicBezTo>
                    <a:cubicBezTo>
                      <a:pt x="2856" y="695"/>
                      <a:pt x="2806" y="685"/>
                      <a:pt x="2762" y="667"/>
                    </a:cubicBezTo>
                    <a:cubicBezTo>
                      <a:pt x="2720" y="648"/>
                      <a:pt x="2690" y="619"/>
                      <a:pt x="2672" y="587"/>
                    </a:cubicBezTo>
                    <a:cubicBezTo>
                      <a:pt x="2658" y="555"/>
                      <a:pt x="2651" y="515"/>
                      <a:pt x="2651" y="469"/>
                    </a:cubicBezTo>
                    <a:close/>
                    <a:moveTo>
                      <a:pt x="3251" y="298"/>
                    </a:moveTo>
                    <a:lnTo>
                      <a:pt x="3270" y="199"/>
                    </a:lnTo>
                    <a:lnTo>
                      <a:pt x="3333" y="199"/>
                    </a:lnTo>
                    <a:lnTo>
                      <a:pt x="3349" y="122"/>
                    </a:lnTo>
                    <a:lnTo>
                      <a:pt x="3501" y="30"/>
                    </a:lnTo>
                    <a:lnTo>
                      <a:pt x="3466" y="199"/>
                    </a:lnTo>
                    <a:lnTo>
                      <a:pt x="3547" y="199"/>
                    </a:lnTo>
                    <a:lnTo>
                      <a:pt x="3526" y="298"/>
                    </a:lnTo>
                    <a:lnTo>
                      <a:pt x="3445" y="298"/>
                    </a:lnTo>
                    <a:lnTo>
                      <a:pt x="3402" y="502"/>
                    </a:lnTo>
                    <a:cubicBezTo>
                      <a:pt x="3395" y="539"/>
                      <a:pt x="3390" y="561"/>
                      <a:pt x="3390" y="566"/>
                    </a:cubicBezTo>
                    <a:cubicBezTo>
                      <a:pt x="3390" y="576"/>
                      <a:pt x="3393" y="583"/>
                      <a:pt x="3399" y="590"/>
                    </a:cubicBezTo>
                    <a:cubicBezTo>
                      <a:pt x="3406" y="595"/>
                      <a:pt x="3416" y="598"/>
                      <a:pt x="3434" y="598"/>
                    </a:cubicBezTo>
                    <a:cubicBezTo>
                      <a:pt x="3439" y="598"/>
                      <a:pt x="3455" y="597"/>
                      <a:pt x="3478" y="595"/>
                    </a:cubicBezTo>
                    <a:lnTo>
                      <a:pt x="3457" y="693"/>
                    </a:lnTo>
                    <a:cubicBezTo>
                      <a:pt x="3434" y="699"/>
                      <a:pt x="3411" y="701"/>
                      <a:pt x="3386" y="701"/>
                    </a:cubicBezTo>
                    <a:cubicBezTo>
                      <a:pt x="3341" y="701"/>
                      <a:pt x="3305" y="692"/>
                      <a:pt x="3284" y="674"/>
                    </a:cubicBezTo>
                    <a:cubicBezTo>
                      <a:pt x="3263" y="656"/>
                      <a:pt x="3252" y="632"/>
                      <a:pt x="3252" y="600"/>
                    </a:cubicBezTo>
                    <a:cubicBezTo>
                      <a:pt x="3252" y="587"/>
                      <a:pt x="3258" y="552"/>
                      <a:pt x="3270" y="497"/>
                    </a:cubicBezTo>
                    <a:lnTo>
                      <a:pt x="3311" y="300"/>
                    </a:lnTo>
                    <a:lnTo>
                      <a:pt x="3251" y="300"/>
                    </a:lnTo>
                    <a:lnTo>
                      <a:pt x="3251" y="298"/>
                    </a:lnTo>
                    <a:close/>
                    <a:moveTo>
                      <a:pt x="3508" y="485"/>
                    </a:moveTo>
                    <a:cubicBezTo>
                      <a:pt x="3508" y="523"/>
                      <a:pt x="3517" y="561"/>
                      <a:pt x="3534" y="592"/>
                    </a:cubicBezTo>
                    <a:cubicBezTo>
                      <a:pt x="3552" y="625"/>
                      <a:pt x="3579" y="652"/>
                      <a:pt x="3614" y="669"/>
                    </a:cubicBezTo>
                    <a:cubicBezTo>
                      <a:pt x="3649" y="687"/>
                      <a:pt x="3690" y="697"/>
                      <a:pt x="3737" y="697"/>
                    </a:cubicBezTo>
                    <a:cubicBezTo>
                      <a:pt x="3822" y="697"/>
                      <a:pt x="3891" y="669"/>
                      <a:pt x="3942" y="611"/>
                    </a:cubicBezTo>
                    <a:cubicBezTo>
                      <a:pt x="3993" y="553"/>
                      <a:pt x="4018" y="486"/>
                      <a:pt x="4018" y="407"/>
                    </a:cubicBezTo>
                    <a:cubicBezTo>
                      <a:pt x="4018" y="340"/>
                      <a:pt x="3996" y="285"/>
                      <a:pt x="3956" y="247"/>
                    </a:cubicBezTo>
                    <a:cubicBezTo>
                      <a:pt x="3915" y="206"/>
                      <a:pt x="3859" y="187"/>
                      <a:pt x="3787" y="187"/>
                    </a:cubicBezTo>
                    <a:cubicBezTo>
                      <a:pt x="3704" y="187"/>
                      <a:pt x="3637" y="213"/>
                      <a:pt x="3584" y="268"/>
                    </a:cubicBezTo>
                    <a:cubicBezTo>
                      <a:pt x="3534" y="322"/>
                      <a:pt x="3508" y="395"/>
                      <a:pt x="3508" y="485"/>
                    </a:cubicBezTo>
                    <a:close/>
                    <a:moveTo>
                      <a:pt x="3885" y="391"/>
                    </a:moveTo>
                    <a:cubicBezTo>
                      <a:pt x="3885" y="455"/>
                      <a:pt x="3868" y="508"/>
                      <a:pt x="3832" y="552"/>
                    </a:cubicBezTo>
                    <a:cubicBezTo>
                      <a:pt x="3808" y="583"/>
                      <a:pt x="3778" y="597"/>
                      <a:pt x="3741" y="597"/>
                    </a:cubicBezTo>
                    <a:cubicBezTo>
                      <a:pt x="3713" y="597"/>
                      <a:pt x="3688" y="587"/>
                      <a:pt x="3668" y="566"/>
                    </a:cubicBezTo>
                    <a:cubicBezTo>
                      <a:pt x="3649" y="546"/>
                      <a:pt x="3640" y="518"/>
                      <a:pt x="3640" y="483"/>
                    </a:cubicBezTo>
                    <a:cubicBezTo>
                      <a:pt x="3640" y="455"/>
                      <a:pt x="3647" y="425"/>
                      <a:pt x="3658" y="391"/>
                    </a:cubicBezTo>
                    <a:cubicBezTo>
                      <a:pt x="3670" y="358"/>
                      <a:pt x="3688" y="331"/>
                      <a:pt x="3709" y="314"/>
                    </a:cubicBezTo>
                    <a:cubicBezTo>
                      <a:pt x="3730" y="296"/>
                      <a:pt x="3757" y="287"/>
                      <a:pt x="3785" y="287"/>
                    </a:cubicBezTo>
                    <a:cubicBezTo>
                      <a:pt x="3813" y="287"/>
                      <a:pt x="3838" y="296"/>
                      <a:pt x="3855" y="315"/>
                    </a:cubicBezTo>
                    <a:cubicBezTo>
                      <a:pt x="3877" y="335"/>
                      <a:pt x="3885" y="360"/>
                      <a:pt x="3885" y="391"/>
                    </a:cubicBezTo>
                    <a:close/>
                    <a:moveTo>
                      <a:pt x="4118" y="199"/>
                    </a:moveTo>
                    <a:lnTo>
                      <a:pt x="4241" y="199"/>
                    </a:lnTo>
                    <a:lnTo>
                      <a:pt x="4222" y="294"/>
                    </a:lnTo>
                    <a:cubicBezTo>
                      <a:pt x="4268" y="224"/>
                      <a:pt x="4317" y="189"/>
                      <a:pt x="4372" y="189"/>
                    </a:cubicBezTo>
                    <a:cubicBezTo>
                      <a:pt x="4391" y="189"/>
                      <a:pt x="4411" y="194"/>
                      <a:pt x="4434" y="203"/>
                    </a:cubicBezTo>
                    <a:lnTo>
                      <a:pt x="4383" y="310"/>
                    </a:lnTo>
                    <a:cubicBezTo>
                      <a:pt x="4370" y="307"/>
                      <a:pt x="4358" y="303"/>
                      <a:pt x="4344" y="303"/>
                    </a:cubicBezTo>
                    <a:cubicBezTo>
                      <a:pt x="4321" y="303"/>
                      <a:pt x="4298" y="312"/>
                      <a:pt x="4275" y="330"/>
                    </a:cubicBezTo>
                    <a:cubicBezTo>
                      <a:pt x="4252" y="347"/>
                      <a:pt x="4233" y="370"/>
                      <a:pt x="4220" y="398"/>
                    </a:cubicBezTo>
                    <a:cubicBezTo>
                      <a:pt x="4206" y="427"/>
                      <a:pt x="4194" y="472"/>
                      <a:pt x="4182" y="534"/>
                    </a:cubicBezTo>
                    <a:lnTo>
                      <a:pt x="4150" y="686"/>
                    </a:lnTo>
                    <a:lnTo>
                      <a:pt x="4018" y="686"/>
                    </a:lnTo>
                    <a:lnTo>
                      <a:pt x="4118" y="199"/>
                    </a:ln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pPr defTabSz="914034">
                  <a:defRPr/>
                </a:pPr>
                <a:endParaRPr lang="zh-CN" altLang="en-US" sz="2399" ker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50" name="任意多边形 3462"/>
          <p:cNvSpPr/>
          <p:nvPr/>
        </p:nvSpPr>
        <p:spPr>
          <a:xfrm>
            <a:off x="6918890" y="5161333"/>
            <a:ext cx="37292" cy="5895"/>
          </a:xfrm>
          <a:custGeom>
            <a:avLst/>
            <a:gdLst/>
            <a:ahLst/>
            <a:cxnLst>
              <a:cxn ang="0">
                <a:pos x="44" y="11"/>
              </a:cxn>
              <a:cxn ang="0">
                <a:pos x="0" y="11"/>
              </a:cxn>
              <a:cxn ang="0">
                <a:pos x="0" y="0"/>
              </a:cxn>
              <a:cxn ang="0">
                <a:pos x="89" y="0"/>
              </a:cxn>
              <a:cxn ang="0">
                <a:pos x="89" y="11"/>
              </a:cxn>
              <a:cxn ang="0">
                <a:pos x="44" y="11"/>
              </a:cxn>
            </a:cxnLst>
            <a:rect l="0" t="0" r="0" b="0"/>
            <a:pathLst>
              <a:path w="158" h="21">
                <a:moveTo>
                  <a:pt x="78" y="20"/>
                </a:moveTo>
                <a:lnTo>
                  <a:pt x="0" y="20"/>
                </a:lnTo>
                <a:lnTo>
                  <a:pt x="0" y="0"/>
                </a:lnTo>
                <a:lnTo>
                  <a:pt x="157" y="0"/>
                </a:lnTo>
                <a:lnTo>
                  <a:pt x="157" y="20"/>
                </a:lnTo>
                <a:lnTo>
                  <a:pt x="78" y="20"/>
                </a:ln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pPr defTabSz="914034">
              <a:defRPr/>
            </a:pPr>
            <a:endParaRPr lang="zh-CN" altLang="en-US" sz="2399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任意多边形 3463"/>
          <p:cNvSpPr/>
          <p:nvPr/>
        </p:nvSpPr>
        <p:spPr>
          <a:xfrm>
            <a:off x="6918890" y="5253193"/>
            <a:ext cx="37292" cy="6386"/>
          </a:xfrm>
          <a:custGeom>
            <a:avLst/>
            <a:gdLst/>
            <a:ahLst/>
            <a:cxnLst>
              <a:cxn ang="0">
                <a:pos x="44" y="12"/>
              </a:cxn>
              <a:cxn ang="0">
                <a:pos x="0" y="12"/>
              </a:cxn>
              <a:cxn ang="0">
                <a:pos x="0" y="0"/>
              </a:cxn>
              <a:cxn ang="0">
                <a:pos x="89" y="0"/>
              </a:cxn>
              <a:cxn ang="0">
                <a:pos x="89" y="12"/>
              </a:cxn>
              <a:cxn ang="0">
                <a:pos x="44" y="12"/>
              </a:cxn>
            </a:cxnLst>
            <a:rect l="0" t="0" r="0" b="0"/>
            <a:pathLst>
              <a:path w="158" h="21">
                <a:moveTo>
                  <a:pt x="78" y="20"/>
                </a:moveTo>
                <a:lnTo>
                  <a:pt x="0" y="20"/>
                </a:lnTo>
                <a:lnTo>
                  <a:pt x="0" y="0"/>
                </a:lnTo>
                <a:lnTo>
                  <a:pt x="157" y="0"/>
                </a:lnTo>
                <a:lnTo>
                  <a:pt x="157" y="20"/>
                </a:lnTo>
                <a:lnTo>
                  <a:pt x="78" y="20"/>
                </a:ln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pPr defTabSz="914034">
              <a:defRPr/>
            </a:pPr>
            <a:endParaRPr lang="zh-CN" altLang="en-US" sz="2399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任意多边形 3464"/>
          <p:cNvSpPr/>
          <p:nvPr/>
        </p:nvSpPr>
        <p:spPr>
          <a:xfrm>
            <a:off x="6918890" y="5196701"/>
            <a:ext cx="37292" cy="6386"/>
          </a:xfrm>
          <a:custGeom>
            <a:avLst/>
            <a:gdLst/>
            <a:ahLst/>
            <a:cxnLst>
              <a:cxn ang="0">
                <a:pos x="44" y="12"/>
              </a:cxn>
              <a:cxn ang="0">
                <a:pos x="0" y="12"/>
              </a:cxn>
              <a:cxn ang="0">
                <a:pos x="0" y="0"/>
              </a:cxn>
              <a:cxn ang="0">
                <a:pos x="89" y="0"/>
              </a:cxn>
              <a:cxn ang="0">
                <a:pos x="89" y="12"/>
              </a:cxn>
              <a:cxn ang="0">
                <a:pos x="44" y="12"/>
              </a:cxn>
            </a:cxnLst>
            <a:rect l="0" t="0" r="0" b="0"/>
            <a:pathLst>
              <a:path w="158" h="21">
                <a:moveTo>
                  <a:pt x="78" y="20"/>
                </a:moveTo>
                <a:lnTo>
                  <a:pt x="0" y="20"/>
                </a:lnTo>
                <a:lnTo>
                  <a:pt x="0" y="0"/>
                </a:lnTo>
                <a:lnTo>
                  <a:pt x="157" y="0"/>
                </a:lnTo>
                <a:lnTo>
                  <a:pt x="157" y="20"/>
                </a:lnTo>
                <a:lnTo>
                  <a:pt x="78" y="20"/>
                </a:ln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pPr defTabSz="914034">
              <a:defRPr/>
            </a:pPr>
            <a:endParaRPr lang="zh-CN" altLang="en-US" sz="2399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任意多边形 3465"/>
          <p:cNvSpPr/>
          <p:nvPr/>
        </p:nvSpPr>
        <p:spPr>
          <a:xfrm>
            <a:off x="6918890" y="5221263"/>
            <a:ext cx="37292" cy="6386"/>
          </a:xfrm>
          <a:custGeom>
            <a:avLst/>
            <a:gdLst/>
            <a:ahLst/>
            <a:cxnLst>
              <a:cxn ang="0">
                <a:pos x="44" y="12"/>
              </a:cxn>
              <a:cxn ang="0">
                <a:pos x="0" y="12"/>
              </a:cxn>
              <a:cxn ang="0">
                <a:pos x="0" y="0"/>
              </a:cxn>
              <a:cxn ang="0">
                <a:pos x="89" y="0"/>
              </a:cxn>
              <a:cxn ang="0">
                <a:pos x="89" y="12"/>
              </a:cxn>
              <a:cxn ang="0">
                <a:pos x="44" y="12"/>
              </a:cxn>
            </a:cxnLst>
            <a:rect l="0" t="0" r="0" b="0"/>
            <a:pathLst>
              <a:path w="158" h="21">
                <a:moveTo>
                  <a:pt x="78" y="20"/>
                </a:moveTo>
                <a:lnTo>
                  <a:pt x="0" y="20"/>
                </a:lnTo>
                <a:lnTo>
                  <a:pt x="0" y="0"/>
                </a:lnTo>
                <a:lnTo>
                  <a:pt x="157" y="0"/>
                </a:lnTo>
                <a:lnTo>
                  <a:pt x="157" y="20"/>
                </a:lnTo>
                <a:lnTo>
                  <a:pt x="78" y="20"/>
                </a:ln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pPr defTabSz="914034">
              <a:defRPr/>
            </a:pPr>
            <a:endParaRPr lang="zh-CN" altLang="en-US" sz="2399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任意多边形 3466"/>
          <p:cNvSpPr/>
          <p:nvPr/>
        </p:nvSpPr>
        <p:spPr>
          <a:xfrm>
            <a:off x="7416131" y="5222737"/>
            <a:ext cx="37292" cy="5895"/>
          </a:xfrm>
          <a:custGeom>
            <a:avLst/>
            <a:gdLst/>
            <a:ahLst/>
            <a:cxnLst>
              <a:cxn ang="0">
                <a:pos x="44" y="11"/>
              </a:cxn>
              <a:cxn ang="0">
                <a:pos x="0" y="11"/>
              </a:cxn>
              <a:cxn ang="0">
                <a:pos x="0" y="0"/>
              </a:cxn>
              <a:cxn ang="0">
                <a:pos x="89" y="0"/>
              </a:cxn>
              <a:cxn ang="0">
                <a:pos x="89" y="11"/>
              </a:cxn>
              <a:cxn ang="0">
                <a:pos x="44" y="11"/>
              </a:cxn>
            </a:cxnLst>
            <a:rect l="0" t="0" r="0" b="0"/>
            <a:pathLst>
              <a:path w="158" h="21">
                <a:moveTo>
                  <a:pt x="78" y="20"/>
                </a:moveTo>
                <a:lnTo>
                  <a:pt x="0" y="20"/>
                </a:lnTo>
                <a:lnTo>
                  <a:pt x="0" y="0"/>
                </a:lnTo>
                <a:lnTo>
                  <a:pt x="157" y="0"/>
                </a:lnTo>
                <a:lnTo>
                  <a:pt x="157" y="20"/>
                </a:lnTo>
                <a:lnTo>
                  <a:pt x="78" y="20"/>
                </a:ln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pPr defTabSz="914034">
              <a:defRPr/>
            </a:pPr>
            <a:endParaRPr lang="zh-CN" altLang="en-US" sz="2399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任意多边形 3467"/>
          <p:cNvSpPr/>
          <p:nvPr/>
        </p:nvSpPr>
        <p:spPr>
          <a:xfrm>
            <a:off x="6911432" y="5077822"/>
            <a:ext cx="553181" cy="246601"/>
          </a:xfrm>
          <a:custGeom>
            <a:avLst/>
            <a:gdLst/>
            <a:ahLst/>
            <a:cxnLst>
              <a:cxn ang="0">
                <a:pos x="1334" y="108"/>
              </a:cxn>
              <a:cxn ang="0">
                <a:pos x="1279" y="68"/>
              </a:cxn>
              <a:cxn ang="0">
                <a:pos x="1175" y="68"/>
              </a:cxn>
              <a:cxn ang="0">
                <a:pos x="1032" y="0"/>
              </a:cxn>
              <a:cxn ang="0">
                <a:pos x="290" y="0"/>
              </a:cxn>
              <a:cxn ang="0">
                <a:pos x="190" y="68"/>
              </a:cxn>
              <a:cxn ang="0">
                <a:pos x="54" y="68"/>
              </a:cxn>
              <a:cxn ang="0">
                <a:pos x="0" y="108"/>
              </a:cxn>
              <a:cxn ang="0">
                <a:pos x="0" y="108"/>
              </a:cxn>
              <a:cxn ang="0">
                <a:pos x="0" y="108"/>
              </a:cxn>
              <a:cxn ang="0">
                <a:pos x="0" y="462"/>
              </a:cxn>
              <a:cxn ang="0">
                <a:pos x="775" y="462"/>
              </a:cxn>
              <a:cxn ang="0">
                <a:pos x="830" y="501"/>
              </a:cxn>
              <a:cxn ang="0">
                <a:pos x="888" y="445"/>
              </a:cxn>
              <a:cxn ang="0">
                <a:pos x="830" y="389"/>
              </a:cxn>
              <a:cxn ang="0">
                <a:pos x="774" y="430"/>
              </a:cxn>
              <a:cxn ang="0">
                <a:pos x="127" y="430"/>
              </a:cxn>
              <a:cxn ang="0">
                <a:pos x="127" y="352"/>
              </a:cxn>
              <a:cxn ang="0">
                <a:pos x="665" y="317"/>
              </a:cxn>
              <a:cxn ang="0">
                <a:pos x="1206" y="352"/>
              </a:cxn>
              <a:cxn ang="0">
                <a:pos x="1206" y="430"/>
              </a:cxn>
              <a:cxn ang="0">
                <a:pos x="1062" y="430"/>
              </a:cxn>
              <a:cxn ang="0">
                <a:pos x="1006" y="389"/>
              </a:cxn>
              <a:cxn ang="0">
                <a:pos x="948" y="445"/>
              </a:cxn>
              <a:cxn ang="0">
                <a:pos x="1006" y="501"/>
              </a:cxn>
              <a:cxn ang="0">
                <a:pos x="1061" y="462"/>
              </a:cxn>
              <a:cxn ang="0">
                <a:pos x="1333" y="462"/>
              </a:cxn>
              <a:cxn ang="0">
                <a:pos x="1333" y="108"/>
              </a:cxn>
              <a:cxn ang="0">
                <a:pos x="1334" y="108"/>
              </a:cxn>
              <a:cxn ang="0">
                <a:pos x="299" y="18"/>
              </a:cxn>
              <a:cxn ang="0">
                <a:pos x="1027" y="18"/>
              </a:cxn>
              <a:cxn ang="0">
                <a:pos x="1135" y="64"/>
              </a:cxn>
              <a:cxn ang="0">
                <a:pos x="223" y="64"/>
              </a:cxn>
              <a:cxn ang="0">
                <a:pos x="299" y="18"/>
              </a:cxn>
              <a:cxn ang="0">
                <a:pos x="106" y="428"/>
              </a:cxn>
              <a:cxn ang="0">
                <a:pos x="33" y="428"/>
              </a:cxn>
              <a:cxn ang="0">
                <a:pos x="33" y="140"/>
              </a:cxn>
              <a:cxn ang="0">
                <a:pos x="106" y="140"/>
              </a:cxn>
              <a:cxn ang="0">
                <a:pos x="106" y="428"/>
              </a:cxn>
              <a:cxn ang="0">
                <a:pos x="38" y="104"/>
              </a:cxn>
              <a:cxn ang="0">
                <a:pos x="62" y="86"/>
              </a:cxn>
              <a:cxn ang="0">
                <a:pos x="1170" y="86"/>
              </a:cxn>
              <a:cxn ang="0">
                <a:pos x="1170" y="86"/>
              </a:cxn>
              <a:cxn ang="0">
                <a:pos x="1170" y="86"/>
              </a:cxn>
              <a:cxn ang="0">
                <a:pos x="1273" y="86"/>
              </a:cxn>
              <a:cxn ang="0">
                <a:pos x="1297" y="104"/>
              </a:cxn>
              <a:cxn ang="0">
                <a:pos x="38" y="104"/>
              </a:cxn>
              <a:cxn ang="0">
                <a:pos x="1209" y="319"/>
              </a:cxn>
              <a:cxn ang="0">
                <a:pos x="668" y="284"/>
              </a:cxn>
              <a:cxn ang="0">
                <a:pos x="130" y="319"/>
              </a:cxn>
              <a:cxn ang="0">
                <a:pos x="130" y="140"/>
              </a:cxn>
              <a:cxn ang="0">
                <a:pos x="1210" y="140"/>
              </a:cxn>
              <a:cxn ang="0">
                <a:pos x="1209" y="319"/>
              </a:cxn>
              <a:cxn ang="0">
                <a:pos x="1303" y="428"/>
              </a:cxn>
              <a:cxn ang="0">
                <a:pos x="1231" y="428"/>
              </a:cxn>
              <a:cxn ang="0">
                <a:pos x="1231" y="140"/>
              </a:cxn>
              <a:cxn ang="0">
                <a:pos x="1303" y="140"/>
              </a:cxn>
              <a:cxn ang="0">
                <a:pos x="1303" y="428"/>
              </a:cxn>
            </a:cxnLst>
            <a:rect l="0" t="0" r="0" b="0"/>
            <a:pathLst>
              <a:path w="2356" h="885">
                <a:moveTo>
                  <a:pt x="2355" y="190"/>
                </a:moveTo>
                <a:lnTo>
                  <a:pt x="2258" y="120"/>
                </a:lnTo>
                <a:lnTo>
                  <a:pt x="2073" y="120"/>
                </a:lnTo>
                <a:lnTo>
                  <a:pt x="1822" y="0"/>
                </a:lnTo>
                <a:lnTo>
                  <a:pt x="512" y="0"/>
                </a:lnTo>
                <a:lnTo>
                  <a:pt x="336" y="120"/>
                </a:lnTo>
                <a:lnTo>
                  <a:pt x="96" y="120"/>
                </a:lnTo>
                <a:lnTo>
                  <a:pt x="0" y="190"/>
                </a:lnTo>
                <a:lnTo>
                  <a:pt x="0" y="814"/>
                </a:lnTo>
                <a:lnTo>
                  <a:pt x="1368" y="814"/>
                </a:lnTo>
                <a:cubicBezTo>
                  <a:pt x="1382" y="854"/>
                  <a:pt x="1419" y="884"/>
                  <a:pt x="1464" y="884"/>
                </a:cubicBezTo>
                <a:cubicBezTo>
                  <a:pt x="1522" y="884"/>
                  <a:pt x="1567" y="838"/>
                  <a:pt x="1567" y="784"/>
                </a:cubicBezTo>
                <a:cubicBezTo>
                  <a:pt x="1567" y="729"/>
                  <a:pt x="1522" y="685"/>
                  <a:pt x="1464" y="685"/>
                </a:cubicBezTo>
                <a:cubicBezTo>
                  <a:pt x="1418" y="685"/>
                  <a:pt x="1379" y="716"/>
                  <a:pt x="1366" y="758"/>
                </a:cubicBezTo>
                <a:lnTo>
                  <a:pt x="224" y="758"/>
                </a:lnTo>
                <a:lnTo>
                  <a:pt x="224" y="621"/>
                </a:lnTo>
                <a:cubicBezTo>
                  <a:pt x="364" y="615"/>
                  <a:pt x="537" y="558"/>
                  <a:pt x="1173" y="558"/>
                </a:cubicBezTo>
                <a:cubicBezTo>
                  <a:pt x="1807" y="558"/>
                  <a:pt x="2047" y="613"/>
                  <a:pt x="2129" y="621"/>
                </a:cubicBezTo>
                <a:lnTo>
                  <a:pt x="2129" y="758"/>
                </a:lnTo>
                <a:lnTo>
                  <a:pt x="1874" y="758"/>
                </a:lnTo>
                <a:cubicBezTo>
                  <a:pt x="1861" y="717"/>
                  <a:pt x="1822" y="685"/>
                  <a:pt x="1776" y="685"/>
                </a:cubicBezTo>
                <a:cubicBezTo>
                  <a:pt x="1718" y="685"/>
                  <a:pt x="1673" y="729"/>
                  <a:pt x="1673" y="784"/>
                </a:cubicBezTo>
                <a:cubicBezTo>
                  <a:pt x="1673" y="838"/>
                  <a:pt x="1718" y="884"/>
                  <a:pt x="1776" y="884"/>
                </a:cubicBezTo>
                <a:cubicBezTo>
                  <a:pt x="1821" y="884"/>
                  <a:pt x="1860" y="854"/>
                  <a:pt x="1872" y="814"/>
                </a:cubicBezTo>
                <a:lnTo>
                  <a:pt x="2353" y="814"/>
                </a:lnTo>
                <a:lnTo>
                  <a:pt x="2353" y="190"/>
                </a:lnTo>
                <a:lnTo>
                  <a:pt x="2355" y="190"/>
                </a:lnTo>
                <a:close/>
                <a:moveTo>
                  <a:pt x="527" y="31"/>
                </a:moveTo>
                <a:lnTo>
                  <a:pt x="1813" y="31"/>
                </a:lnTo>
                <a:lnTo>
                  <a:pt x="2003" y="113"/>
                </a:lnTo>
                <a:lnTo>
                  <a:pt x="394" y="113"/>
                </a:lnTo>
                <a:lnTo>
                  <a:pt x="527" y="31"/>
                </a:lnTo>
                <a:close/>
                <a:moveTo>
                  <a:pt x="187" y="755"/>
                </a:moveTo>
                <a:lnTo>
                  <a:pt x="59" y="755"/>
                </a:lnTo>
                <a:lnTo>
                  <a:pt x="59" y="246"/>
                </a:lnTo>
                <a:lnTo>
                  <a:pt x="187" y="246"/>
                </a:lnTo>
                <a:lnTo>
                  <a:pt x="187" y="755"/>
                </a:lnTo>
                <a:close/>
                <a:moveTo>
                  <a:pt x="67" y="183"/>
                </a:moveTo>
                <a:lnTo>
                  <a:pt x="110" y="151"/>
                </a:lnTo>
                <a:lnTo>
                  <a:pt x="2065" y="151"/>
                </a:lnTo>
                <a:lnTo>
                  <a:pt x="2246" y="151"/>
                </a:lnTo>
                <a:lnTo>
                  <a:pt x="2289" y="183"/>
                </a:lnTo>
                <a:lnTo>
                  <a:pt x="67" y="183"/>
                </a:lnTo>
                <a:close/>
                <a:moveTo>
                  <a:pt x="2134" y="563"/>
                </a:moveTo>
                <a:cubicBezTo>
                  <a:pt x="2037" y="555"/>
                  <a:pt x="1801" y="501"/>
                  <a:pt x="1178" y="501"/>
                </a:cubicBezTo>
                <a:cubicBezTo>
                  <a:pt x="545" y="501"/>
                  <a:pt x="375" y="558"/>
                  <a:pt x="229" y="563"/>
                </a:cubicBezTo>
                <a:lnTo>
                  <a:pt x="229" y="246"/>
                </a:lnTo>
                <a:lnTo>
                  <a:pt x="2135" y="246"/>
                </a:lnTo>
                <a:lnTo>
                  <a:pt x="2134" y="563"/>
                </a:lnTo>
                <a:close/>
                <a:moveTo>
                  <a:pt x="2300" y="755"/>
                </a:moveTo>
                <a:lnTo>
                  <a:pt x="2173" y="755"/>
                </a:lnTo>
                <a:lnTo>
                  <a:pt x="2173" y="246"/>
                </a:lnTo>
                <a:lnTo>
                  <a:pt x="2300" y="246"/>
                </a:lnTo>
                <a:lnTo>
                  <a:pt x="2300" y="755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pPr defTabSz="914034">
              <a:defRPr/>
            </a:pPr>
            <a:endParaRPr lang="zh-CN" altLang="en-US" sz="2399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任意多边形 3468"/>
          <p:cNvSpPr/>
          <p:nvPr/>
        </p:nvSpPr>
        <p:spPr>
          <a:xfrm>
            <a:off x="7426490" y="5161333"/>
            <a:ext cx="18646" cy="22106"/>
          </a:xfrm>
          <a:custGeom>
            <a:avLst/>
            <a:gdLst/>
            <a:ahLst/>
            <a:cxnLst>
              <a:cxn ang="0">
                <a:pos x="44" y="22"/>
              </a:cxn>
              <a:cxn ang="0">
                <a:pos x="42" y="34"/>
              </a:cxn>
              <a:cxn ang="0">
                <a:pos x="34" y="42"/>
              </a:cxn>
              <a:cxn ang="0">
                <a:pos x="22" y="44"/>
              </a:cxn>
              <a:cxn ang="0">
                <a:pos x="11" y="42"/>
              </a:cxn>
              <a:cxn ang="0">
                <a:pos x="3" y="34"/>
              </a:cxn>
              <a:cxn ang="0">
                <a:pos x="0" y="22"/>
              </a:cxn>
              <a:cxn ang="0">
                <a:pos x="3" y="11"/>
              </a:cxn>
              <a:cxn ang="0">
                <a:pos x="11" y="3"/>
              </a:cxn>
              <a:cxn ang="0">
                <a:pos x="22" y="0"/>
              </a:cxn>
              <a:cxn ang="0">
                <a:pos x="34" y="3"/>
              </a:cxn>
              <a:cxn ang="0">
                <a:pos x="42" y="11"/>
              </a:cxn>
              <a:cxn ang="0">
                <a:pos x="44" y="22"/>
              </a:cxn>
            </a:cxnLst>
            <a:rect l="0" t="0" r="0" b="0"/>
            <a:pathLst>
              <a:path w="79" h="79">
                <a:moveTo>
                  <a:pt x="78" y="39"/>
                </a:moveTo>
                <a:cubicBezTo>
                  <a:pt x="78" y="46"/>
                  <a:pt x="77" y="52"/>
                  <a:pt x="73" y="59"/>
                </a:cubicBezTo>
                <a:cubicBezTo>
                  <a:pt x="69" y="65"/>
                  <a:pt x="65" y="69"/>
                  <a:pt x="59" y="73"/>
                </a:cubicBezTo>
                <a:cubicBezTo>
                  <a:pt x="53" y="76"/>
                  <a:pt x="47" y="78"/>
                  <a:pt x="39" y="78"/>
                </a:cubicBezTo>
                <a:cubicBezTo>
                  <a:pt x="32" y="78"/>
                  <a:pt x="26" y="76"/>
                  <a:pt x="20" y="73"/>
                </a:cubicBezTo>
                <a:cubicBezTo>
                  <a:pt x="14" y="69"/>
                  <a:pt x="10" y="65"/>
                  <a:pt x="6" y="59"/>
                </a:cubicBezTo>
                <a:cubicBezTo>
                  <a:pt x="3" y="52"/>
                  <a:pt x="0" y="46"/>
                  <a:pt x="0" y="39"/>
                </a:cubicBezTo>
                <a:cubicBezTo>
                  <a:pt x="0" y="32"/>
                  <a:pt x="3" y="26"/>
                  <a:pt x="6" y="20"/>
                </a:cubicBezTo>
                <a:cubicBezTo>
                  <a:pt x="10" y="13"/>
                  <a:pt x="14" y="8"/>
                  <a:pt x="20" y="5"/>
                </a:cubicBezTo>
                <a:cubicBezTo>
                  <a:pt x="26" y="1"/>
                  <a:pt x="32" y="0"/>
                  <a:pt x="39" y="0"/>
                </a:cubicBezTo>
                <a:cubicBezTo>
                  <a:pt x="47" y="0"/>
                  <a:pt x="53" y="1"/>
                  <a:pt x="59" y="5"/>
                </a:cubicBezTo>
                <a:cubicBezTo>
                  <a:pt x="65" y="8"/>
                  <a:pt x="69" y="13"/>
                  <a:pt x="73" y="20"/>
                </a:cubicBezTo>
                <a:cubicBezTo>
                  <a:pt x="77" y="26"/>
                  <a:pt x="78" y="32"/>
                  <a:pt x="78" y="39"/>
                </a:cubicBez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pPr defTabSz="914034">
              <a:defRPr/>
            </a:pPr>
            <a:endParaRPr lang="zh-CN" altLang="en-US" sz="2399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文本框 555"/>
          <p:cNvSpPr txBox="1"/>
          <p:nvPr/>
        </p:nvSpPr>
        <p:spPr>
          <a:xfrm>
            <a:off x="6899776" y="5118461"/>
            <a:ext cx="605110" cy="16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OceanProtect</a:t>
            </a:r>
            <a:endParaRPr lang="zh-CN" altLang="en-US" sz="5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58" name="直接箭头连接符 457"/>
          <p:cNvCxnSpPr/>
          <p:nvPr/>
        </p:nvCxnSpPr>
        <p:spPr>
          <a:xfrm flipV="1">
            <a:off x="3198606" y="5962014"/>
            <a:ext cx="5766624" cy="14381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459" name="直接连接符 458"/>
          <p:cNvCxnSpPr/>
          <p:nvPr/>
        </p:nvCxnSpPr>
        <p:spPr>
          <a:xfrm>
            <a:off x="3184153" y="5833802"/>
            <a:ext cx="0" cy="312732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60" name="直接连接符 459"/>
          <p:cNvCxnSpPr/>
          <p:nvPr/>
        </p:nvCxnSpPr>
        <p:spPr>
          <a:xfrm>
            <a:off x="8966437" y="5751635"/>
            <a:ext cx="0" cy="39489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461" name="矩形 460"/>
          <p:cNvSpPr/>
          <p:nvPr/>
        </p:nvSpPr>
        <p:spPr>
          <a:xfrm>
            <a:off x="3177829" y="3794822"/>
            <a:ext cx="4606201" cy="2038980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algn="ctr" defTabSz="914034">
              <a:defRPr/>
            </a:pPr>
            <a:endParaRPr lang="zh-CN" altLang="en-US" sz="1799" kern="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462" name="任意多边形 3467"/>
          <p:cNvSpPr/>
          <p:nvPr/>
        </p:nvSpPr>
        <p:spPr>
          <a:xfrm>
            <a:off x="6889852" y="5074177"/>
            <a:ext cx="645134" cy="287593"/>
          </a:xfrm>
          <a:custGeom>
            <a:avLst/>
            <a:gdLst/>
            <a:ahLst/>
            <a:cxnLst>
              <a:cxn ang="0">
                <a:pos x="1334" y="108"/>
              </a:cxn>
              <a:cxn ang="0">
                <a:pos x="1279" y="68"/>
              </a:cxn>
              <a:cxn ang="0">
                <a:pos x="1175" y="68"/>
              </a:cxn>
              <a:cxn ang="0">
                <a:pos x="1032" y="0"/>
              </a:cxn>
              <a:cxn ang="0">
                <a:pos x="290" y="0"/>
              </a:cxn>
              <a:cxn ang="0">
                <a:pos x="190" y="68"/>
              </a:cxn>
              <a:cxn ang="0">
                <a:pos x="54" y="68"/>
              </a:cxn>
              <a:cxn ang="0">
                <a:pos x="0" y="108"/>
              </a:cxn>
              <a:cxn ang="0">
                <a:pos x="0" y="108"/>
              </a:cxn>
              <a:cxn ang="0">
                <a:pos x="0" y="108"/>
              </a:cxn>
              <a:cxn ang="0">
                <a:pos x="0" y="462"/>
              </a:cxn>
              <a:cxn ang="0">
                <a:pos x="775" y="462"/>
              </a:cxn>
              <a:cxn ang="0">
                <a:pos x="830" y="501"/>
              </a:cxn>
              <a:cxn ang="0">
                <a:pos x="888" y="445"/>
              </a:cxn>
              <a:cxn ang="0">
                <a:pos x="830" y="389"/>
              </a:cxn>
              <a:cxn ang="0">
                <a:pos x="774" y="430"/>
              </a:cxn>
              <a:cxn ang="0">
                <a:pos x="127" y="430"/>
              </a:cxn>
              <a:cxn ang="0">
                <a:pos x="127" y="352"/>
              </a:cxn>
              <a:cxn ang="0">
                <a:pos x="665" y="317"/>
              </a:cxn>
              <a:cxn ang="0">
                <a:pos x="1206" y="352"/>
              </a:cxn>
              <a:cxn ang="0">
                <a:pos x="1206" y="430"/>
              </a:cxn>
              <a:cxn ang="0">
                <a:pos x="1062" y="430"/>
              </a:cxn>
              <a:cxn ang="0">
                <a:pos x="1006" y="389"/>
              </a:cxn>
              <a:cxn ang="0">
                <a:pos x="948" y="445"/>
              </a:cxn>
              <a:cxn ang="0">
                <a:pos x="1006" y="501"/>
              </a:cxn>
              <a:cxn ang="0">
                <a:pos x="1061" y="462"/>
              </a:cxn>
              <a:cxn ang="0">
                <a:pos x="1333" y="462"/>
              </a:cxn>
              <a:cxn ang="0">
                <a:pos x="1333" y="108"/>
              </a:cxn>
              <a:cxn ang="0">
                <a:pos x="1334" y="108"/>
              </a:cxn>
              <a:cxn ang="0">
                <a:pos x="299" y="18"/>
              </a:cxn>
              <a:cxn ang="0">
                <a:pos x="1027" y="18"/>
              </a:cxn>
              <a:cxn ang="0">
                <a:pos x="1135" y="64"/>
              </a:cxn>
              <a:cxn ang="0">
                <a:pos x="223" y="64"/>
              </a:cxn>
              <a:cxn ang="0">
                <a:pos x="299" y="18"/>
              </a:cxn>
              <a:cxn ang="0">
                <a:pos x="106" y="428"/>
              </a:cxn>
              <a:cxn ang="0">
                <a:pos x="33" y="428"/>
              </a:cxn>
              <a:cxn ang="0">
                <a:pos x="33" y="140"/>
              </a:cxn>
              <a:cxn ang="0">
                <a:pos x="106" y="140"/>
              </a:cxn>
              <a:cxn ang="0">
                <a:pos x="106" y="428"/>
              </a:cxn>
              <a:cxn ang="0">
                <a:pos x="38" y="104"/>
              </a:cxn>
              <a:cxn ang="0">
                <a:pos x="62" y="86"/>
              </a:cxn>
              <a:cxn ang="0">
                <a:pos x="1170" y="86"/>
              </a:cxn>
              <a:cxn ang="0">
                <a:pos x="1170" y="86"/>
              </a:cxn>
              <a:cxn ang="0">
                <a:pos x="1170" y="86"/>
              </a:cxn>
              <a:cxn ang="0">
                <a:pos x="1273" y="86"/>
              </a:cxn>
              <a:cxn ang="0">
                <a:pos x="1297" y="104"/>
              </a:cxn>
              <a:cxn ang="0">
                <a:pos x="38" y="104"/>
              </a:cxn>
              <a:cxn ang="0">
                <a:pos x="1209" y="319"/>
              </a:cxn>
              <a:cxn ang="0">
                <a:pos x="668" y="284"/>
              </a:cxn>
              <a:cxn ang="0">
                <a:pos x="130" y="319"/>
              </a:cxn>
              <a:cxn ang="0">
                <a:pos x="130" y="140"/>
              </a:cxn>
              <a:cxn ang="0">
                <a:pos x="1210" y="140"/>
              </a:cxn>
              <a:cxn ang="0">
                <a:pos x="1209" y="319"/>
              </a:cxn>
              <a:cxn ang="0">
                <a:pos x="1303" y="428"/>
              </a:cxn>
              <a:cxn ang="0">
                <a:pos x="1231" y="428"/>
              </a:cxn>
              <a:cxn ang="0">
                <a:pos x="1231" y="140"/>
              </a:cxn>
              <a:cxn ang="0">
                <a:pos x="1303" y="140"/>
              </a:cxn>
              <a:cxn ang="0">
                <a:pos x="1303" y="428"/>
              </a:cxn>
            </a:cxnLst>
            <a:rect l="0" t="0" r="0" b="0"/>
            <a:pathLst>
              <a:path w="2356" h="885">
                <a:moveTo>
                  <a:pt x="2355" y="190"/>
                </a:moveTo>
                <a:lnTo>
                  <a:pt x="2258" y="120"/>
                </a:lnTo>
                <a:lnTo>
                  <a:pt x="2073" y="120"/>
                </a:lnTo>
                <a:lnTo>
                  <a:pt x="1822" y="0"/>
                </a:lnTo>
                <a:lnTo>
                  <a:pt x="512" y="0"/>
                </a:lnTo>
                <a:lnTo>
                  <a:pt x="336" y="120"/>
                </a:lnTo>
                <a:lnTo>
                  <a:pt x="96" y="120"/>
                </a:lnTo>
                <a:lnTo>
                  <a:pt x="0" y="190"/>
                </a:lnTo>
                <a:lnTo>
                  <a:pt x="0" y="814"/>
                </a:lnTo>
                <a:lnTo>
                  <a:pt x="1368" y="814"/>
                </a:lnTo>
                <a:cubicBezTo>
                  <a:pt x="1382" y="854"/>
                  <a:pt x="1419" y="884"/>
                  <a:pt x="1464" y="884"/>
                </a:cubicBezTo>
                <a:cubicBezTo>
                  <a:pt x="1522" y="884"/>
                  <a:pt x="1567" y="838"/>
                  <a:pt x="1567" y="784"/>
                </a:cubicBezTo>
                <a:cubicBezTo>
                  <a:pt x="1567" y="729"/>
                  <a:pt x="1522" y="685"/>
                  <a:pt x="1464" y="685"/>
                </a:cubicBezTo>
                <a:cubicBezTo>
                  <a:pt x="1418" y="685"/>
                  <a:pt x="1379" y="716"/>
                  <a:pt x="1366" y="758"/>
                </a:cubicBezTo>
                <a:lnTo>
                  <a:pt x="224" y="758"/>
                </a:lnTo>
                <a:lnTo>
                  <a:pt x="224" y="621"/>
                </a:lnTo>
                <a:cubicBezTo>
                  <a:pt x="364" y="615"/>
                  <a:pt x="537" y="558"/>
                  <a:pt x="1173" y="558"/>
                </a:cubicBezTo>
                <a:cubicBezTo>
                  <a:pt x="1807" y="558"/>
                  <a:pt x="2047" y="613"/>
                  <a:pt x="2129" y="621"/>
                </a:cubicBezTo>
                <a:lnTo>
                  <a:pt x="2129" y="758"/>
                </a:lnTo>
                <a:lnTo>
                  <a:pt x="1874" y="758"/>
                </a:lnTo>
                <a:cubicBezTo>
                  <a:pt x="1861" y="717"/>
                  <a:pt x="1822" y="685"/>
                  <a:pt x="1776" y="685"/>
                </a:cubicBezTo>
                <a:cubicBezTo>
                  <a:pt x="1718" y="685"/>
                  <a:pt x="1673" y="729"/>
                  <a:pt x="1673" y="784"/>
                </a:cubicBezTo>
                <a:cubicBezTo>
                  <a:pt x="1673" y="838"/>
                  <a:pt x="1718" y="884"/>
                  <a:pt x="1776" y="884"/>
                </a:cubicBezTo>
                <a:cubicBezTo>
                  <a:pt x="1821" y="884"/>
                  <a:pt x="1860" y="854"/>
                  <a:pt x="1872" y="814"/>
                </a:cubicBezTo>
                <a:lnTo>
                  <a:pt x="2353" y="814"/>
                </a:lnTo>
                <a:lnTo>
                  <a:pt x="2353" y="190"/>
                </a:lnTo>
                <a:lnTo>
                  <a:pt x="2355" y="190"/>
                </a:lnTo>
                <a:close/>
                <a:moveTo>
                  <a:pt x="527" y="31"/>
                </a:moveTo>
                <a:lnTo>
                  <a:pt x="1813" y="31"/>
                </a:lnTo>
                <a:lnTo>
                  <a:pt x="2003" y="113"/>
                </a:lnTo>
                <a:lnTo>
                  <a:pt x="394" y="113"/>
                </a:lnTo>
                <a:lnTo>
                  <a:pt x="527" y="31"/>
                </a:lnTo>
                <a:close/>
                <a:moveTo>
                  <a:pt x="187" y="755"/>
                </a:moveTo>
                <a:lnTo>
                  <a:pt x="59" y="755"/>
                </a:lnTo>
                <a:lnTo>
                  <a:pt x="59" y="246"/>
                </a:lnTo>
                <a:lnTo>
                  <a:pt x="187" y="246"/>
                </a:lnTo>
                <a:lnTo>
                  <a:pt x="187" y="755"/>
                </a:lnTo>
                <a:close/>
                <a:moveTo>
                  <a:pt x="67" y="183"/>
                </a:moveTo>
                <a:lnTo>
                  <a:pt x="110" y="151"/>
                </a:lnTo>
                <a:lnTo>
                  <a:pt x="2065" y="151"/>
                </a:lnTo>
                <a:lnTo>
                  <a:pt x="2246" y="151"/>
                </a:lnTo>
                <a:lnTo>
                  <a:pt x="2289" y="183"/>
                </a:lnTo>
                <a:lnTo>
                  <a:pt x="67" y="183"/>
                </a:lnTo>
                <a:close/>
                <a:moveTo>
                  <a:pt x="2134" y="563"/>
                </a:moveTo>
                <a:cubicBezTo>
                  <a:pt x="2037" y="555"/>
                  <a:pt x="1801" y="501"/>
                  <a:pt x="1178" y="501"/>
                </a:cubicBezTo>
                <a:cubicBezTo>
                  <a:pt x="545" y="501"/>
                  <a:pt x="375" y="558"/>
                  <a:pt x="229" y="563"/>
                </a:cubicBezTo>
                <a:lnTo>
                  <a:pt x="229" y="246"/>
                </a:lnTo>
                <a:lnTo>
                  <a:pt x="2135" y="246"/>
                </a:lnTo>
                <a:lnTo>
                  <a:pt x="2134" y="563"/>
                </a:lnTo>
                <a:close/>
                <a:moveTo>
                  <a:pt x="2300" y="755"/>
                </a:moveTo>
                <a:lnTo>
                  <a:pt x="2173" y="755"/>
                </a:lnTo>
                <a:lnTo>
                  <a:pt x="2173" y="246"/>
                </a:lnTo>
                <a:lnTo>
                  <a:pt x="2300" y="246"/>
                </a:lnTo>
                <a:lnTo>
                  <a:pt x="2300" y="75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2399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3" name="直接箭头连接符 462"/>
          <p:cNvCxnSpPr/>
          <p:nvPr/>
        </p:nvCxnSpPr>
        <p:spPr>
          <a:xfrm>
            <a:off x="6325982" y="5226391"/>
            <a:ext cx="516050" cy="0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4" name="直接连接符 265"/>
          <p:cNvCxnSpPr/>
          <p:nvPr/>
        </p:nvCxnSpPr>
        <p:spPr bwMode="auto">
          <a:xfrm flipH="1">
            <a:off x="5072112" y="4677833"/>
            <a:ext cx="1176" cy="287888"/>
          </a:xfrm>
          <a:prstGeom prst="line">
            <a:avLst/>
          </a:prstGeom>
          <a:solidFill>
            <a:srgbClr val="4F81BD"/>
          </a:solidFill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</p:spPr>
      </p:cxnSp>
      <p:sp>
        <p:nvSpPr>
          <p:cNvPr id="465" name="文本框 1000"/>
          <p:cNvSpPr txBox="1"/>
          <p:nvPr/>
        </p:nvSpPr>
        <p:spPr>
          <a:xfrm>
            <a:off x="3884413" y="4953316"/>
            <a:ext cx="1190873" cy="33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23293" hangingPunct="0"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  <a:sym typeface="Helvetica Neue"/>
              </a:rPr>
              <a:t>Active-passive/Active-active/3DC</a:t>
            </a:r>
          </a:p>
        </p:txBody>
      </p:sp>
      <p:cxnSp>
        <p:nvCxnSpPr>
          <p:cNvPr id="466" name="直接连接符 465"/>
          <p:cNvCxnSpPr/>
          <p:nvPr/>
        </p:nvCxnSpPr>
        <p:spPr>
          <a:xfrm>
            <a:off x="2951182" y="4661892"/>
            <a:ext cx="211617" cy="0"/>
          </a:xfrm>
          <a:prstGeom prst="line">
            <a:avLst/>
          </a:prstGeom>
          <a:ln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直接连接符 466"/>
          <p:cNvCxnSpPr/>
          <p:nvPr/>
        </p:nvCxnSpPr>
        <p:spPr>
          <a:xfrm>
            <a:off x="8966437" y="5953518"/>
            <a:ext cx="155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直接连接符 467"/>
          <p:cNvCxnSpPr/>
          <p:nvPr/>
        </p:nvCxnSpPr>
        <p:spPr>
          <a:xfrm flipV="1">
            <a:off x="9122330" y="4754418"/>
            <a:ext cx="0" cy="119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直接连接符 468"/>
          <p:cNvCxnSpPr/>
          <p:nvPr/>
        </p:nvCxnSpPr>
        <p:spPr>
          <a:xfrm>
            <a:off x="9122330" y="4763382"/>
            <a:ext cx="98455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直接连接符 469"/>
          <p:cNvCxnSpPr/>
          <p:nvPr/>
        </p:nvCxnSpPr>
        <p:spPr>
          <a:xfrm>
            <a:off x="2951182" y="2491596"/>
            <a:ext cx="704226" cy="0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直接连接符 470"/>
          <p:cNvCxnSpPr/>
          <p:nvPr/>
        </p:nvCxnSpPr>
        <p:spPr>
          <a:xfrm>
            <a:off x="3655407" y="2490961"/>
            <a:ext cx="0" cy="1090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直接连接符 471"/>
          <p:cNvCxnSpPr/>
          <p:nvPr/>
        </p:nvCxnSpPr>
        <p:spPr>
          <a:xfrm>
            <a:off x="7479371" y="2793535"/>
            <a:ext cx="1741414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直接连接符 472"/>
          <p:cNvCxnSpPr/>
          <p:nvPr/>
        </p:nvCxnSpPr>
        <p:spPr>
          <a:xfrm>
            <a:off x="7477283" y="2793536"/>
            <a:ext cx="0" cy="216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4" name="Subtitle 1">
            <a:extLst>
              <a:ext uri="{FF2B5EF4-FFF2-40B4-BE49-F238E27FC236}">
                <a16:creationId xmlns:a16="http://schemas.microsoft.com/office/drawing/2014/main" xmlns="" id="{C6ADB1D9-336D-594D-9418-4BC486843D21}"/>
              </a:ext>
            </a:extLst>
          </p:cNvPr>
          <p:cNvSpPr txBox="1">
            <a:spLocks/>
          </p:cNvSpPr>
          <p:nvPr/>
        </p:nvSpPr>
        <p:spPr>
          <a:xfrm>
            <a:off x="575606" y="435872"/>
            <a:ext cx="11171755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 defTabSz="1187798">
              <a:lnSpc>
                <a:spcPct val="100000"/>
              </a:lnSpc>
              <a:spcBef>
                <a:spcPts val="1299"/>
              </a:spcBef>
              <a:buFont typeface="Arial" panose="020B0604020202020204" pitchFamily="34" charset="0"/>
              <a:buNone/>
              <a:defRPr sz="2800"/>
            </a:lvl1pPr>
            <a:lvl2pPr marL="890849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18"/>
            </a:lvl2pPr>
            <a:lvl3pPr marL="14847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598"/>
            </a:lvl3pPr>
            <a:lvl4pPr marL="20786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4pPr>
            <a:lvl5pPr marL="26725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5pPr>
            <a:lvl6pPr marL="32664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6pPr>
            <a:lvl7pPr marL="3860346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7pPr>
            <a:lvl8pPr marL="4454245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8pPr>
            <a:lvl9pPr marL="5048144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9pPr>
          </a:lstStyle>
          <a:p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Huawei All-Flash as a data center foundation</a:t>
            </a:r>
          </a:p>
        </p:txBody>
      </p:sp>
      <p:sp>
        <p:nvSpPr>
          <p:cNvPr id="476" name="椭圆 11">
            <a:extLst>
              <a:ext uri="{FF2B5EF4-FFF2-40B4-BE49-F238E27FC236}">
                <a16:creationId xmlns:a16="http://schemas.microsoft.com/office/drawing/2014/main" xmlns="" id="{367B99B4-8FCD-2047-873F-CA01EE09C067}"/>
              </a:ext>
            </a:extLst>
          </p:cNvPr>
          <p:cNvSpPr>
            <a:spLocks/>
          </p:cNvSpPr>
          <p:nvPr/>
        </p:nvSpPr>
        <p:spPr>
          <a:xfrm>
            <a:off x="3458511" y="1315428"/>
            <a:ext cx="359859" cy="359859"/>
          </a:xfrm>
          <a:prstGeom prst="ellipse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3175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13381"/>
            <a:endParaRPr lang="zh-CN" altLang="en-US" sz="1599" b="1" kern="0" spc="5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0" name="Freeform 77"/>
          <p:cNvSpPr>
            <a:spLocks noEditPoints="1"/>
          </p:cNvSpPr>
          <p:nvPr/>
        </p:nvSpPr>
        <p:spPr bwMode="auto">
          <a:xfrm>
            <a:off x="3554788" y="1404547"/>
            <a:ext cx="199931" cy="151461"/>
          </a:xfrm>
          <a:custGeom>
            <a:avLst/>
            <a:gdLst/>
            <a:ahLst/>
            <a:cxnLst>
              <a:cxn ang="0">
                <a:pos x="11340" y="0"/>
              </a:cxn>
              <a:cxn ang="0">
                <a:pos x="9939" y="1190"/>
              </a:cxn>
              <a:cxn ang="0">
                <a:pos x="11480" y="1960"/>
              </a:cxn>
              <a:cxn ang="0">
                <a:pos x="12110" y="11130"/>
              </a:cxn>
              <a:cxn ang="0">
                <a:pos x="11690" y="10780"/>
              </a:cxn>
              <a:cxn ang="0">
                <a:pos x="12110" y="10360"/>
              </a:cxn>
              <a:cxn ang="0">
                <a:pos x="16100" y="10640"/>
              </a:cxn>
              <a:cxn ang="0">
                <a:pos x="15890" y="11060"/>
              </a:cxn>
              <a:cxn ang="0">
                <a:pos x="11830" y="10010"/>
              </a:cxn>
              <a:cxn ang="0">
                <a:pos x="11620" y="9520"/>
              </a:cxn>
              <a:cxn ang="0">
                <a:pos x="15680" y="9310"/>
              </a:cxn>
              <a:cxn ang="0">
                <a:pos x="16030" y="9730"/>
              </a:cxn>
              <a:cxn ang="0">
                <a:pos x="15680" y="10080"/>
              </a:cxn>
              <a:cxn ang="0">
                <a:pos x="11900" y="8890"/>
              </a:cxn>
              <a:cxn ang="0">
                <a:pos x="11900" y="8400"/>
              </a:cxn>
              <a:cxn ang="0">
                <a:pos x="15960" y="8330"/>
              </a:cxn>
              <a:cxn ang="0">
                <a:pos x="16170" y="8820"/>
              </a:cxn>
              <a:cxn ang="0">
                <a:pos x="12180" y="9030"/>
              </a:cxn>
              <a:cxn ang="0">
                <a:pos x="4270" y="10290"/>
              </a:cxn>
              <a:cxn ang="0">
                <a:pos x="3150" y="9170"/>
              </a:cxn>
              <a:cxn ang="0">
                <a:pos x="4130" y="4340"/>
              </a:cxn>
              <a:cxn ang="0">
                <a:pos x="13090" y="4690"/>
              </a:cxn>
              <a:cxn ang="0">
                <a:pos x="14630" y="7840"/>
              </a:cxn>
              <a:cxn ang="0">
                <a:pos x="14350" y="3220"/>
              </a:cxn>
              <a:cxn ang="0">
                <a:pos x="2520" y="3290"/>
              </a:cxn>
              <a:cxn ang="0">
                <a:pos x="2380" y="10780"/>
              </a:cxn>
              <a:cxn ang="0">
                <a:pos x="11340" y="11060"/>
              </a:cxn>
              <a:cxn ang="0">
                <a:pos x="11760" y="6580"/>
              </a:cxn>
              <a:cxn ang="0">
                <a:pos x="11760" y="7560"/>
              </a:cxn>
              <a:cxn ang="0">
                <a:pos x="12740" y="7560"/>
              </a:cxn>
              <a:cxn ang="0">
                <a:pos x="12740" y="6580"/>
              </a:cxn>
              <a:cxn ang="0">
                <a:pos x="4480" y="6440"/>
              </a:cxn>
              <a:cxn ang="0">
                <a:pos x="4130" y="7350"/>
              </a:cxn>
              <a:cxn ang="0">
                <a:pos x="5040" y="7700"/>
              </a:cxn>
              <a:cxn ang="0">
                <a:pos x="5390" y="6790"/>
              </a:cxn>
              <a:cxn ang="0">
                <a:pos x="8470" y="4480"/>
              </a:cxn>
              <a:cxn ang="0">
                <a:pos x="6860" y="5250"/>
              </a:cxn>
              <a:cxn ang="0">
                <a:pos x="6231" y="7070"/>
              </a:cxn>
              <a:cxn ang="0">
                <a:pos x="6860" y="8890"/>
              </a:cxn>
              <a:cxn ang="0">
                <a:pos x="8470" y="9660"/>
              </a:cxn>
              <a:cxn ang="0">
                <a:pos x="10150" y="8890"/>
              </a:cxn>
              <a:cxn ang="0">
                <a:pos x="10780" y="7070"/>
              </a:cxn>
              <a:cxn ang="0">
                <a:pos x="10150" y="5250"/>
              </a:cxn>
              <a:cxn ang="0">
                <a:pos x="8470" y="4480"/>
              </a:cxn>
              <a:cxn ang="0">
                <a:pos x="8260" y="8260"/>
              </a:cxn>
              <a:cxn ang="0">
                <a:pos x="7980" y="7700"/>
              </a:cxn>
              <a:cxn ang="0">
                <a:pos x="8750" y="7560"/>
              </a:cxn>
              <a:cxn ang="0">
                <a:pos x="7980" y="7210"/>
              </a:cxn>
              <a:cxn ang="0">
                <a:pos x="7560" y="6370"/>
              </a:cxn>
              <a:cxn ang="0">
                <a:pos x="8260" y="5530"/>
              </a:cxn>
              <a:cxn ang="0">
                <a:pos x="9380" y="5950"/>
              </a:cxn>
              <a:cxn ang="0">
                <a:pos x="8330" y="6370"/>
              </a:cxn>
              <a:cxn ang="0">
                <a:pos x="8750" y="6790"/>
              </a:cxn>
              <a:cxn ang="0">
                <a:pos x="9520" y="7490"/>
              </a:cxn>
              <a:cxn ang="0">
                <a:pos x="8750" y="8260"/>
              </a:cxn>
              <a:cxn ang="0">
                <a:pos x="1260" y="5320"/>
              </a:cxn>
              <a:cxn ang="0">
                <a:pos x="1890" y="4550"/>
              </a:cxn>
              <a:cxn ang="0">
                <a:pos x="350" y="3570"/>
              </a:cxn>
              <a:cxn ang="0">
                <a:pos x="70" y="4130"/>
              </a:cxn>
            </a:cxnLst>
            <a:rect l="0" t="0" r="r" b="b"/>
            <a:pathLst>
              <a:path w="16170" h="11130">
                <a:moveTo>
                  <a:pt x="11690" y="280"/>
                </a:moveTo>
                <a:lnTo>
                  <a:pt x="11620" y="140"/>
                </a:lnTo>
                <a:lnTo>
                  <a:pt x="11480" y="0"/>
                </a:lnTo>
                <a:lnTo>
                  <a:pt x="11340" y="0"/>
                </a:lnTo>
                <a:lnTo>
                  <a:pt x="11200" y="0"/>
                </a:lnTo>
                <a:lnTo>
                  <a:pt x="2940" y="2730"/>
                </a:lnTo>
                <a:lnTo>
                  <a:pt x="5390" y="2730"/>
                </a:lnTo>
                <a:lnTo>
                  <a:pt x="9939" y="1190"/>
                </a:lnTo>
                <a:lnTo>
                  <a:pt x="10220" y="1540"/>
                </a:lnTo>
                <a:lnTo>
                  <a:pt x="10570" y="1820"/>
                </a:lnTo>
                <a:lnTo>
                  <a:pt x="10990" y="1960"/>
                </a:lnTo>
                <a:lnTo>
                  <a:pt x="11480" y="1960"/>
                </a:lnTo>
                <a:lnTo>
                  <a:pt x="11690" y="2730"/>
                </a:lnTo>
                <a:lnTo>
                  <a:pt x="12530" y="2730"/>
                </a:lnTo>
                <a:lnTo>
                  <a:pt x="11690" y="280"/>
                </a:lnTo>
                <a:close/>
                <a:moveTo>
                  <a:pt x="12110" y="11130"/>
                </a:moveTo>
                <a:lnTo>
                  <a:pt x="11970" y="11060"/>
                </a:lnTo>
                <a:lnTo>
                  <a:pt x="11830" y="10990"/>
                </a:lnTo>
                <a:lnTo>
                  <a:pt x="11760" y="10920"/>
                </a:lnTo>
                <a:lnTo>
                  <a:pt x="11690" y="10780"/>
                </a:lnTo>
                <a:lnTo>
                  <a:pt x="11760" y="10640"/>
                </a:lnTo>
                <a:lnTo>
                  <a:pt x="11830" y="10500"/>
                </a:lnTo>
                <a:lnTo>
                  <a:pt x="11970" y="10430"/>
                </a:lnTo>
                <a:lnTo>
                  <a:pt x="12110" y="10360"/>
                </a:lnTo>
                <a:lnTo>
                  <a:pt x="15750" y="10360"/>
                </a:lnTo>
                <a:lnTo>
                  <a:pt x="15890" y="10430"/>
                </a:lnTo>
                <a:lnTo>
                  <a:pt x="16030" y="10500"/>
                </a:lnTo>
                <a:lnTo>
                  <a:pt x="16100" y="10640"/>
                </a:lnTo>
                <a:lnTo>
                  <a:pt x="16100" y="10780"/>
                </a:lnTo>
                <a:lnTo>
                  <a:pt x="16100" y="10920"/>
                </a:lnTo>
                <a:lnTo>
                  <a:pt x="16030" y="10990"/>
                </a:lnTo>
                <a:lnTo>
                  <a:pt x="15890" y="11060"/>
                </a:lnTo>
                <a:lnTo>
                  <a:pt x="15750" y="11130"/>
                </a:lnTo>
                <a:lnTo>
                  <a:pt x="12110" y="11130"/>
                </a:lnTo>
                <a:close/>
                <a:moveTo>
                  <a:pt x="11970" y="10080"/>
                </a:moveTo>
                <a:lnTo>
                  <a:pt x="11830" y="10010"/>
                </a:lnTo>
                <a:lnTo>
                  <a:pt x="11760" y="9940"/>
                </a:lnTo>
                <a:lnTo>
                  <a:pt x="11620" y="9870"/>
                </a:lnTo>
                <a:lnTo>
                  <a:pt x="11620" y="9730"/>
                </a:lnTo>
                <a:lnTo>
                  <a:pt x="11620" y="9520"/>
                </a:lnTo>
                <a:lnTo>
                  <a:pt x="11760" y="9450"/>
                </a:lnTo>
                <a:lnTo>
                  <a:pt x="11830" y="9380"/>
                </a:lnTo>
                <a:lnTo>
                  <a:pt x="11970" y="9310"/>
                </a:lnTo>
                <a:lnTo>
                  <a:pt x="15680" y="9310"/>
                </a:lnTo>
                <a:lnTo>
                  <a:pt x="15820" y="9380"/>
                </a:lnTo>
                <a:lnTo>
                  <a:pt x="15890" y="9450"/>
                </a:lnTo>
                <a:lnTo>
                  <a:pt x="15960" y="9520"/>
                </a:lnTo>
                <a:lnTo>
                  <a:pt x="16030" y="9730"/>
                </a:lnTo>
                <a:lnTo>
                  <a:pt x="15960" y="9870"/>
                </a:lnTo>
                <a:lnTo>
                  <a:pt x="15890" y="9940"/>
                </a:lnTo>
                <a:lnTo>
                  <a:pt x="15820" y="10010"/>
                </a:lnTo>
                <a:lnTo>
                  <a:pt x="15680" y="10080"/>
                </a:lnTo>
                <a:lnTo>
                  <a:pt x="11970" y="10080"/>
                </a:lnTo>
                <a:close/>
                <a:moveTo>
                  <a:pt x="12180" y="9030"/>
                </a:moveTo>
                <a:lnTo>
                  <a:pt x="12040" y="8960"/>
                </a:lnTo>
                <a:lnTo>
                  <a:pt x="11900" y="8890"/>
                </a:lnTo>
                <a:lnTo>
                  <a:pt x="11830" y="8820"/>
                </a:lnTo>
                <a:lnTo>
                  <a:pt x="11760" y="8610"/>
                </a:lnTo>
                <a:lnTo>
                  <a:pt x="11830" y="8470"/>
                </a:lnTo>
                <a:lnTo>
                  <a:pt x="11900" y="8400"/>
                </a:lnTo>
                <a:lnTo>
                  <a:pt x="12040" y="8330"/>
                </a:lnTo>
                <a:lnTo>
                  <a:pt x="12180" y="8260"/>
                </a:lnTo>
                <a:lnTo>
                  <a:pt x="15820" y="8260"/>
                </a:lnTo>
                <a:lnTo>
                  <a:pt x="15960" y="8330"/>
                </a:lnTo>
                <a:lnTo>
                  <a:pt x="16100" y="8400"/>
                </a:lnTo>
                <a:lnTo>
                  <a:pt x="16170" y="8470"/>
                </a:lnTo>
                <a:lnTo>
                  <a:pt x="16170" y="8610"/>
                </a:lnTo>
                <a:lnTo>
                  <a:pt x="16170" y="8820"/>
                </a:lnTo>
                <a:lnTo>
                  <a:pt x="16100" y="8890"/>
                </a:lnTo>
                <a:lnTo>
                  <a:pt x="15960" y="8960"/>
                </a:lnTo>
                <a:lnTo>
                  <a:pt x="15820" y="9030"/>
                </a:lnTo>
                <a:lnTo>
                  <a:pt x="12180" y="9030"/>
                </a:lnTo>
                <a:close/>
                <a:moveTo>
                  <a:pt x="11270" y="10780"/>
                </a:moveTo>
                <a:lnTo>
                  <a:pt x="11270" y="10500"/>
                </a:lnTo>
                <a:lnTo>
                  <a:pt x="11410" y="10290"/>
                </a:lnTo>
                <a:lnTo>
                  <a:pt x="4270" y="10290"/>
                </a:lnTo>
                <a:lnTo>
                  <a:pt x="4130" y="9870"/>
                </a:lnTo>
                <a:lnTo>
                  <a:pt x="3850" y="9520"/>
                </a:lnTo>
                <a:lnTo>
                  <a:pt x="3570" y="9310"/>
                </a:lnTo>
                <a:lnTo>
                  <a:pt x="3150" y="9170"/>
                </a:lnTo>
                <a:lnTo>
                  <a:pt x="3150" y="5110"/>
                </a:lnTo>
                <a:lnTo>
                  <a:pt x="3570" y="4970"/>
                </a:lnTo>
                <a:lnTo>
                  <a:pt x="3920" y="4690"/>
                </a:lnTo>
                <a:lnTo>
                  <a:pt x="4130" y="4340"/>
                </a:lnTo>
                <a:lnTo>
                  <a:pt x="4270" y="3920"/>
                </a:lnTo>
                <a:lnTo>
                  <a:pt x="12670" y="3920"/>
                </a:lnTo>
                <a:lnTo>
                  <a:pt x="12880" y="4340"/>
                </a:lnTo>
                <a:lnTo>
                  <a:pt x="13090" y="4690"/>
                </a:lnTo>
                <a:lnTo>
                  <a:pt x="13440" y="4970"/>
                </a:lnTo>
                <a:lnTo>
                  <a:pt x="13860" y="5110"/>
                </a:lnTo>
                <a:lnTo>
                  <a:pt x="13860" y="7840"/>
                </a:lnTo>
                <a:lnTo>
                  <a:pt x="14630" y="7840"/>
                </a:lnTo>
                <a:lnTo>
                  <a:pt x="14630" y="3570"/>
                </a:lnTo>
                <a:lnTo>
                  <a:pt x="14630" y="3430"/>
                </a:lnTo>
                <a:lnTo>
                  <a:pt x="14490" y="3290"/>
                </a:lnTo>
                <a:lnTo>
                  <a:pt x="14350" y="3220"/>
                </a:lnTo>
                <a:lnTo>
                  <a:pt x="14210" y="3150"/>
                </a:lnTo>
                <a:lnTo>
                  <a:pt x="2800" y="3150"/>
                </a:lnTo>
                <a:lnTo>
                  <a:pt x="2660" y="3220"/>
                </a:lnTo>
                <a:lnTo>
                  <a:pt x="2520" y="3290"/>
                </a:lnTo>
                <a:lnTo>
                  <a:pt x="2380" y="3430"/>
                </a:lnTo>
                <a:lnTo>
                  <a:pt x="2380" y="3570"/>
                </a:lnTo>
                <a:lnTo>
                  <a:pt x="2380" y="10640"/>
                </a:lnTo>
                <a:lnTo>
                  <a:pt x="2380" y="10780"/>
                </a:lnTo>
                <a:lnTo>
                  <a:pt x="2520" y="10920"/>
                </a:lnTo>
                <a:lnTo>
                  <a:pt x="2660" y="11060"/>
                </a:lnTo>
                <a:lnTo>
                  <a:pt x="2800" y="11060"/>
                </a:lnTo>
                <a:lnTo>
                  <a:pt x="11340" y="11060"/>
                </a:lnTo>
                <a:lnTo>
                  <a:pt x="11270" y="10780"/>
                </a:lnTo>
                <a:close/>
                <a:moveTo>
                  <a:pt x="12250" y="6370"/>
                </a:moveTo>
                <a:lnTo>
                  <a:pt x="11970" y="6440"/>
                </a:lnTo>
                <a:lnTo>
                  <a:pt x="11760" y="6580"/>
                </a:lnTo>
                <a:lnTo>
                  <a:pt x="11620" y="6790"/>
                </a:lnTo>
                <a:lnTo>
                  <a:pt x="11550" y="7070"/>
                </a:lnTo>
                <a:lnTo>
                  <a:pt x="11620" y="7350"/>
                </a:lnTo>
                <a:lnTo>
                  <a:pt x="11760" y="7560"/>
                </a:lnTo>
                <a:lnTo>
                  <a:pt x="11970" y="7700"/>
                </a:lnTo>
                <a:lnTo>
                  <a:pt x="12250" y="7770"/>
                </a:lnTo>
                <a:lnTo>
                  <a:pt x="12530" y="7700"/>
                </a:lnTo>
                <a:lnTo>
                  <a:pt x="12740" y="7560"/>
                </a:lnTo>
                <a:lnTo>
                  <a:pt x="12880" y="7350"/>
                </a:lnTo>
                <a:lnTo>
                  <a:pt x="12950" y="7070"/>
                </a:lnTo>
                <a:lnTo>
                  <a:pt x="12880" y="6790"/>
                </a:lnTo>
                <a:lnTo>
                  <a:pt x="12740" y="6580"/>
                </a:lnTo>
                <a:lnTo>
                  <a:pt x="12530" y="6440"/>
                </a:lnTo>
                <a:lnTo>
                  <a:pt x="12250" y="6370"/>
                </a:lnTo>
                <a:close/>
                <a:moveTo>
                  <a:pt x="4760" y="6370"/>
                </a:moveTo>
                <a:lnTo>
                  <a:pt x="4480" y="6440"/>
                </a:lnTo>
                <a:lnTo>
                  <a:pt x="4270" y="6580"/>
                </a:lnTo>
                <a:lnTo>
                  <a:pt x="4130" y="6790"/>
                </a:lnTo>
                <a:lnTo>
                  <a:pt x="4060" y="7070"/>
                </a:lnTo>
                <a:lnTo>
                  <a:pt x="4130" y="7350"/>
                </a:lnTo>
                <a:lnTo>
                  <a:pt x="4270" y="7560"/>
                </a:lnTo>
                <a:lnTo>
                  <a:pt x="4480" y="7700"/>
                </a:lnTo>
                <a:lnTo>
                  <a:pt x="4760" y="7770"/>
                </a:lnTo>
                <a:lnTo>
                  <a:pt x="5040" y="7700"/>
                </a:lnTo>
                <a:lnTo>
                  <a:pt x="5250" y="7560"/>
                </a:lnTo>
                <a:lnTo>
                  <a:pt x="5390" y="7350"/>
                </a:lnTo>
                <a:lnTo>
                  <a:pt x="5460" y="7070"/>
                </a:lnTo>
                <a:lnTo>
                  <a:pt x="5390" y="6790"/>
                </a:lnTo>
                <a:lnTo>
                  <a:pt x="5250" y="6580"/>
                </a:lnTo>
                <a:lnTo>
                  <a:pt x="5040" y="6440"/>
                </a:lnTo>
                <a:lnTo>
                  <a:pt x="4760" y="6370"/>
                </a:lnTo>
                <a:close/>
                <a:moveTo>
                  <a:pt x="8470" y="4480"/>
                </a:moveTo>
                <a:lnTo>
                  <a:pt x="8050" y="4550"/>
                </a:lnTo>
                <a:lnTo>
                  <a:pt x="7630" y="4690"/>
                </a:lnTo>
                <a:lnTo>
                  <a:pt x="7210" y="4900"/>
                </a:lnTo>
                <a:lnTo>
                  <a:pt x="6860" y="5250"/>
                </a:lnTo>
                <a:lnTo>
                  <a:pt x="6580" y="5600"/>
                </a:lnTo>
                <a:lnTo>
                  <a:pt x="6370" y="6090"/>
                </a:lnTo>
                <a:lnTo>
                  <a:pt x="6231" y="6580"/>
                </a:lnTo>
                <a:lnTo>
                  <a:pt x="6231" y="7070"/>
                </a:lnTo>
                <a:lnTo>
                  <a:pt x="6231" y="7630"/>
                </a:lnTo>
                <a:lnTo>
                  <a:pt x="6370" y="8120"/>
                </a:lnTo>
                <a:lnTo>
                  <a:pt x="6580" y="8540"/>
                </a:lnTo>
                <a:lnTo>
                  <a:pt x="6860" y="8890"/>
                </a:lnTo>
                <a:lnTo>
                  <a:pt x="7210" y="9240"/>
                </a:lnTo>
                <a:lnTo>
                  <a:pt x="7630" y="9450"/>
                </a:lnTo>
                <a:lnTo>
                  <a:pt x="8050" y="9590"/>
                </a:lnTo>
                <a:lnTo>
                  <a:pt x="8470" y="9660"/>
                </a:lnTo>
                <a:lnTo>
                  <a:pt x="8960" y="9590"/>
                </a:lnTo>
                <a:lnTo>
                  <a:pt x="9380" y="9450"/>
                </a:lnTo>
                <a:lnTo>
                  <a:pt x="9800" y="9240"/>
                </a:lnTo>
                <a:lnTo>
                  <a:pt x="10150" y="8890"/>
                </a:lnTo>
                <a:lnTo>
                  <a:pt x="10430" y="8540"/>
                </a:lnTo>
                <a:lnTo>
                  <a:pt x="10640" y="8120"/>
                </a:lnTo>
                <a:lnTo>
                  <a:pt x="10780" y="7630"/>
                </a:lnTo>
                <a:lnTo>
                  <a:pt x="10780" y="7070"/>
                </a:lnTo>
                <a:lnTo>
                  <a:pt x="10780" y="6580"/>
                </a:lnTo>
                <a:lnTo>
                  <a:pt x="10640" y="6090"/>
                </a:lnTo>
                <a:lnTo>
                  <a:pt x="10430" y="5600"/>
                </a:lnTo>
                <a:lnTo>
                  <a:pt x="10150" y="5250"/>
                </a:lnTo>
                <a:lnTo>
                  <a:pt x="9800" y="4900"/>
                </a:lnTo>
                <a:lnTo>
                  <a:pt x="9380" y="4690"/>
                </a:lnTo>
                <a:lnTo>
                  <a:pt x="8960" y="4550"/>
                </a:lnTo>
                <a:lnTo>
                  <a:pt x="8470" y="4480"/>
                </a:lnTo>
                <a:close/>
                <a:moveTo>
                  <a:pt x="8750" y="8260"/>
                </a:moveTo>
                <a:lnTo>
                  <a:pt x="8750" y="8610"/>
                </a:lnTo>
                <a:lnTo>
                  <a:pt x="8260" y="8610"/>
                </a:lnTo>
                <a:lnTo>
                  <a:pt x="8260" y="8260"/>
                </a:lnTo>
                <a:lnTo>
                  <a:pt x="7770" y="8190"/>
                </a:lnTo>
                <a:lnTo>
                  <a:pt x="7490" y="8120"/>
                </a:lnTo>
                <a:lnTo>
                  <a:pt x="7630" y="7560"/>
                </a:lnTo>
                <a:lnTo>
                  <a:pt x="7980" y="7700"/>
                </a:lnTo>
                <a:lnTo>
                  <a:pt x="8330" y="7770"/>
                </a:lnTo>
                <a:lnTo>
                  <a:pt x="8610" y="7700"/>
                </a:lnTo>
                <a:lnTo>
                  <a:pt x="8680" y="7630"/>
                </a:lnTo>
                <a:lnTo>
                  <a:pt x="8750" y="7560"/>
                </a:lnTo>
                <a:lnTo>
                  <a:pt x="8680" y="7490"/>
                </a:lnTo>
                <a:lnTo>
                  <a:pt x="8610" y="7420"/>
                </a:lnTo>
                <a:lnTo>
                  <a:pt x="8260" y="7280"/>
                </a:lnTo>
                <a:lnTo>
                  <a:pt x="7980" y="7210"/>
                </a:lnTo>
                <a:lnTo>
                  <a:pt x="7700" y="7070"/>
                </a:lnTo>
                <a:lnTo>
                  <a:pt x="7560" y="6860"/>
                </a:lnTo>
                <a:lnTo>
                  <a:pt x="7490" y="6580"/>
                </a:lnTo>
                <a:lnTo>
                  <a:pt x="7560" y="6370"/>
                </a:lnTo>
                <a:lnTo>
                  <a:pt x="7700" y="6160"/>
                </a:lnTo>
                <a:lnTo>
                  <a:pt x="7910" y="5950"/>
                </a:lnTo>
                <a:lnTo>
                  <a:pt x="8260" y="5880"/>
                </a:lnTo>
                <a:lnTo>
                  <a:pt x="8260" y="5530"/>
                </a:lnTo>
                <a:lnTo>
                  <a:pt x="8750" y="5530"/>
                </a:lnTo>
                <a:lnTo>
                  <a:pt x="8750" y="5880"/>
                </a:lnTo>
                <a:lnTo>
                  <a:pt x="9100" y="5880"/>
                </a:lnTo>
                <a:lnTo>
                  <a:pt x="9380" y="5950"/>
                </a:lnTo>
                <a:lnTo>
                  <a:pt x="9240" y="6510"/>
                </a:lnTo>
                <a:lnTo>
                  <a:pt x="9030" y="6370"/>
                </a:lnTo>
                <a:lnTo>
                  <a:pt x="8610" y="6370"/>
                </a:lnTo>
                <a:lnTo>
                  <a:pt x="8330" y="6370"/>
                </a:lnTo>
                <a:lnTo>
                  <a:pt x="8260" y="6510"/>
                </a:lnTo>
                <a:lnTo>
                  <a:pt x="8330" y="6580"/>
                </a:lnTo>
                <a:lnTo>
                  <a:pt x="8400" y="6650"/>
                </a:lnTo>
                <a:lnTo>
                  <a:pt x="8750" y="6790"/>
                </a:lnTo>
                <a:lnTo>
                  <a:pt x="9100" y="6930"/>
                </a:lnTo>
                <a:lnTo>
                  <a:pt x="9310" y="7070"/>
                </a:lnTo>
                <a:lnTo>
                  <a:pt x="9450" y="7280"/>
                </a:lnTo>
                <a:lnTo>
                  <a:pt x="9520" y="7490"/>
                </a:lnTo>
                <a:lnTo>
                  <a:pt x="9450" y="7770"/>
                </a:lnTo>
                <a:lnTo>
                  <a:pt x="9310" y="7980"/>
                </a:lnTo>
                <a:lnTo>
                  <a:pt x="9030" y="8120"/>
                </a:lnTo>
                <a:lnTo>
                  <a:pt x="8750" y="8260"/>
                </a:lnTo>
                <a:close/>
                <a:moveTo>
                  <a:pt x="70" y="4130"/>
                </a:moveTo>
                <a:lnTo>
                  <a:pt x="1890" y="9660"/>
                </a:lnTo>
                <a:lnTo>
                  <a:pt x="1890" y="7280"/>
                </a:lnTo>
                <a:lnTo>
                  <a:pt x="1260" y="5320"/>
                </a:lnTo>
                <a:lnTo>
                  <a:pt x="1470" y="5180"/>
                </a:lnTo>
                <a:lnTo>
                  <a:pt x="1610" y="4970"/>
                </a:lnTo>
                <a:lnTo>
                  <a:pt x="1750" y="4760"/>
                </a:lnTo>
                <a:lnTo>
                  <a:pt x="1890" y="4550"/>
                </a:lnTo>
                <a:lnTo>
                  <a:pt x="1890" y="3570"/>
                </a:lnTo>
                <a:lnTo>
                  <a:pt x="1960" y="3220"/>
                </a:lnTo>
                <a:lnTo>
                  <a:pt x="2170" y="2940"/>
                </a:lnTo>
                <a:lnTo>
                  <a:pt x="350" y="3570"/>
                </a:lnTo>
                <a:lnTo>
                  <a:pt x="140" y="3640"/>
                </a:lnTo>
                <a:lnTo>
                  <a:pt x="70" y="3780"/>
                </a:lnTo>
                <a:lnTo>
                  <a:pt x="0" y="3920"/>
                </a:lnTo>
                <a:lnTo>
                  <a:pt x="70" y="413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 vert="horz" wrap="square" lIns="115131" tIns="57566" rIns="115131" bIns="57566" numCol="1" anchor="t" anchorCtr="0" compatLnSpc="1">
            <a:prstTxWarp prst="textNoShape">
              <a:avLst/>
            </a:prstTxWarp>
            <a:noAutofit/>
          </a:bodyPr>
          <a:lstStyle/>
          <a:p>
            <a:pPr algn="ctr" defTabSz="1535360" fontAlgn="ctr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799" kern="0" dirty="0"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5" name="图形 86">
            <a:extLst>
              <a:ext uri="{FF2B5EF4-FFF2-40B4-BE49-F238E27FC236}">
                <a16:creationId xmlns:a16="http://schemas.microsoft.com/office/drawing/2014/main" xmlns="" id="{9510A95D-4992-4FC2-9D43-09C530CAEB3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46352" y="2410725"/>
            <a:ext cx="317827" cy="4007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346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C6ADB1D9-336D-594D-9418-4BC486843D21}"/>
              </a:ext>
            </a:extLst>
          </p:cNvPr>
          <p:cNvSpPr txBox="1">
            <a:spLocks/>
          </p:cNvSpPr>
          <p:nvPr/>
        </p:nvSpPr>
        <p:spPr>
          <a:xfrm>
            <a:off x="575606" y="435872"/>
            <a:ext cx="11171755" cy="5230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 defTabSz="1187798">
              <a:lnSpc>
                <a:spcPct val="100000"/>
              </a:lnSpc>
              <a:spcBef>
                <a:spcPts val="1299"/>
              </a:spcBef>
              <a:buFont typeface="Arial" panose="020B0604020202020204" pitchFamily="34" charset="0"/>
              <a:buNone/>
              <a:defRPr sz="2800"/>
            </a:lvl1pPr>
            <a:lvl2pPr marL="890849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18"/>
            </a:lvl2pPr>
            <a:lvl3pPr marL="14847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598"/>
            </a:lvl3pPr>
            <a:lvl4pPr marL="20786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4pPr>
            <a:lvl5pPr marL="26725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5pPr>
            <a:lvl6pPr marL="32664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6pPr>
            <a:lvl7pPr marL="3860346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7pPr>
            <a:lvl8pPr marL="4454245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8pPr>
            <a:lvl9pPr marL="5048144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9pPr>
          </a:lstStyle>
          <a:p>
            <a:r>
              <a:rPr lang="en-US" altLang="zh-CN" sz="2799" dirty="0">
                <a:solidFill>
                  <a:srgbClr val="1D1D1A"/>
                </a:solidFill>
              </a:rPr>
              <a:t>All-flash Acceleration for All Scenarios</a:t>
            </a:r>
          </a:p>
        </p:txBody>
      </p:sp>
      <p:sp>
        <p:nvSpPr>
          <p:cNvPr id="269" name="对角圆角矩形 98">
            <a:extLst>
              <a:ext uri="{FF2B5EF4-FFF2-40B4-BE49-F238E27FC236}">
                <a16:creationId xmlns:a16="http://schemas.microsoft.com/office/drawing/2014/main" xmlns="" id="{D54D4B8C-739C-428E-ACD0-4E12F4A88E05}"/>
              </a:ext>
            </a:extLst>
          </p:cNvPr>
          <p:cNvSpPr/>
          <p:nvPr/>
        </p:nvSpPr>
        <p:spPr>
          <a:xfrm>
            <a:off x="4656357" y="1117955"/>
            <a:ext cx="2632613" cy="3724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6350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>
              <a:lnSpc>
                <a:spcPct val="120000"/>
              </a:lnSpc>
            </a:pPr>
            <a:endParaRPr lang="zh-CN" altLang="en-US" sz="1100" kern="0" dirty="0">
              <a:solidFill>
                <a:srgbClr val="C00000"/>
              </a:solidFill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70" name="对角圆角矩形 98">
            <a:extLst>
              <a:ext uri="{FF2B5EF4-FFF2-40B4-BE49-F238E27FC236}">
                <a16:creationId xmlns:a16="http://schemas.microsoft.com/office/drawing/2014/main" xmlns="" id="{D54D4B8C-739C-428E-ACD0-4E12F4A88E05}"/>
              </a:ext>
            </a:extLst>
          </p:cNvPr>
          <p:cNvSpPr/>
          <p:nvPr/>
        </p:nvSpPr>
        <p:spPr>
          <a:xfrm>
            <a:off x="1899088" y="1117955"/>
            <a:ext cx="2632613" cy="3724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6350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>
              <a:lnSpc>
                <a:spcPct val="120000"/>
              </a:lnSpc>
            </a:pPr>
            <a:endParaRPr lang="zh-CN" altLang="en-US" sz="1100" kern="0" dirty="0">
              <a:solidFill>
                <a:srgbClr val="C00000"/>
              </a:solidFill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72" name="对角圆角矩形 98">
            <a:extLst>
              <a:ext uri="{FF2B5EF4-FFF2-40B4-BE49-F238E27FC236}">
                <a16:creationId xmlns:a16="http://schemas.microsoft.com/office/drawing/2014/main" xmlns="" id="{D54D4B8C-739C-428E-ACD0-4E12F4A88E05}"/>
              </a:ext>
            </a:extLst>
          </p:cNvPr>
          <p:cNvSpPr/>
          <p:nvPr/>
        </p:nvSpPr>
        <p:spPr>
          <a:xfrm>
            <a:off x="7415698" y="1117955"/>
            <a:ext cx="2632613" cy="3724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6350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>
              <a:lnSpc>
                <a:spcPct val="120000"/>
              </a:lnSpc>
            </a:pPr>
            <a:endParaRPr lang="zh-CN" altLang="en-US" sz="1100" kern="0" dirty="0">
              <a:solidFill>
                <a:srgbClr val="C00000"/>
              </a:solidFill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73" name="文本框 588"/>
          <p:cNvSpPr txBox="1"/>
          <p:nvPr/>
        </p:nvSpPr>
        <p:spPr>
          <a:xfrm>
            <a:off x="5268560" y="1219581"/>
            <a:ext cx="633910" cy="1692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b="1" dirty="0">
                <a:solidFill>
                  <a:srgbClr val="EBEBEB">
                    <a:lumMod val="10000"/>
                  </a:srgbClr>
                </a:solidFill>
              </a:rPr>
              <a:t>Finance</a:t>
            </a:r>
          </a:p>
        </p:txBody>
      </p:sp>
      <p:sp>
        <p:nvSpPr>
          <p:cNvPr id="274" name="文本框 620"/>
          <p:cNvSpPr txBox="1"/>
          <p:nvPr/>
        </p:nvSpPr>
        <p:spPr>
          <a:xfrm>
            <a:off x="5997972" y="1181124"/>
            <a:ext cx="1119780" cy="246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solidFill>
                  <a:srgbClr val="EBEBEB">
                    <a:lumMod val="10000"/>
                  </a:srgbClr>
                </a:solidFill>
              </a:rPr>
              <a:t>Core banking system</a:t>
            </a:r>
          </a:p>
          <a:p>
            <a:r>
              <a:rPr lang="en-US" sz="800" dirty="0">
                <a:solidFill>
                  <a:srgbClr val="EBEBEB">
                    <a:lumMod val="10000"/>
                  </a:srgbClr>
                </a:solidFill>
              </a:rPr>
              <a:t>Channel access system</a:t>
            </a:r>
          </a:p>
        </p:txBody>
      </p:sp>
      <p:grpSp>
        <p:nvGrpSpPr>
          <p:cNvPr id="275" name="组合 374"/>
          <p:cNvGrpSpPr>
            <a:grpSpLocks/>
          </p:cNvGrpSpPr>
          <p:nvPr/>
        </p:nvGrpSpPr>
        <p:grpSpPr bwMode="auto">
          <a:xfrm>
            <a:off x="4973862" y="1178728"/>
            <a:ext cx="238058" cy="250917"/>
            <a:chOff x="4725988" y="1738313"/>
            <a:chExt cx="449263" cy="487363"/>
          </a:xfrm>
          <a:solidFill>
            <a:schemeClr val="bg2">
              <a:lumMod val="75000"/>
            </a:schemeClr>
          </a:solidFill>
        </p:grpSpPr>
        <p:sp>
          <p:nvSpPr>
            <p:cNvPr id="276" name="Oval 42"/>
            <p:cNvSpPr>
              <a:spLocks noChangeArrowheads="1"/>
            </p:cNvSpPr>
            <p:nvPr/>
          </p:nvSpPr>
          <p:spPr bwMode="auto">
            <a:xfrm>
              <a:off x="4965701" y="2170113"/>
              <a:ext cx="52388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7" name="Oval 43"/>
            <p:cNvSpPr>
              <a:spLocks noChangeArrowheads="1"/>
            </p:cNvSpPr>
            <p:nvPr/>
          </p:nvSpPr>
          <p:spPr bwMode="auto">
            <a:xfrm>
              <a:off x="4883151" y="2170113"/>
              <a:ext cx="53975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8" name="Freeform 44"/>
            <p:cNvSpPr>
              <a:spLocks/>
            </p:cNvSpPr>
            <p:nvPr/>
          </p:nvSpPr>
          <p:spPr bwMode="auto">
            <a:xfrm>
              <a:off x="4725988" y="1835151"/>
              <a:ext cx="449263" cy="374650"/>
            </a:xfrm>
            <a:custGeom>
              <a:avLst/>
              <a:gdLst>
                <a:gd name="T0" fmla="*/ 2147483646 w 335"/>
                <a:gd name="T1" fmla="*/ 2147483646 h 279"/>
                <a:gd name="T2" fmla="*/ 2147483646 w 335"/>
                <a:gd name="T3" fmla="*/ 2147483646 h 279"/>
                <a:gd name="T4" fmla="*/ 0 w 335"/>
                <a:gd name="T5" fmla="*/ 2147483646 h 279"/>
                <a:gd name="T6" fmla="*/ 2147483646 w 335"/>
                <a:gd name="T7" fmla="*/ 0 h 279"/>
                <a:gd name="T8" fmla="*/ 2147483646 w 335"/>
                <a:gd name="T9" fmla="*/ 2147483646 h 279"/>
                <a:gd name="T10" fmla="*/ 2147483646 w 335"/>
                <a:gd name="T11" fmla="*/ 2147483646 h 279"/>
                <a:gd name="T12" fmla="*/ 2147483646 w 335"/>
                <a:gd name="T13" fmla="*/ 2147483646 h 279"/>
                <a:gd name="T14" fmla="*/ 2147483646 w 335"/>
                <a:gd name="T15" fmla="*/ 2147483646 h 279"/>
                <a:gd name="T16" fmla="*/ 2147483646 w 335"/>
                <a:gd name="T17" fmla="*/ 2147483646 h 279"/>
                <a:gd name="T18" fmla="*/ 2147483646 w 335"/>
                <a:gd name="T19" fmla="*/ 2147483646 h 279"/>
                <a:gd name="T20" fmla="*/ 2147483646 w 335"/>
                <a:gd name="T21" fmla="*/ 2147483646 h 279"/>
                <a:gd name="T22" fmla="*/ 2147483646 w 335"/>
                <a:gd name="T23" fmla="*/ 2147483646 h 279"/>
                <a:gd name="T24" fmla="*/ 2147483646 w 335"/>
                <a:gd name="T25" fmla="*/ 2147483646 h 279"/>
                <a:gd name="T26" fmla="*/ 2147483646 w 335"/>
                <a:gd name="T27" fmla="*/ 2147483646 h 2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5"/>
                <a:gd name="T43" fmla="*/ 0 h 279"/>
                <a:gd name="T44" fmla="*/ 335 w 335"/>
                <a:gd name="T45" fmla="*/ 279 h 27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5" h="279">
                  <a:moveTo>
                    <a:pt x="136" y="278"/>
                  </a:moveTo>
                  <a:cubicBezTo>
                    <a:pt x="135" y="278"/>
                    <a:pt x="135" y="278"/>
                    <a:pt x="134" y="278"/>
                  </a:cubicBezTo>
                  <a:cubicBezTo>
                    <a:pt x="56" y="267"/>
                    <a:pt x="0" y="216"/>
                    <a:pt x="0" y="158"/>
                  </a:cubicBezTo>
                  <a:cubicBezTo>
                    <a:pt x="0" y="87"/>
                    <a:pt x="77" y="0"/>
                    <a:pt x="168" y="0"/>
                  </a:cubicBezTo>
                  <a:cubicBezTo>
                    <a:pt x="258" y="0"/>
                    <a:pt x="335" y="87"/>
                    <a:pt x="335" y="158"/>
                  </a:cubicBezTo>
                  <a:cubicBezTo>
                    <a:pt x="335" y="216"/>
                    <a:pt x="279" y="267"/>
                    <a:pt x="201" y="278"/>
                  </a:cubicBezTo>
                  <a:cubicBezTo>
                    <a:pt x="196" y="279"/>
                    <a:pt x="191" y="276"/>
                    <a:pt x="191" y="271"/>
                  </a:cubicBezTo>
                  <a:cubicBezTo>
                    <a:pt x="190" y="266"/>
                    <a:pt x="193" y="261"/>
                    <a:pt x="198" y="261"/>
                  </a:cubicBezTo>
                  <a:cubicBezTo>
                    <a:pt x="267" y="250"/>
                    <a:pt x="317" y="207"/>
                    <a:pt x="317" y="158"/>
                  </a:cubicBezTo>
                  <a:cubicBezTo>
                    <a:pt x="317" y="103"/>
                    <a:pt x="253" y="18"/>
                    <a:pt x="168" y="18"/>
                  </a:cubicBezTo>
                  <a:cubicBezTo>
                    <a:pt x="82" y="18"/>
                    <a:pt x="18" y="103"/>
                    <a:pt x="18" y="158"/>
                  </a:cubicBezTo>
                  <a:cubicBezTo>
                    <a:pt x="18" y="207"/>
                    <a:pt x="68" y="250"/>
                    <a:pt x="137" y="261"/>
                  </a:cubicBezTo>
                  <a:cubicBezTo>
                    <a:pt x="142" y="261"/>
                    <a:pt x="145" y="266"/>
                    <a:pt x="145" y="271"/>
                  </a:cubicBezTo>
                  <a:cubicBezTo>
                    <a:pt x="144" y="275"/>
                    <a:pt x="140" y="278"/>
                    <a:pt x="136" y="2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79" name="Freeform 45"/>
            <p:cNvSpPr>
              <a:spLocks noEditPoints="1"/>
            </p:cNvSpPr>
            <p:nvPr/>
          </p:nvSpPr>
          <p:spPr bwMode="auto">
            <a:xfrm>
              <a:off x="4867276" y="1738313"/>
              <a:ext cx="168275" cy="95250"/>
            </a:xfrm>
            <a:custGeom>
              <a:avLst/>
              <a:gdLst>
                <a:gd name="T0" fmla="*/ 2147483646 w 125"/>
                <a:gd name="T1" fmla="*/ 2147483646 h 70"/>
                <a:gd name="T2" fmla="*/ 2147483646 w 125"/>
                <a:gd name="T3" fmla="*/ 2147483646 h 70"/>
                <a:gd name="T4" fmla="*/ 2147483646 w 125"/>
                <a:gd name="T5" fmla="*/ 2147483646 h 70"/>
                <a:gd name="T6" fmla="*/ 2147483646 w 125"/>
                <a:gd name="T7" fmla="*/ 2147483646 h 70"/>
                <a:gd name="T8" fmla="*/ 2147483646 w 125"/>
                <a:gd name="T9" fmla="*/ 2147483646 h 70"/>
                <a:gd name="T10" fmla="*/ 2147483646 w 125"/>
                <a:gd name="T11" fmla="*/ 0 h 70"/>
                <a:gd name="T12" fmla="*/ 2147483646 w 125"/>
                <a:gd name="T13" fmla="*/ 0 h 70"/>
                <a:gd name="T14" fmla="*/ 2147483646 w 125"/>
                <a:gd name="T15" fmla="*/ 2147483646 h 70"/>
                <a:gd name="T16" fmla="*/ 2147483646 w 125"/>
                <a:gd name="T17" fmla="*/ 2147483646 h 70"/>
                <a:gd name="T18" fmla="*/ 2147483646 w 125"/>
                <a:gd name="T19" fmla="*/ 2147483646 h 70"/>
                <a:gd name="T20" fmla="*/ 2147483646 w 125"/>
                <a:gd name="T21" fmla="*/ 2147483646 h 70"/>
                <a:gd name="T22" fmla="*/ 2147483646 w 125"/>
                <a:gd name="T23" fmla="*/ 2147483646 h 70"/>
                <a:gd name="T24" fmla="*/ 2147483646 w 125"/>
                <a:gd name="T25" fmla="*/ 2147483646 h 70"/>
                <a:gd name="T26" fmla="*/ 2147483646 w 125"/>
                <a:gd name="T27" fmla="*/ 2147483646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5"/>
                <a:gd name="T49" fmla="*/ 0 h 70"/>
                <a:gd name="T50" fmla="*/ 125 w 125"/>
                <a:gd name="T51" fmla="*/ 70 h 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5" h="70">
                  <a:moveTo>
                    <a:pt x="86" y="70"/>
                  </a:moveTo>
                  <a:cubicBezTo>
                    <a:pt x="37" y="70"/>
                    <a:pt x="37" y="70"/>
                    <a:pt x="37" y="70"/>
                  </a:cubicBezTo>
                  <a:cubicBezTo>
                    <a:pt x="34" y="70"/>
                    <a:pt x="31" y="69"/>
                    <a:pt x="29" y="6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0"/>
                    <a:pt x="0" y="7"/>
                    <a:pt x="2" y="4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9" y="0"/>
                    <a:pt x="121" y="1"/>
                    <a:pt x="123" y="4"/>
                  </a:cubicBezTo>
                  <a:cubicBezTo>
                    <a:pt x="125" y="7"/>
                    <a:pt x="125" y="10"/>
                    <a:pt x="123" y="13"/>
                  </a:cubicBezTo>
                  <a:cubicBezTo>
                    <a:pt x="94" y="66"/>
                    <a:pt x="94" y="66"/>
                    <a:pt x="94" y="66"/>
                  </a:cubicBezTo>
                  <a:cubicBezTo>
                    <a:pt x="93" y="69"/>
                    <a:pt x="90" y="70"/>
                    <a:pt x="86" y="70"/>
                  </a:cubicBezTo>
                  <a:close/>
                  <a:moveTo>
                    <a:pt x="42" y="52"/>
                  </a:moveTo>
                  <a:cubicBezTo>
                    <a:pt x="81" y="52"/>
                    <a:pt x="81" y="52"/>
                    <a:pt x="81" y="5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42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80" name="Freeform 183"/>
            <p:cNvSpPr>
              <a:spLocks/>
            </p:cNvSpPr>
            <p:nvPr/>
          </p:nvSpPr>
          <p:spPr bwMode="auto">
            <a:xfrm>
              <a:off x="4895851" y="1936751"/>
              <a:ext cx="111125" cy="171450"/>
            </a:xfrm>
            <a:custGeom>
              <a:avLst/>
              <a:gdLst>
                <a:gd name="T0" fmla="*/ 2147483646 w 82"/>
                <a:gd name="T1" fmla="*/ 2147483646 h 127"/>
                <a:gd name="T2" fmla="*/ 2147483646 w 82"/>
                <a:gd name="T3" fmla="*/ 2147483646 h 127"/>
                <a:gd name="T4" fmla="*/ 2147483646 w 82"/>
                <a:gd name="T5" fmla="*/ 2147483646 h 127"/>
                <a:gd name="T6" fmla="*/ 2147483646 w 82"/>
                <a:gd name="T7" fmla="*/ 2147483646 h 127"/>
                <a:gd name="T8" fmla="*/ 2147483646 w 82"/>
                <a:gd name="T9" fmla="*/ 2147483646 h 127"/>
                <a:gd name="T10" fmla="*/ 2147483646 w 82"/>
                <a:gd name="T11" fmla="*/ 2147483646 h 127"/>
                <a:gd name="T12" fmla="*/ 2147483646 w 82"/>
                <a:gd name="T13" fmla="*/ 2147483646 h 127"/>
                <a:gd name="T14" fmla="*/ 2147483646 w 82"/>
                <a:gd name="T15" fmla="*/ 2147483646 h 127"/>
                <a:gd name="T16" fmla="*/ 0 w 82"/>
                <a:gd name="T17" fmla="*/ 2147483646 h 127"/>
                <a:gd name="T18" fmla="*/ 2147483646 w 82"/>
                <a:gd name="T19" fmla="*/ 0 h 127"/>
                <a:gd name="T20" fmla="*/ 2147483646 w 82"/>
                <a:gd name="T21" fmla="*/ 0 h 127"/>
                <a:gd name="T22" fmla="*/ 2147483646 w 82"/>
                <a:gd name="T23" fmla="*/ 2147483646 h 127"/>
                <a:gd name="T24" fmla="*/ 2147483646 w 82"/>
                <a:gd name="T25" fmla="*/ 2147483646 h 127"/>
                <a:gd name="T26" fmla="*/ 2147483646 w 82"/>
                <a:gd name="T27" fmla="*/ 2147483646 h 127"/>
                <a:gd name="T28" fmla="*/ 2147483646 w 82"/>
                <a:gd name="T29" fmla="*/ 2147483646 h 127"/>
                <a:gd name="T30" fmla="*/ 2147483646 w 82"/>
                <a:gd name="T31" fmla="*/ 2147483646 h 127"/>
                <a:gd name="T32" fmla="*/ 2147483646 w 82"/>
                <a:gd name="T33" fmla="*/ 2147483646 h 127"/>
                <a:gd name="T34" fmla="*/ 2147483646 w 82"/>
                <a:gd name="T35" fmla="*/ 2147483646 h 127"/>
                <a:gd name="T36" fmla="*/ 2147483646 w 82"/>
                <a:gd name="T37" fmla="*/ 2147483646 h 1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127"/>
                <a:gd name="T59" fmla="*/ 82 w 82"/>
                <a:gd name="T60" fmla="*/ 127 h 1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127">
                  <a:moveTo>
                    <a:pt x="45" y="127"/>
                  </a:moveTo>
                  <a:cubicBezTo>
                    <a:pt x="13" y="127"/>
                    <a:pt x="13" y="127"/>
                    <a:pt x="13" y="127"/>
                  </a:cubicBezTo>
                  <a:cubicBezTo>
                    <a:pt x="8" y="127"/>
                    <a:pt x="4" y="123"/>
                    <a:pt x="4" y="118"/>
                  </a:cubicBezTo>
                  <a:cubicBezTo>
                    <a:pt x="4" y="113"/>
                    <a:pt x="8" y="109"/>
                    <a:pt x="13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55" y="109"/>
                    <a:pt x="64" y="101"/>
                    <a:pt x="64" y="91"/>
                  </a:cubicBezTo>
                  <a:cubicBezTo>
                    <a:pt x="64" y="81"/>
                    <a:pt x="55" y="73"/>
                    <a:pt x="45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16" y="73"/>
                    <a:pt x="0" y="57"/>
                    <a:pt x="0" y="37"/>
                  </a:cubicBezTo>
                  <a:cubicBezTo>
                    <a:pt x="0" y="17"/>
                    <a:pt x="16" y="0"/>
                    <a:pt x="3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4" y="0"/>
                    <a:pt x="78" y="4"/>
                    <a:pt x="78" y="9"/>
                  </a:cubicBezTo>
                  <a:cubicBezTo>
                    <a:pt x="78" y="14"/>
                    <a:pt x="74" y="18"/>
                    <a:pt x="69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26" y="18"/>
                    <a:pt x="18" y="27"/>
                    <a:pt x="18" y="37"/>
                  </a:cubicBezTo>
                  <a:cubicBezTo>
                    <a:pt x="18" y="47"/>
                    <a:pt x="26" y="55"/>
                    <a:pt x="36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65" y="55"/>
                    <a:pt x="82" y="71"/>
                    <a:pt x="82" y="91"/>
                  </a:cubicBezTo>
                  <a:cubicBezTo>
                    <a:pt x="82" y="111"/>
                    <a:pt x="65" y="127"/>
                    <a:pt x="45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81" name="Freeform 184"/>
            <p:cNvSpPr>
              <a:spLocks/>
            </p:cNvSpPr>
            <p:nvPr/>
          </p:nvSpPr>
          <p:spPr bwMode="auto">
            <a:xfrm>
              <a:off x="4938713" y="1919288"/>
              <a:ext cx="25400" cy="207963"/>
            </a:xfrm>
            <a:custGeom>
              <a:avLst/>
              <a:gdLst>
                <a:gd name="T0" fmla="*/ 2147483646 w 18"/>
                <a:gd name="T1" fmla="*/ 2147483646 h 155"/>
                <a:gd name="T2" fmla="*/ 0 w 18"/>
                <a:gd name="T3" fmla="*/ 2147483646 h 155"/>
                <a:gd name="T4" fmla="*/ 0 w 18"/>
                <a:gd name="T5" fmla="*/ 2147483646 h 155"/>
                <a:gd name="T6" fmla="*/ 2147483646 w 18"/>
                <a:gd name="T7" fmla="*/ 0 h 155"/>
                <a:gd name="T8" fmla="*/ 2147483646 w 18"/>
                <a:gd name="T9" fmla="*/ 2147483646 h 155"/>
                <a:gd name="T10" fmla="*/ 2147483646 w 18"/>
                <a:gd name="T11" fmla="*/ 2147483646 h 155"/>
                <a:gd name="T12" fmla="*/ 2147483646 w 18"/>
                <a:gd name="T13" fmla="*/ 2147483646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55"/>
                <a:gd name="T23" fmla="*/ 18 w 18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55">
                  <a:moveTo>
                    <a:pt x="9" y="155"/>
                  </a:moveTo>
                  <a:cubicBezTo>
                    <a:pt x="4" y="155"/>
                    <a:pt x="0" y="151"/>
                    <a:pt x="0" y="14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6"/>
                    <a:pt x="18" y="146"/>
                    <a:pt x="18" y="146"/>
                  </a:cubicBezTo>
                  <a:cubicBezTo>
                    <a:pt x="18" y="151"/>
                    <a:pt x="14" y="155"/>
                    <a:pt x="9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</p:grpSp>
      <p:sp>
        <p:nvSpPr>
          <p:cNvPr id="282" name="文本框 606"/>
          <p:cNvSpPr txBox="1"/>
          <p:nvPr/>
        </p:nvSpPr>
        <p:spPr>
          <a:xfrm>
            <a:off x="2421658" y="1219581"/>
            <a:ext cx="824527" cy="1692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b="1" dirty="0">
                <a:solidFill>
                  <a:srgbClr val="EBEBEB">
                    <a:lumMod val="10000"/>
                  </a:srgbClr>
                </a:solidFill>
              </a:rPr>
              <a:t>Government</a:t>
            </a:r>
          </a:p>
        </p:txBody>
      </p:sp>
      <p:sp>
        <p:nvSpPr>
          <p:cNvPr id="283" name="文本框 624"/>
          <p:cNvSpPr txBox="1"/>
          <p:nvPr/>
        </p:nvSpPr>
        <p:spPr>
          <a:xfrm>
            <a:off x="3346420" y="1181124"/>
            <a:ext cx="1234031" cy="246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" dirty="0">
                <a:solidFill>
                  <a:srgbClr val="EBEBEB">
                    <a:lumMod val="10000"/>
                  </a:srgbClr>
                </a:solidFill>
              </a:rPr>
              <a:t>Core</a:t>
            </a:r>
            <a:r>
              <a:rPr lang="en-US" sz="800" dirty="0">
                <a:solidFill>
                  <a:srgbClr val="EBEBEB">
                    <a:lumMod val="10000"/>
                  </a:srgbClr>
                </a:solidFill>
              </a:rPr>
              <a:t> tax admin</a:t>
            </a:r>
          </a:p>
          <a:p>
            <a:r>
              <a:rPr lang="en-US" sz="800" dirty="0">
                <a:solidFill>
                  <a:srgbClr val="EBEBEB">
                    <a:lumMod val="10000"/>
                  </a:srgbClr>
                </a:solidFill>
              </a:rPr>
              <a:t>Customs clearance </a:t>
            </a:r>
            <a:r>
              <a:rPr lang="en-US" sz="800" dirty="0" err="1">
                <a:solidFill>
                  <a:srgbClr val="EBEBEB">
                    <a:lumMod val="10000"/>
                  </a:srgbClr>
                </a:solidFill>
              </a:rPr>
              <a:t>mgmt</a:t>
            </a:r>
            <a:endParaRPr lang="en-US" sz="800" dirty="0">
              <a:solidFill>
                <a:srgbClr val="EBEBEB">
                  <a:lumMod val="10000"/>
                </a:srgbClr>
              </a:solidFill>
            </a:endParaRPr>
          </a:p>
        </p:txBody>
      </p:sp>
      <p:grpSp>
        <p:nvGrpSpPr>
          <p:cNvPr id="284" name="组合 468"/>
          <p:cNvGrpSpPr>
            <a:grpSpLocks/>
          </p:cNvGrpSpPr>
          <p:nvPr/>
        </p:nvGrpSpPr>
        <p:grpSpPr bwMode="auto">
          <a:xfrm>
            <a:off x="2019910" y="1165877"/>
            <a:ext cx="277092" cy="276619"/>
            <a:chOff x="7108826" y="566738"/>
            <a:chExt cx="698500" cy="646113"/>
          </a:xfrm>
          <a:solidFill>
            <a:schemeClr val="bg2">
              <a:lumMod val="75000"/>
            </a:schemeClr>
          </a:solidFill>
        </p:grpSpPr>
        <p:sp>
          <p:nvSpPr>
            <p:cNvPr id="285" name="Freeform 512"/>
            <p:cNvSpPr>
              <a:spLocks/>
            </p:cNvSpPr>
            <p:nvPr/>
          </p:nvSpPr>
          <p:spPr bwMode="auto">
            <a:xfrm>
              <a:off x="7237413" y="714376"/>
              <a:ext cx="423863" cy="441325"/>
            </a:xfrm>
            <a:custGeom>
              <a:avLst/>
              <a:gdLst>
                <a:gd name="T0" fmla="*/ 2147483646 w 315"/>
                <a:gd name="T1" fmla="*/ 2147483646 h 328"/>
                <a:gd name="T2" fmla="*/ 2147483646 w 315"/>
                <a:gd name="T3" fmla="*/ 2147483646 h 328"/>
                <a:gd name="T4" fmla="*/ 2147483646 w 315"/>
                <a:gd name="T5" fmla="*/ 2147483646 h 328"/>
                <a:gd name="T6" fmla="*/ 2147483646 w 315"/>
                <a:gd name="T7" fmla="*/ 2147483646 h 328"/>
                <a:gd name="T8" fmla="*/ 2147483646 w 315"/>
                <a:gd name="T9" fmla="*/ 2147483646 h 328"/>
                <a:gd name="T10" fmla="*/ 2147483646 w 315"/>
                <a:gd name="T11" fmla="*/ 2147483646 h 328"/>
                <a:gd name="T12" fmla="*/ 2147483646 w 315"/>
                <a:gd name="T13" fmla="*/ 2147483646 h 328"/>
                <a:gd name="T14" fmla="*/ 0 w 315"/>
                <a:gd name="T15" fmla="*/ 2147483646 h 328"/>
                <a:gd name="T16" fmla="*/ 0 w 315"/>
                <a:gd name="T17" fmla="*/ 2147483646 h 328"/>
                <a:gd name="T18" fmla="*/ 2147483646 w 315"/>
                <a:gd name="T19" fmla="*/ 0 h 328"/>
                <a:gd name="T20" fmla="*/ 2147483646 w 315"/>
                <a:gd name="T21" fmla="*/ 0 h 328"/>
                <a:gd name="T22" fmla="*/ 2147483646 w 315"/>
                <a:gd name="T23" fmla="*/ 2147483646 h 328"/>
                <a:gd name="T24" fmla="*/ 2147483646 w 315"/>
                <a:gd name="T25" fmla="*/ 2147483646 h 3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5"/>
                <a:gd name="T40" fmla="*/ 0 h 328"/>
                <a:gd name="T41" fmla="*/ 315 w 315"/>
                <a:gd name="T42" fmla="*/ 328 h 3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5" h="328">
                  <a:moveTo>
                    <a:pt x="315" y="328"/>
                  </a:moveTo>
                  <a:cubicBezTo>
                    <a:pt x="297" y="328"/>
                    <a:pt x="297" y="328"/>
                    <a:pt x="297" y="328"/>
                  </a:cubicBezTo>
                  <a:cubicBezTo>
                    <a:pt x="297" y="32"/>
                    <a:pt x="297" y="32"/>
                    <a:pt x="297" y="32"/>
                  </a:cubicBezTo>
                  <a:cubicBezTo>
                    <a:pt x="297" y="24"/>
                    <a:pt x="291" y="18"/>
                    <a:pt x="283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4" y="18"/>
                    <a:pt x="18" y="24"/>
                    <a:pt x="18" y="32"/>
                  </a:cubicBezTo>
                  <a:cubicBezTo>
                    <a:pt x="18" y="328"/>
                    <a:pt x="18" y="328"/>
                    <a:pt x="18" y="328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01" y="0"/>
                    <a:pt x="315" y="14"/>
                    <a:pt x="315" y="32"/>
                  </a:cubicBezTo>
                  <a:lnTo>
                    <a:pt x="315" y="3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86" name="Freeform 513"/>
            <p:cNvSpPr>
              <a:spLocks/>
            </p:cNvSpPr>
            <p:nvPr/>
          </p:nvSpPr>
          <p:spPr bwMode="auto">
            <a:xfrm>
              <a:off x="7578726" y="1057276"/>
              <a:ext cx="212725" cy="111125"/>
            </a:xfrm>
            <a:custGeom>
              <a:avLst/>
              <a:gdLst>
                <a:gd name="T0" fmla="*/ 2147483646 w 158"/>
                <a:gd name="T1" fmla="*/ 2147483646 h 83"/>
                <a:gd name="T2" fmla="*/ 0 w 158"/>
                <a:gd name="T3" fmla="*/ 2147483646 h 83"/>
                <a:gd name="T4" fmla="*/ 0 w 158"/>
                <a:gd name="T5" fmla="*/ 2147483646 h 83"/>
                <a:gd name="T6" fmla="*/ 2147483646 w 158"/>
                <a:gd name="T7" fmla="*/ 2147483646 h 83"/>
                <a:gd name="T8" fmla="*/ 2147483646 w 158"/>
                <a:gd name="T9" fmla="*/ 2147483646 h 83"/>
                <a:gd name="T10" fmla="*/ 2147483646 w 158"/>
                <a:gd name="T11" fmla="*/ 0 h 83"/>
                <a:gd name="T12" fmla="*/ 2147483646 w 158"/>
                <a:gd name="T13" fmla="*/ 0 h 83"/>
                <a:gd name="T14" fmla="*/ 2147483646 w 158"/>
                <a:gd name="T15" fmla="*/ 2147483646 h 83"/>
                <a:gd name="T16" fmla="*/ 2147483646 w 158"/>
                <a:gd name="T17" fmla="*/ 2147483646 h 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"/>
                <a:gd name="T28" fmla="*/ 0 h 83"/>
                <a:gd name="T29" fmla="*/ 158 w 158"/>
                <a:gd name="T30" fmla="*/ 83 h 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" h="83">
                  <a:moveTo>
                    <a:pt x="127" y="83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27" y="65"/>
                    <a:pt x="127" y="65"/>
                    <a:pt x="127" y="65"/>
                  </a:cubicBezTo>
                  <a:cubicBezTo>
                    <a:pt x="134" y="65"/>
                    <a:pt x="140" y="59"/>
                    <a:pt x="140" y="52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8" y="69"/>
                    <a:pt x="144" y="83"/>
                    <a:pt x="127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87" name="Freeform 514"/>
            <p:cNvSpPr>
              <a:spLocks/>
            </p:cNvSpPr>
            <p:nvPr/>
          </p:nvSpPr>
          <p:spPr bwMode="auto">
            <a:xfrm>
              <a:off x="7650163" y="869951"/>
              <a:ext cx="141288" cy="104775"/>
            </a:xfrm>
            <a:custGeom>
              <a:avLst/>
              <a:gdLst>
                <a:gd name="T0" fmla="*/ 2147483646 w 105"/>
                <a:gd name="T1" fmla="*/ 2147483646 h 78"/>
                <a:gd name="T2" fmla="*/ 2147483646 w 105"/>
                <a:gd name="T3" fmla="*/ 2147483646 h 78"/>
                <a:gd name="T4" fmla="*/ 2147483646 w 105"/>
                <a:gd name="T5" fmla="*/ 2147483646 h 78"/>
                <a:gd name="T6" fmla="*/ 2147483646 w 105"/>
                <a:gd name="T7" fmla="*/ 2147483646 h 78"/>
                <a:gd name="T8" fmla="*/ 0 w 105"/>
                <a:gd name="T9" fmla="*/ 2147483646 h 78"/>
                <a:gd name="T10" fmla="*/ 0 w 105"/>
                <a:gd name="T11" fmla="*/ 0 h 78"/>
                <a:gd name="T12" fmla="*/ 2147483646 w 105"/>
                <a:gd name="T13" fmla="*/ 0 h 78"/>
                <a:gd name="T14" fmla="*/ 2147483646 w 105"/>
                <a:gd name="T15" fmla="*/ 2147483646 h 78"/>
                <a:gd name="T16" fmla="*/ 2147483646 w 105"/>
                <a:gd name="T17" fmla="*/ 2147483646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5"/>
                <a:gd name="T28" fmla="*/ 0 h 78"/>
                <a:gd name="T29" fmla="*/ 105 w 105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5" h="78">
                  <a:moveTo>
                    <a:pt x="105" y="78"/>
                  </a:moveTo>
                  <a:cubicBezTo>
                    <a:pt x="87" y="78"/>
                    <a:pt x="87" y="78"/>
                    <a:pt x="87" y="78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7" y="24"/>
                    <a:pt x="81" y="18"/>
                    <a:pt x="7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91" y="0"/>
                    <a:pt x="105" y="14"/>
                    <a:pt x="105" y="32"/>
                  </a:cubicBezTo>
                  <a:lnTo>
                    <a:pt x="105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88" name="Freeform 515"/>
            <p:cNvSpPr>
              <a:spLocks/>
            </p:cNvSpPr>
            <p:nvPr/>
          </p:nvSpPr>
          <p:spPr bwMode="auto">
            <a:xfrm>
              <a:off x="7108826" y="869951"/>
              <a:ext cx="212725" cy="298450"/>
            </a:xfrm>
            <a:custGeom>
              <a:avLst/>
              <a:gdLst>
                <a:gd name="T0" fmla="*/ 2147483646 w 158"/>
                <a:gd name="T1" fmla="*/ 2147483646 h 222"/>
                <a:gd name="T2" fmla="*/ 2147483646 w 158"/>
                <a:gd name="T3" fmla="*/ 2147483646 h 222"/>
                <a:gd name="T4" fmla="*/ 0 w 158"/>
                <a:gd name="T5" fmla="*/ 2147483646 h 222"/>
                <a:gd name="T6" fmla="*/ 0 w 158"/>
                <a:gd name="T7" fmla="*/ 2147483646 h 222"/>
                <a:gd name="T8" fmla="*/ 2147483646 w 158"/>
                <a:gd name="T9" fmla="*/ 0 h 222"/>
                <a:gd name="T10" fmla="*/ 2147483646 w 158"/>
                <a:gd name="T11" fmla="*/ 0 h 222"/>
                <a:gd name="T12" fmla="*/ 2147483646 w 158"/>
                <a:gd name="T13" fmla="*/ 2147483646 h 222"/>
                <a:gd name="T14" fmla="*/ 2147483646 w 158"/>
                <a:gd name="T15" fmla="*/ 2147483646 h 222"/>
                <a:gd name="T16" fmla="*/ 2147483646 w 158"/>
                <a:gd name="T17" fmla="*/ 2147483646 h 222"/>
                <a:gd name="T18" fmla="*/ 2147483646 w 158"/>
                <a:gd name="T19" fmla="*/ 2147483646 h 222"/>
                <a:gd name="T20" fmla="*/ 2147483646 w 158"/>
                <a:gd name="T21" fmla="*/ 2147483646 h 222"/>
                <a:gd name="T22" fmla="*/ 2147483646 w 158"/>
                <a:gd name="T23" fmla="*/ 2147483646 h 222"/>
                <a:gd name="T24" fmla="*/ 2147483646 w 158"/>
                <a:gd name="T25" fmla="*/ 2147483646 h 2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22"/>
                <a:gd name="T41" fmla="*/ 158 w 158"/>
                <a:gd name="T42" fmla="*/ 222 h 2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22">
                  <a:moveTo>
                    <a:pt x="158" y="222"/>
                  </a:moveTo>
                  <a:cubicBezTo>
                    <a:pt x="32" y="222"/>
                    <a:pt x="32" y="222"/>
                    <a:pt x="32" y="222"/>
                  </a:cubicBezTo>
                  <a:cubicBezTo>
                    <a:pt x="14" y="222"/>
                    <a:pt x="0" y="208"/>
                    <a:pt x="0" y="19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4" y="18"/>
                    <a:pt x="18" y="24"/>
                    <a:pt x="18" y="32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198"/>
                    <a:pt x="24" y="204"/>
                    <a:pt x="32" y="204"/>
                  </a:cubicBezTo>
                  <a:cubicBezTo>
                    <a:pt x="158" y="204"/>
                    <a:pt x="158" y="204"/>
                    <a:pt x="158" y="204"/>
                  </a:cubicBezTo>
                  <a:lnTo>
                    <a:pt x="158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89" name="Oval 516"/>
            <p:cNvSpPr>
              <a:spLocks noChangeArrowheads="1"/>
            </p:cNvSpPr>
            <p:nvPr/>
          </p:nvSpPr>
          <p:spPr bwMode="auto">
            <a:xfrm>
              <a:off x="7751763" y="950913"/>
              <a:ext cx="55563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" name="Freeform 517"/>
            <p:cNvSpPr>
              <a:spLocks/>
            </p:cNvSpPr>
            <p:nvPr/>
          </p:nvSpPr>
          <p:spPr bwMode="auto">
            <a:xfrm>
              <a:off x="7751763" y="1033463"/>
              <a:ext cx="55563" cy="53975"/>
            </a:xfrm>
            <a:custGeom>
              <a:avLst/>
              <a:gdLst>
                <a:gd name="T0" fmla="*/ 2147483646 w 41"/>
                <a:gd name="T1" fmla="*/ 0 h 40"/>
                <a:gd name="T2" fmla="*/ 2147483646 w 41"/>
                <a:gd name="T3" fmla="*/ 2147483646 h 40"/>
                <a:gd name="T4" fmla="*/ 2147483646 w 41"/>
                <a:gd name="T5" fmla="*/ 2147483646 h 40"/>
                <a:gd name="T6" fmla="*/ 0 w 41"/>
                <a:gd name="T7" fmla="*/ 2147483646 h 40"/>
                <a:gd name="T8" fmla="*/ 2147483646 w 41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0"/>
                <a:gd name="T17" fmla="*/ 41 w 4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0">
                  <a:moveTo>
                    <a:pt x="20" y="0"/>
                  </a:moveTo>
                  <a:cubicBezTo>
                    <a:pt x="31" y="0"/>
                    <a:pt x="41" y="9"/>
                    <a:pt x="41" y="20"/>
                  </a:cubicBezTo>
                  <a:cubicBezTo>
                    <a:pt x="40" y="31"/>
                    <a:pt x="31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91" name="Rectangle 518"/>
            <p:cNvSpPr>
              <a:spLocks noChangeArrowheads="1"/>
            </p:cNvSpPr>
            <p:nvPr/>
          </p:nvSpPr>
          <p:spPr bwMode="auto">
            <a:xfrm>
              <a:off x="7437438" y="566738"/>
              <a:ext cx="25400" cy="160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2" name="Rectangle 519"/>
            <p:cNvSpPr>
              <a:spLocks noChangeArrowheads="1"/>
            </p:cNvSpPr>
            <p:nvPr/>
          </p:nvSpPr>
          <p:spPr bwMode="auto">
            <a:xfrm>
              <a:off x="7450138" y="566738"/>
              <a:ext cx="65088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3" name="Freeform 520"/>
            <p:cNvSpPr>
              <a:spLocks noEditPoints="1"/>
            </p:cNvSpPr>
            <p:nvPr/>
          </p:nvSpPr>
          <p:spPr bwMode="auto">
            <a:xfrm>
              <a:off x="7345363" y="782638"/>
              <a:ext cx="207963" cy="111125"/>
            </a:xfrm>
            <a:custGeom>
              <a:avLst/>
              <a:gdLst>
                <a:gd name="T0" fmla="*/ 2147483646 w 155"/>
                <a:gd name="T1" fmla="*/ 2147483646 h 82"/>
                <a:gd name="T2" fmla="*/ 2147483646 w 155"/>
                <a:gd name="T3" fmla="*/ 2147483646 h 82"/>
                <a:gd name="T4" fmla="*/ 0 w 155"/>
                <a:gd name="T5" fmla="*/ 2147483646 h 82"/>
                <a:gd name="T6" fmla="*/ 0 w 155"/>
                <a:gd name="T7" fmla="*/ 2147483646 h 82"/>
                <a:gd name="T8" fmla="*/ 2147483646 w 155"/>
                <a:gd name="T9" fmla="*/ 0 h 82"/>
                <a:gd name="T10" fmla="*/ 2147483646 w 155"/>
                <a:gd name="T11" fmla="*/ 0 h 82"/>
                <a:gd name="T12" fmla="*/ 2147483646 w 155"/>
                <a:gd name="T13" fmla="*/ 2147483646 h 82"/>
                <a:gd name="T14" fmla="*/ 2147483646 w 155"/>
                <a:gd name="T15" fmla="*/ 2147483646 h 82"/>
                <a:gd name="T16" fmla="*/ 2147483646 w 155"/>
                <a:gd name="T17" fmla="*/ 2147483646 h 82"/>
                <a:gd name="T18" fmla="*/ 2147483646 w 155"/>
                <a:gd name="T19" fmla="*/ 2147483646 h 82"/>
                <a:gd name="T20" fmla="*/ 2147483646 w 155"/>
                <a:gd name="T21" fmla="*/ 2147483646 h 82"/>
                <a:gd name="T22" fmla="*/ 2147483646 w 155"/>
                <a:gd name="T23" fmla="*/ 2147483646 h 82"/>
                <a:gd name="T24" fmla="*/ 2147483646 w 155"/>
                <a:gd name="T25" fmla="*/ 2147483646 h 82"/>
                <a:gd name="T26" fmla="*/ 2147483646 w 155"/>
                <a:gd name="T27" fmla="*/ 2147483646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5"/>
                <a:gd name="T43" fmla="*/ 0 h 82"/>
                <a:gd name="T44" fmla="*/ 155 w 155"/>
                <a:gd name="T45" fmla="*/ 82 h 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5" h="82">
                  <a:moveTo>
                    <a:pt x="146" y="82"/>
                  </a:moveTo>
                  <a:cubicBezTo>
                    <a:pt x="9" y="82"/>
                    <a:pt x="9" y="82"/>
                    <a:pt x="9" y="82"/>
                  </a:cubicBezTo>
                  <a:cubicBezTo>
                    <a:pt x="4" y="82"/>
                    <a:pt x="0" y="78"/>
                    <a:pt x="0" y="7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51" y="0"/>
                    <a:pt x="155" y="4"/>
                    <a:pt x="155" y="9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8"/>
                    <a:pt x="151" y="82"/>
                    <a:pt x="146" y="82"/>
                  </a:cubicBezTo>
                  <a:close/>
                  <a:moveTo>
                    <a:pt x="18" y="64"/>
                  </a:moveTo>
                  <a:cubicBezTo>
                    <a:pt x="137" y="64"/>
                    <a:pt x="137" y="64"/>
                    <a:pt x="137" y="64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94" name="Freeform 521"/>
            <p:cNvSpPr>
              <a:spLocks/>
            </p:cNvSpPr>
            <p:nvPr/>
          </p:nvSpPr>
          <p:spPr bwMode="auto">
            <a:xfrm>
              <a:off x="7323138" y="938213"/>
              <a:ext cx="252413" cy="23813"/>
            </a:xfrm>
            <a:custGeom>
              <a:avLst/>
              <a:gdLst>
                <a:gd name="T0" fmla="*/ 2147483646 w 187"/>
                <a:gd name="T1" fmla="*/ 2147483646 h 18"/>
                <a:gd name="T2" fmla="*/ 2147483646 w 187"/>
                <a:gd name="T3" fmla="*/ 2147483646 h 18"/>
                <a:gd name="T4" fmla="*/ 0 w 187"/>
                <a:gd name="T5" fmla="*/ 2147483646 h 18"/>
                <a:gd name="T6" fmla="*/ 2147483646 w 187"/>
                <a:gd name="T7" fmla="*/ 0 h 18"/>
                <a:gd name="T8" fmla="*/ 2147483646 w 187"/>
                <a:gd name="T9" fmla="*/ 0 h 18"/>
                <a:gd name="T10" fmla="*/ 2147483646 w 187"/>
                <a:gd name="T11" fmla="*/ 2147483646 h 18"/>
                <a:gd name="T12" fmla="*/ 2147483646 w 187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18"/>
                <a:gd name="T23" fmla="*/ 187 w 18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18">
                  <a:moveTo>
                    <a:pt x="178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83" y="0"/>
                    <a:pt x="187" y="4"/>
                    <a:pt x="187" y="9"/>
                  </a:cubicBezTo>
                  <a:cubicBezTo>
                    <a:pt x="187" y="14"/>
                    <a:pt x="183" y="18"/>
                    <a:pt x="17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95" name="Freeform 522"/>
            <p:cNvSpPr>
              <a:spLocks/>
            </p:cNvSpPr>
            <p:nvPr/>
          </p:nvSpPr>
          <p:spPr bwMode="auto">
            <a:xfrm>
              <a:off x="7354888" y="938213"/>
              <a:ext cx="23813" cy="133350"/>
            </a:xfrm>
            <a:custGeom>
              <a:avLst/>
              <a:gdLst>
                <a:gd name="T0" fmla="*/ 2147483646 w 18"/>
                <a:gd name="T1" fmla="*/ 2147483646 h 99"/>
                <a:gd name="T2" fmla="*/ 0 w 18"/>
                <a:gd name="T3" fmla="*/ 2147483646 h 99"/>
                <a:gd name="T4" fmla="*/ 0 w 18"/>
                <a:gd name="T5" fmla="*/ 2147483646 h 99"/>
                <a:gd name="T6" fmla="*/ 2147483646 w 18"/>
                <a:gd name="T7" fmla="*/ 0 h 99"/>
                <a:gd name="T8" fmla="*/ 2147483646 w 18"/>
                <a:gd name="T9" fmla="*/ 2147483646 h 99"/>
                <a:gd name="T10" fmla="*/ 2147483646 w 18"/>
                <a:gd name="T11" fmla="*/ 2147483646 h 99"/>
                <a:gd name="T12" fmla="*/ 2147483646 w 18"/>
                <a:gd name="T13" fmla="*/ 2147483646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99"/>
                <a:gd name="T23" fmla="*/ 18 w 18"/>
                <a:gd name="T24" fmla="*/ 99 h 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99">
                  <a:moveTo>
                    <a:pt x="9" y="99"/>
                  </a:moveTo>
                  <a:cubicBezTo>
                    <a:pt x="4" y="99"/>
                    <a:pt x="0" y="95"/>
                    <a:pt x="0" y="9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95"/>
                    <a:pt x="14" y="99"/>
                    <a:pt x="9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96" name="Freeform 523"/>
            <p:cNvSpPr>
              <a:spLocks/>
            </p:cNvSpPr>
            <p:nvPr/>
          </p:nvSpPr>
          <p:spPr bwMode="auto">
            <a:xfrm>
              <a:off x="7519988" y="938213"/>
              <a:ext cx="23813" cy="133350"/>
            </a:xfrm>
            <a:custGeom>
              <a:avLst/>
              <a:gdLst>
                <a:gd name="T0" fmla="*/ 2147483646 w 18"/>
                <a:gd name="T1" fmla="*/ 2147483646 h 99"/>
                <a:gd name="T2" fmla="*/ 0 w 18"/>
                <a:gd name="T3" fmla="*/ 2147483646 h 99"/>
                <a:gd name="T4" fmla="*/ 0 w 18"/>
                <a:gd name="T5" fmla="*/ 2147483646 h 99"/>
                <a:gd name="T6" fmla="*/ 2147483646 w 18"/>
                <a:gd name="T7" fmla="*/ 0 h 99"/>
                <a:gd name="T8" fmla="*/ 2147483646 w 18"/>
                <a:gd name="T9" fmla="*/ 2147483646 h 99"/>
                <a:gd name="T10" fmla="*/ 2147483646 w 18"/>
                <a:gd name="T11" fmla="*/ 2147483646 h 99"/>
                <a:gd name="T12" fmla="*/ 2147483646 w 18"/>
                <a:gd name="T13" fmla="*/ 2147483646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99"/>
                <a:gd name="T23" fmla="*/ 18 w 18"/>
                <a:gd name="T24" fmla="*/ 99 h 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99">
                  <a:moveTo>
                    <a:pt x="9" y="99"/>
                  </a:moveTo>
                  <a:cubicBezTo>
                    <a:pt x="4" y="99"/>
                    <a:pt x="0" y="95"/>
                    <a:pt x="0" y="9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95"/>
                    <a:pt x="14" y="99"/>
                    <a:pt x="9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97" name="Freeform 524"/>
            <p:cNvSpPr>
              <a:spLocks noEditPoints="1"/>
            </p:cNvSpPr>
            <p:nvPr/>
          </p:nvSpPr>
          <p:spPr bwMode="auto">
            <a:xfrm>
              <a:off x="7331076" y="1058863"/>
              <a:ext cx="238125" cy="66675"/>
            </a:xfrm>
            <a:custGeom>
              <a:avLst/>
              <a:gdLst>
                <a:gd name="T0" fmla="*/ 2147483646 w 177"/>
                <a:gd name="T1" fmla="*/ 2147483646 h 50"/>
                <a:gd name="T2" fmla="*/ 2147483646 w 177"/>
                <a:gd name="T3" fmla="*/ 2147483646 h 50"/>
                <a:gd name="T4" fmla="*/ 0 w 177"/>
                <a:gd name="T5" fmla="*/ 2147483646 h 50"/>
                <a:gd name="T6" fmla="*/ 0 w 177"/>
                <a:gd name="T7" fmla="*/ 2147483646 h 50"/>
                <a:gd name="T8" fmla="*/ 2147483646 w 177"/>
                <a:gd name="T9" fmla="*/ 0 h 50"/>
                <a:gd name="T10" fmla="*/ 2147483646 w 177"/>
                <a:gd name="T11" fmla="*/ 0 h 50"/>
                <a:gd name="T12" fmla="*/ 2147483646 w 177"/>
                <a:gd name="T13" fmla="*/ 2147483646 h 50"/>
                <a:gd name="T14" fmla="*/ 2147483646 w 177"/>
                <a:gd name="T15" fmla="*/ 2147483646 h 50"/>
                <a:gd name="T16" fmla="*/ 2147483646 w 177"/>
                <a:gd name="T17" fmla="*/ 2147483646 h 50"/>
                <a:gd name="T18" fmla="*/ 2147483646 w 177"/>
                <a:gd name="T19" fmla="*/ 2147483646 h 50"/>
                <a:gd name="T20" fmla="*/ 2147483646 w 177"/>
                <a:gd name="T21" fmla="*/ 2147483646 h 50"/>
                <a:gd name="T22" fmla="*/ 2147483646 w 177"/>
                <a:gd name="T23" fmla="*/ 2147483646 h 50"/>
                <a:gd name="T24" fmla="*/ 2147483646 w 177"/>
                <a:gd name="T25" fmla="*/ 2147483646 h 50"/>
                <a:gd name="T26" fmla="*/ 2147483646 w 177"/>
                <a:gd name="T27" fmla="*/ 2147483646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7"/>
                <a:gd name="T43" fmla="*/ 0 h 50"/>
                <a:gd name="T44" fmla="*/ 177 w 177"/>
                <a:gd name="T45" fmla="*/ 50 h 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7" h="50">
                  <a:moveTo>
                    <a:pt x="168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4" y="50"/>
                    <a:pt x="0" y="46"/>
                    <a:pt x="0" y="4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3" y="0"/>
                    <a:pt x="177" y="4"/>
                    <a:pt x="177" y="9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7" y="46"/>
                    <a:pt x="173" y="50"/>
                    <a:pt x="168" y="50"/>
                  </a:cubicBezTo>
                  <a:close/>
                  <a:moveTo>
                    <a:pt x="18" y="32"/>
                  </a:moveTo>
                  <a:cubicBezTo>
                    <a:pt x="159" y="32"/>
                    <a:pt x="159" y="32"/>
                    <a:pt x="159" y="32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98" name="Freeform 525"/>
            <p:cNvSpPr>
              <a:spLocks noEditPoints="1"/>
            </p:cNvSpPr>
            <p:nvPr/>
          </p:nvSpPr>
          <p:spPr bwMode="auto">
            <a:xfrm>
              <a:off x="7308851" y="1101726"/>
              <a:ext cx="280988" cy="68263"/>
            </a:xfrm>
            <a:custGeom>
              <a:avLst/>
              <a:gdLst>
                <a:gd name="T0" fmla="*/ 2147483646 w 209"/>
                <a:gd name="T1" fmla="*/ 2147483646 h 51"/>
                <a:gd name="T2" fmla="*/ 2147483646 w 209"/>
                <a:gd name="T3" fmla="*/ 2147483646 h 51"/>
                <a:gd name="T4" fmla="*/ 0 w 209"/>
                <a:gd name="T5" fmla="*/ 2147483646 h 51"/>
                <a:gd name="T6" fmla="*/ 0 w 209"/>
                <a:gd name="T7" fmla="*/ 2147483646 h 51"/>
                <a:gd name="T8" fmla="*/ 2147483646 w 209"/>
                <a:gd name="T9" fmla="*/ 0 h 51"/>
                <a:gd name="T10" fmla="*/ 2147483646 w 209"/>
                <a:gd name="T11" fmla="*/ 0 h 51"/>
                <a:gd name="T12" fmla="*/ 2147483646 w 209"/>
                <a:gd name="T13" fmla="*/ 2147483646 h 51"/>
                <a:gd name="T14" fmla="*/ 2147483646 w 209"/>
                <a:gd name="T15" fmla="*/ 2147483646 h 51"/>
                <a:gd name="T16" fmla="*/ 2147483646 w 209"/>
                <a:gd name="T17" fmla="*/ 2147483646 h 51"/>
                <a:gd name="T18" fmla="*/ 2147483646 w 209"/>
                <a:gd name="T19" fmla="*/ 2147483646 h 51"/>
                <a:gd name="T20" fmla="*/ 2147483646 w 209"/>
                <a:gd name="T21" fmla="*/ 2147483646 h 51"/>
                <a:gd name="T22" fmla="*/ 2147483646 w 209"/>
                <a:gd name="T23" fmla="*/ 2147483646 h 51"/>
                <a:gd name="T24" fmla="*/ 2147483646 w 209"/>
                <a:gd name="T25" fmla="*/ 2147483646 h 51"/>
                <a:gd name="T26" fmla="*/ 2147483646 w 209"/>
                <a:gd name="T27" fmla="*/ 2147483646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9"/>
                <a:gd name="T43" fmla="*/ 0 h 51"/>
                <a:gd name="T44" fmla="*/ 209 w 209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9" h="51">
                  <a:moveTo>
                    <a:pt x="200" y="51"/>
                  </a:moveTo>
                  <a:cubicBezTo>
                    <a:pt x="9" y="51"/>
                    <a:pt x="9" y="51"/>
                    <a:pt x="9" y="51"/>
                  </a:cubicBezTo>
                  <a:cubicBezTo>
                    <a:pt x="4" y="51"/>
                    <a:pt x="0" y="47"/>
                    <a:pt x="0" y="4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5" y="0"/>
                    <a:pt x="209" y="4"/>
                    <a:pt x="209" y="9"/>
                  </a:cubicBezTo>
                  <a:cubicBezTo>
                    <a:pt x="209" y="42"/>
                    <a:pt x="209" y="42"/>
                    <a:pt x="209" y="42"/>
                  </a:cubicBezTo>
                  <a:cubicBezTo>
                    <a:pt x="209" y="47"/>
                    <a:pt x="205" y="51"/>
                    <a:pt x="200" y="51"/>
                  </a:cubicBezTo>
                  <a:close/>
                  <a:moveTo>
                    <a:pt x="18" y="33"/>
                  </a:moveTo>
                  <a:cubicBezTo>
                    <a:pt x="191" y="33"/>
                    <a:pt x="191" y="33"/>
                    <a:pt x="191" y="33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299" name="Freeform 526"/>
            <p:cNvSpPr>
              <a:spLocks noEditPoints="1"/>
            </p:cNvSpPr>
            <p:nvPr/>
          </p:nvSpPr>
          <p:spPr bwMode="auto">
            <a:xfrm>
              <a:off x="7269163" y="1146176"/>
              <a:ext cx="360363" cy="66675"/>
            </a:xfrm>
            <a:custGeom>
              <a:avLst/>
              <a:gdLst>
                <a:gd name="T0" fmla="*/ 2147483646 w 267"/>
                <a:gd name="T1" fmla="*/ 2147483646 h 50"/>
                <a:gd name="T2" fmla="*/ 2147483646 w 267"/>
                <a:gd name="T3" fmla="*/ 2147483646 h 50"/>
                <a:gd name="T4" fmla="*/ 0 w 267"/>
                <a:gd name="T5" fmla="*/ 2147483646 h 50"/>
                <a:gd name="T6" fmla="*/ 0 w 267"/>
                <a:gd name="T7" fmla="*/ 2147483646 h 50"/>
                <a:gd name="T8" fmla="*/ 2147483646 w 267"/>
                <a:gd name="T9" fmla="*/ 0 h 50"/>
                <a:gd name="T10" fmla="*/ 2147483646 w 267"/>
                <a:gd name="T11" fmla="*/ 0 h 50"/>
                <a:gd name="T12" fmla="*/ 2147483646 w 267"/>
                <a:gd name="T13" fmla="*/ 2147483646 h 50"/>
                <a:gd name="T14" fmla="*/ 2147483646 w 267"/>
                <a:gd name="T15" fmla="*/ 2147483646 h 50"/>
                <a:gd name="T16" fmla="*/ 2147483646 w 267"/>
                <a:gd name="T17" fmla="*/ 2147483646 h 50"/>
                <a:gd name="T18" fmla="*/ 2147483646 w 267"/>
                <a:gd name="T19" fmla="*/ 2147483646 h 50"/>
                <a:gd name="T20" fmla="*/ 2147483646 w 267"/>
                <a:gd name="T21" fmla="*/ 2147483646 h 50"/>
                <a:gd name="T22" fmla="*/ 2147483646 w 267"/>
                <a:gd name="T23" fmla="*/ 2147483646 h 50"/>
                <a:gd name="T24" fmla="*/ 2147483646 w 267"/>
                <a:gd name="T25" fmla="*/ 2147483646 h 50"/>
                <a:gd name="T26" fmla="*/ 2147483646 w 267"/>
                <a:gd name="T27" fmla="*/ 2147483646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7"/>
                <a:gd name="T43" fmla="*/ 0 h 50"/>
                <a:gd name="T44" fmla="*/ 267 w 267"/>
                <a:gd name="T45" fmla="*/ 50 h 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7" h="50">
                  <a:moveTo>
                    <a:pt x="258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4" y="50"/>
                    <a:pt x="0" y="46"/>
                    <a:pt x="0" y="4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3" y="0"/>
                    <a:pt x="267" y="4"/>
                    <a:pt x="267" y="9"/>
                  </a:cubicBezTo>
                  <a:cubicBezTo>
                    <a:pt x="267" y="41"/>
                    <a:pt x="267" y="41"/>
                    <a:pt x="267" y="41"/>
                  </a:cubicBezTo>
                  <a:cubicBezTo>
                    <a:pt x="267" y="46"/>
                    <a:pt x="263" y="50"/>
                    <a:pt x="258" y="50"/>
                  </a:cubicBezTo>
                  <a:close/>
                  <a:moveTo>
                    <a:pt x="18" y="32"/>
                  </a:moveTo>
                  <a:cubicBezTo>
                    <a:pt x="249" y="32"/>
                    <a:pt x="249" y="32"/>
                    <a:pt x="249" y="32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56" tIns="60828" rIns="121656" bIns="60828"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</p:grpSp>
      <p:sp>
        <p:nvSpPr>
          <p:cNvPr id="300" name="文本框 625"/>
          <p:cNvSpPr txBox="1"/>
          <p:nvPr/>
        </p:nvSpPr>
        <p:spPr>
          <a:xfrm>
            <a:off x="7964201" y="1219581"/>
            <a:ext cx="615855" cy="1692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b="1" dirty="0">
                <a:solidFill>
                  <a:srgbClr val="EBEBEB">
                    <a:lumMod val="10000"/>
                  </a:srgbClr>
                </a:solidFill>
              </a:rPr>
              <a:t>Energy</a:t>
            </a:r>
          </a:p>
        </p:txBody>
      </p:sp>
      <p:sp>
        <p:nvSpPr>
          <p:cNvPr id="301" name="文本框 626"/>
          <p:cNvSpPr txBox="1"/>
          <p:nvPr/>
        </p:nvSpPr>
        <p:spPr>
          <a:xfrm>
            <a:off x="8764018" y="1181124"/>
            <a:ext cx="1091771" cy="246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solidFill>
                  <a:srgbClr val="EBEBEB">
                    <a:lumMod val="10000"/>
                  </a:srgbClr>
                </a:solidFill>
              </a:rPr>
              <a:t>Oil &amp; </a:t>
            </a:r>
            <a:r>
              <a:rPr lang="en-US" altLang="zh-CN" sz="800" dirty="0">
                <a:solidFill>
                  <a:srgbClr val="EBEBEB">
                    <a:lumMod val="10000"/>
                  </a:srgbClr>
                </a:solidFill>
              </a:rPr>
              <a:t>G</a:t>
            </a:r>
            <a:r>
              <a:rPr lang="en-US" sz="800" dirty="0">
                <a:solidFill>
                  <a:srgbClr val="EBEBEB">
                    <a:lumMod val="10000"/>
                  </a:srgbClr>
                </a:solidFill>
              </a:rPr>
              <a:t>as exploration</a:t>
            </a:r>
          </a:p>
          <a:p>
            <a:r>
              <a:rPr lang="en-US" sz="800" dirty="0">
                <a:solidFill>
                  <a:srgbClr val="EBEBEB">
                    <a:lumMod val="10000"/>
                  </a:srgbClr>
                </a:solidFill>
              </a:rPr>
              <a:t>Operations </a:t>
            </a:r>
            <a:r>
              <a:rPr lang="en-US" sz="800" dirty="0" err="1">
                <a:solidFill>
                  <a:srgbClr val="EBEBEB">
                    <a:lumMod val="10000"/>
                  </a:srgbClr>
                </a:solidFill>
              </a:rPr>
              <a:t>mgmt</a:t>
            </a:r>
            <a:endParaRPr lang="en-US" sz="800" dirty="0">
              <a:solidFill>
                <a:srgbClr val="EBEBEB">
                  <a:lumMod val="10000"/>
                </a:srgbClr>
              </a:solidFill>
            </a:endParaRPr>
          </a:p>
        </p:txBody>
      </p:sp>
      <p:grpSp>
        <p:nvGrpSpPr>
          <p:cNvPr id="302" name="组合 332"/>
          <p:cNvGrpSpPr>
            <a:grpSpLocks/>
          </p:cNvGrpSpPr>
          <p:nvPr/>
        </p:nvGrpSpPr>
        <p:grpSpPr bwMode="auto">
          <a:xfrm>
            <a:off x="7592141" y="1165877"/>
            <a:ext cx="348284" cy="276619"/>
            <a:chOff x="10377488" y="3614738"/>
            <a:chExt cx="790574" cy="814387"/>
          </a:xfrm>
          <a:solidFill>
            <a:schemeClr val="bg2">
              <a:lumMod val="75000"/>
            </a:schemeClr>
          </a:solidFill>
        </p:grpSpPr>
        <p:sp>
          <p:nvSpPr>
            <p:cNvPr id="303" name="Oval 209"/>
            <p:cNvSpPr>
              <a:spLocks noChangeArrowheads="1"/>
            </p:cNvSpPr>
            <p:nvPr/>
          </p:nvSpPr>
          <p:spPr bwMode="auto">
            <a:xfrm>
              <a:off x="10790238" y="4357688"/>
              <a:ext cx="73025" cy="714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" name="Oval 210"/>
            <p:cNvSpPr>
              <a:spLocks noChangeArrowheads="1"/>
            </p:cNvSpPr>
            <p:nvPr/>
          </p:nvSpPr>
          <p:spPr bwMode="auto">
            <a:xfrm>
              <a:off x="10683875" y="4357688"/>
              <a:ext cx="69850" cy="714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40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5" name="Freeform 288"/>
            <p:cNvSpPr>
              <a:spLocks/>
            </p:cNvSpPr>
            <p:nvPr/>
          </p:nvSpPr>
          <p:spPr bwMode="auto">
            <a:xfrm>
              <a:off x="10814050" y="4376738"/>
              <a:ext cx="354012" cy="31750"/>
            </a:xfrm>
            <a:custGeom>
              <a:avLst/>
              <a:gdLst>
                <a:gd name="T0" fmla="*/ 338317 w 203"/>
                <a:gd name="T1" fmla="*/ 31750 h 18"/>
                <a:gd name="T2" fmla="*/ 15695 w 203"/>
                <a:gd name="T3" fmla="*/ 31750 h 18"/>
                <a:gd name="T4" fmla="*/ 0 w 203"/>
                <a:gd name="T5" fmla="*/ 15875 h 18"/>
                <a:gd name="T6" fmla="*/ 15695 w 203"/>
                <a:gd name="T7" fmla="*/ 0 h 18"/>
                <a:gd name="T8" fmla="*/ 338317 w 203"/>
                <a:gd name="T9" fmla="*/ 0 h 18"/>
                <a:gd name="T10" fmla="*/ 354012 w 203"/>
                <a:gd name="T11" fmla="*/ 15875 h 18"/>
                <a:gd name="T12" fmla="*/ 338317 w 203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3"/>
                <a:gd name="T22" fmla="*/ 0 h 18"/>
                <a:gd name="T23" fmla="*/ 203 w 20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3" h="18">
                  <a:moveTo>
                    <a:pt x="194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9" y="0"/>
                    <a:pt x="203" y="4"/>
                    <a:pt x="203" y="9"/>
                  </a:cubicBezTo>
                  <a:cubicBezTo>
                    <a:pt x="203" y="14"/>
                    <a:pt x="199" y="18"/>
                    <a:pt x="19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06" name="Freeform 289"/>
            <p:cNvSpPr>
              <a:spLocks/>
            </p:cNvSpPr>
            <p:nvPr/>
          </p:nvSpPr>
          <p:spPr bwMode="auto">
            <a:xfrm>
              <a:off x="10377488" y="4376738"/>
              <a:ext cx="360362" cy="31750"/>
            </a:xfrm>
            <a:custGeom>
              <a:avLst/>
              <a:gdLst>
                <a:gd name="T0" fmla="*/ 344694 w 207"/>
                <a:gd name="T1" fmla="*/ 31750 h 18"/>
                <a:gd name="T2" fmla="*/ 15668 w 207"/>
                <a:gd name="T3" fmla="*/ 31750 h 18"/>
                <a:gd name="T4" fmla="*/ 0 w 207"/>
                <a:gd name="T5" fmla="*/ 15875 h 18"/>
                <a:gd name="T6" fmla="*/ 15668 w 207"/>
                <a:gd name="T7" fmla="*/ 0 h 18"/>
                <a:gd name="T8" fmla="*/ 344694 w 207"/>
                <a:gd name="T9" fmla="*/ 0 h 18"/>
                <a:gd name="T10" fmla="*/ 360362 w 207"/>
                <a:gd name="T11" fmla="*/ 15875 h 18"/>
                <a:gd name="T12" fmla="*/ 344694 w 207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8"/>
                <a:gd name="T23" fmla="*/ 207 w 20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8">
                  <a:moveTo>
                    <a:pt x="198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3" y="0"/>
                    <a:pt x="207" y="4"/>
                    <a:pt x="207" y="9"/>
                  </a:cubicBezTo>
                  <a:cubicBezTo>
                    <a:pt x="207" y="14"/>
                    <a:pt x="203" y="18"/>
                    <a:pt x="19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07" name="Freeform 290"/>
            <p:cNvSpPr>
              <a:spLocks noEditPoints="1"/>
            </p:cNvSpPr>
            <p:nvPr/>
          </p:nvSpPr>
          <p:spPr bwMode="auto">
            <a:xfrm>
              <a:off x="10434638" y="4221163"/>
              <a:ext cx="127000" cy="187325"/>
            </a:xfrm>
            <a:custGeom>
              <a:avLst/>
              <a:gdLst>
                <a:gd name="T0" fmla="*/ 111342 w 73"/>
                <a:gd name="T1" fmla="*/ 187325 h 107"/>
                <a:gd name="T2" fmla="*/ 15658 w 73"/>
                <a:gd name="T3" fmla="*/ 187325 h 107"/>
                <a:gd name="T4" fmla="*/ 0 w 73"/>
                <a:gd name="T5" fmla="*/ 171569 h 107"/>
                <a:gd name="T6" fmla="*/ 0 w 73"/>
                <a:gd name="T7" fmla="*/ 64776 h 107"/>
                <a:gd name="T8" fmla="*/ 62630 w 73"/>
                <a:gd name="T9" fmla="*/ 0 h 107"/>
                <a:gd name="T10" fmla="*/ 127000 w 73"/>
                <a:gd name="T11" fmla="*/ 64776 h 107"/>
                <a:gd name="T12" fmla="*/ 127000 w 73"/>
                <a:gd name="T13" fmla="*/ 171569 h 107"/>
                <a:gd name="T14" fmla="*/ 111342 w 73"/>
                <a:gd name="T15" fmla="*/ 187325 h 107"/>
                <a:gd name="T16" fmla="*/ 31315 w 73"/>
                <a:gd name="T17" fmla="*/ 155812 h 107"/>
                <a:gd name="T18" fmla="*/ 95685 w 73"/>
                <a:gd name="T19" fmla="*/ 155812 h 107"/>
                <a:gd name="T20" fmla="*/ 95685 w 73"/>
                <a:gd name="T21" fmla="*/ 64776 h 107"/>
                <a:gd name="T22" fmla="*/ 62630 w 73"/>
                <a:gd name="T23" fmla="*/ 31513 h 107"/>
                <a:gd name="T24" fmla="*/ 31315 w 73"/>
                <a:gd name="T25" fmla="*/ 64776 h 107"/>
                <a:gd name="T26" fmla="*/ 31315 w 73"/>
                <a:gd name="T27" fmla="*/ 155812 h 1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07"/>
                <a:gd name="T44" fmla="*/ 73 w 73"/>
                <a:gd name="T45" fmla="*/ 107 h 1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07">
                  <a:moveTo>
                    <a:pt x="64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4" y="107"/>
                    <a:pt x="0" y="103"/>
                    <a:pt x="0" y="9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6" y="0"/>
                    <a:pt x="36" y="0"/>
                  </a:cubicBezTo>
                  <a:cubicBezTo>
                    <a:pt x="56" y="0"/>
                    <a:pt x="73" y="17"/>
                    <a:pt x="73" y="37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73" y="103"/>
                    <a:pt x="69" y="107"/>
                    <a:pt x="64" y="107"/>
                  </a:cubicBezTo>
                  <a:close/>
                  <a:moveTo>
                    <a:pt x="18" y="89"/>
                  </a:moveTo>
                  <a:cubicBezTo>
                    <a:pt x="55" y="89"/>
                    <a:pt x="55" y="89"/>
                    <a:pt x="55" y="89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27"/>
                    <a:pt x="46" y="18"/>
                    <a:pt x="36" y="18"/>
                  </a:cubicBezTo>
                  <a:cubicBezTo>
                    <a:pt x="26" y="18"/>
                    <a:pt x="18" y="27"/>
                    <a:pt x="18" y="37"/>
                  </a:cubicBezTo>
                  <a:lnTo>
                    <a:pt x="18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08" name="Freeform 291"/>
            <p:cNvSpPr>
              <a:spLocks noEditPoints="1"/>
            </p:cNvSpPr>
            <p:nvPr/>
          </p:nvSpPr>
          <p:spPr bwMode="auto">
            <a:xfrm>
              <a:off x="10991850" y="4316413"/>
              <a:ext cx="127000" cy="92075"/>
            </a:xfrm>
            <a:custGeom>
              <a:avLst/>
              <a:gdLst>
                <a:gd name="T0" fmla="*/ 111342 w 73"/>
                <a:gd name="T1" fmla="*/ 92075 h 53"/>
                <a:gd name="T2" fmla="*/ 15658 w 73"/>
                <a:gd name="T3" fmla="*/ 92075 h 53"/>
                <a:gd name="T4" fmla="*/ 0 w 73"/>
                <a:gd name="T5" fmla="*/ 76440 h 53"/>
                <a:gd name="T6" fmla="*/ 0 w 73"/>
                <a:gd name="T7" fmla="*/ 15635 h 53"/>
                <a:gd name="T8" fmla="*/ 15658 w 73"/>
                <a:gd name="T9" fmla="*/ 0 h 53"/>
                <a:gd name="T10" fmla="*/ 111342 w 73"/>
                <a:gd name="T11" fmla="*/ 0 h 53"/>
                <a:gd name="T12" fmla="*/ 127000 w 73"/>
                <a:gd name="T13" fmla="*/ 15635 h 53"/>
                <a:gd name="T14" fmla="*/ 127000 w 73"/>
                <a:gd name="T15" fmla="*/ 76440 h 53"/>
                <a:gd name="T16" fmla="*/ 111342 w 73"/>
                <a:gd name="T17" fmla="*/ 92075 h 53"/>
                <a:gd name="T18" fmla="*/ 31315 w 73"/>
                <a:gd name="T19" fmla="*/ 60804 h 53"/>
                <a:gd name="T20" fmla="*/ 95685 w 73"/>
                <a:gd name="T21" fmla="*/ 60804 h 53"/>
                <a:gd name="T22" fmla="*/ 95685 w 73"/>
                <a:gd name="T23" fmla="*/ 31271 h 53"/>
                <a:gd name="T24" fmla="*/ 31315 w 73"/>
                <a:gd name="T25" fmla="*/ 31271 h 53"/>
                <a:gd name="T26" fmla="*/ 31315 w 73"/>
                <a:gd name="T27" fmla="*/ 60804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53"/>
                <a:gd name="T44" fmla="*/ 73 w 73"/>
                <a:gd name="T45" fmla="*/ 53 h 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53">
                  <a:moveTo>
                    <a:pt x="64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4" y="53"/>
                    <a:pt x="0" y="49"/>
                    <a:pt x="0" y="4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9" y="0"/>
                    <a:pt x="73" y="4"/>
                    <a:pt x="73" y="9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9"/>
                    <a:pt x="69" y="53"/>
                    <a:pt x="64" y="53"/>
                  </a:cubicBezTo>
                  <a:close/>
                  <a:moveTo>
                    <a:pt x="18" y="35"/>
                  </a:moveTo>
                  <a:cubicBezTo>
                    <a:pt x="55" y="35"/>
                    <a:pt x="55" y="35"/>
                    <a:pt x="55" y="3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09" name="Freeform 292"/>
            <p:cNvSpPr>
              <a:spLocks noEditPoints="1"/>
            </p:cNvSpPr>
            <p:nvPr/>
          </p:nvSpPr>
          <p:spPr bwMode="auto">
            <a:xfrm>
              <a:off x="10699750" y="3846513"/>
              <a:ext cx="147637" cy="146050"/>
            </a:xfrm>
            <a:custGeom>
              <a:avLst/>
              <a:gdLst>
                <a:gd name="T0" fmla="*/ 73819 w 84"/>
                <a:gd name="T1" fmla="*/ 146050 h 84"/>
                <a:gd name="T2" fmla="*/ 0 w 84"/>
                <a:gd name="T3" fmla="*/ 73025 h 84"/>
                <a:gd name="T4" fmla="*/ 73819 w 84"/>
                <a:gd name="T5" fmla="*/ 0 h 84"/>
                <a:gd name="T6" fmla="*/ 147637 w 84"/>
                <a:gd name="T7" fmla="*/ 73025 h 84"/>
                <a:gd name="T8" fmla="*/ 73819 w 84"/>
                <a:gd name="T9" fmla="*/ 146050 h 84"/>
                <a:gd name="T10" fmla="*/ 73819 w 84"/>
                <a:gd name="T11" fmla="*/ 31296 h 84"/>
                <a:gd name="T12" fmla="*/ 31637 w 84"/>
                <a:gd name="T13" fmla="*/ 73025 h 84"/>
                <a:gd name="T14" fmla="*/ 73819 w 84"/>
                <a:gd name="T15" fmla="*/ 114754 h 84"/>
                <a:gd name="T16" fmla="*/ 116001 w 84"/>
                <a:gd name="T17" fmla="*/ 73025 h 84"/>
                <a:gd name="T18" fmla="*/ 73819 w 84"/>
                <a:gd name="T19" fmla="*/ 31296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"/>
                <a:gd name="T31" fmla="*/ 0 h 84"/>
                <a:gd name="T32" fmla="*/ 84 w 84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" h="84">
                  <a:moveTo>
                    <a:pt x="42" y="84"/>
                  </a:moveTo>
                  <a:cubicBezTo>
                    <a:pt x="19" y="84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65"/>
                    <a:pt x="65" y="84"/>
                    <a:pt x="42" y="84"/>
                  </a:cubicBezTo>
                  <a:close/>
                  <a:moveTo>
                    <a:pt x="42" y="18"/>
                  </a:moveTo>
                  <a:cubicBezTo>
                    <a:pt x="29" y="18"/>
                    <a:pt x="18" y="29"/>
                    <a:pt x="18" y="42"/>
                  </a:cubicBezTo>
                  <a:cubicBezTo>
                    <a:pt x="18" y="55"/>
                    <a:pt x="29" y="66"/>
                    <a:pt x="42" y="66"/>
                  </a:cubicBezTo>
                  <a:cubicBezTo>
                    <a:pt x="55" y="66"/>
                    <a:pt x="66" y="55"/>
                    <a:pt x="66" y="42"/>
                  </a:cubicBezTo>
                  <a:cubicBezTo>
                    <a:pt x="66" y="29"/>
                    <a:pt x="55" y="18"/>
                    <a:pt x="4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10" name="Freeform 293"/>
            <p:cNvSpPr>
              <a:spLocks/>
            </p:cNvSpPr>
            <p:nvPr/>
          </p:nvSpPr>
          <p:spPr bwMode="auto">
            <a:xfrm>
              <a:off x="10604500" y="3957638"/>
              <a:ext cx="176212" cy="450850"/>
            </a:xfrm>
            <a:custGeom>
              <a:avLst/>
              <a:gdLst>
                <a:gd name="T0" fmla="*/ 116893 w 101"/>
                <a:gd name="T1" fmla="*/ 450850 h 258"/>
                <a:gd name="T2" fmla="*/ 15702 w 101"/>
                <a:gd name="T3" fmla="*/ 450850 h 258"/>
                <a:gd name="T4" fmla="*/ 3489 w 101"/>
                <a:gd name="T5" fmla="*/ 445608 h 258"/>
                <a:gd name="T6" fmla="*/ 1745 w 101"/>
                <a:gd name="T7" fmla="*/ 431628 h 258"/>
                <a:gd name="T8" fmla="*/ 143063 w 101"/>
                <a:gd name="T9" fmla="*/ 13980 h 258"/>
                <a:gd name="T10" fmla="*/ 162255 w 101"/>
                <a:gd name="T11" fmla="*/ 3495 h 258"/>
                <a:gd name="T12" fmla="*/ 172723 w 101"/>
                <a:gd name="T13" fmla="*/ 22717 h 258"/>
                <a:gd name="T14" fmla="*/ 38383 w 101"/>
                <a:gd name="T15" fmla="*/ 419395 h 258"/>
                <a:gd name="T16" fmla="*/ 116893 w 101"/>
                <a:gd name="T17" fmla="*/ 419395 h 258"/>
                <a:gd name="T18" fmla="*/ 132595 w 101"/>
                <a:gd name="T19" fmla="*/ 435123 h 258"/>
                <a:gd name="T20" fmla="*/ 116893 w 101"/>
                <a:gd name="T21" fmla="*/ 450850 h 2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258"/>
                <a:gd name="T35" fmla="*/ 101 w 101"/>
                <a:gd name="T36" fmla="*/ 258 h 2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258">
                  <a:moveTo>
                    <a:pt x="67" y="258"/>
                  </a:moveTo>
                  <a:cubicBezTo>
                    <a:pt x="9" y="258"/>
                    <a:pt x="9" y="258"/>
                    <a:pt x="9" y="258"/>
                  </a:cubicBezTo>
                  <a:cubicBezTo>
                    <a:pt x="6" y="258"/>
                    <a:pt x="4" y="257"/>
                    <a:pt x="2" y="255"/>
                  </a:cubicBezTo>
                  <a:cubicBezTo>
                    <a:pt x="0" y="252"/>
                    <a:pt x="0" y="249"/>
                    <a:pt x="1" y="24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4" y="3"/>
                    <a:pt x="89" y="0"/>
                    <a:pt x="93" y="2"/>
                  </a:cubicBezTo>
                  <a:cubicBezTo>
                    <a:pt x="98" y="4"/>
                    <a:pt x="101" y="9"/>
                    <a:pt x="99" y="13"/>
                  </a:cubicBezTo>
                  <a:cubicBezTo>
                    <a:pt x="22" y="240"/>
                    <a:pt x="22" y="240"/>
                    <a:pt x="22" y="240"/>
                  </a:cubicBezTo>
                  <a:cubicBezTo>
                    <a:pt x="67" y="240"/>
                    <a:pt x="67" y="240"/>
                    <a:pt x="67" y="240"/>
                  </a:cubicBezTo>
                  <a:cubicBezTo>
                    <a:pt x="71" y="240"/>
                    <a:pt x="76" y="244"/>
                    <a:pt x="76" y="249"/>
                  </a:cubicBezTo>
                  <a:cubicBezTo>
                    <a:pt x="76" y="254"/>
                    <a:pt x="71" y="258"/>
                    <a:pt x="67" y="2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11" name="Freeform 294"/>
            <p:cNvSpPr>
              <a:spLocks/>
            </p:cNvSpPr>
            <p:nvPr/>
          </p:nvSpPr>
          <p:spPr bwMode="auto">
            <a:xfrm>
              <a:off x="10766425" y="3957638"/>
              <a:ext cx="174625" cy="450850"/>
            </a:xfrm>
            <a:custGeom>
              <a:avLst/>
              <a:gdLst>
                <a:gd name="T0" fmla="*/ 158909 w 100"/>
                <a:gd name="T1" fmla="*/ 450850 h 258"/>
                <a:gd name="T2" fmla="*/ 62865 w 100"/>
                <a:gd name="T3" fmla="*/ 450850 h 258"/>
                <a:gd name="T4" fmla="*/ 47149 w 100"/>
                <a:gd name="T5" fmla="*/ 435123 h 258"/>
                <a:gd name="T6" fmla="*/ 62865 w 100"/>
                <a:gd name="T7" fmla="*/ 419395 h 258"/>
                <a:gd name="T8" fmla="*/ 136208 w 100"/>
                <a:gd name="T9" fmla="*/ 419395 h 258"/>
                <a:gd name="T10" fmla="*/ 1746 w 100"/>
                <a:gd name="T11" fmla="*/ 22717 h 258"/>
                <a:gd name="T12" fmla="*/ 12224 w 100"/>
                <a:gd name="T13" fmla="*/ 3495 h 258"/>
                <a:gd name="T14" fmla="*/ 31433 w 100"/>
                <a:gd name="T15" fmla="*/ 13980 h 258"/>
                <a:gd name="T16" fmla="*/ 174625 w 100"/>
                <a:gd name="T17" fmla="*/ 431628 h 258"/>
                <a:gd name="T18" fmla="*/ 171133 w 100"/>
                <a:gd name="T19" fmla="*/ 445608 h 258"/>
                <a:gd name="T20" fmla="*/ 158909 w 100"/>
                <a:gd name="T21" fmla="*/ 450850 h 2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0"/>
                <a:gd name="T34" fmla="*/ 0 h 258"/>
                <a:gd name="T35" fmla="*/ 100 w 100"/>
                <a:gd name="T36" fmla="*/ 258 h 2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0" h="258">
                  <a:moveTo>
                    <a:pt x="91" y="258"/>
                  </a:moveTo>
                  <a:cubicBezTo>
                    <a:pt x="36" y="258"/>
                    <a:pt x="36" y="258"/>
                    <a:pt x="36" y="258"/>
                  </a:cubicBezTo>
                  <a:cubicBezTo>
                    <a:pt x="31" y="258"/>
                    <a:pt x="27" y="254"/>
                    <a:pt x="27" y="249"/>
                  </a:cubicBezTo>
                  <a:cubicBezTo>
                    <a:pt x="27" y="244"/>
                    <a:pt x="31" y="240"/>
                    <a:pt x="36" y="240"/>
                  </a:cubicBezTo>
                  <a:cubicBezTo>
                    <a:pt x="78" y="240"/>
                    <a:pt x="78" y="240"/>
                    <a:pt x="78" y="24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3"/>
                    <a:pt x="18" y="8"/>
                  </a:cubicBezTo>
                  <a:cubicBezTo>
                    <a:pt x="100" y="247"/>
                    <a:pt x="100" y="247"/>
                    <a:pt x="100" y="247"/>
                  </a:cubicBezTo>
                  <a:cubicBezTo>
                    <a:pt x="100" y="249"/>
                    <a:pt x="100" y="252"/>
                    <a:pt x="98" y="255"/>
                  </a:cubicBezTo>
                  <a:cubicBezTo>
                    <a:pt x="97" y="257"/>
                    <a:pt x="94" y="258"/>
                    <a:pt x="91" y="2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12" name="Freeform 295"/>
            <p:cNvSpPr>
              <a:spLocks/>
            </p:cNvSpPr>
            <p:nvPr/>
          </p:nvSpPr>
          <p:spPr bwMode="auto">
            <a:xfrm>
              <a:off x="10453688" y="3897313"/>
              <a:ext cx="301625" cy="182562"/>
            </a:xfrm>
            <a:custGeom>
              <a:avLst/>
              <a:gdLst>
                <a:gd name="T0" fmla="*/ 38357 w 173"/>
                <a:gd name="T1" fmla="*/ 182562 h 105"/>
                <a:gd name="T2" fmla="*/ 33126 w 173"/>
                <a:gd name="T3" fmla="*/ 182562 h 105"/>
                <a:gd name="T4" fmla="*/ 24409 w 173"/>
                <a:gd name="T5" fmla="*/ 173869 h 105"/>
                <a:gd name="T6" fmla="*/ 3487 w 173"/>
                <a:gd name="T7" fmla="*/ 121708 h 105"/>
                <a:gd name="T8" fmla="*/ 12204 w 173"/>
                <a:gd name="T9" fmla="*/ 102582 h 105"/>
                <a:gd name="T10" fmla="*/ 256294 w 173"/>
                <a:gd name="T11" fmla="*/ 3477 h 105"/>
                <a:gd name="T12" fmla="*/ 275473 w 173"/>
                <a:gd name="T13" fmla="*/ 10432 h 105"/>
                <a:gd name="T14" fmla="*/ 266755 w 173"/>
                <a:gd name="T15" fmla="*/ 31296 h 105"/>
                <a:gd name="T16" fmla="*/ 38357 w 173"/>
                <a:gd name="T17" fmla="*/ 125185 h 105"/>
                <a:gd name="T18" fmla="*/ 47074 w 173"/>
                <a:gd name="T19" fmla="*/ 146050 h 105"/>
                <a:gd name="T20" fmla="*/ 277216 w 173"/>
                <a:gd name="T21" fmla="*/ 53899 h 105"/>
                <a:gd name="T22" fmla="*/ 298138 w 173"/>
                <a:gd name="T23" fmla="*/ 62593 h 105"/>
                <a:gd name="T24" fmla="*/ 289421 w 173"/>
                <a:gd name="T25" fmla="*/ 81718 h 105"/>
                <a:gd name="T26" fmla="*/ 45331 w 173"/>
                <a:gd name="T27" fmla="*/ 182562 h 105"/>
                <a:gd name="T28" fmla="*/ 38357 w 173"/>
                <a:gd name="T29" fmla="*/ 182562 h 1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3"/>
                <a:gd name="T46" fmla="*/ 0 h 105"/>
                <a:gd name="T47" fmla="*/ 173 w 173"/>
                <a:gd name="T48" fmla="*/ 105 h 10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3" h="105">
                  <a:moveTo>
                    <a:pt x="22" y="105"/>
                  </a:moveTo>
                  <a:cubicBezTo>
                    <a:pt x="21" y="105"/>
                    <a:pt x="20" y="105"/>
                    <a:pt x="19" y="105"/>
                  </a:cubicBezTo>
                  <a:cubicBezTo>
                    <a:pt x="17" y="104"/>
                    <a:pt x="15" y="102"/>
                    <a:pt x="14" y="10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0" y="66"/>
                    <a:pt x="2" y="60"/>
                    <a:pt x="7" y="59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51" y="0"/>
                    <a:pt x="157" y="2"/>
                    <a:pt x="158" y="6"/>
                  </a:cubicBezTo>
                  <a:cubicBezTo>
                    <a:pt x="160" y="11"/>
                    <a:pt x="158" y="16"/>
                    <a:pt x="153" y="18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4" y="29"/>
                    <a:pt x="169" y="31"/>
                    <a:pt x="171" y="36"/>
                  </a:cubicBezTo>
                  <a:cubicBezTo>
                    <a:pt x="173" y="40"/>
                    <a:pt x="170" y="46"/>
                    <a:pt x="166" y="47"/>
                  </a:cubicBezTo>
                  <a:cubicBezTo>
                    <a:pt x="26" y="105"/>
                    <a:pt x="26" y="105"/>
                    <a:pt x="26" y="105"/>
                  </a:cubicBezTo>
                  <a:cubicBezTo>
                    <a:pt x="25" y="105"/>
                    <a:pt x="24" y="105"/>
                    <a:pt x="22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13" name="Freeform 296"/>
            <p:cNvSpPr>
              <a:spLocks/>
            </p:cNvSpPr>
            <p:nvPr/>
          </p:nvSpPr>
          <p:spPr bwMode="auto">
            <a:xfrm>
              <a:off x="10790238" y="3614738"/>
              <a:ext cx="317500" cy="465137"/>
            </a:xfrm>
            <a:custGeom>
              <a:avLst/>
              <a:gdLst>
                <a:gd name="T0" fmla="*/ 243826 w 181"/>
                <a:gd name="T1" fmla="*/ 465137 h 267"/>
                <a:gd name="T2" fmla="*/ 229793 w 181"/>
                <a:gd name="T3" fmla="*/ 454684 h 267"/>
                <a:gd name="T4" fmla="*/ 156119 w 181"/>
                <a:gd name="T5" fmla="*/ 282218 h 267"/>
                <a:gd name="T6" fmla="*/ 45608 w 181"/>
                <a:gd name="T7" fmla="*/ 327512 h 267"/>
                <a:gd name="T8" fmla="*/ 24558 w 181"/>
                <a:gd name="T9" fmla="*/ 318802 h 267"/>
                <a:gd name="T10" fmla="*/ 33329 w 181"/>
                <a:gd name="T11" fmla="*/ 297897 h 267"/>
                <a:gd name="T12" fmla="*/ 159627 w 181"/>
                <a:gd name="T13" fmla="*/ 247376 h 267"/>
                <a:gd name="T14" fmla="*/ 180677 w 181"/>
                <a:gd name="T15" fmla="*/ 256087 h 267"/>
                <a:gd name="T16" fmla="*/ 252597 w 181"/>
                <a:gd name="T17" fmla="*/ 432037 h 267"/>
                <a:gd name="T18" fmla="*/ 275401 w 181"/>
                <a:gd name="T19" fmla="*/ 426811 h 267"/>
                <a:gd name="T20" fmla="*/ 178923 w 181"/>
                <a:gd name="T21" fmla="*/ 36584 h 267"/>
                <a:gd name="T22" fmla="*/ 143840 w 181"/>
                <a:gd name="T23" fmla="*/ 52263 h 267"/>
                <a:gd name="T24" fmla="*/ 133315 w 181"/>
                <a:gd name="T25" fmla="*/ 144593 h 267"/>
                <a:gd name="T26" fmla="*/ 159627 w 181"/>
                <a:gd name="T27" fmla="*/ 203824 h 267"/>
                <a:gd name="T28" fmla="*/ 157873 w 181"/>
                <a:gd name="T29" fmla="*/ 216019 h 267"/>
                <a:gd name="T30" fmla="*/ 150856 w 181"/>
                <a:gd name="T31" fmla="*/ 224729 h 267"/>
                <a:gd name="T32" fmla="*/ 24558 w 181"/>
                <a:gd name="T33" fmla="*/ 275250 h 267"/>
                <a:gd name="T34" fmla="*/ 3508 w 181"/>
                <a:gd name="T35" fmla="*/ 266539 h 267"/>
                <a:gd name="T36" fmla="*/ 12279 w 181"/>
                <a:gd name="T37" fmla="*/ 247376 h 267"/>
                <a:gd name="T38" fmla="*/ 122790 w 181"/>
                <a:gd name="T39" fmla="*/ 202082 h 267"/>
                <a:gd name="T40" fmla="*/ 103494 w 181"/>
                <a:gd name="T41" fmla="*/ 153304 h 267"/>
                <a:gd name="T42" fmla="*/ 101740 w 181"/>
                <a:gd name="T43" fmla="*/ 144593 h 267"/>
                <a:gd name="T44" fmla="*/ 112265 w 181"/>
                <a:gd name="T45" fmla="*/ 40068 h 267"/>
                <a:gd name="T46" fmla="*/ 122790 w 181"/>
                <a:gd name="T47" fmla="*/ 26131 h 267"/>
                <a:gd name="T48" fmla="*/ 180677 w 181"/>
                <a:gd name="T49" fmla="*/ 3484 h 267"/>
                <a:gd name="T50" fmla="*/ 199972 w 181"/>
                <a:gd name="T51" fmla="*/ 8710 h 267"/>
                <a:gd name="T52" fmla="*/ 305221 w 181"/>
                <a:gd name="T53" fmla="*/ 442490 h 267"/>
                <a:gd name="T54" fmla="*/ 292942 w 181"/>
                <a:gd name="T55" fmla="*/ 456427 h 267"/>
                <a:gd name="T56" fmla="*/ 257859 w 181"/>
                <a:gd name="T57" fmla="*/ 463395 h 267"/>
                <a:gd name="T58" fmla="*/ 247334 w 181"/>
                <a:gd name="T59" fmla="*/ 465137 h 267"/>
                <a:gd name="T60" fmla="*/ 243826 w 181"/>
                <a:gd name="T61" fmla="*/ 465137 h 2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1"/>
                <a:gd name="T94" fmla="*/ 0 h 267"/>
                <a:gd name="T95" fmla="*/ 181 w 181"/>
                <a:gd name="T96" fmla="*/ 267 h 2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1" h="267">
                  <a:moveTo>
                    <a:pt x="139" y="267"/>
                  </a:moveTo>
                  <a:cubicBezTo>
                    <a:pt x="135" y="267"/>
                    <a:pt x="132" y="265"/>
                    <a:pt x="131" y="261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1" y="190"/>
                    <a:pt x="16" y="188"/>
                    <a:pt x="14" y="183"/>
                  </a:cubicBezTo>
                  <a:cubicBezTo>
                    <a:pt x="12" y="178"/>
                    <a:pt x="14" y="173"/>
                    <a:pt x="19" y="171"/>
                  </a:cubicBezTo>
                  <a:cubicBezTo>
                    <a:pt x="91" y="142"/>
                    <a:pt x="91" y="142"/>
                    <a:pt x="91" y="142"/>
                  </a:cubicBezTo>
                  <a:cubicBezTo>
                    <a:pt x="95" y="140"/>
                    <a:pt x="101" y="142"/>
                    <a:pt x="103" y="147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9" y="247"/>
                    <a:pt x="152" y="246"/>
                    <a:pt x="157" y="245"/>
                  </a:cubicBezTo>
                  <a:cubicBezTo>
                    <a:pt x="162" y="165"/>
                    <a:pt x="146" y="99"/>
                    <a:pt x="102" y="21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20"/>
                    <a:pt x="91" y="122"/>
                    <a:pt x="90" y="124"/>
                  </a:cubicBezTo>
                  <a:cubicBezTo>
                    <a:pt x="90" y="126"/>
                    <a:pt x="88" y="128"/>
                    <a:pt x="86" y="129"/>
                  </a:cubicBezTo>
                  <a:cubicBezTo>
                    <a:pt x="14" y="158"/>
                    <a:pt x="14" y="158"/>
                    <a:pt x="14" y="158"/>
                  </a:cubicBezTo>
                  <a:cubicBezTo>
                    <a:pt x="9" y="160"/>
                    <a:pt x="4" y="158"/>
                    <a:pt x="2" y="153"/>
                  </a:cubicBezTo>
                  <a:cubicBezTo>
                    <a:pt x="0" y="149"/>
                    <a:pt x="3" y="144"/>
                    <a:pt x="7" y="142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8" y="86"/>
                    <a:pt x="58" y="85"/>
                    <a:pt x="58" y="8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19"/>
                    <a:pt x="67" y="16"/>
                    <a:pt x="70" y="15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7" y="0"/>
                    <a:pt x="112" y="2"/>
                    <a:pt x="114" y="5"/>
                  </a:cubicBezTo>
                  <a:cubicBezTo>
                    <a:pt x="164" y="92"/>
                    <a:pt x="181" y="163"/>
                    <a:pt x="174" y="254"/>
                  </a:cubicBezTo>
                  <a:cubicBezTo>
                    <a:pt x="174" y="258"/>
                    <a:pt x="171" y="261"/>
                    <a:pt x="167" y="262"/>
                  </a:cubicBezTo>
                  <a:cubicBezTo>
                    <a:pt x="158" y="263"/>
                    <a:pt x="154" y="264"/>
                    <a:pt x="147" y="266"/>
                  </a:cubicBezTo>
                  <a:cubicBezTo>
                    <a:pt x="141" y="267"/>
                    <a:pt x="141" y="267"/>
                    <a:pt x="141" y="267"/>
                  </a:cubicBezTo>
                  <a:cubicBezTo>
                    <a:pt x="140" y="267"/>
                    <a:pt x="139" y="267"/>
                    <a:pt x="139" y="2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14" name="Freeform 297"/>
            <p:cNvSpPr>
              <a:spLocks/>
            </p:cNvSpPr>
            <p:nvPr/>
          </p:nvSpPr>
          <p:spPr bwMode="auto">
            <a:xfrm>
              <a:off x="11041063" y="4044950"/>
              <a:ext cx="31750" cy="303212"/>
            </a:xfrm>
            <a:custGeom>
              <a:avLst/>
              <a:gdLst>
                <a:gd name="T0" fmla="*/ 15875 w 18"/>
                <a:gd name="T1" fmla="*/ 303212 h 173"/>
                <a:gd name="T2" fmla="*/ 0 w 18"/>
                <a:gd name="T3" fmla="*/ 287438 h 173"/>
                <a:gd name="T4" fmla="*/ 0 w 18"/>
                <a:gd name="T5" fmla="*/ 15774 h 173"/>
                <a:gd name="T6" fmla="*/ 15875 w 18"/>
                <a:gd name="T7" fmla="*/ 0 h 173"/>
                <a:gd name="T8" fmla="*/ 31750 w 18"/>
                <a:gd name="T9" fmla="*/ 15774 h 173"/>
                <a:gd name="T10" fmla="*/ 31750 w 18"/>
                <a:gd name="T11" fmla="*/ 287438 h 173"/>
                <a:gd name="T12" fmla="*/ 15875 w 18"/>
                <a:gd name="T13" fmla="*/ 303212 h 1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73"/>
                <a:gd name="T23" fmla="*/ 18 w 18"/>
                <a:gd name="T24" fmla="*/ 173 h 1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73">
                  <a:moveTo>
                    <a:pt x="9" y="173"/>
                  </a:moveTo>
                  <a:cubicBezTo>
                    <a:pt x="4" y="173"/>
                    <a:pt x="0" y="169"/>
                    <a:pt x="0" y="16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8" y="4"/>
                    <a:pt x="18" y="9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18" y="169"/>
                    <a:pt x="13" y="173"/>
                    <a:pt x="9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15" name="Freeform 298"/>
            <p:cNvSpPr>
              <a:spLocks/>
            </p:cNvSpPr>
            <p:nvPr/>
          </p:nvSpPr>
          <p:spPr bwMode="auto">
            <a:xfrm>
              <a:off x="10482263" y="4046538"/>
              <a:ext cx="31750" cy="206375"/>
            </a:xfrm>
            <a:custGeom>
              <a:avLst/>
              <a:gdLst>
                <a:gd name="T0" fmla="*/ 15875 w 18"/>
                <a:gd name="T1" fmla="*/ 206375 h 118"/>
                <a:gd name="T2" fmla="*/ 0 w 18"/>
                <a:gd name="T3" fmla="*/ 190635 h 118"/>
                <a:gd name="T4" fmla="*/ 0 w 18"/>
                <a:gd name="T5" fmla="*/ 15740 h 118"/>
                <a:gd name="T6" fmla="*/ 15875 w 18"/>
                <a:gd name="T7" fmla="*/ 0 h 118"/>
                <a:gd name="T8" fmla="*/ 31750 w 18"/>
                <a:gd name="T9" fmla="*/ 15740 h 118"/>
                <a:gd name="T10" fmla="*/ 31750 w 18"/>
                <a:gd name="T11" fmla="*/ 190635 h 118"/>
                <a:gd name="T12" fmla="*/ 15875 w 18"/>
                <a:gd name="T13" fmla="*/ 206375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18"/>
                <a:gd name="T23" fmla="*/ 18 w 18"/>
                <a:gd name="T24" fmla="*/ 118 h 1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18">
                  <a:moveTo>
                    <a:pt x="9" y="118"/>
                  </a:moveTo>
                  <a:cubicBezTo>
                    <a:pt x="4" y="118"/>
                    <a:pt x="0" y="114"/>
                    <a:pt x="0" y="10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8" y="114"/>
                    <a:pt x="14" y="118"/>
                    <a:pt x="9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16" name="Freeform 299"/>
            <p:cNvSpPr>
              <a:spLocks/>
            </p:cNvSpPr>
            <p:nvPr/>
          </p:nvSpPr>
          <p:spPr bwMode="auto">
            <a:xfrm>
              <a:off x="10701338" y="4092575"/>
              <a:ext cx="144462" cy="31750"/>
            </a:xfrm>
            <a:custGeom>
              <a:avLst/>
              <a:gdLst>
                <a:gd name="T0" fmla="*/ 128606 w 82"/>
                <a:gd name="T1" fmla="*/ 31750 h 18"/>
                <a:gd name="T2" fmla="*/ 15856 w 82"/>
                <a:gd name="T3" fmla="*/ 31750 h 18"/>
                <a:gd name="T4" fmla="*/ 0 w 82"/>
                <a:gd name="T5" fmla="*/ 15875 h 18"/>
                <a:gd name="T6" fmla="*/ 15856 w 82"/>
                <a:gd name="T7" fmla="*/ 0 h 18"/>
                <a:gd name="T8" fmla="*/ 128606 w 82"/>
                <a:gd name="T9" fmla="*/ 0 h 18"/>
                <a:gd name="T10" fmla="*/ 144462 w 82"/>
                <a:gd name="T11" fmla="*/ 15875 h 18"/>
                <a:gd name="T12" fmla="*/ 128606 w 82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8"/>
                <a:gd name="T23" fmla="*/ 82 w 82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8">
                  <a:moveTo>
                    <a:pt x="73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8" y="0"/>
                    <a:pt x="82" y="4"/>
                    <a:pt x="82" y="9"/>
                  </a:cubicBezTo>
                  <a:cubicBezTo>
                    <a:pt x="82" y="14"/>
                    <a:pt x="78" y="18"/>
                    <a:pt x="7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  <p:sp>
          <p:nvSpPr>
            <p:cNvPr id="317" name="Freeform 300"/>
            <p:cNvSpPr>
              <a:spLocks/>
            </p:cNvSpPr>
            <p:nvPr/>
          </p:nvSpPr>
          <p:spPr bwMode="auto">
            <a:xfrm>
              <a:off x="10647363" y="4251325"/>
              <a:ext cx="250825" cy="31750"/>
            </a:xfrm>
            <a:custGeom>
              <a:avLst/>
              <a:gdLst>
                <a:gd name="T0" fmla="*/ 235039 w 143"/>
                <a:gd name="T1" fmla="*/ 31750 h 18"/>
                <a:gd name="T2" fmla="*/ 15786 w 143"/>
                <a:gd name="T3" fmla="*/ 31750 h 18"/>
                <a:gd name="T4" fmla="*/ 0 w 143"/>
                <a:gd name="T5" fmla="*/ 15875 h 18"/>
                <a:gd name="T6" fmla="*/ 15786 w 143"/>
                <a:gd name="T7" fmla="*/ 0 h 18"/>
                <a:gd name="T8" fmla="*/ 235039 w 143"/>
                <a:gd name="T9" fmla="*/ 0 h 18"/>
                <a:gd name="T10" fmla="*/ 250825 w 143"/>
                <a:gd name="T11" fmla="*/ 15875 h 18"/>
                <a:gd name="T12" fmla="*/ 235039 w 143"/>
                <a:gd name="T13" fmla="*/ 3175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3"/>
                <a:gd name="T22" fmla="*/ 0 h 18"/>
                <a:gd name="T23" fmla="*/ 143 w 14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3" h="18">
                  <a:moveTo>
                    <a:pt x="134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99">
                <a:solidFill>
                  <a:srgbClr val="EBEBEB">
                    <a:lumMod val="10000"/>
                  </a:srgbClr>
                </a:solidFill>
              </a:endParaRPr>
            </a:p>
          </p:txBody>
        </p:sp>
      </p:grpSp>
      <p:sp>
        <p:nvSpPr>
          <p:cNvPr id="320" name="椭圆 319"/>
          <p:cNvSpPr/>
          <p:nvPr/>
        </p:nvSpPr>
        <p:spPr>
          <a:xfrm rot="10800000">
            <a:off x="691745" y="1675053"/>
            <a:ext cx="10749159" cy="65319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0000"/>
                  <a:lumOff val="40000"/>
                  <a:alpha val="22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16200000" scaled="1"/>
            <a:tileRect/>
          </a:gradFill>
          <a:ln w="3175" cap="flat" cmpd="sng" algn="ctr">
            <a:gradFill>
              <a:gsLst>
                <a:gs pos="0">
                  <a:schemeClr val="bg1">
                    <a:lumMod val="60000"/>
                    <a:lumOff val="40000"/>
                    <a:alpha val="0"/>
                  </a:schemeClr>
                </a:gs>
                <a:gs pos="100000">
                  <a:schemeClr val="bg1">
                    <a:lumMod val="60000"/>
                    <a:lumOff val="40000"/>
                    <a:alpha val="80000"/>
                  </a:schemeClr>
                </a:gs>
              </a:gsLst>
              <a:lin ang="5400000" scaled="0"/>
            </a:gradFill>
            <a:prstDash val="solid"/>
            <a:round/>
          </a:ln>
          <a:effectLst/>
        </p:spPr>
        <p:txBody>
          <a:bodyPr rtlCol="0" anchor="ctr"/>
          <a:lstStyle/>
          <a:p>
            <a:pPr algn="ctr" defTabSz="1649070"/>
            <a:endParaRPr lang="zh-CN" altLang="en-US" sz="3199" kern="0">
              <a:solidFill>
                <a:schemeClr val="bg1"/>
              </a:solidFill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1" name="矩形 320"/>
          <p:cNvSpPr/>
          <p:nvPr/>
        </p:nvSpPr>
        <p:spPr>
          <a:xfrm>
            <a:off x="3477431" y="1843628"/>
            <a:ext cx="1726742" cy="150088"/>
          </a:xfrm>
          <a:prstGeom prst="rect">
            <a:avLst/>
          </a:prstGeom>
          <a:solidFill>
            <a:schemeClr val="tx1">
              <a:lumMod val="90000"/>
              <a:lumOff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Transaction</a:t>
            </a:r>
          </a:p>
        </p:txBody>
      </p:sp>
      <p:sp>
        <p:nvSpPr>
          <p:cNvPr id="322" name="矩形 321"/>
          <p:cNvSpPr/>
          <p:nvPr/>
        </p:nvSpPr>
        <p:spPr>
          <a:xfrm>
            <a:off x="7030635" y="1843628"/>
            <a:ext cx="1726742" cy="150088"/>
          </a:xfrm>
          <a:prstGeom prst="rect">
            <a:avLst/>
          </a:prstGeom>
          <a:solidFill>
            <a:schemeClr val="tx1">
              <a:lumMod val="90000"/>
              <a:lumOff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Analytics</a:t>
            </a:r>
          </a:p>
        </p:txBody>
      </p:sp>
      <p:sp>
        <p:nvSpPr>
          <p:cNvPr id="323" name="矩形 322"/>
          <p:cNvSpPr/>
          <p:nvPr/>
        </p:nvSpPr>
        <p:spPr>
          <a:xfrm>
            <a:off x="5253776" y="1843628"/>
            <a:ext cx="1726742" cy="150088"/>
          </a:xfrm>
          <a:prstGeom prst="rect">
            <a:avLst/>
          </a:prstGeom>
          <a:solidFill>
            <a:schemeClr val="tx1">
              <a:lumMod val="90000"/>
              <a:lumOff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Dev. and testing</a:t>
            </a:r>
          </a:p>
        </p:txBody>
      </p:sp>
      <p:sp>
        <p:nvSpPr>
          <p:cNvPr id="324" name="矩形 323"/>
          <p:cNvSpPr/>
          <p:nvPr/>
        </p:nvSpPr>
        <p:spPr>
          <a:xfrm>
            <a:off x="3477431" y="2029671"/>
            <a:ext cx="1726742" cy="150088"/>
          </a:xfrm>
          <a:prstGeom prst="rect">
            <a:avLst/>
          </a:prstGeom>
          <a:solidFill>
            <a:schemeClr val="tx1">
              <a:lumMod val="90000"/>
              <a:lumOff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High-performance file sharing</a:t>
            </a:r>
          </a:p>
        </p:txBody>
      </p:sp>
      <p:sp>
        <p:nvSpPr>
          <p:cNvPr id="325" name="矩形 324"/>
          <p:cNvSpPr/>
          <p:nvPr/>
        </p:nvSpPr>
        <p:spPr>
          <a:xfrm>
            <a:off x="7030635" y="2029671"/>
            <a:ext cx="1726742" cy="150088"/>
          </a:xfrm>
          <a:prstGeom prst="rect">
            <a:avLst/>
          </a:prstGeom>
          <a:solidFill>
            <a:schemeClr val="tx1">
              <a:lumMod val="90000"/>
              <a:lumOff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HPC/HPDA</a:t>
            </a:r>
          </a:p>
        </p:txBody>
      </p:sp>
      <p:sp>
        <p:nvSpPr>
          <p:cNvPr id="326" name="矩形 325"/>
          <p:cNvSpPr/>
          <p:nvPr/>
        </p:nvSpPr>
        <p:spPr>
          <a:xfrm>
            <a:off x="5253776" y="2029671"/>
            <a:ext cx="1726742" cy="150088"/>
          </a:xfrm>
          <a:prstGeom prst="rect">
            <a:avLst/>
          </a:prstGeom>
          <a:solidFill>
            <a:schemeClr val="tx1">
              <a:lumMod val="90000"/>
              <a:lumOff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DR and backup</a:t>
            </a:r>
          </a:p>
        </p:txBody>
      </p:sp>
      <p:sp>
        <p:nvSpPr>
          <p:cNvPr id="352" name="矩形 351">
            <a:extLst>
              <a:ext uri="{FF2B5EF4-FFF2-40B4-BE49-F238E27FC236}">
                <a16:creationId xmlns:a16="http://schemas.microsoft.com/office/drawing/2014/main" xmlns="" id="{D9A68005-CCC8-485E-BD2D-E641FDCDF7BE}"/>
              </a:ext>
            </a:extLst>
          </p:cNvPr>
          <p:cNvSpPr/>
          <p:nvPr/>
        </p:nvSpPr>
        <p:spPr>
          <a:xfrm flipH="1">
            <a:off x="7932245" y="2380050"/>
            <a:ext cx="3547648" cy="3786001"/>
          </a:xfrm>
          <a:prstGeom prst="rect">
            <a:avLst/>
          </a:prstGeom>
          <a:gradFill>
            <a:gsLst>
              <a:gs pos="0">
                <a:srgbClr val="666666">
                  <a:lumMod val="60000"/>
                  <a:lumOff val="40000"/>
                  <a:alpha val="2000"/>
                </a:srgbClr>
              </a:gs>
              <a:gs pos="100000">
                <a:srgbClr val="666666">
                  <a:lumMod val="60000"/>
                  <a:lumOff val="40000"/>
                  <a:alpha val="5000"/>
                </a:srgbClr>
              </a:gs>
            </a:gsLst>
            <a:lin ang="5400000" scaled="0"/>
          </a:gradFill>
          <a:ln w="9525" cap="flat" cmpd="sng" algn="ctr">
            <a:gradFill flip="none" rotWithShape="1">
              <a:gsLst>
                <a:gs pos="0">
                  <a:srgbClr val="A3A3A3">
                    <a:alpha val="60000"/>
                  </a:srgbClr>
                </a:gs>
                <a:gs pos="90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/>
            <a:endParaRPr lang="zh-CN" altLang="en-US" sz="1100" b="1" kern="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55" name="矩形 354">
            <a:extLst>
              <a:ext uri="{FF2B5EF4-FFF2-40B4-BE49-F238E27FC236}">
                <a16:creationId xmlns:a16="http://schemas.microsoft.com/office/drawing/2014/main" xmlns="" id="{D9A68005-CCC8-485E-BD2D-E641FDCDF7BE}"/>
              </a:ext>
            </a:extLst>
          </p:cNvPr>
          <p:cNvSpPr/>
          <p:nvPr/>
        </p:nvSpPr>
        <p:spPr>
          <a:xfrm flipH="1">
            <a:off x="700297" y="2380049"/>
            <a:ext cx="3553813" cy="3786002"/>
          </a:xfrm>
          <a:prstGeom prst="rect">
            <a:avLst/>
          </a:prstGeom>
          <a:gradFill>
            <a:gsLst>
              <a:gs pos="0">
                <a:srgbClr val="666666">
                  <a:lumMod val="60000"/>
                  <a:lumOff val="40000"/>
                  <a:alpha val="2000"/>
                </a:srgbClr>
              </a:gs>
              <a:gs pos="100000">
                <a:srgbClr val="666666">
                  <a:lumMod val="60000"/>
                  <a:lumOff val="40000"/>
                  <a:alpha val="5000"/>
                </a:srgbClr>
              </a:gs>
            </a:gsLst>
            <a:lin ang="5400000" scaled="0"/>
          </a:gradFill>
          <a:ln w="9525" cap="flat" cmpd="sng" algn="ctr">
            <a:gradFill flip="none" rotWithShape="1">
              <a:gsLst>
                <a:gs pos="0">
                  <a:srgbClr val="A3A3A3">
                    <a:alpha val="60000"/>
                  </a:srgbClr>
                </a:gs>
                <a:gs pos="90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/>
            <a:endParaRPr lang="zh-CN" altLang="en-US" sz="1100" b="1" kern="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56" name="矩形 355">
            <a:extLst>
              <a:ext uri="{FF2B5EF4-FFF2-40B4-BE49-F238E27FC236}">
                <a16:creationId xmlns:a16="http://schemas.microsoft.com/office/drawing/2014/main" xmlns="" id="{D9A68005-CCC8-485E-BD2D-E641FDCDF7BE}"/>
              </a:ext>
            </a:extLst>
          </p:cNvPr>
          <p:cNvSpPr/>
          <p:nvPr/>
        </p:nvSpPr>
        <p:spPr>
          <a:xfrm flipH="1">
            <a:off x="4316272" y="2380050"/>
            <a:ext cx="3552720" cy="3786001"/>
          </a:xfrm>
          <a:prstGeom prst="rect">
            <a:avLst/>
          </a:prstGeom>
          <a:gradFill>
            <a:gsLst>
              <a:gs pos="0">
                <a:srgbClr val="666666">
                  <a:lumMod val="60000"/>
                  <a:lumOff val="40000"/>
                  <a:alpha val="2000"/>
                </a:srgbClr>
              </a:gs>
              <a:gs pos="100000">
                <a:srgbClr val="666666">
                  <a:lumMod val="60000"/>
                  <a:lumOff val="40000"/>
                  <a:alpha val="5000"/>
                </a:srgbClr>
              </a:gs>
            </a:gsLst>
            <a:lin ang="5400000" scaled="0"/>
          </a:gradFill>
          <a:ln w="9525" cap="flat" cmpd="sng" algn="ctr">
            <a:gradFill flip="none" rotWithShape="1">
              <a:gsLst>
                <a:gs pos="0">
                  <a:srgbClr val="A3A3A3">
                    <a:alpha val="60000"/>
                  </a:srgbClr>
                </a:gs>
                <a:gs pos="90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/>
            <a:endParaRPr lang="zh-CN" altLang="en-US" sz="1100" b="1" kern="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61" name="矩形 360"/>
          <p:cNvSpPr/>
          <p:nvPr/>
        </p:nvSpPr>
        <p:spPr>
          <a:xfrm>
            <a:off x="851994" y="5717332"/>
            <a:ext cx="3213545" cy="1845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Industry-leading </a:t>
            </a:r>
            <a:r>
              <a:rPr lang="en-US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NoF</a:t>
            </a:r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+ solution</a:t>
            </a:r>
          </a:p>
        </p:txBody>
      </p:sp>
      <p:sp>
        <p:nvSpPr>
          <p:cNvPr id="362" name="Freeform 41"/>
          <p:cNvSpPr>
            <a:spLocks/>
          </p:cNvSpPr>
          <p:nvPr/>
        </p:nvSpPr>
        <p:spPr bwMode="auto">
          <a:xfrm>
            <a:off x="1255377" y="5145451"/>
            <a:ext cx="1799297" cy="184468"/>
          </a:xfrm>
          <a:custGeom>
            <a:avLst/>
            <a:gdLst>
              <a:gd name="connsiteX0" fmla="*/ 9831 w 9831"/>
              <a:gd name="connsiteY0" fmla="*/ 4933 h 10000"/>
              <a:gd name="connsiteX1" fmla="*/ 9257 w 9831"/>
              <a:gd name="connsiteY1" fmla="*/ 0 h 10000"/>
              <a:gd name="connsiteX2" fmla="*/ 0 w 9831"/>
              <a:gd name="connsiteY2" fmla="*/ 0 h 10000"/>
              <a:gd name="connsiteX3" fmla="*/ 0 w 9831"/>
              <a:gd name="connsiteY3" fmla="*/ 10000 h 10000"/>
              <a:gd name="connsiteX4" fmla="*/ 9257 w 9831"/>
              <a:gd name="connsiteY4" fmla="*/ 10000 h 10000"/>
              <a:gd name="connsiteX5" fmla="*/ 9831 w 9831"/>
              <a:gd name="connsiteY5" fmla="*/ 493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1" h="10000">
                <a:moveTo>
                  <a:pt x="9831" y="4933"/>
                </a:moveTo>
                <a:cubicBezTo>
                  <a:pt x="9640" y="3289"/>
                  <a:pt x="9448" y="1644"/>
                  <a:pt x="9257" y="0"/>
                </a:cubicBezTo>
                <a:lnTo>
                  <a:pt x="0" y="0"/>
                </a:lnTo>
                <a:lnTo>
                  <a:pt x="0" y="10000"/>
                </a:lnTo>
                <a:lnTo>
                  <a:pt x="9257" y="10000"/>
                </a:lnTo>
                <a:cubicBezTo>
                  <a:pt x="9448" y="8311"/>
                  <a:pt x="9640" y="6622"/>
                  <a:pt x="9831" y="493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90"/>
            <a:endParaRPr kumimoji="1" lang="zh-CN" altLang="en-US" sz="1200">
              <a:solidFill>
                <a:srgbClr val="EBEBEB">
                  <a:lumMod val="1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63" name="TextBox 314"/>
          <p:cNvSpPr txBox="1"/>
          <p:nvPr/>
        </p:nvSpPr>
        <p:spPr>
          <a:xfrm>
            <a:off x="809478" y="5176155"/>
            <a:ext cx="322077" cy="12306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800" dirty="0">
                <a:solidFill>
                  <a:schemeClr val="bg1"/>
                </a:solidFill>
                <a:cs typeface="Arial" pitchFamily="34" charset="0"/>
              </a:rPr>
              <a:t>Latency</a:t>
            </a:r>
          </a:p>
        </p:txBody>
      </p:sp>
      <p:sp>
        <p:nvSpPr>
          <p:cNvPr id="364" name="TextBox 316"/>
          <p:cNvSpPr txBox="1"/>
          <p:nvPr/>
        </p:nvSpPr>
        <p:spPr>
          <a:xfrm>
            <a:off x="3244244" y="4944824"/>
            <a:ext cx="676203" cy="56903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2799" b="1" dirty="0">
                <a:solidFill>
                  <a:srgbClr val="C7000B"/>
                </a:solidFill>
                <a:cs typeface="Arial" pitchFamily="34" charset="0"/>
              </a:rPr>
              <a:t>50%</a:t>
            </a:r>
          </a:p>
          <a:p>
            <a:pPr algn="ctr" defTabSz="685252"/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Access latency</a:t>
            </a:r>
          </a:p>
        </p:txBody>
      </p:sp>
      <p:sp>
        <p:nvSpPr>
          <p:cNvPr id="365" name="TextBox 315"/>
          <p:cNvSpPr txBox="1"/>
          <p:nvPr/>
        </p:nvSpPr>
        <p:spPr>
          <a:xfrm>
            <a:off x="1591431" y="5168464"/>
            <a:ext cx="307657" cy="13844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0.1 ms</a:t>
            </a:r>
          </a:p>
        </p:txBody>
      </p:sp>
      <p:sp>
        <p:nvSpPr>
          <p:cNvPr id="366" name="TextBox 316"/>
          <p:cNvSpPr txBox="1"/>
          <p:nvPr/>
        </p:nvSpPr>
        <p:spPr>
          <a:xfrm>
            <a:off x="2411596" y="5168464"/>
            <a:ext cx="365342" cy="13844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0.05 ms</a:t>
            </a:r>
          </a:p>
        </p:txBody>
      </p:sp>
      <p:sp>
        <p:nvSpPr>
          <p:cNvPr id="371" name="Right Arrow 92">
            <a:extLst>
              <a:ext uri="{FF2B5EF4-FFF2-40B4-BE49-F238E27FC236}">
                <a16:creationId xmlns:a16="http://schemas.microsoft.com/office/drawing/2014/main" xmlns="" id="{DAFCFB3E-E3B6-4E9D-A428-7444FE54B053}"/>
              </a:ext>
            </a:extLst>
          </p:cNvPr>
          <p:cNvSpPr/>
          <p:nvPr/>
        </p:nvSpPr>
        <p:spPr>
          <a:xfrm rot="5193573" flipV="1">
            <a:off x="3889098" y="5139967"/>
            <a:ext cx="295247" cy="178751"/>
          </a:xfrm>
          <a:custGeom>
            <a:avLst/>
            <a:gdLst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468067 h 624089"/>
              <a:gd name="connsiteX7" fmla="*/ 0 w 1175888"/>
              <a:gd name="connsiteY7" fmla="*/ 156022 h 624089"/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156022 h 624089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888" h="798076">
                <a:moveTo>
                  <a:pt x="0" y="0"/>
                </a:moveTo>
                <a:cubicBezTo>
                  <a:pt x="508764" y="339879"/>
                  <a:pt x="719870" y="301011"/>
                  <a:pt x="863844" y="330009"/>
                </a:cubicBezTo>
                <a:lnTo>
                  <a:pt x="863844" y="173987"/>
                </a:lnTo>
                <a:lnTo>
                  <a:pt x="1175888" y="486032"/>
                </a:lnTo>
                <a:lnTo>
                  <a:pt x="863844" y="798076"/>
                </a:lnTo>
                <a:lnTo>
                  <a:pt x="863844" y="642054"/>
                </a:lnTo>
                <a:cubicBezTo>
                  <a:pt x="695582" y="618340"/>
                  <a:pt x="225667" y="479157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EBEBEB">
                  <a:lumMod val="10000"/>
                </a:srgbClr>
              </a:solidFill>
            </a:endParaRPr>
          </a:p>
        </p:txBody>
      </p:sp>
      <p:sp>
        <p:nvSpPr>
          <p:cNvPr id="372" name="矩形 371"/>
          <p:cNvSpPr/>
          <p:nvPr/>
        </p:nvSpPr>
        <p:spPr>
          <a:xfrm>
            <a:off x="4403371" y="5707224"/>
            <a:ext cx="3385247" cy="1845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Industry's only native all-flash backup storage</a:t>
            </a:r>
          </a:p>
        </p:txBody>
      </p:sp>
      <p:sp>
        <p:nvSpPr>
          <p:cNvPr id="373" name="Freeform 41"/>
          <p:cNvSpPr>
            <a:spLocks/>
          </p:cNvSpPr>
          <p:nvPr/>
        </p:nvSpPr>
        <p:spPr bwMode="auto">
          <a:xfrm>
            <a:off x="4969693" y="5128476"/>
            <a:ext cx="1799297" cy="218420"/>
          </a:xfrm>
          <a:custGeom>
            <a:avLst/>
            <a:gdLst>
              <a:gd name="connsiteX0" fmla="*/ 9831 w 9831"/>
              <a:gd name="connsiteY0" fmla="*/ 4933 h 10000"/>
              <a:gd name="connsiteX1" fmla="*/ 9257 w 9831"/>
              <a:gd name="connsiteY1" fmla="*/ 0 h 10000"/>
              <a:gd name="connsiteX2" fmla="*/ 0 w 9831"/>
              <a:gd name="connsiteY2" fmla="*/ 0 h 10000"/>
              <a:gd name="connsiteX3" fmla="*/ 0 w 9831"/>
              <a:gd name="connsiteY3" fmla="*/ 10000 h 10000"/>
              <a:gd name="connsiteX4" fmla="*/ 9257 w 9831"/>
              <a:gd name="connsiteY4" fmla="*/ 10000 h 10000"/>
              <a:gd name="connsiteX5" fmla="*/ 9831 w 9831"/>
              <a:gd name="connsiteY5" fmla="*/ 493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1" h="10000">
                <a:moveTo>
                  <a:pt x="9831" y="4933"/>
                </a:moveTo>
                <a:cubicBezTo>
                  <a:pt x="9640" y="3289"/>
                  <a:pt x="9448" y="1644"/>
                  <a:pt x="9257" y="0"/>
                </a:cubicBezTo>
                <a:lnTo>
                  <a:pt x="0" y="0"/>
                </a:lnTo>
                <a:lnTo>
                  <a:pt x="0" y="10000"/>
                </a:lnTo>
                <a:lnTo>
                  <a:pt x="9257" y="10000"/>
                </a:lnTo>
                <a:cubicBezTo>
                  <a:pt x="9448" y="8311"/>
                  <a:pt x="9640" y="6622"/>
                  <a:pt x="9831" y="493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90"/>
            <a:endParaRPr kumimoji="1" lang="zh-CN" altLang="en-US" sz="1200">
              <a:solidFill>
                <a:srgbClr val="EBEBEB">
                  <a:lumMod val="1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74" name="TextBox 314"/>
          <p:cNvSpPr txBox="1"/>
          <p:nvPr/>
        </p:nvSpPr>
        <p:spPr>
          <a:xfrm>
            <a:off x="4436582" y="5183845"/>
            <a:ext cx="501544" cy="107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252"/>
            <a:r>
              <a:rPr lang="en-US" altLang="zh-CN" sz="700" dirty="0">
                <a:solidFill>
                  <a:schemeClr val="bg1"/>
                </a:solidFill>
                <a:cs typeface="Arial" pitchFamily="34" charset="0"/>
              </a:rPr>
              <a:t>Backup</a:t>
            </a:r>
            <a:r>
              <a:rPr lang="en-US" sz="700" dirty="0">
                <a:solidFill>
                  <a:schemeClr val="bg1"/>
                </a:solidFill>
                <a:cs typeface="Arial" pitchFamily="34" charset="0"/>
              </a:rPr>
              <a:t> speed</a:t>
            </a:r>
          </a:p>
        </p:txBody>
      </p:sp>
      <p:sp>
        <p:nvSpPr>
          <p:cNvPr id="375" name="TextBox 316"/>
          <p:cNvSpPr txBox="1"/>
          <p:nvPr/>
        </p:nvSpPr>
        <p:spPr>
          <a:xfrm>
            <a:off x="6872322" y="4944824"/>
            <a:ext cx="647360" cy="56903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2799" b="1" dirty="0">
                <a:solidFill>
                  <a:srgbClr val="C7000B"/>
                </a:solidFill>
                <a:cs typeface="Arial" pitchFamily="34" charset="0"/>
              </a:rPr>
              <a:t>3x</a:t>
            </a:r>
          </a:p>
          <a:p>
            <a:pPr algn="ctr" defTabSz="685252"/>
            <a:r>
              <a:rPr lang="en-US" altLang="zh-CN" sz="900" dirty="0">
                <a:solidFill>
                  <a:schemeClr val="bg1"/>
                </a:solidFill>
                <a:cs typeface="Arial" pitchFamily="34" charset="0"/>
              </a:rPr>
              <a:t>Backup </a:t>
            </a:r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speed</a:t>
            </a:r>
          </a:p>
        </p:txBody>
      </p:sp>
      <p:sp>
        <p:nvSpPr>
          <p:cNvPr id="376" name="TextBox 315"/>
          <p:cNvSpPr txBox="1"/>
          <p:nvPr/>
        </p:nvSpPr>
        <p:spPr>
          <a:xfrm>
            <a:off x="5190048" y="5176155"/>
            <a:ext cx="376558" cy="12306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800" dirty="0">
                <a:solidFill>
                  <a:schemeClr val="bg1"/>
                </a:solidFill>
                <a:cs typeface="Arial" pitchFamily="34" charset="0"/>
              </a:rPr>
              <a:t>40+ TB/h</a:t>
            </a:r>
          </a:p>
        </p:txBody>
      </p:sp>
      <p:sp>
        <p:nvSpPr>
          <p:cNvPr id="377" name="TextBox 316"/>
          <p:cNvSpPr txBox="1"/>
          <p:nvPr/>
        </p:nvSpPr>
        <p:spPr>
          <a:xfrm>
            <a:off x="6181237" y="5176155"/>
            <a:ext cx="376559" cy="12306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800" dirty="0">
                <a:solidFill>
                  <a:schemeClr val="bg1"/>
                </a:solidFill>
                <a:cs typeface="Arial" pitchFamily="34" charset="0"/>
              </a:rPr>
              <a:t>155 TB/h</a:t>
            </a:r>
          </a:p>
        </p:txBody>
      </p:sp>
      <p:sp>
        <p:nvSpPr>
          <p:cNvPr id="382" name="Right Arrow 92">
            <a:extLst>
              <a:ext uri="{FF2B5EF4-FFF2-40B4-BE49-F238E27FC236}">
                <a16:creationId xmlns:a16="http://schemas.microsoft.com/office/drawing/2014/main" xmlns="" id="{DAFCFB3E-E3B6-4E9D-A428-7444FE54B053}"/>
              </a:ext>
            </a:extLst>
          </p:cNvPr>
          <p:cNvSpPr/>
          <p:nvPr/>
        </p:nvSpPr>
        <p:spPr>
          <a:xfrm rot="16406427">
            <a:off x="7398659" y="5139084"/>
            <a:ext cx="298166" cy="180518"/>
          </a:xfrm>
          <a:custGeom>
            <a:avLst/>
            <a:gdLst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468067 h 624089"/>
              <a:gd name="connsiteX7" fmla="*/ 0 w 1175888"/>
              <a:gd name="connsiteY7" fmla="*/ 156022 h 624089"/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156022 h 624089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888" h="798076">
                <a:moveTo>
                  <a:pt x="0" y="0"/>
                </a:moveTo>
                <a:cubicBezTo>
                  <a:pt x="508764" y="339879"/>
                  <a:pt x="719870" y="301011"/>
                  <a:pt x="863844" y="330009"/>
                </a:cubicBezTo>
                <a:lnTo>
                  <a:pt x="863844" y="173987"/>
                </a:lnTo>
                <a:lnTo>
                  <a:pt x="1175888" y="486032"/>
                </a:lnTo>
                <a:lnTo>
                  <a:pt x="863844" y="798076"/>
                </a:lnTo>
                <a:lnTo>
                  <a:pt x="863844" y="642054"/>
                </a:lnTo>
                <a:cubicBezTo>
                  <a:pt x="695582" y="618340"/>
                  <a:pt x="225667" y="479157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EBEBEB">
                  <a:lumMod val="10000"/>
                </a:srgbClr>
              </a:solidFill>
            </a:endParaRPr>
          </a:p>
        </p:txBody>
      </p:sp>
      <p:sp>
        <p:nvSpPr>
          <p:cNvPr id="383" name="矩形 382"/>
          <p:cNvSpPr/>
          <p:nvPr/>
        </p:nvSpPr>
        <p:spPr>
          <a:xfrm>
            <a:off x="8015585" y="5717039"/>
            <a:ext cx="3394567" cy="1845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cs typeface="Arial" panose="020B0604020202020204" pitchFamily="34" charset="0"/>
              </a:rPr>
              <a:t>Highest performance density HPDA storage</a:t>
            </a:r>
          </a:p>
        </p:txBody>
      </p:sp>
      <p:sp>
        <p:nvSpPr>
          <p:cNvPr id="384" name="Freeform 41"/>
          <p:cNvSpPr>
            <a:spLocks/>
          </p:cNvSpPr>
          <p:nvPr/>
        </p:nvSpPr>
        <p:spPr bwMode="auto">
          <a:xfrm>
            <a:off x="8614977" y="5128476"/>
            <a:ext cx="1799297" cy="218420"/>
          </a:xfrm>
          <a:custGeom>
            <a:avLst/>
            <a:gdLst>
              <a:gd name="connsiteX0" fmla="*/ 9831 w 9831"/>
              <a:gd name="connsiteY0" fmla="*/ 4933 h 10000"/>
              <a:gd name="connsiteX1" fmla="*/ 9257 w 9831"/>
              <a:gd name="connsiteY1" fmla="*/ 0 h 10000"/>
              <a:gd name="connsiteX2" fmla="*/ 0 w 9831"/>
              <a:gd name="connsiteY2" fmla="*/ 0 h 10000"/>
              <a:gd name="connsiteX3" fmla="*/ 0 w 9831"/>
              <a:gd name="connsiteY3" fmla="*/ 10000 h 10000"/>
              <a:gd name="connsiteX4" fmla="*/ 9257 w 9831"/>
              <a:gd name="connsiteY4" fmla="*/ 10000 h 10000"/>
              <a:gd name="connsiteX5" fmla="*/ 9831 w 9831"/>
              <a:gd name="connsiteY5" fmla="*/ 493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1" h="10000">
                <a:moveTo>
                  <a:pt x="9831" y="4933"/>
                </a:moveTo>
                <a:cubicBezTo>
                  <a:pt x="9640" y="3289"/>
                  <a:pt x="9448" y="1644"/>
                  <a:pt x="9257" y="0"/>
                </a:cubicBezTo>
                <a:lnTo>
                  <a:pt x="0" y="0"/>
                </a:lnTo>
                <a:lnTo>
                  <a:pt x="0" y="10000"/>
                </a:lnTo>
                <a:lnTo>
                  <a:pt x="9257" y="10000"/>
                </a:lnTo>
                <a:cubicBezTo>
                  <a:pt x="9448" y="8311"/>
                  <a:pt x="9640" y="6622"/>
                  <a:pt x="9831" y="493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90"/>
            <a:endParaRPr kumimoji="1" lang="zh-CN" altLang="en-US" sz="1200">
              <a:solidFill>
                <a:srgbClr val="EBEBEB">
                  <a:lumMod val="1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85" name="TextBox 314"/>
          <p:cNvSpPr txBox="1"/>
          <p:nvPr/>
        </p:nvSpPr>
        <p:spPr>
          <a:xfrm>
            <a:off x="8106432" y="5183845"/>
            <a:ext cx="392583" cy="107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252"/>
            <a:r>
              <a:rPr lang="en-US" sz="700" dirty="0">
                <a:solidFill>
                  <a:schemeClr val="bg1"/>
                </a:solidFill>
                <a:cs typeface="Arial" pitchFamily="34" charset="0"/>
              </a:rPr>
              <a:t>IOPS per U</a:t>
            </a:r>
          </a:p>
        </p:txBody>
      </p:sp>
      <p:sp>
        <p:nvSpPr>
          <p:cNvPr id="386" name="TextBox 316"/>
          <p:cNvSpPr txBox="1"/>
          <p:nvPr/>
        </p:nvSpPr>
        <p:spPr>
          <a:xfrm>
            <a:off x="10513622" y="4944824"/>
            <a:ext cx="623326" cy="56903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2799" b="1" dirty="0">
                <a:solidFill>
                  <a:srgbClr val="C7000B"/>
                </a:solidFill>
                <a:cs typeface="Arial" pitchFamily="34" charset="0"/>
              </a:rPr>
              <a:t>60%</a:t>
            </a:r>
          </a:p>
          <a:p>
            <a:pPr algn="ctr" defTabSz="685252"/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IOPS</a:t>
            </a:r>
          </a:p>
        </p:txBody>
      </p:sp>
      <p:sp>
        <p:nvSpPr>
          <p:cNvPr id="387" name="TextBox 315"/>
          <p:cNvSpPr txBox="1"/>
          <p:nvPr/>
        </p:nvSpPr>
        <p:spPr>
          <a:xfrm>
            <a:off x="8842213" y="5176155"/>
            <a:ext cx="200298" cy="12306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800" dirty="0">
                <a:solidFill>
                  <a:schemeClr val="bg1"/>
                </a:solidFill>
                <a:cs typeface="Arial" pitchFamily="34" charset="0"/>
              </a:rPr>
              <a:t>250</a:t>
            </a:r>
            <a:r>
              <a:rPr lang="en-US" altLang="zh-CN" sz="800" dirty="0">
                <a:solidFill>
                  <a:schemeClr val="bg1"/>
                </a:solidFill>
                <a:cs typeface="Arial" pitchFamily="34" charset="0"/>
              </a:rPr>
              <a:t>k</a:t>
            </a: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88" name="TextBox 316"/>
          <p:cNvSpPr txBox="1"/>
          <p:nvPr/>
        </p:nvSpPr>
        <p:spPr>
          <a:xfrm>
            <a:off x="9665826" y="5176155"/>
            <a:ext cx="200298" cy="12306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685252"/>
            <a:r>
              <a:rPr lang="en-US" sz="800" dirty="0">
                <a:solidFill>
                  <a:schemeClr val="bg1"/>
                </a:solidFill>
                <a:cs typeface="Arial" pitchFamily="34" charset="0"/>
              </a:rPr>
              <a:t>400</a:t>
            </a:r>
            <a:r>
              <a:rPr lang="en-US" altLang="zh-CN" sz="800" dirty="0">
                <a:solidFill>
                  <a:schemeClr val="bg1"/>
                </a:solidFill>
                <a:cs typeface="Arial" pitchFamily="34" charset="0"/>
              </a:rPr>
              <a:t>k</a:t>
            </a: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93" name="Right Arrow 92">
            <a:extLst>
              <a:ext uri="{FF2B5EF4-FFF2-40B4-BE49-F238E27FC236}">
                <a16:creationId xmlns:a16="http://schemas.microsoft.com/office/drawing/2014/main" xmlns="" id="{DAFCFB3E-E3B6-4E9D-A428-7444FE54B053}"/>
              </a:ext>
            </a:extLst>
          </p:cNvPr>
          <p:cNvSpPr/>
          <p:nvPr/>
        </p:nvSpPr>
        <p:spPr>
          <a:xfrm rot="16406427">
            <a:off x="11095881" y="5128867"/>
            <a:ext cx="331913" cy="200951"/>
          </a:xfrm>
          <a:custGeom>
            <a:avLst/>
            <a:gdLst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468067 h 624089"/>
              <a:gd name="connsiteX7" fmla="*/ 0 w 1175888"/>
              <a:gd name="connsiteY7" fmla="*/ 156022 h 624089"/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156022 h 624089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888" h="798076">
                <a:moveTo>
                  <a:pt x="0" y="0"/>
                </a:moveTo>
                <a:cubicBezTo>
                  <a:pt x="508764" y="339879"/>
                  <a:pt x="719870" y="301011"/>
                  <a:pt x="863844" y="330009"/>
                </a:cubicBezTo>
                <a:lnTo>
                  <a:pt x="863844" y="173987"/>
                </a:lnTo>
                <a:lnTo>
                  <a:pt x="1175888" y="486032"/>
                </a:lnTo>
                <a:lnTo>
                  <a:pt x="863844" y="798076"/>
                </a:lnTo>
                <a:lnTo>
                  <a:pt x="863844" y="642054"/>
                </a:lnTo>
                <a:cubicBezTo>
                  <a:pt x="695582" y="618340"/>
                  <a:pt x="225667" y="479157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EBEBEB">
                  <a:lumMod val="10000"/>
                </a:srgbClr>
              </a:solidFill>
            </a:endParaRPr>
          </a:p>
        </p:txBody>
      </p:sp>
      <p:sp>
        <p:nvSpPr>
          <p:cNvPr id="467" name="TextBox 439"/>
          <p:cNvSpPr txBox="1"/>
          <p:nvPr/>
        </p:nvSpPr>
        <p:spPr>
          <a:xfrm>
            <a:off x="1551692" y="5410947"/>
            <a:ext cx="373353" cy="107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3B3B3B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</a:lstStyle>
          <a:p>
            <a:r>
              <a:rPr lang="en-US" altLang="zh-CN" sz="700" b="0" dirty="0">
                <a:solidFill>
                  <a:schemeClr val="bg1"/>
                </a:solidFill>
              </a:rPr>
              <a:t>Vendor E</a:t>
            </a:r>
            <a:endParaRPr lang="en-US" sz="700" b="0" dirty="0">
              <a:solidFill>
                <a:schemeClr val="bg1"/>
              </a:solidFill>
            </a:endParaRPr>
          </a:p>
        </p:txBody>
      </p:sp>
      <p:sp>
        <p:nvSpPr>
          <p:cNvPr id="468" name="TextBox 439"/>
          <p:cNvSpPr txBox="1"/>
          <p:nvPr/>
        </p:nvSpPr>
        <p:spPr>
          <a:xfrm>
            <a:off x="2426205" y="5410947"/>
            <a:ext cx="296440" cy="107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3B3B3B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</a:lstStyle>
          <a:p>
            <a:r>
              <a:rPr lang="en-US" sz="700" b="0" dirty="0">
                <a:solidFill>
                  <a:schemeClr val="bg1"/>
                </a:solidFill>
              </a:rPr>
              <a:t>Huawei</a:t>
            </a:r>
          </a:p>
        </p:txBody>
      </p:sp>
      <p:sp>
        <p:nvSpPr>
          <p:cNvPr id="469" name="TextBox 439"/>
          <p:cNvSpPr txBox="1"/>
          <p:nvPr/>
        </p:nvSpPr>
        <p:spPr>
          <a:xfrm>
            <a:off x="5169717" y="5410947"/>
            <a:ext cx="373353" cy="107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3B3B3B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</a:lstStyle>
          <a:p>
            <a:r>
              <a:rPr lang="en-US" altLang="zh-CN" sz="700" b="0" dirty="0">
                <a:solidFill>
                  <a:schemeClr val="bg1"/>
                </a:solidFill>
              </a:rPr>
              <a:t>Vendor E</a:t>
            </a:r>
            <a:endParaRPr lang="en-US" sz="700" b="0" dirty="0">
              <a:solidFill>
                <a:schemeClr val="bg1"/>
              </a:solidFill>
            </a:endParaRPr>
          </a:p>
        </p:txBody>
      </p:sp>
      <p:sp>
        <p:nvSpPr>
          <p:cNvPr id="470" name="TextBox 439"/>
          <p:cNvSpPr txBox="1"/>
          <p:nvPr/>
        </p:nvSpPr>
        <p:spPr>
          <a:xfrm>
            <a:off x="6214330" y="5410947"/>
            <a:ext cx="296440" cy="107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3B3B3B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</a:lstStyle>
          <a:p>
            <a:r>
              <a:rPr lang="en-US" sz="700" b="0" dirty="0">
                <a:solidFill>
                  <a:schemeClr val="bg1"/>
                </a:solidFill>
              </a:rPr>
              <a:t>Huawei</a:t>
            </a:r>
          </a:p>
        </p:txBody>
      </p:sp>
      <p:sp>
        <p:nvSpPr>
          <p:cNvPr id="471" name="TextBox 439"/>
          <p:cNvSpPr txBox="1"/>
          <p:nvPr/>
        </p:nvSpPr>
        <p:spPr>
          <a:xfrm>
            <a:off x="8763598" y="5410947"/>
            <a:ext cx="378161" cy="107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3B3B3B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</a:lstStyle>
          <a:p>
            <a:r>
              <a:rPr lang="en-US" altLang="zh-CN" sz="700" b="0" dirty="0">
                <a:solidFill>
                  <a:schemeClr val="bg1"/>
                </a:solidFill>
              </a:rPr>
              <a:t>Vendor </a:t>
            </a:r>
            <a:r>
              <a:rPr lang="en-US" sz="700" b="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72" name="TextBox 439"/>
          <p:cNvSpPr txBox="1"/>
          <p:nvPr/>
        </p:nvSpPr>
        <p:spPr>
          <a:xfrm>
            <a:off x="9642898" y="5410947"/>
            <a:ext cx="296440" cy="10768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3B3B3B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</a:lstStyle>
          <a:p>
            <a:r>
              <a:rPr lang="en-US" sz="700" b="0" dirty="0">
                <a:solidFill>
                  <a:schemeClr val="bg1"/>
                </a:solidFill>
              </a:rPr>
              <a:t>Huawei</a:t>
            </a:r>
          </a:p>
        </p:txBody>
      </p:sp>
      <p:sp>
        <p:nvSpPr>
          <p:cNvPr id="497" name="矩形 104"/>
          <p:cNvSpPr/>
          <p:nvPr/>
        </p:nvSpPr>
        <p:spPr bwMode="auto">
          <a:xfrm flipH="1">
            <a:off x="700301" y="2380049"/>
            <a:ext cx="3553815" cy="426146"/>
          </a:xfrm>
          <a:prstGeom prst="rect">
            <a:avLst/>
          </a:prstGeom>
          <a:gradFill flip="none" rotWithShape="1">
            <a:gsLst>
              <a:gs pos="85000">
                <a:sysClr val="window" lastClr="FFFFFF">
                  <a:alpha val="0"/>
                </a:sysClr>
              </a:gs>
              <a:gs pos="100000">
                <a:srgbClr val="C00000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altLang="zh-CN" sz="1599" b="1" dirty="0">
              <a:solidFill>
                <a:srgbClr val="C00000"/>
              </a:solidFill>
            </a:endParaRPr>
          </a:p>
        </p:txBody>
      </p:sp>
      <p:sp>
        <p:nvSpPr>
          <p:cNvPr id="498" name="矩形 104"/>
          <p:cNvSpPr/>
          <p:nvPr/>
        </p:nvSpPr>
        <p:spPr bwMode="auto">
          <a:xfrm flipH="1">
            <a:off x="4316273" y="2380049"/>
            <a:ext cx="3553815" cy="426146"/>
          </a:xfrm>
          <a:prstGeom prst="rect">
            <a:avLst/>
          </a:prstGeom>
          <a:gradFill flip="none" rotWithShape="1">
            <a:gsLst>
              <a:gs pos="85000">
                <a:sysClr val="window" lastClr="FFFFFF">
                  <a:alpha val="0"/>
                </a:sysClr>
              </a:gs>
              <a:gs pos="100000">
                <a:srgbClr val="C00000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altLang="zh-CN" sz="1599" b="1" dirty="0">
              <a:solidFill>
                <a:srgbClr val="C00000"/>
              </a:solidFill>
            </a:endParaRPr>
          </a:p>
        </p:txBody>
      </p:sp>
      <p:sp>
        <p:nvSpPr>
          <p:cNvPr id="499" name="矩形 104"/>
          <p:cNvSpPr/>
          <p:nvPr/>
        </p:nvSpPr>
        <p:spPr bwMode="auto">
          <a:xfrm flipH="1">
            <a:off x="7932245" y="2380049"/>
            <a:ext cx="3553815" cy="426146"/>
          </a:xfrm>
          <a:prstGeom prst="rect">
            <a:avLst/>
          </a:prstGeom>
          <a:gradFill flip="none" rotWithShape="1">
            <a:gsLst>
              <a:gs pos="85000">
                <a:sysClr val="window" lastClr="FFFFFF">
                  <a:alpha val="0"/>
                </a:sysClr>
              </a:gs>
              <a:gs pos="100000">
                <a:srgbClr val="C00000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 w="3175" cap="flat" cmpd="sng" algn="ctr">
            <a:gradFill flip="none" rotWithShape="1">
              <a:gsLst>
                <a:gs pos="50000">
                  <a:srgbClr val="FFFFFF">
                    <a:alpha val="10000"/>
                  </a:srgbClr>
                </a:gs>
                <a:gs pos="9000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0"/>
                  </a:sysClr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altLang="zh-CN" sz="1599" b="1" dirty="0">
              <a:solidFill>
                <a:srgbClr val="C00000"/>
              </a:solidFill>
            </a:endParaRPr>
          </a:p>
        </p:txBody>
      </p:sp>
      <p:sp>
        <p:nvSpPr>
          <p:cNvPr id="500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8766933" y="2444380"/>
            <a:ext cx="1884438" cy="297484"/>
          </a:xfrm>
          <a:prstGeom prst="rect">
            <a:avLst/>
          </a:prstGeom>
          <a:solidFill>
            <a:srgbClr val="FFFFFF">
              <a:alpha val="1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034">
              <a:defRPr/>
            </a:pPr>
            <a:r>
              <a:rPr lang="en-US" sz="1399" b="1" kern="0" dirty="0">
                <a:solidFill>
                  <a:schemeClr val="bg1"/>
                </a:solidFill>
                <a:cs typeface="Huawei Sans" panose="020C0503030203020204" pitchFamily="34" charset="0"/>
              </a:rPr>
              <a:t>HPDA</a:t>
            </a:r>
            <a:r>
              <a:rPr lang="en-US" sz="1399" kern="0" dirty="0">
                <a:solidFill>
                  <a:schemeClr val="bg1"/>
                </a:solidFill>
                <a:cs typeface="Huawei Sans" panose="020C0503030203020204" pitchFamily="34" charset="0"/>
              </a:rPr>
              <a:t> acceleration</a:t>
            </a:r>
          </a:p>
        </p:txBody>
      </p:sp>
      <p:sp>
        <p:nvSpPr>
          <p:cNvPr id="501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5075832" y="2444380"/>
            <a:ext cx="2080139" cy="297484"/>
          </a:xfrm>
          <a:prstGeom prst="rect">
            <a:avLst/>
          </a:prstGeom>
          <a:solidFill>
            <a:srgbClr val="FFFFFF">
              <a:alpha val="1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034">
              <a:defRPr/>
            </a:pPr>
            <a:r>
              <a:rPr lang="en-US" sz="1399" b="1" kern="0" dirty="0">
                <a:solidFill>
                  <a:schemeClr val="bg1"/>
                </a:solidFill>
                <a:cs typeface="Huawei Sans" panose="020C0503030203020204" pitchFamily="34" charset="0"/>
              </a:rPr>
              <a:t>Backup </a:t>
            </a:r>
            <a:r>
              <a:rPr lang="en-US" sz="1399" kern="0" dirty="0">
                <a:solidFill>
                  <a:schemeClr val="bg1"/>
                </a:solidFill>
                <a:cs typeface="Huawei Sans" panose="020C0503030203020204" pitchFamily="34" charset="0"/>
              </a:rPr>
              <a:t>acceleration</a:t>
            </a:r>
          </a:p>
        </p:txBody>
      </p:sp>
      <p:sp>
        <p:nvSpPr>
          <p:cNvPr id="502" name="椭圆 501"/>
          <p:cNvSpPr/>
          <p:nvPr/>
        </p:nvSpPr>
        <p:spPr>
          <a:xfrm>
            <a:off x="4721925" y="2449178"/>
            <a:ext cx="287888" cy="287888"/>
          </a:xfrm>
          <a:prstGeom prst="ellipse">
            <a:avLst/>
          </a:prstGeom>
          <a:solidFill>
            <a:srgbClr val="C7000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>
              <a:defRPr/>
            </a:pPr>
            <a:r>
              <a:rPr lang="en-US" sz="1399" b="1" kern="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03" name="椭圆 502"/>
          <p:cNvSpPr/>
          <p:nvPr/>
        </p:nvSpPr>
        <p:spPr>
          <a:xfrm>
            <a:off x="8410677" y="2449178"/>
            <a:ext cx="287888" cy="287888"/>
          </a:xfrm>
          <a:prstGeom prst="ellipse">
            <a:avLst/>
          </a:prstGeom>
          <a:solidFill>
            <a:srgbClr val="C7000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>
              <a:defRPr/>
            </a:pPr>
            <a:r>
              <a:rPr lang="en-US" sz="1399" b="1" kern="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04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1230640" y="2444380"/>
            <a:ext cx="2493136" cy="297484"/>
          </a:xfrm>
          <a:prstGeom prst="rect">
            <a:avLst/>
          </a:prstGeom>
          <a:solidFill>
            <a:srgbClr val="FFFFFF">
              <a:alpha val="10196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034">
              <a:defRPr/>
            </a:pPr>
            <a:r>
              <a:rPr lang="en-US" altLang="zh-CN" sz="1399" b="1" kern="0" dirty="0">
                <a:solidFill>
                  <a:schemeClr val="bg1"/>
                </a:solidFill>
                <a:cs typeface="Huawei Sans" panose="020C0503030203020204" pitchFamily="34" charset="0"/>
              </a:rPr>
              <a:t>Primary storage </a:t>
            </a:r>
            <a:r>
              <a:rPr lang="en-US" sz="1399" kern="0" dirty="0">
                <a:solidFill>
                  <a:schemeClr val="bg1"/>
                </a:solidFill>
                <a:cs typeface="Huawei Sans" panose="020C0503030203020204" pitchFamily="34" charset="0"/>
              </a:rPr>
              <a:t>acceleration</a:t>
            </a:r>
          </a:p>
        </p:txBody>
      </p:sp>
      <p:sp>
        <p:nvSpPr>
          <p:cNvPr id="505" name="椭圆 504"/>
          <p:cNvSpPr/>
          <p:nvPr/>
        </p:nvSpPr>
        <p:spPr>
          <a:xfrm>
            <a:off x="929744" y="2449178"/>
            <a:ext cx="287888" cy="287888"/>
          </a:xfrm>
          <a:prstGeom prst="ellipse">
            <a:avLst/>
          </a:prstGeom>
          <a:solidFill>
            <a:srgbClr val="C7000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>
              <a:defRPr/>
            </a:pPr>
            <a:r>
              <a:rPr lang="en-US" sz="1399" b="1" kern="0" dirty="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506" name="组合 505"/>
          <p:cNvGrpSpPr/>
          <p:nvPr/>
        </p:nvGrpSpPr>
        <p:grpSpPr>
          <a:xfrm>
            <a:off x="2080086" y="5154536"/>
            <a:ext cx="160672" cy="166300"/>
            <a:chOff x="5826029" y="3143414"/>
            <a:chExt cx="579460" cy="818096"/>
          </a:xfrm>
        </p:grpSpPr>
        <p:sp>
          <p:nvSpPr>
            <p:cNvPr id="507" name="流程图: 摘录 506"/>
            <p:cNvSpPr/>
            <p:nvPr/>
          </p:nvSpPr>
          <p:spPr>
            <a:xfrm rot="5400000">
              <a:off x="5866054" y="3422075"/>
              <a:ext cx="818096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  <p:sp>
          <p:nvSpPr>
            <p:cNvPr id="508" name="流程图: 摘录 507"/>
            <p:cNvSpPr/>
            <p:nvPr/>
          </p:nvSpPr>
          <p:spPr>
            <a:xfrm rot="5400000">
              <a:off x="5760162" y="3422077"/>
              <a:ext cx="729714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  <p:sp>
          <p:nvSpPr>
            <p:cNvPr id="509" name="流程图: 摘录 508"/>
            <p:cNvSpPr/>
            <p:nvPr/>
          </p:nvSpPr>
          <p:spPr>
            <a:xfrm rot="5400000">
              <a:off x="5591559" y="3422073"/>
              <a:ext cx="729714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</p:grpSp>
      <p:grpSp>
        <p:nvGrpSpPr>
          <p:cNvPr id="510" name="组合 509"/>
          <p:cNvGrpSpPr/>
          <p:nvPr/>
        </p:nvGrpSpPr>
        <p:grpSpPr>
          <a:xfrm>
            <a:off x="5807846" y="5154536"/>
            <a:ext cx="160672" cy="166300"/>
            <a:chOff x="5826029" y="3143414"/>
            <a:chExt cx="579460" cy="818096"/>
          </a:xfrm>
        </p:grpSpPr>
        <p:sp>
          <p:nvSpPr>
            <p:cNvPr id="511" name="流程图: 摘录 510"/>
            <p:cNvSpPr/>
            <p:nvPr/>
          </p:nvSpPr>
          <p:spPr>
            <a:xfrm rot="5400000">
              <a:off x="5866054" y="3422075"/>
              <a:ext cx="818096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  <p:sp>
          <p:nvSpPr>
            <p:cNvPr id="512" name="流程图: 摘录 511"/>
            <p:cNvSpPr/>
            <p:nvPr/>
          </p:nvSpPr>
          <p:spPr>
            <a:xfrm rot="5400000">
              <a:off x="5760162" y="3422077"/>
              <a:ext cx="729714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  <p:sp>
          <p:nvSpPr>
            <p:cNvPr id="513" name="流程图: 摘录 512"/>
            <p:cNvSpPr/>
            <p:nvPr/>
          </p:nvSpPr>
          <p:spPr>
            <a:xfrm rot="5400000">
              <a:off x="5591559" y="3422073"/>
              <a:ext cx="729714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</p:grpSp>
      <p:grpSp>
        <p:nvGrpSpPr>
          <p:cNvPr id="514" name="组合 513"/>
          <p:cNvGrpSpPr/>
          <p:nvPr/>
        </p:nvGrpSpPr>
        <p:grpSpPr>
          <a:xfrm>
            <a:off x="9276822" y="5154536"/>
            <a:ext cx="160672" cy="166300"/>
            <a:chOff x="5826029" y="3143414"/>
            <a:chExt cx="579460" cy="818096"/>
          </a:xfrm>
        </p:grpSpPr>
        <p:sp>
          <p:nvSpPr>
            <p:cNvPr id="515" name="流程图: 摘录 514"/>
            <p:cNvSpPr/>
            <p:nvPr/>
          </p:nvSpPr>
          <p:spPr>
            <a:xfrm rot="5400000">
              <a:off x="5866054" y="3422075"/>
              <a:ext cx="818096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  <p:sp>
          <p:nvSpPr>
            <p:cNvPr id="516" name="流程图: 摘录 515"/>
            <p:cNvSpPr/>
            <p:nvPr/>
          </p:nvSpPr>
          <p:spPr>
            <a:xfrm rot="5400000">
              <a:off x="5760162" y="3422077"/>
              <a:ext cx="729714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  <p:sp>
          <p:nvSpPr>
            <p:cNvPr id="517" name="流程图: 摘录 516"/>
            <p:cNvSpPr/>
            <p:nvPr/>
          </p:nvSpPr>
          <p:spPr>
            <a:xfrm rot="5400000">
              <a:off x="5591559" y="3422073"/>
              <a:ext cx="729714" cy="260774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30000"/>
                  </a:srgbClr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  <a:ln w="3175">
              <a:gradFill>
                <a:gsLst>
                  <a:gs pos="0">
                    <a:srgbClr val="C7000B"/>
                  </a:gs>
                  <a:gs pos="100000">
                    <a:srgbClr val="C7000B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</p:grpSp>
      <p:pic>
        <p:nvPicPr>
          <p:cNvPr id="252" name="Picture 2" descr="C:\Users\w84171075\AppData\Roaming\eSpace_Desktop\UserData\w84171075\imagefiles\originalImgfiles\5C0F84A7-8510-40B1-B607-C52C9A38E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37" y="2794030"/>
            <a:ext cx="3634500" cy="21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292" y="3474844"/>
            <a:ext cx="2613406" cy="14679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449" y="2470268"/>
            <a:ext cx="2649092" cy="14970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07" y="2801117"/>
            <a:ext cx="3285154" cy="2248277"/>
          </a:xfrm>
          <a:prstGeom prst="rect">
            <a:avLst/>
          </a:prstGeom>
        </p:spPr>
      </p:pic>
      <p:sp>
        <p:nvSpPr>
          <p:cNvPr id="141" name="Subtitle 1">
            <a:extLst>
              <a:ext uri="{FF2B5EF4-FFF2-40B4-BE49-F238E27FC236}">
                <a16:creationId xmlns:a16="http://schemas.microsoft.com/office/drawing/2014/main" xmlns="" id="{C6ADB1D9-336D-594D-9418-4BC486843D21}"/>
              </a:ext>
            </a:extLst>
          </p:cNvPr>
          <p:cNvSpPr txBox="1">
            <a:spLocks/>
          </p:cNvSpPr>
          <p:nvPr/>
        </p:nvSpPr>
        <p:spPr>
          <a:xfrm>
            <a:off x="575830" y="434703"/>
            <a:ext cx="11176119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 defTabSz="1187798">
              <a:lnSpc>
                <a:spcPct val="100000"/>
              </a:lnSpc>
              <a:spcBef>
                <a:spcPts val="1299"/>
              </a:spcBef>
              <a:buFont typeface="Arial" panose="020B0604020202020204" pitchFamily="34" charset="0"/>
              <a:buNone/>
              <a:defRPr sz="2800"/>
            </a:lvl1pPr>
            <a:lvl2pPr marL="890849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18"/>
            </a:lvl2pPr>
            <a:lvl3pPr marL="14847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598"/>
            </a:lvl3pPr>
            <a:lvl4pPr marL="20786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4pPr>
            <a:lvl5pPr marL="26725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5pPr>
            <a:lvl6pPr marL="32664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6pPr>
            <a:lvl7pPr marL="3860346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7pPr>
            <a:lvl8pPr marL="4454245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8pPr>
            <a:lvl9pPr marL="5048144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9pPr>
          </a:lstStyle>
          <a:p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All-flash Acceleration for Mission Critical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4154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C6ADB1D9-336D-594D-9418-4BC486843D21}"/>
              </a:ext>
            </a:extLst>
          </p:cNvPr>
          <p:cNvSpPr txBox="1">
            <a:spLocks/>
          </p:cNvSpPr>
          <p:nvPr/>
        </p:nvSpPr>
        <p:spPr>
          <a:xfrm>
            <a:off x="575606" y="435873"/>
            <a:ext cx="1117175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 defTabSz="1187798">
              <a:lnSpc>
                <a:spcPct val="100000"/>
              </a:lnSpc>
              <a:spcBef>
                <a:spcPts val="1299"/>
              </a:spcBef>
              <a:buFont typeface="Arial" panose="020B0604020202020204" pitchFamily="34" charset="0"/>
              <a:buNone/>
              <a:defRPr sz="2800"/>
            </a:lvl1pPr>
            <a:lvl2pPr marL="890849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18"/>
            </a:lvl2pPr>
            <a:lvl3pPr marL="14847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598"/>
            </a:lvl3pPr>
            <a:lvl4pPr marL="20786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4pPr>
            <a:lvl5pPr marL="26725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5pPr>
            <a:lvl6pPr marL="32664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6pPr>
            <a:lvl7pPr marL="3860346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7pPr>
            <a:lvl8pPr marL="4454245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8pPr>
            <a:lvl9pPr marL="5048144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9pPr>
          </a:lstStyle>
          <a:p>
            <a:r>
              <a:rPr lang="en-US" altLang="zh-CN" sz="30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OceanStor</a:t>
            </a:r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 Dorado All-flash Storage:</a:t>
            </a:r>
            <a:b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</a:br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Industry's only active-active SAN &amp; NAS solution</a:t>
            </a:r>
          </a:p>
        </p:txBody>
      </p:sp>
      <p:sp>
        <p:nvSpPr>
          <p:cNvPr id="3" name="矩形 2"/>
          <p:cNvSpPr/>
          <p:nvPr/>
        </p:nvSpPr>
        <p:spPr>
          <a:xfrm>
            <a:off x="691745" y="1670615"/>
            <a:ext cx="10800442" cy="4483059"/>
          </a:xfrm>
          <a:prstGeom prst="rect">
            <a:avLst/>
          </a:prstGeom>
          <a:gradFill>
            <a:gsLst>
              <a:gs pos="100000">
                <a:schemeClr val="bg1">
                  <a:lumMod val="60000"/>
                  <a:lumOff val="40000"/>
                  <a:alpha val="15000"/>
                </a:schemeClr>
              </a:gs>
              <a:gs pos="33000">
                <a:schemeClr val="bg1">
                  <a:lumMod val="60000"/>
                  <a:lumOff val="40000"/>
                  <a:alpha val="10000"/>
                </a:scheme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</a:pPr>
            <a:endParaRPr kumimoji="1" lang="en-US" altLang="zh-CN" sz="1200" dirty="0">
              <a:solidFill>
                <a:schemeClr val="tx2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954180" y="1931520"/>
            <a:ext cx="1272830" cy="1342916"/>
          </a:xfrm>
          <a:prstGeom prst="ellipse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13016"/>
            <a:endParaRPr lang="zh-CN" altLang="en-US" sz="1598" b="1" kern="0" spc="50">
              <a:solidFill>
                <a:srgbClr val="C00000"/>
              </a:solidFill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5" name="线条"/>
          <p:cNvSpPr/>
          <p:nvPr/>
        </p:nvSpPr>
        <p:spPr>
          <a:xfrm>
            <a:off x="6907545" y="2600527"/>
            <a:ext cx="1374676" cy="730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19677" extrusionOk="0">
                <a:moveTo>
                  <a:pt x="21552" y="0"/>
                </a:moveTo>
                <a:cubicBezTo>
                  <a:pt x="21600" y="5057"/>
                  <a:pt x="20508" y="10104"/>
                  <a:pt x="18368" y="13937"/>
                </a:cubicBezTo>
                <a:cubicBezTo>
                  <a:pt x="14102" y="21580"/>
                  <a:pt x="7239" y="21600"/>
                  <a:pt x="2994" y="13937"/>
                </a:cubicBezTo>
                <a:cubicBezTo>
                  <a:pt x="1929" y="12015"/>
                  <a:pt x="1130" y="9793"/>
                  <a:pt x="599" y="7419"/>
                </a:cubicBezTo>
                <a:cubicBezTo>
                  <a:pt x="333" y="6233"/>
                  <a:pt x="134" y="5008"/>
                  <a:pt x="0" y="3766"/>
                </a:cubicBezTo>
              </a:path>
            </a:pathLst>
          </a:custGeom>
          <a:ln w="12700">
            <a:solidFill>
              <a:schemeClr val="tx2">
                <a:lumMod val="65000"/>
              </a:schemeClr>
            </a:solidFill>
            <a:miter lim="400000"/>
          </a:ln>
        </p:spPr>
        <p:txBody>
          <a:bodyPr lIns="92199" tIns="92199" rIns="92199" bIns="9219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600" b="0">
                <a:latin typeface="+mn-lt"/>
                <a:ea typeface="+mn-ea"/>
                <a:cs typeface="+mn-cs"/>
                <a:sym typeface="Helvetica Neue Medium"/>
              </a:defRPr>
            </a:pPr>
            <a:endParaRPr sz="2399" b="0" kern="0">
              <a:solidFill>
                <a:srgbClr val="FFFFFF"/>
              </a:solidFill>
              <a:latin typeface="Helvetica Neue Medium"/>
              <a:ea typeface="微软雅黑"/>
              <a:cs typeface="+mn-cs"/>
              <a:sym typeface="Helvetica Neue Medium"/>
            </a:endParaRPr>
          </a:p>
        </p:txBody>
      </p:sp>
      <p:sp>
        <p:nvSpPr>
          <p:cNvPr id="6" name="线条"/>
          <p:cNvSpPr/>
          <p:nvPr/>
        </p:nvSpPr>
        <p:spPr>
          <a:xfrm rot="10800000">
            <a:off x="6910573" y="1869320"/>
            <a:ext cx="1368690" cy="624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86" extrusionOk="0">
                <a:moveTo>
                  <a:pt x="21600" y="0"/>
                </a:moveTo>
                <a:cubicBezTo>
                  <a:pt x="21576" y="361"/>
                  <a:pt x="21548" y="720"/>
                  <a:pt x="21516" y="1078"/>
                </a:cubicBezTo>
                <a:cubicBezTo>
                  <a:pt x="21386" y="2510"/>
                  <a:pt x="21185" y="3920"/>
                  <a:pt x="20916" y="5286"/>
                </a:cubicBezTo>
                <a:cubicBezTo>
                  <a:pt x="20378" y="8017"/>
                  <a:pt x="19565" y="10573"/>
                  <a:pt x="18488" y="12779"/>
                </a:cubicBezTo>
                <a:cubicBezTo>
                  <a:pt x="14194" y="21577"/>
                  <a:pt x="7286" y="21600"/>
                  <a:pt x="3013" y="12779"/>
                </a:cubicBezTo>
                <a:cubicBezTo>
                  <a:pt x="1942" y="10566"/>
                  <a:pt x="1138" y="8008"/>
                  <a:pt x="603" y="5276"/>
                </a:cubicBezTo>
                <a:cubicBezTo>
                  <a:pt x="335" y="3910"/>
                  <a:pt x="135" y="2501"/>
                  <a:pt x="0" y="1070"/>
                </a:cubicBezTo>
              </a:path>
            </a:pathLst>
          </a:custGeom>
          <a:ln w="12700">
            <a:solidFill>
              <a:schemeClr val="tx2">
                <a:lumMod val="65000"/>
              </a:schemeClr>
            </a:solidFill>
            <a:miter lim="400000"/>
          </a:ln>
        </p:spPr>
        <p:txBody>
          <a:bodyPr lIns="92199" tIns="92199" rIns="92199" bIns="9219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600" b="0">
                <a:latin typeface="+mn-lt"/>
                <a:ea typeface="+mn-ea"/>
                <a:cs typeface="+mn-cs"/>
                <a:sym typeface="Helvetica Neue Medium"/>
              </a:defRPr>
            </a:pPr>
            <a:endParaRPr sz="2399" b="0" kern="0" dirty="0">
              <a:solidFill>
                <a:srgbClr val="FFFFFF"/>
              </a:solidFill>
              <a:latin typeface="Helvetica Neue Medium"/>
              <a:ea typeface="微软雅黑"/>
              <a:cs typeface="+mn-cs"/>
              <a:sym typeface="Helvetica Neue Medium"/>
            </a:endParaRPr>
          </a:p>
        </p:txBody>
      </p:sp>
      <p:sp>
        <p:nvSpPr>
          <p:cNvPr id="7" name="Freeform 10"/>
          <p:cNvSpPr>
            <a:spLocks noEditPoints="1"/>
          </p:cNvSpPr>
          <p:nvPr/>
        </p:nvSpPr>
        <p:spPr bwMode="auto">
          <a:xfrm>
            <a:off x="7379662" y="2074821"/>
            <a:ext cx="414344" cy="453521"/>
          </a:xfrm>
          <a:custGeom>
            <a:avLst/>
            <a:gdLst>
              <a:gd name="T0" fmla="*/ 303 w 577"/>
              <a:gd name="T1" fmla="*/ 9 h 634"/>
              <a:gd name="T2" fmla="*/ 303 w 577"/>
              <a:gd name="T3" fmla="*/ 9 h 634"/>
              <a:gd name="T4" fmla="*/ 297 w 577"/>
              <a:gd name="T5" fmla="*/ 2 h 634"/>
              <a:gd name="T6" fmla="*/ 296 w 577"/>
              <a:gd name="T7" fmla="*/ 2 h 634"/>
              <a:gd name="T8" fmla="*/ 288 w 577"/>
              <a:gd name="T9" fmla="*/ 0 h 634"/>
              <a:gd name="T10" fmla="*/ 283 w 577"/>
              <a:gd name="T11" fmla="*/ 1 h 634"/>
              <a:gd name="T12" fmla="*/ 273 w 577"/>
              <a:gd name="T13" fmla="*/ 9 h 634"/>
              <a:gd name="T14" fmla="*/ 3 w 577"/>
              <a:gd name="T15" fmla="*/ 487 h 634"/>
              <a:gd name="T16" fmla="*/ 2 w 577"/>
              <a:gd name="T17" fmla="*/ 498 h 634"/>
              <a:gd name="T18" fmla="*/ 10 w 577"/>
              <a:gd name="T19" fmla="*/ 508 h 634"/>
              <a:gd name="T20" fmla="*/ 280 w 577"/>
              <a:gd name="T21" fmla="*/ 632 h 634"/>
              <a:gd name="T22" fmla="*/ 296 w 577"/>
              <a:gd name="T23" fmla="*/ 632 h 634"/>
              <a:gd name="T24" fmla="*/ 568 w 577"/>
              <a:gd name="T25" fmla="*/ 507 h 634"/>
              <a:gd name="T26" fmla="*/ 576 w 577"/>
              <a:gd name="T27" fmla="*/ 498 h 634"/>
              <a:gd name="T28" fmla="*/ 575 w 577"/>
              <a:gd name="T29" fmla="*/ 486 h 634"/>
              <a:gd name="T30" fmla="*/ 303 w 577"/>
              <a:gd name="T31" fmla="*/ 9 h 634"/>
              <a:gd name="T32" fmla="*/ 271 w 577"/>
              <a:gd name="T33" fmla="*/ 588 h 634"/>
              <a:gd name="T34" fmla="*/ 65 w 577"/>
              <a:gd name="T35" fmla="*/ 498 h 634"/>
              <a:gd name="T36" fmla="*/ 271 w 577"/>
              <a:gd name="T37" fmla="*/ 396 h 634"/>
              <a:gd name="T38" fmla="*/ 271 w 577"/>
              <a:gd name="T39" fmla="*/ 588 h 634"/>
              <a:gd name="T40" fmla="*/ 271 w 577"/>
              <a:gd name="T41" fmla="*/ 361 h 634"/>
              <a:gd name="T42" fmla="*/ 52 w 577"/>
              <a:gd name="T43" fmla="*/ 468 h 634"/>
              <a:gd name="T44" fmla="*/ 271 w 577"/>
              <a:gd name="T45" fmla="*/ 79 h 634"/>
              <a:gd name="T46" fmla="*/ 271 w 577"/>
              <a:gd name="T47" fmla="*/ 361 h 634"/>
              <a:gd name="T48" fmla="*/ 305 w 577"/>
              <a:gd name="T49" fmla="*/ 596 h 634"/>
              <a:gd name="T50" fmla="*/ 305 w 577"/>
              <a:gd name="T51" fmla="*/ 393 h 634"/>
              <a:gd name="T52" fmla="*/ 511 w 577"/>
              <a:gd name="T53" fmla="*/ 499 h 634"/>
              <a:gd name="T54" fmla="*/ 305 w 577"/>
              <a:gd name="T55" fmla="*/ 596 h 634"/>
              <a:gd name="T56" fmla="*/ 305 w 577"/>
              <a:gd name="T57" fmla="*/ 358 h 634"/>
              <a:gd name="T58" fmla="*/ 305 w 577"/>
              <a:gd name="T59" fmla="*/ 79 h 634"/>
              <a:gd name="T60" fmla="*/ 527 w 577"/>
              <a:gd name="T61" fmla="*/ 471 h 634"/>
              <a:gd name="T62" fmla="*/ 305 w 577"/>
              <a:gd name="T63" fmla="*/ 358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77" h="634">
                <a:moveTo>
                  <a:pt x="303" y="9"/>
                </a:moveTo>
                <a:cubicBezTo>
                  <a:pt x="303" y="9"/>
                  <a:pt x="303" y="9"/>
                  <a:pt x="303" y="9"/>
                </a:cubicBezTo>
                <a:cubicBezTo>
                  <a:pt x="302" y="6"/>
                  <a:pt x="300" y="4"/>
                  <a:pt x="297" y="2"/>
                </a:cubicBezTo>
                <a:cubicBezTo>
                  <a:pt x="296" y="2"/>
                  <a:pt x="296" y="2"/>
                  <a:pt x="296" y="2"/>
                </a:cubicBezTo>
                <a:cubicBezTo>
                  <a:pt x="294" y="1"/>
                  <a:pt x="291" y="0"/>
                  <a:pt x="288" y="0"/>
                </a:cubicBezTo>
                <a:cubicBezTo>
                  <a:pt x="286" y="0"/>
                  <a:pt x="285" y="0"/>
                  <a:pt x="283" y="1"/>
                </a:cubicBezTo>
                <a:cubicBezTo>
                  <a:pt x="279" y="2"/>
                  <a:pt x="275" y="5"/>
                  <a:pt x="273" y="9"/>
                </a:cubicBezTo>
                <a:cubicBezTo>
                  <a:pt x="3" y="487"/>
                  <a:pt x="3" y="487"/>
                  <a:pt x="3" y="487"/>
                </a:cubicBezTo>
                <a:cubicBezTo>
                  <a:pt x="1" y="490"/>
                  <a:pt x="0" y="495"/>
                  <a:pt x="2" y="498"/>
                </a:cubicBezTo>
                <a:cubicBezTo>
                  <a:pt x="3" y="503"/>
                  <a:pt x="6" y="506"/>
                  <a:pt x="10" y="508"/>
                </a:cubicBezTo>
                <a:cubicBezTo>
                  <a:pt x="280" y="632"/>
                  <a:pt x="280" y="632"/>
                  <a:pt x="280" y="632"/>
                </a:cubicBezTo>
                <a:cubicBezTo>
                  <a:pt x="285" y="634"/>
                  <a:pt x="291" y="634"/>
                  <a:pt x="296" y="632"/>
                </a:cubicBezTo>
                <a:cubicBezTo>
                  <a:pt x="568" y="507"/>
                  <a:pt x="568" y="507"/>
                  <a:pt x="568" y="507"/>
                </a:cubicBezTo>
                <a:cubicBezTo>
                  <a:pt x="572" y="506"/>
                  <a:pt x="575" y="502"/>
                  <a:pt x="576" y="498"/>
                </a:cubicBezTo>
                <a:cubicBezTo>
                  <a:pt x="577" y="494"/>
                  <a:pt x="577" y="490"/>
                  <a:pt x="575" y="486"/>
                </a:cubicBezTo>
                <a:lnTo>
                  <a:pt x="303" y="9"/>
                </a:lnTo>
                <a:close/>
                <a:moveTo>
                  <a:pt x="271" y="588"/>
                </a:moveTo>
                <a:cubicBezTo>
                  <a:pt x="65" y="498"/>
                  <a:pt x="65" y="498"/>
                  <a:pt x="65" y="498"/>
                </a:cubicBezTo>
                <a:cubicBezTo>
                  <a:pt x="271" y="396"/>
                  <a:pt x="271" y="396"/>
                  <a:pt x="271" y="396"/>
                </a:cubicBezTo>
                <a:lnTo>
                  <a:pt x="271" y="588"/>
                </a:lnTo>
                <a:close/>
                <a:moveTo>
                  <a:pt x="271" y="361"/>
                </a:moveTo>
                <a:cubicBezTo>
                  <a:pt x="52" y="468"/>
                  <a:pt x="52" y="468"/>
                  <a:pt x="52" y="468"/>
                </a:cubicBezTo>
                <a:cubicBezTo>
                  <a:pt x="271" y="79"/>
                  <a:pt x="271" y="79"/>
                  <a:pt x="271" y="79"/>
                </a:cubicBezTo>
                <a:lnTo>
                  <a:pt x="271" y="361"/>
                </a:lnTo>
                <a:close/>
                <a:moveTo>
                  <a:pt x="305" y="596"/>
                </a:moveTo>
                <a:cubicBezTo>
                  <a:pt x="305" y="393"/>
                  <a:pt x="305" y="393"/>
                  <a:pt x="305" y="393"/>
                </a:cubicBezTo>
                <a:cubicBezTo>
                  <a:pt x="511" y="499"/>
                  <a:pt x="511" y="499"/>
                  <a:pt x="511" y="499"/>
                </a:cubicBezTo>
                <a:lnTo>
                  <a:pt x="305" y="596"/>
                </a:lnTo>
                <a:close/>
                <a:moveTo>
                  <a:pt x="305" y="358"/>
                </a:moveTo>
                <a:cubicBezTo>
                  <a:pt x="305" y="79"/>
                  <a:pt x="305" y="79"/>
                  <a:pt x="305" y="79"/>
                </a:cubicBezTo>
                <a:cubicBezTo>
                  <a:pt x="527" y="471"/>
                  <a:pt x="527" y="471"/>
                  <a:pt x="527" y="471"/>
                </a:cubicBezTo>
                <a:lnTo>
                  <a:pt x="305" y="358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599">
              <a:solidFill>
                <a:srgbClr val="FFFFFF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9387840" y="1931520"/>
            <a:ext cx="1272830" cy="1342916"/>
          </a:xfrm>
          <a:prstGeom prst="ellipse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13016"/>
            <a:endParaRPr lang="zh-CN" altLang="en-US" sz="1598" b="1" kern="0" spc="50">
              <a:solidFill>
                <a:srgbClr val="C00000"/>
              </a:solidFill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9" name="线条"/>
          <p:cNvSpPr/>
          <p:nvPr/>
        </p:nvSpPr>
        <p:spPr>
          <a:xfrm>
            <a:off x="9338225" y="2600527"/>
            <a:ext cx="1374676" cy="730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19677" extrusionOk="0">
                <a:moveTo>
                  <a:pt x="21552" y="0"/>
                </a:moveTo>
                <a:cubicBezTo>
                  <a:pt x="21600" y="5057"/>
                  <a:pt x="20508" y="10104"/>
                  <a:pt x="18368" y="13937"/>
                </a:cubicBezTo>
                <a:cubicBezTo>
                  <a:pt x="14102" y="21580"/>
                  <a:pt x="7239" y="21600"/>
                  <a:pt x="2994" y="13937"/>
                </a:cubicBezTo>
                <a:cubicBezTo>
                  <a:pt x="1929" y="12015"/>
                  <a:pt x="1130" y="9793"/>
                  <a:pt x="599" y="7419"/>
                </a:cubicBezTo>
                <a:cubicBezTo>
                  <a:pt x="333" y="6233"/>
                  <a:pt x="134" y="5008"/>
                  <a:pt x="0" y="3766"/>
                </a:cubicBezTo>
              </a:path>
            </a:pathLst>
          </a:custGeom>
          <a:ln w="12700">
            <a:solidFill>
              <a:schemeClr val="tx2">
                <a:lumMod val="65000"/>
              </a:schemeClr>
            </a:solidFill>
            <a:miter lim="400000"/>
          </a:ln>
        </p:spPr>
        <p:txBody>
          <a:bodyPr lIns="92199" tIns="92199" rIns="92199" bIns="9219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600" b="0">
                <a:latin typeface="+mn-lt"/>
                <a:ea typeface="+mn-ea"/>
                <a:cs typeface="+mn-cs"/>
                <a:sym typeface="Helvetica Neue Medium"/>
              </a:defRPr>
            </a:pPr>
            <a:endParaRPr sz="2399" b="0" kern="0">
              <a:solidFill>
                <a:srgbClr val="FFFFFF"/>
              </a:solidFill>
              <a:latin typeface="Helvetica Neue Medium"/>
              <a:ea typeface="微软雅黑"/>
              <a:cs typeface="+mn-cs"/>
              <a:sym typeface="Helvetica Neue Medium"/>
            </a:endParaRPr>
          </a:p>
        </p:txBody>
      </p:sp>
      <p:sp>
        <p:nvSpPr>
          <p:cNvPr id="10" name="线条"/>
          <p:cNvSpPr/>
          <p:nvPr/>
        </p:nvSpPr>
        <p:spPr>
          <a:xfrm rot="10800000">
            <a:off x="9341276" y="1869320"/>
            <a:ext cx="1368690" cy="624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86" extrusionOk="0">
                <a:moveTo>
                  <a:pt x="21600" y="0"/>
                </a:moveTo>
                <a:cubicBezTo>
                  <a:pt x="21576" y="361"/>
                  <a:pt x="21548" y="720"/>
                  <a:pt x="21516" y="1078"/>
                </a:cubicBezTo>
                <a:cubicBezTo>
                  <a:pt x="21386" y="2510"/>
                  <a:pt x="21185" y="3920"/>
                  <a:pt x="20916" y="5286"/>
                </a:cubicBezTo>
                <a:cubicBezTo>
                  <a:pt x="20378" y="8017"/>
                  <a:pt x="19565" y="10573"/>
                  <a:pt x="18488" y="12779"/>
                </a:cubicBezTo>
                <a:cubicBezTo>
                  <a:pt x="14194" y="21577"/>
                  <a:pt x="7286" y="21600"/>
                  <a:pt x="3013" y="12779"/>
                </a:cubicBezTo>
                <a:cubicBezTo>
                  <a:pt x="1942" y="10566"/>
                  <a:pt x="1138" y="8008"/>
                  <a:pt x="603" y="5276"/>
                </a:cubicBezTo>
                <a:cubicBezTo>
                  <a:pt x="335" y="3910"/>
                  <a:pt x="135" y="2501"/>
                  <a:pt x="0" y="1070"/>
                </a:cubicBezTo>
              </a:path>
            </a:pathLst>
          </a:custGeom>
          <a:ln w="12700">
            <a:solidFill>
              <a:schemeClr val="tx2">
                <a:lumMod val="65000"/>
              </a:schemeClr>
            </a:solidFill>
            <a:miter lim="400000"/>
          </a:ln>
        </p:spPr>
        <p:txBody>
          <a:bodyPr lIns="92199" tIns="92199" rIns="92199" bIns="9219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600" b="0">
                <a:latin typeface="+mn-lt"/>
                <a:ea typeface="+mn-ea"/>
                <a:cs typeface="+mn-cs"/>
                <a:sym typeface="Helvetica Neue Medium"/>
              </a:defRPr>
            </a:pPr>
            <a:endParaRPr sz="2399" b="0" kern="0">
              <a:solidFill>
                <a:srgbClr val="FFFFFF"/>
              </a:solidFill>
              <a:latin typeface="Helvetica Neue Medium"/>
              <a:ea typeface="微软雅黑"/>
              <a:cs typeface="+mn-cs"/>
              <a:sym typeface="Helvetica Neue Medium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764046" y="2040284"/>
            <a:ext cx="553849" cy="491804"/>
            <a:chOff x="5346700" y="-433388"/>
            <a:chExt cx="571500" cy="501651"/>
          </a:xfrm>
          <a:solidFill>
            <a:srgbClr val="B5B5B5"/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5346700" y="-433388"/>
              <a:ext cx="571500" cy="420688"/>
            </a:xfrm>
            <a:custGeom>
              <a:avLst/>
              <a:gdLst>
                <a:gd name="T0" fmla="*/ 659 w 693"/>
                <a:gd name="T1" fmla="*/ 393 h 509"/>
                <a:gd name="T2" fmla="*/ 648 w 693"/>
                <a:gd name="T3" fmla="*/ 405 h 509"/>
                <a:gd name="T4" fmla="*/ 658 w 693"/>
                <a:gd name="T5" fmla="*/ 415 h 509"/>
                <a:gd name="T6" fmla="*/ 673 w 693"/>
                <a:gd name="T7" fmla="*/ 451 h 509"/>
                <a:gd name="T8" fmla="*/ 525 w 693"/>
                <a:gd name="T9" fmla="*/ 471 h 509"/>
                <a:gd name="T10" fmla="*/ 638 w 693"/>
                <a:gd name="T11" fmla="*/ 443 h 509"/>
                <a:gd name="T12" fmla="*/ 668 w 693"/>
                <a:gd name="T13" fmla="*/ 429 h 509"/>
                <a:gd name="T14" fmla="*/ 567 w 693"/>
                <a:gd name="T15" fmla="*/ 438 h 509"/>
                <a:gd name="T16" fmla="*/ 580 w 693"/>
                <a:gd name="T17" fmla="*/ 308 h 509"/>
                <a:gd name="T18" fmla="*/ 673 w 693"/>
                <a:gd name="T19" fmla="*/ 397 h 509"/>
                <a:gd name="T20" fmla="*/ 689 w 693"/>
                <a:gd name="T21" fmla="*/ 401 h 509"/>
                <a:gd name="T22" fmla="*/ 580 w 693"/>
                <a:gd name="T23" fmla="*/ 290 h 509"/>
                <a:gd name="T24" fmla="*/ 421 w 693"/>
                <a:gd name="T25" fmla="*/ 59 h 509"/>
                <a:gd name="T26" fmla="*/ 338 w 693"/>
                <a:gd name="T27" fmla="*/ 8 h 509"/>
                <a:gd name="T28" fmla="*/ 125 w 693"/>
                <a:gd name="T29" fmla="*/ 119 h 509"/>
                <a:gd name="T30" fmla="*/ 45 w 693"/>
                <a:gd name="T31" fmla="*/ 210 h 509"/>
                <a:gd name="T32" fmla="*/ 12 w 693"/>
                <a:gd name="T33" fmla="*/ 286 h 509"/>
                <a:gd name="T34" fmla="*/ 3 w 693"/>
                <a:gd name="T35" fmla="*/ 303 h 509"/>
                <a:gd name="T36" fmla="*/ 157 w 693"/>
                <a:gd name="T37" fmla="*/ 434 h 509"/>
                <a:gd name="T38" fmla="*/ 323 w 693"/>
                <a:gd name="T39" fmla="*/ 484 h 509"/>
                <a:gd name="T40" fmla="*/ 496 w 693"/>
                <a:gd name="T41" fmla="*/ 508 h 509"/>
                <a:gd name="T42" fmla="*/ 649 w 693"/>
                <a:gd name="T43" fmla="*/ 492 h 509"/>
                <a:gd name="T44" fmla="*/ 158 w 693"/>
                <a:gd name="T45" fmla="*/ 134 h 509"/>
                <a:gd name="T46" fmla="*/ 353 w 693"/>
                <a:gd name="T47" fmla="*/ 42 h 509"/>
                <a:gd name="T48" fmla="*/ 547 w 693"/>
                <a:gd name="T49" fmla="*/ 325 h 509"/>
                <a:gd name="T50" fmla="*/ 546 w 693"/>
                <a:gd name="T51" fmla="*/ 338 h 509"/>
                <a:gd name="T52" fmla="*/ 544 w 693"/>
                <a:gd name="T53" fmla="*/ 350 h 509"/>
                <a:gd name="T54" fmla="*/ 540 w 693"/>
                <a:gd name="T55" fmla="*/ 365 h 509"/>
                <a:gd name="T56" fmla="*/ 536 w 693"/>
                <a:gd name="T57" fmla="*/ 378 h 509"/>
                <a:gd name="T58" fmla="*/ 528 w 693"/>
                <a:gd name="T59" fmla="*/ 399 h 509"/>
                <a:gd name="T60" fmla="*/ 165 w 693"/>
                <a:gd name="T61" fmla="*/ 365 h 509"/>
                <a:gd name="T62" fmla="*/ 159 w 693"/>
                <a:gd name="T63" fmla="*/ 341 h 509"/>
                <a:gd name="T64" fmla="*/ 158 w 693"/>
                <a:gd name="T65" fmla="*/ 332 h 509"/>
                <a:gd name="T66" fmla="*/ 158 w 693"/>
                <a:gd name="T67" fmla="*/ 134 h 509"/>
                <a:gd name="T68" fmla="*/ 125 w 693"/>
                <a:gd name="T69" fmla="*/ 212 h 509"/>
                <a:gd name="T70" fmla="*/ 98 w 693"/>
                <a:gd name="T71" fmla="*/ 334 h 509"/>
                <a:gd name="T72" fmla="*/ 34 w 693"/>
                <a:gd name="T73" fmla="*/ 288 h 509"/>
                <a:gd name="T74" fmla="*/ 34 w 693"/>
                <a:gd name="T75" fmla="*/ 288 h 509"/>
                <a:gd name="T76" fmla="*/ 45 w 693"/>
                <a:gd name="T77" fmla="*/ 264 h 509"/>
                <a:gd name="T78" fmla="*/ 24 w 693"/>
                <a:gd name="T79" fmla="*/ 274 h 509"/>
                <a:gd name="T80" fmla="*/ 19 w 693"/>
                <a:gd name="T81" fmla="*/ 252 h 509"/>
                <a:gd name="T82" fmla="*/ 34 w 693"/>
                <a:gd name="T83" fmla="*/ 288 h 509"/>
                <a:gd name="T84" fmla="*/ 24 w 693"/>
                <a:gd name="T85" fmla="*/ 274 h 509"/>
                <a:gd name="T86" fmla="*/ 326 w 693"/>
                <a:gd name="T87" fmla="*/ 468 h 509"/>
                <a:gd name="T88" fmla="*/ 193 w 693"/>
                <a:gd name="T89" fmla="*/ 429 h 509"/>
                <a:gd name="T90" fmla="*/ 146 w 693"/>
                <a:gd name="T91" fmla="*/ 411 h 509"/>
                <a:gd name="T92" fmla="*/ 22 w 693"/>
                <a:gd name="T93" fmla="*/ 299 h 509"/>
                <a:gd name="T94" fmla="*/ 20 w 693"/>
                <a:gd name="T95" fmla="*/ 297 h 509"/>
                <a:gd name="T96" fmla="*/ 22 w 693"/>
                <a:gd name="T97" fmla="*/ 299 h 509"/>
                <a:gd name="T98" fmla="*/ 96 w 693"/>
                <a:gd name="T99" fmla="*/ 352 h 509"/>
                <a:gd name="T100" fmla="*/ 147 w 693"/>
                <a:gd name="T101" fmla="*/ 411 h 509"/>
                <a:gd name="T102" fmla="*/ 172 w 693"/>
                <a:gd name="T103" fmla="*/ 385 h 509"/>
                <a:gd name="T104" fmla="*/ 468 w 693"/>
                <a:gd name="T105" fmla="*/ 49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3" h="509">
                  <a:moveTo>
                    <a:pt x="680" y="418"/>
                  </a:moveTo>
                  <a:cubicBezTo>
                    <a:pt x="678" y="413"/>
                    <a:pt x="674" y="409"/>
                    <a:pt x="670" y="404"/>
                  </a:cubicBezTo>
                  <a:cubicBezTo>
                    <a:pt x="667" y="400"/>
                    <a:pt x="663" y="397"/>
                    <a:pt x="659" y="393"/>
                  </a:cubicBezTo>
                  <a:cubicBezTo>
                    <a:pt x="640" y="376"/>
                    <a:pt x="613" y="359"/>
                    <a:pt x="579" y="343"/>
                  </a:cubicBezTo>
                  <a:cubicBezTo>
                    <a:pt x="579" y="345"/>
                    <a:pt x="577" y="355"/>
                    <a:pt x="576" y="360"/>
                  </a:cubicBezTo>
                  <a:cubicBezTo>
                    <a:pt x="606" y="375"/>
                    <a:pt x="631" y="390"/>
                    <a:pt x="648" y="405"/>
                  </a:cubicBezTo>
                  <a:cubicBezTo>
                    <a:pt x="651" y="408"/>
                    <a:pt x="655" y="412"/>
                    <a:pt x="658" y="415"/>
                  </a:cubicBezTo>
                  <a:cubicBezTo>
                    <a:pt x="658" y="416"/>
                    <a:pt x="658" y="416"/>
                    <a:pt x="658" y="416"/>
                  </a:cubicBezTo>
                  <a:cubicBezTo>
                    <a:pt x="658" y="416"/>
                    <a:pt x="658" y="416"/>
                    <a:pt x="658" y="415"/>
                  </a:cubicBezTo>
                  <a:cubicBezTo>
                    <a:pt x="662" y="420"/>
                    <a:pt x="665" y="424"/>
                    <a:pt x="668" y="429"/>
                  </a:cubicBezTo>
                  <a:cubicBezTo>
                    <a:pt x="668" y="429"/>
                    <a:pt x="668" y="429"/>
                    <a:pt x="668" y="429"/>
                  </a:cubicBezTo>
                  <a:cubicBezTo>
                    <a:pt x="672" y="436"/>
                    <a:pt x="674" y="443"/>
                    <a:pt x="673" y="451"/>
                  </a:cubicBezTo>
                  <a:cubicBezTo>
                    <a:pt x="668" y="472"/>
                    <a:pt x="629" y="487"/>
                    <a:pt x="567" y="491"/>
                  </a:cubicBezTo>
                  <a:cubicBezTo>
                    <a:pt x="549" y="492"/>
                    <a:pt x="530" y="493"/>
                    <a:pt x="509" y="492"/>
                  </a:cubicBezTo>
                  <a:cubicBezTo>
                    <a:pt x="515" y="485"/>
                    <a:pt x="521" y="477"/>
                    <a:pt x="525" y="471"/>
                  </a:cubicBezTo>
                  <a:cubicBezTo>
                    <a:pt x="529" y="466"/>
                    <a:pt x="532" y="460"/>
                    <a:pt x="535" y="455"/>
                  </a:cubicBezTo>
                  <a:cubicBezTo>
                    <a:pt x="547" y="455"/>
                    <a:pt x="558" y="455"/>
                    <a:pt x="568" y="454"/>
                  </a:cubicBezTo>
                  <a:cubicBezTo>
                    <a:pt x="596" y="452"/>
                    <a:pt x="619" y="448"/>
                    <a:pt x="638" y="443"/>
                  </a:cubicBezTo>
                  <a:cubicBezTo>
                    <a:pt x="642" y="441"/>
                    <a:pt x="646" y="440"/>
                    <a:pt x="649" y="438"/>
                  </a:cubicBezTo>
                  <a:cubicBezTo>
                    <a:pt x="657" y="436"/>
                    <a:pt x="663" y="432"/>
                    <a:pt x="668" y="429"/>
                  </a:cubicBezTo>
                  <a:cubicBezTo>
                    <a:pt x="668" y="429"/>
                    <a:pt x="668" y="429"/>
                    <a:pt x="668" y="429"/>
                  </a:cubicBezTo>
                  <a:cubicBezTo>
                    <a:pt x="665" y="424"/>
                    <a:pt x="662" y="420"/>
                    <a:pt x="658" y="416"/>
                  </a:cubicBezTo>
                  <a:cubicBezTo>
                    <a:pt x="653" y="419"/>
                    <a:pt x="646" y="422"/>
                    <a:pt x="638" y="425"/>
                  </a:cubicBezTo>
                  <a:cubicBezTo>
                    <a:pt x="620" y="431"/>
                    <a:pt x="596" y="436"/>
                    <a:pt x="567" y="438"/>
                  </a:cubicBezTo>
                  <a:cubicBezTo>
                    <a:pt x="560" y="438"/>
                    <a:pt x="553" y="438"/>
                    <a:pt x="545" y="439"/>
                  </a:cubicBezTo>
                  <a:cubicBezTo>
                    <a:pt x="567" y="398"/>
                    <a:pt x="580" y="357"/>
                    <a:pt x="580" y="325"/>
                  </a:cubicBezTo>
                  <a:cubicBezTo>
                    <a:pt x="580" y="308"/>
                    <a:pt x="580" y="308"/>
                    <a:pt x="580" y="308"/>
                  </a:cubicBezTo>
                  <a:cubicBezTo>
                    <a:pt x="603" y="320"/>
                    <a:pt x="623" y="332"/>
                    <a:pt x="638" y="343"/>
                  </a:cubicBezTo>
                  <a:cubicBezTo>
                    <a:pt x="641" y="346"/>
                    <a:pt x="645" y="349"/>
                    <a:pt x="648" y="352"/>
                  </a:cubicBezTo>
                  <a:cubicBezTo>
                    <a:pt x="661" y="364"/>
                    <a:pt x="676" y="381"/>
                    <a:pt x="673" y="397"/>
                  </a:cubicBezTo>
                  <a:cubicBezTo>
                    <a:pt x="672" y="399"/>
                    <a:pt x="671" y="402"/>
                    <a:pt x="670" y="404"/>
                  </a:cubicBezTo>
                  <a:cubicBezTo>
                    <a:pt x="674" y="409"/>
                    <a:pt x="678" y="413"/>
                    <a:pt x="681" y="418"/>
                  </a:cubicBezTo>
                  <a:cubicBezTo>
                    <a:pt x="685" y="412"/>
                    <a:pt x="688" y="407"/>
                    <a:pt x="689" y="401"/>
                  </a:cubicBezTo>
                  <a:cubicBezTo>
                    <a:pt x="693" y="382"/>
                    <a:pt x="683" y="361"/>
                    <a:pt x="659" y="339"/>
                  </a:cubicBezTo>
                  <a:cubicBezTo>
                    <a:pt x="653" y="334"/>
                    <a:pt x="646" y="328"/>
                    <a:pt x="638" y="323"/>
                  </a:cubicBezTo>
                  <a:cubicBezTo>
                    <a:pt x="622" y="312"/>
                    <a:pt x="602" y="301"/>
                    <a:pt x="580" y="290"/>
                  </a:cubicBezTo>
                  <a:cubicBezTo>
                    <a:pt x="580" y="119"/>
                    <a:pt x="580" y="119"/>
                    <a:pt x="580" y="119"/>
                  </a:cubicBezTo>
                  <a:cubicBezTo>
                    <a:pt x="580" y="109"/>
                    <a:pt x="572" y="101"/>
                    <a:pt x="562" y="101"/>
                  </a:cubicBezTo>
                  <a:cubicBezTo>
                    <a:pt x="509" y="101"/>
                    <a:pt x="461" y="87"/>
                    <a:pt x="421" y="59"/>
                  </a:cubicBezTo>
                  <a:cubicBezTo>
                    <a:pt x="389" y="37"/>
                    <a:pt x="372" y="14"/>
                    <a:pt x="367" y="8"/>
                  </a:cubicBezTo>
                  <a:cubicBezTo>
                    <a:pt x="364" y="3"/>
                    <a:pt x="358" y="0"/>
                    <a:pt x="353" y="0"/>
                  </a:cubicBezTo>
                  <a:cubicBezTo>
                    <a:pt x="347" y="0"/>
                    <a:pt x="341" y="3"/>
                    <a:pt x="338" y="8"/>
                  </a:cubicBezTo>
                  <a:cubicBezTo>
                    <a:pt x="333" y="14"/>
                    <a:pt x="316" y="37"/>
                    <a:pt x="284" y="59"/>
                  </a:cubicBezTo>
                  <a:cubicBezTo>
                    <a:pt x="244" y="87"/>
                    <a:pt x="196" y="101"/>
                    <a:pt x="143" y="101"/>
                  </a:cubicBezTo>
                  <a:cubicBezTo>
                    <a:pt x="133" y="101"/>
                    <a:pt x="125" y="109"/>
                    <a:pt x="125" y="119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15" y="196"/>
                    <a:pt x="105" y="197"/>
                    <a:pt x="96" y="198"/>
                  </a:cubicBezTo>
                  <a:cubicBezTo>
                    <a:pt x="76" y="201"/>
                    <a:pt x="59" y="205"/>
                    <a:pt x="45" y="210"/>
                  </a:cubicBezTo>
                  <a:cubicBezTo>
                    <a:pt x="21" y="220"/>
                    <a:pt x="7" y="233"/>
                    <a:pt x="3" y="249"/>
                  </a:cubicBezTo>
                  <a:cubicBezTo>
                    <a:pt x="1" y="261"/>
                    <a:pt x="4" y="273"/>
                    <a:pt x="12" y="286"/>
                  </a:cubicBezTo>
                  <a:cubicBezTo>
                    <a:pt x="12" y="286"/>
                    <a:pt x="12" y="286"/>
                    <a:pt x="12" y="286"/>
                  </a:cubicBezTo>
                  <a:cubicBezTo>
                    <a:pt x="12" y="286"/>
                    <a:pt x="13" y="287"/>
                    <a:pt x="13" y="288"/>
                  </a:cubicBezTo>
                  <a:cubicBezTo>
                    <a:pt x="13" y="287"/>
                    <a:pt x="12" y="286"/>
                    <a:pt x="12" y="286"/>
                  </a:cubicBezTo>
                  <a:cubicBezTo>
                    <a:pt x="7" y="291"/>
                    <a:pt x="5" y="296"/>
                    <a:pt x="3" y="303"/>
                  </a:cubicBezTo>
                  <a:cubicBezTo>
                    <a:pt x="0" y="319"/>
                    <a:pt x="6" y="336"/>
                    <a:pt x="23" y="354"/>
                  </a:cubicBezTo>
                  <a:cubicBezTo>
                    <a:pt x="38" y="370"/>
                    <a:pt x="61" y="386"/>
                    <a:pt x="90" y="402"/>
                  </a:cubicBezTo>
                  <a:cubicBezTo>
                    <a:pt x="110" y="413"/>
                    <a:pt x="133" y="424"/>
                    <a:pt x="157" y="434"/>
                  </a:cubicBezTo>
                  <a:cubicBezTo>
                    <a:pt x="173" y="440"/>
                    <a:pt x="189" y="445"/>
                    <a:pt x="205" y="451"/>
                  </a:cubicBezTo>
                  <a:cubicBezTo>
                    <a:pt x="206" y="451"/>
                    <a:pt x="206" y="452"/>
                    <a:pt x="207" y="452"/>
                  </a:cubicBezTo>
                  <a:cubicBezTo>
                    <a:pt x="243" y="464"/>
                    <a:pt x="282" y="475"/>
                    <a:pt x="323" y="484"/>
                  </a:cubicBezTo>
                  <a:cubicBezTo>
                    <a:pt x="368" y="494"/>
                    <a:pt x="412" y="501"/>
                    <a:pt x="454" y="505"/>
                  </a:cubicBezTo>
                  <a:cubicBezTo>
                    <a:pt x="454" y="505"/>
                    <a:pt x="454" y="505"/>
                    <a:pt x="454" y="505"/>
                  </a:cubicBezTo>
                  <a:cubicBezTo>
                    <a:pt x="469" y="506"/>
                    <a:pt x="483" y="507"/>
                    <a:pt x="496" y="508"/>
                  </a:cubicBezTo>
                  <a:cubicBezTo>
                    <a:pt x="508" y="509"/>
                    <a:pt x="520" y="509"/>
                    <a:pt x="531" y="509"/>
                  </a:cubicBezTo>
                  <a:cubicBezTo>
                    <a:pt x="544" y="509"/>
                    <a:pt x="556" y="509"/>
                    <a:pt x="568" y="508"/>
                  </a:cubicBezTo>
                  <a:cubicBezTo>
                    <a:pt x="602" y="506"/>
                    <a:pt x="629" y="500"/>
                    <a:pt x="649" y="492"/>
                  </a:cubicBezTo>
                  <a:cubicBezTo>
                    <a:pt x="672" y="483"/>
                    <a:pt x="686" y="470"/>
                    <a:pt x="689" y="454"/>
                  </a:cubicBezTo>
                  <a:cubicBezTo>
                    <a:pt x="692" y="443"/>
                    <a:pt x="689" y="430"/>
                    <a:pt x="680" y="418"/>
                  </a:cubicBezTo>
                  <a:close/>
                  <a:moveTo>
                    <a:pt x="158" y="134"/>
                  </a:moveTo>
                  <a:cubicBezTo>
                    <a:pt x="212" y="131"/>
                    <a:pt x="261" y="115"/>
                    <a:pt x="303" y="86"/>
                  </a:cubicBezTo>
                  <a:cubicBezTo>
                    <a:pt x="315" y="78"/>
                    <a:pt x="324" y="70"/>
                    <a:pt x="333" y="63"/>
                  </a:cubicBezTo>
                  <a:cubicBezTo>
                    <a:pt x="341" y="55"/>
                    <a:pt x="348" y="48"/>
                    <a:pt x="353" y="42"/>
                  </a:cubicBezTo>
                  <a:cubicBezTo>
                    <a:pt x="363" y="54"/>
                    <a:pt x="379" y="70"/>
                    <a:pt x="402" y="86"/>
                  </a:cubicBezTo>
                  <a:cubicBezTo>
                    <a:pt x="445" y="115"/>
                    <a:pt x="493" y="131"/>
                    <a:pt x="547" y="134"/>
                  </a:cubicBezTo>
                  <a:cubicBezTo>
                    <a:pt x="547" y="325"/>
                    <a:pt x="547" y="325"/>
                    <a:pt x="547" y="325"/>
                  </a:cubicBezTo>
                  <a:cubicBezTo>
                    <a:pt x="547" y="327"/>
                    <a:pt x="547" y="329"/>
                    <a:pt x="547" y="331"/>
                  </a:cubicBezTo>
                  <a:cubicBezTo>
                    <a:pt x="547" y="332"/>
                    <a:pt x="547" y="333"/>
                    <a:pt x="547" y="333"/>
                  </a:cubicBezTo>
                  <a:cubicBezTo>
                    <a:pt x="547" y="335"/>
                    <a:pt x="546" y="337"/>
                    <a:pt x="546" y="338"/>
                  </a:cubicBezTo>
                  <a:cubicBezTo>
                    <a:pt x="546" y="339"/>
                    <a:pt x="546" y="340"/>
                    <a:pt x="546" y="341"/>
                  </a:cubicBezTo>
                  <a:cubicBezTo>
                    <a:pt x="545" y="343"/>
                    <a:pt x="545" y="345"/>
                    <a:pt x="545" y="348"/>
                  </a:cubicBezTo>
                  <a:cubicBezTo>
                    <a:pt x="544" y="348"/>
                    <a:pt x="544" y="349"/>
                    <a:pt x="544" y="350"/>
                  </a:cubicBezTo>
                  <a:cubicBezTo>
                    <a:pt x="544" y="352"/>
                    <a:pt x="543" y="354"/>
                    <a:pt x="543" y="356"/>
                  </a:cubicBezTo>
                  <a:cubicBezTo>
                    <a:pt x="543" y="357"/>
                    <a:pt x="542" y="358"/>
                    <a:pt x="542" y="359"/>
                  </a:cubicBezTo>
                  <a:cubicBezTo>
                    <a:pt x="542" y="361"/>
                    <a:pt x="541" y="363"/>
                    <a:pt x="540" y="365"/>
                  </a:cubicBezTo>
                  <a:cubicBezTo>
                    <a:pt x="540" y="365"/>
                    <a:pt x="540" y="366"/>
                    <a:pt x="540" y="367"/>
                  </a:cubicBezTo>
                  <a:cubicBezTo>
                    <a:pt x="539" y="370"/>
                    <a:pt x="538" y="373"/>
                    <a:pt x="537" y="376"/>
                  </a:cubicBezTo>
                  <a:cubicBezTo>
                    <a:pt x="537" y="376"/>
                    <a:pt x="537" y="377"/>
                    <a:pt x="536" y="378"/>
                  </a:cubicBezTo>
                  <a:cubicBezTo>
                    <a:pt x="535" y="380"/>
                    <a:pt x="534" y="383"/>
                    <a:pt x="533" y="386"/>
                  </a:cubicBezTo>
                  <a:cubicBezTo>
                    <a:pt x="533" y="386"/>
                    <a:pt x="533" y="387"/>
                    <a:pt x="533" y="387"/>
                  </a:cubicBezTo>
                  <a:cubicBezTo>
                    <a:pt x="531" y="391"/>
                    <a:pt x="530" y="395"/>
                    <a:pt x="528" y="399"/>
                  </a:cubicBezTo>
                  <a:cubicBezTo>
                    <a:pt x="522" y="412"/>
                    <a:pt x="515" y="425"/>
                    <a:pt x="507" y="438"/>
                  </a:cubicBezTo>
                  <a:cubicBezTo>
                    <a:pt x="452" y="436"/>
                    <a:pt x="390" y="428"/>
                    <a:pt x="326" y="414"/>
                  </a:cubicBezTo>
                  <a:cubicBezTo>
                    <a:pt x="268" y="401"/>
                    <a:pt x="212" y="384"/>
                    <a:pt x="165" y="365"/>
                  </a:cubicBezTo>
                  <a:cubicBezTo>
                    <a:pt x="163" y="360"/>
                    <a:pt x="162" y="354"/>
                    <a:pt x="161" y="349"/>
                  </a:cubicBezTo>
                  <a:cubicBezTo>
                    <a:pt x="160" y="347"/>
                    <a:pt x="160" y="345"/>
                    <a:pt x="160" y="343"/>
                  </a:cubicBezTo>
                  <a:cubicBezTo>
                    <a:pt x="159" y="342"/>
                    <a:pt x="159" y="342"/>
                    <a:pt x="159" y="341"/>
                  </a:cubicBezTo>
                  <a:cubicBezTo>
                    <a:pt x="159" y="340"/>
                    <a:pt x="159" y="339"/>
                    <a:pt x="159" y="338"/>
                  </a:cubicBezTo>
                  <a:cubicBezTo>
                    <a:pt x="159" y="337"/>
                    <a:pt x="159" y="336"/>
                    <a:pt x="159" y="335"/>
                  </a:cubicBezTo>
                  <a:cubicBezTo>
                    <a:pt x="158" y="334"/>
                    <a:pt x="158" y="333"/>
                    <a:pt x="158" y="332"/>
                  </a:cubicBezTo>
                  <a:cubicBezTo>
                    <a:pt x="158" y="331"/>
                    <a:pt x="158" y="331"/>
                    <a:pt x="158" y="330"/>
                  </a:cubicBezTo>
                  <a:cubicBezTo>
                    <a:pt x="158" y="328"/>
                    <a:pt x="158" y="327"/>
                    <a:pt x="158" y="325"/>
                  </a:cubicBezTo>
                  <a:lnTo>
                    <a:pt x="158" y="134"/>
                  </a:lnTo>
                  <a:close/>
                  <a:moveTo>
                    <a:pt x="19" y="252"/>
                  </a:moveTo>
                  <a:cubicBezTo>
                    <a:pt x="23" y="234"/>
                    <a:pt x="51" y="221"/>
                    <a:pt x="96" y="215"/>
                  </a:cubicBezTo>
                  <a:cubicBezTo>
                    <a:pt x="105" y="213"/>
                    <a:pt x="115" y="212"/>
                    <a:pt x="125" y="212"/>
                  </a:cubicBezTo>
                  <a:cubicBezTo>
                    <a:pt x="125" y="325"/>
                    <a:pt x="125" y="325"/>
                    <a:pt x="125" y="325"/>
                  </a:cubicBezTo>
                  <a:cubicBezTo>
                    <a:pt x="125" y="333"/>
                    <a:pt x="126" y="340"/>
                    <a:pt x="127" y="349"/>
                  </a:cubicBezTo>
                  <a:cubicBezTo>
                    <a:pt x="117" y="344"/>
                    <a:pt x="107" y="339"/>
                    <a:pt x="98" y="334"/>
                  </a:cubicBezTo>
                  <a:cubicBezTo>
                    <a:pt x="97" y="334"/>
                    <a:pt x="97" y="333"/>
                    <a:pt x="96" y="333"/>
                  </a:cubicBezTo>
                  <a:cubicBezTo>
                    <a:pt x="68" y="318"/>
                    <a:pt x="47" y="302"/>
                    <a:pt x="34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52" y="276"/>
                    <a:pt x="83" y="268"/>
                    <a:pt x="125" y="266"/>
                  </a:cubicBezTo>
                  <a:cubicBezTo>
                    <a:pt x="125" y="249"/>
                    <a:pt x="125" y="249"/>
                    <a:pt x="125" y="249"/>
                  </a:cubicBezTo>
                  <a:cubicBezTo>
                    <a:pt x="92" y="251"/>
                    <a:pt x="65" y="256"/>
                    <a:pt x="45" y="264"/>
                  </a:cubicBezTo>
                  <a:cubicBezTo>
                    <a:pt x="37" y="267"/>
                    <a:pt x="30" y="271"/>
                    <a:pt x="24" y="274"/>
                  </a:cubicBezTo>
                  <a:cubicBezTo>
                    <a:pt x="24" y="275"/>
                    <a:pt x="24" y="275"/>
                    <a:pt x="25" y="275"/>
                  </a:cubicBezTo>
                  <a:cubicBezTo>
                    <a:pt x="25" y="275"/>
                    <a:pt x="24" y="275"/>
                    <a:pt x="24" y="274"/>
                  </a:cubicBezTo>
                  <a:cubicBezTo>
                    <a:pt x="24" y="274"/>
                    <a:pt x="24" y="274"/>
                    <a:pt x="24" y="274"/>
                  </a:cubicBezTo>
                  <a:cubicBezTo>
                    <a:pt x="24" y="274"/>
                    <a:pt x="24" y="274"/>
                    <a:pt x="24" y="274"/>
                  </a:cubicBezTo>
                  <a:cubicBezTo>
                    <a:pt x="20" y="266"/>
                    <a:pt x="18" y="259"/>
                    <a:pt x="19" y="252"/>
                  </a:cubicBezTo>
                  <a:close/>
                  <a:moveTo>
                    <a:pt x="25" y="276"/>
                  </a:moveTo>
                  <a:cubicBezTo>
                    <a:pt x="28" y="280"/>
                    <a:pt x="31" y="284"/>
                    <a:pt x="34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29" y="282"/>
                    <a:pt x="25" y="277"/>
                    <a:pt x="24" y="274"/>
                  </a:cubicBezTo>
                  <a:cubicBezTo>
                    <a:pt x="24" y="275"/>
                    <a:pt x="25" y="275"/>
                    <a:pt x="25" y="276"/>
                  </a:cubicBezTo>
                  <a:cubicBezTo>
                    <a:pt x="25" y="276"/>
                    <a:pt x="25" y="276"/>
                    <a:pt x="25" y="276"/>
                  </a:cubicBezTo>
                  <a:close/>
                  <a:moveTo>
                    <a:pt x="326" y="468"/>
                  </a:moveTo>
                  <a:cubicBezTo>
                    <a:pt x="279" y="457"/>
                    <a:pt x="234" y="444"/>
                    <a:pt x="193" y="429"/>
                  </a:cubicBezTo>
                  <a:cubicBezTo>
                    <a:pt x="193" y="429"/>
                    <a:pt x="193" y="429"/>
                    <a:pt x="193" y="429"/>
                  </a:cubicBezTo>
                  <a:cubicBezTo>
                    <a:pt x="193" y="429"/>
                    <a:pt x="193" y="429"/>
                    <a:pt x="193" y="429"/>
                  </a:cubicBezTo>
                  <a:cubicBezTo>
                    <a:pt x="192" y="429"/>
                    <a:pt x="192" y="429"/>
                    <a:pt x="192" y="429"/>
                  </a:cubicBezTo>
                  <a:cubicBezTo>
                    <a:pt x="176" y="423"/>
                    <a:pt x="161" y="417"/>
                    <a:pt x="147" y="411"/>
                  </a:cubicBezTo>
                  <a:cubicBezTo>
                    <a:pt x="147" y="411"/>
                    <a:pt x="147" y="411"/>
                    <a:pt x="146" y="411"/>
                  </a:cubicBezTo>
                  <a:cubicBezTo>
                    <a:pt x="129" y="404"/>
                    <a:pt x="113" y="396"/>
                    <a:pt x="98" y="388"/>
                  </a:cubicBezTo>
                  <a:cubicBezTo>
                    <a:pt x="44" y="358"/>
                    <a:pt x="15" y="328"/>
                    <a:pt x="19" y="306"/>
                  </a:cubicBezTo>
                  <a:cubicBezTo>
                    <a:pt x="20" y="304"/>
                    <a:pt x="21" y="301"/>
                    <a:pt x="22" y="299"/>
                  </a:cubicBezTo>
                  <a:cubicBezTo>
                    <a:pt x="22" y="299"/>
                    <a:pt x="22" y="299"/>
                    <a:pt x="22" y="299"/>
                  </a:cubicBezTo>
                  <a:cubicBezTo>
                    <a:pt x="22" y="299"/>
                    <a:pt x="22" y="299"/>
                    <a:pt x="22" y="299"/>
                  </a:cubicBezTo>
                  <a:cubicBezTo>
                    <a:pt x="21" y="298"/>
                    <a:pt x="21" y="297"/>
                    <a:pt x="20" y="297"/>
                  </a:cubicBezTo>
                  <a:cubicBezTo>
                    <a:pt x="21" y="298"/>
                    <a:pt x="22" y="299"/>
                    <a:pt x="22" y="299"/>
                  </a:cubicBezTo>
                  <a:cubicBezTo>
                    <a:pt x="22" y="299"/>
                    <a:pt x="22" y="299"/>
                    <a:pt x="22" y="299"/>
                  </a:cubicBezTo>
                  <a:cubicBezTo>
                    <a:pt x="22" y="299"/>
                    <a:pt x="22" y="299"/>
                    <a:pt x="22" y="299"/>
                  </a:cubicBezTo>
                  <a:cubicBezTo>
                    <a:pt x="23" y="299"/>
                    <a:pt x="23" y="300"/>
                    <a:pt x="23" y="300"/>
                  </a:cubicBezTo>
                  <a:cubicBezTo>
                    <a:pt x="38" y="316"/>
                    <a:pt x="61" y="332"/>
                    <a:pt x="90" y="349"/>
                  </a:cubicBezTo>
                  <a:cubicBezTo>
                    <a:pt x="92" y="350"/>
                    <a:pt x="94" y="351"/>
                    <a:pt x="96" y="352"/>
                  </a:cubicBezTo>
                  <a:cubicBezTo>
                    <a:pt x="107" y="358"/>
                    <a:pt x="119" y="363"/>
                    <a:pt x="131" y="369"/>
                  </a:cubicBezTo>
                  <a:cubicBezTo>
                    <a:pt x="135" y="383"/>
                    <a:pt x="140" y="397"/>
                    <a:pt x="146" y="411"/>
                  </a:cubicBezTo>
                  <a:cubicBezTo>
                    <a:pt x="147" y="411"/>
                    <a:pt x="147" y="411"/>
                    <a:pt x="147" y="411"/>
                  </a:cubicBezTo>
                  <a:cubicBezTo>
                    <a:pt x="161" y="417"/>
                    <a:pt x="176" y="423"/>
                    <a:pt x="191" y="429"/>
                  </a:cubicBezTo>
                  <a:cubicBezTo>
                    <a:pt x="192" y="429"/>
                    <a:pt x="192" y="429"/>
                    <a:pt x="193" y="429"/>
                  </a:cubicBezTo>
                  <a:cubicBezTo>
                    <a:pt x="184" y="414"/>
                    <a:pt x="177" y="399"/>
                    <a:pt x="172" y="385"/>
                  </a:cubicBezTo>
                  <a:cubicBezTo>
                    <a:pt x="217" y="403"/>
                    <a:pt x="269" y="418"/>
                    <a:pt x="323" y="430"/>
                  </a:cubicBezTo>
                  <a:cubicBezTo>
                    <a:pt x="384" y="444"/>
                    <a:pt x="443" y="452"/>
                    <a:pt x="496" y="454"/>
                  </a:cubicBezTo>
                  <a:cubicBezTo>
                    <a:pt x="488" y="466"/>
                    <a:pt x="479" y="478"/>
                    <a:pt x="468" y="490"/>
                  </a:cubicBezTo>
                  <a:cubicBezTo>
                    <a:pt x="424" y="486"/>
                    <a:pt x="376" y="479"/>
                    <a:pt x="326" y="4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599">
                <a:solidFill>
                  <a:srgbClr val="FFFFFF"/>
                </a:solidFill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5475288" y="-74612"/>
              <a:ext cx="280988" cy="142875"/>
            </a:xfrm>
            <a:custGeom>
              <a:avLst/>
              <a:gdLst>
                <a:gd name="T0" fmla="*/ 297 w 339"/>
                <a:gd name="T1" fmla="*/ 71 h 173"/>
                <a:gd name="T2" fmla="*/ 196 w 339"/>
                <a:gd name="T3" fmla="*/ 139 h 173"/>
                <a:gd name="T4" fmla="*/ 196 w 339"/>
                <a:gd name="T5" fmla="*/ 139 h 173"/>
                <a:gd name="T6" fmla="*/ 128 w 339"/>
                <a:gd name="T7" fmla="*/ 100 h 173"/>
                <a:gd name="T8" fmla="*/ 50 w 339"/>
                <a:gd name="T9" fmla="*/ 18 h 173"/>
                <a:gd name="T10" fmla="*/ 48 w 339"/>
                <a:gd name="T11" fmla="*/ 17 h 173"/>
                <a:gd name="T12" fmla="*/ 0 w 339"/>
                <a:gd name="T13" fmla="*/ 0 h 173"/>
                <a:gd name="T14" fmla="*/ 23 w 339"/>
                <a:gd name="T15" fmla="*/ 37 h 173"/>
                <a:gd name="T16" fmla="*/ 189 w 339"/>
                <a:gd name="T17" fmla="*/ 172 h 173"/>
                <a:gd name="T18" fmla="*/ 196 w 339"/>
                <a:gd name="T19" fmla="*/ 173 h 173"/>
                <a:gd name="T20" fmla="*/ 202 w 339"/>
                <a:gd name="T21" fmla="*/ 172 h 173"/>
                <a:gd name="T22" fmla="*/ 339 w 339"/>
                <a:gd name="T23" fmla="*/ 74 h 173"/>
                <a:gd name="T24" fmla="*/ 297 w 339"/>
                <a:gd name="T25" fmla="*/ 71 h 173"/>
                <a:gd name="T26" fmla="*/ 297 w 339"/>
                <a:gd name="T27" fmla="*/ 7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9" h="173">
                  <a:moveTo>
                    <a:pt x="297" y="71"/>
                  </a:moveTo>
                  <a:cubicBezTo>
                    <a:pt x="270" y="98"/>
                    <a:pt x="236" y="122"/>
                    <a:pt x="196" y="139"/>
                  </a:cubicBezTo>
                  <a:cubicBezTo>
                    <a:pt x="196" y="139"/>
                    <a:pt x="196" y="139"/>
                    <a:pt x="196" y="139"/>
                  </a:cubicBezTo>
                  <a:cubicBezTo>
                    <a:pt x="171" y="128"/>
                    <a:pt x="148" y="115"/>
                    <a:pt x="128" y="100"/>
                  </a:cubicBezTo>
                  <a:cubicBezTo>
                    <a:pt x="96" y="75"/>
                    <a:pt x="70" y="47"/>
                    <a:pt x="50" y="18"/>
                  </a:cubicBezTo>
                  <a:cubicBezTo>
                    <a:pt x="49" y="18"/>
                    <a:pt x="49" y="17"/>
                    <a:pt x="48" y="17"/>
                  </a:cubicBezTo>
                  <a:cubicBezTo>
                    <a:pt x="32" y="12"/>
                    <a:pt x="16" y="6"/>
                    <a:pt x="0" y="0"/>
                  </a:cubicBezTo>
                  <a:cubicBezTo>
                    <a:pt x="7" y="12"/>
                    <a:pt x="14" y="25"/>
                    <a:pt x="23" y="37"/>
                  </a:cubicBezTo>
                  <a:cubicBezTo>
                    <a:pt x="52" y="79"/>
                    <a:pt x="105" y="137"/>
                    <a:pt x="189" y="172"/>
                  </a:cubicBezTo>
                  <a:cubicBezTo>
                    <a:pt x="191" y="173"/>
                    <a:pt x="193" y="173"/>
                    <a:pt x="196" y="173"/>
                  </a:cubicBezTo>
                  <a:cubicBezTo>
                    <a:pt x="198" y="173"/>
                    <a:pt x="200" y="173"/>
                    <a:pt x="202" y="172"/>
                  </a:cubicBezTo>
                  <a:cubicBezTo>
                    <a:pt x="264" y="147"/>
                    <a:pt x="308" y="109"/>
                    <a:pt x="339" y="74"/>
                  </a:cubicBezTo>
                  <a:cubicBezTo>
                    <a:pt x="325" y="73"/>
                    <a:pt x="312" y="72"/>
                    <a:pt x="297" y="71"/>
                  </a:cubicBezTo>
                  <a:cubicBezTo>
                    <a:pt x="297" y="71"/>
                    <a:pt x="297" y="71"/>
                    <a:pt x="297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599">
                <a:solidFill>
                  <a:srgbClr val="FFFFFF"/>
                </a:solidFill>
              </a:endParaRPr>
            </a:p>
          </p:txBody>
        </p:sp>
      </p:grpSp>
      <p:sp>
        <p:nvSpPr>
          <p:cNvPr id="14" name="Huawei Oceanstor Pacific 9950"/>
          <p:cNvSpPr txBox="1"/>
          <p:nvPr/>
        </p:nvSpPr>
        <p:spPr>
          <a:xfrm>
            <a:off x="1165280" y="4771267"/>
            <a:ext cx="2092454" cy="763379"/>
          </a:xfrm>
          <a:prstGeom prst="rect">
            <a:avLst/>
          </a:prstGeom>
          <a:ln w="3175">
            <a:miter lim="400000"/>
          </a:ln>
        </p:spPr>
        <p:txBody>
          <a:bodyPr wrap="none" lIns="12571" tIns="12571" rIns="12571" bIns="12571" anchor="ctr">
            <a:spAutoFit/>
          </a:bodyPr>
          <a:lstStyle>
            <a:lvl1pPr>
              <a:defRPr sz="3200" b="1"/>
            </a:lvl1pPr>
          </a:lstStyle>
          <a:p>
            <a:pPr algn="ctr" defTabSz="358631"/>
            <a:r>
              <a:rPr lang="en-US" altLang="zh-CN" sz="1599" dirty="0" err="1">
                <a:solidFill>
                  <a:srgbClr val="C7000B"/>
                </a:solidFill>
                <a:sym typeface="Arial" panose="020B0604020202020204" pitchFamily="34" charset="0"/>
              </a:rPr>
              <a:t>OceanStor</a:t>
            </a:r>
            <a:r>
              <a:rPr lang="en-US" altLang="zh-CN" sz="1599" dirty="0">
                <a:solidFill>
                  <a:srgbClr val="C7000B"/>
                </a:solidFill>
                <a:sym typeface="Arial" panose="020B0604020202020204" pitchFamily="34" charset="0"/>
              </a:rPr>
              <a:t> Dorado</a:t>
            </a:r>
          </a:p>
          <a:p>
            <a:pPr algn="ctr" defTabSz="358631"/>
            <a:r>
              <a:rPr lang="en-US" altLang="zh-CN" sz="1599" dirty="0">
                <a:solidFill>
                  <a:srgbClr val="C7000B"/>
                </a:solidFill>
                <a:sym typeface="Arial" panose="020B0604020202020204" pitchFamily="34" charset="0"/>
              </a:rPr>
              <a:t> All-flash Storage</a:t>
            </a:r>
          </a:p>
          <a:p>
            <a:pPr algn="ctr" defTabSz="358631"/>
            <a:r>
              <a:rPr lang="en-US" altLang="zh-CN" sz="1599" dirty="0">
                <a:solidFill>
                  <a:srgbClr val="C7000B"/>
                </a:solidFill>
                <a:sym typeface="Arial" panose="020B0604020202020204" pitchFamily="34" charset="0"/>
              </a:rPr>
              <a:t>18000/6000/5000</a:t>
            </a:r>
            <a:r>
              <a:rPr lang="zh-CN" altLang="en-US" sz="1599" dirty="0">
                <a:solidFill>
                  <a:srgbClr val="C7000B"/>
                </a:solidFill>
                <a:sym typeface="Arial" panose="020B0604020202020204" pitchFamily="34" charset="0"/>
              </a:rPr>
              <a:t> </a:t>
            </a:r>
            <a:r>
              <a:rPr lang="en-US" altLang="zh-CN" sz="1599" dirty="0">
                <a:solidFill>
                  <a:srgbClr val="C7000B"/>
                </a:solidFill>
                <a:sym typeface="Arial" panose="020B0604020202020204" pitchFamily="34" charset="0"/>
              </a:rPr>
              <a:t>series</a:t>
            </a:r>
            <a:endParaRPr lang="zh-CN" altLang="en-US" sz="1599" dirty="0">
              <a:solidFill>
                <a:srgbClr val="C7000B"/>
              </a:solidFill>
              <a:sym typeface="Arial" panose="020B0604020202020204" pitchFamily="34" charset="0"/>
            </a:endParaRPr>
          </a:p>
        </p:txBody>
      </p:sp>
      <p:pic>
        <p:nvPicPr>
          <p:cNvPr id="15" name="Picture 2" descr="C:\Users\w84171075\AppData\Roaming\eSpace_Desktop\UserData\w84171075\imagefiles\originalImgfiles\5C0F84A7-8510-40B1-B607-C52C9A38EF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" y="2471316"/>
            <a:ext cx="3978953" cy="23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3993140" y="3524022"/>
            <a:ext cx="2257984" cy="2253281"/>
          </a:xfrm>
          <a:prstGeom prst="rect">
            <a:avLst/>
          </a:prstGeom>
          <a:gradFill>
            <a:gsLst>
              <a:gs pos="0">
                <a:srgbClr val="666666">
                  <a:lumMod val="60000"/>
                  <a:lumOff val="40000"/>
                  <a:alpha val="2000"/>
                </a:srgbClr>
              </a:gs>
              <a:gs pos="100000">
                <a:srgbClr val="666666">
                  <a:lumMod val="60000"/>
                  <a:lumOff val="40000"/>
                  <a:alpha val="5000"/>
                </a:srgbClr>
              </a:gs>
            </a:gsLst>
            <a:lin ang="5400000" scaled="0"/>
          </a:gradFill>
          <a:ln w="9525" cap="flat" cmpd="sng" algn="ctr">
            <a:gradFill flip="none" rotWithShape="1">
              <a:gsLst>
                <a:gs pos="0">
                  <a:srgbClr val="A3A3A3">
                    <a:alpha val="60000"/>
                  </a:srgbClr>
                </a:gs>
                <a:gs pos="90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/>
            <a:endParaRPr lang="en-US" altLang="zh-CN" sz="1100" b="1" kern="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71368" y="3522977"/>
            <a:ext cx="2247031" cy="2254326"/>
          </a:xfrm>
          <a:prstGeom prst="rect">
            <a:avLst/>
          </a:prstGeom>
          <a:gradFill>
            <a:gsLst>
              <a:gs pos="0">
                <a:srgbClr val="666666">
                  <a:lumMod val="60000"/>
                  <a:lumOff val="40000"/>
                  <a:alpha val="2000"/>
                </a:srgbClr>
              </a:gs>
              <a:gs pos="100000">
                <a:srgbClr val="666666">
                  <a:lumMod val="60000"/>
                  <a:lumOff val="40000"/>
                  <a:alpha val="5000"/>
                </a:srgbClr>
              </a:gs>
            </a:gsLst>
            <a:lin ang="5400000" scaled="0"/>
          </a:gradFill>
          <a:ln w="9525" cap="flat" cmpd="sng" algn="ctr">
            <a:gradFill flip="none" rotWithShape="1">
              <a:gsLst>
                <a:gs pos="0">
                  <a:srgbClr val="A3A3A3">
                    <a:alpha val="60000"/>
                  </a:srgbClr>
                </a:gs>
                <a:gs pos="90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/>
            <a:endParaRPr lang="zh-CN" altLang="en-US" sz="1100" b="1" kern="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99131" y="3655563"/>
            <a:ext cx="2402679" cy="461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6429" eaLnBrk="0" hangingPunct="0">
              <a:defRPr/>
            </a:pPr>
            <a:r>
              <a:rPr lang="en-US" altLang="zh-CN" sz="1200" b="1" dirty="0">
                <a:solidFill>
                  <a:srgbClr val="C7000B"/>
                </a:solidFill>
                <a:cs typeface="Huawei Sans" panose="020C0503030203020204" pitchFamily="34" charset="0"/>
              </a:rPr>
              <a:t>Industry-only active-active</a:t>
            </a:r>
          </a:p>
          <a:p>
            <a:pPr algn="ctr" defTabSz="806429" eaLnBrk="0" hangingPunct="0">
              <a:defRPr/>
            </a:pPr>
            <a:r>
              <a:rPr lang="en-US" altLang="zh-CN" sz="1200" b="1" dirty="0">
                <a:solidFill>
                  <a:srgbClr val="C7000B"/>
                </a:solidFill>
                <a:cs typeface="Huawei Sans" panose="020C0503030203020204" pitchFamily="34" charset="0"/>
              </a:rPr>
              <a:t>SAN&amp;NAS solution</a:t>
            </a:r>
            <a:endParaRPr lang="en-US" altLang="zh-CN" sz="1200" b="1" kern="0" dirty="0">
              <a:solidFill>
                <a:srgbClr val="C7000B"/>
              </a:solidFill>
              <a:cs typeface="Huawei Sans" panose="020C0503030203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98915" y="3655563"/>
            <a:ext cx="2405990" cy="461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6429" eaLnBrk="0" hangingPunct="0">
              <a:defRPr/>
            </a:pPr>
            <a:r>
              <a:rPr lang="en-US" altLang="zh-CN" sz="1200" b="1" dirty="0">
                <a:solidFill>
                  <a:srgbClr val="C7000B"/>
                </a:solidFill>
                <a:cs typeface="Huawei Sans" panose="020C0503030203020204" pitchFamily="34" charset="0"/>
              </a:rPr>
              <a:t>30% higher NAS performance than industry benchmark</a:t>
            </a:r>
            <a:endParaRPr lang="en-US" sz="1200" b="1" dirty="0">
              <a:solidFill>
                <a:srgbClr val="C7000B"/>
              </a:solidFill>
              <a:cs typeface="Huawei Sans" panose="020C0503030203020204" pitchFamily="34" charset="0"/>
            </a:endParaRPr>
          </a:p>
        </p:txBody>
      </p:sp>
      <p:sp>
        <p:nvSpPr>
          <p:cNvPr id="23" name="Shape 733"/>
          <p:cNvSpPr/>
          <p:nvPr/>
        </p:nvSpPr>
        <p:spPr>
          <a:xfrm>
            <a:off x="4493865" y="4656161"/>
            <a:ext cx="283981" cy="69617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vert="horz" wrap="square" lIns="91368" tIns="45684" rIns="91368" bIns="45684" numCol="1" anchor="t" anchorCtr="0" compatLnSpc="1"/>
          <a:lstStyle/>
          <a:p>
            <a:endParaRPr sz="1000" dirty="0">
              <a:solidFill>
                <a:schemeClr val="bg1"/>
              </a:solidFill>
              <a:cs typeface="Arial" panose="020B0604020202020204" pitchFamily="34" charset="0"/>
              <a:sym typeface="+mn-lt"/>
            </a:endParaRPr>
          </a:p>
        </p:txBody>
      </p:sp>
      <p:sp>
        <p:nvSpPr>
          <p:cNvPr id="24" name="Shape 743"/>
          <p:cNvSpPr/>
          <p:nvPr/>
        </p:nvSpPr>
        <p:spPr>
          <a:xfrm>
            <a:off x="4296443" y="4444582"/>
            <a:ext cx="588393" cy="215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800" b="1" dirty="0">
                <a:solidFill>
                  <a:schemeClr val="bg1"/>
                </a:solidFill>
                <a:cs typeface="Arial" panose="020B0604020202020204" pitchFamily="34" charset="0"/>
                <a:sym typeface="+mn-lt"/>
              </a:rPr>
              <a:t>380K OPS</a:t>
            </a:r>
          </a:p>
        </p:txBody>
      </p:sp>
      <p:sp>
        <p:nvSpPr>
          <p:cNvPr id="25" name="Shape 747"/>
          <p:cNvSpPr/>
          <p:nvPr/>
        </p:nvSpPr>
        <p:spPr>
          <a:xfrm>
            <a:off x="5451035" y="5170678"/>
            <a:ext cx="289770" cy="18039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noFill/>
            <a:miter lim="400000"/>
          </a:ln>
        </p:spPr>
        <p:txBody>
          <a:bodyPr wrap="square" lIns="6123" tIns="6123" rIns="6123" bIns="6123">
            <a:noAutofit/>
          </a:bodyPr>
          <a:lstStyle/>
          <a:p>
            <a:pPr defTabSz="1216414" font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sz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/>
              </a:uFill>
              <a:cs typeface="Arial" panose="020B0604020202020204" pitchFamily="34" charset="0"/>
              <a:sym typeface="+mn-lt"/>
            </a:endParaRPr>
          </a:p>
        </p:txBody>
      </p:sp>
      <p:sp>
        <p:nvSpPr>
          <p:cNvPr id="26" name="Shape 748"/>
          <p:cNvSpPr/>
          <p:nvPr/>
        </p:nvSpPr>
        <p:spPr>
          <a:xfrm>
            <a:off x="4962690" y="4928631"/>
            <a:ext cx="289770" cy="41439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noFill/>
            <a:miter lim="400000"/>
          </a:ln>
        </p:spPr>
        <p:txBody>
          <a:bodyPr wrap="square" lIns="6123" tIns="6123" rIns="6123" bIns="6123">
            <a:noAutofit/>
          </a:bodyPr>
          <a:lstStyle/>
          <a:p>
            <a:pPr defTabSz="1216414" font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sz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/>
              </a:uFill>
              <a:cs typeface="Arial" panose="020B0604020202020204" pitchFamily="34" charset="0"/>
              <a:sym typeface="+mn-lt"/>
            </a:endParaRPr>
          </a:p>
        </p:txBody>
      </p:sp>
      <p:sp>
        <p:nvSpPr>
          <p:cNvPr id="27" name="Shape 749"/>
          <p:cNvSpPr/>
          <p:nvPr/>
        </p:nvSpPr>
        <p:spPr>
          <a:xfrm flipV="1">
            <a:off x="4297138" y="5343028"/>
            <a:ext cx="1586592" cy="9304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  <a:miter lim="400000"/>
          </a:ln>
        </p:spPr>
        <p:txBody>
          <a:bodyPr lIns="0" tIns="0" rIns="0" bIns="0"/>
          <a:lstStyle/>
          <a:p>
            <a:pPr defTabSz="296942">
              <a:buClr>
                <a:srgbClr val="000000"/>
              </a:buClr>
            </a:pPr>
            <a:endParaRPr sz="800" dirty="0">
              <a:solidFill>
                <a:schemeClr val="bg1"/>
              </a:solidFill>
              <a:uFill>
                <a:solidFill/>
              </a:uFill>
              <a:cs typeface="Arial" panose="020B0604020202020204" pitchFamily="34" charset="0"/>
              <a:sym typeface="+mn-lt"/>
            </a:endParaRPr>
          </a:p>
        </p:txBody>
      </p:sp>
      <p:sp>
        <p:nvSpPr>
          <p:cNvPr id="28" name="Rectangle 31"/>
          <p:cNvSpPr/>
          <p:nvPr/>
        </p:nvSpPr>
        <p:spPr>
          <a:xfrm>
            <a:off x="4350514" y="5384412"/>
            <a:ext cx="503467" cy="199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cs typeface="Arial" panose="020B0604020202020204" pitchFamily="34" charset="0"/>
              </a:rPr>
              <a:t>HUAWEI</a:t>
            </a:r>
          </a:p>
        </p:txBody>
      </p:sp>
      <p:sp>
        <p:nvSpPr>
          <p:cNvPr id="29" name="Shape 743"/>
          <p:cNvSpPr/>
          <p:nvPr/>
        </p:nvSpPr>
        <p:spPr>
          <a:xfrm>
            <a:off x="4822148" y="4733164"/>
            <a:ext cx="588393" cy="215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800" b="1" dirty="0">
                <a:solidFill>
                  <a:schemeClr val="bg1"/>
                </a:solidFill>
                <a:cs typeface="Arial" panose="020B0604020202020204" pitchFamily="34" charset="0"/>
                <a:sym typeface="+mn-lt"/>
              </a:rPr>
              <a:t>300K OPS</a:t>
            </a:r>
          </a:p>
        </p:txBody>
      </p:sp>
      <p:sp>
        <p:nvSpPr>
          <p:cNvPr id="30" name="Shape 743"/>
          <p:cNvSpPr/>
          <p:nvPr/>
        </p:nvSpPr>
        <p:spPr>
          <a:xfrm>
            <a:off x="5303796" y="4974853"/>
            <a:ext cx="588393" cy="215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800" b="1" dirty="0">
                <a:solidFill>
                  <a:schemeClr val="bg1"/>
                </a:solidFill>
                <a:cs typeface="Arial" panose="020B0604020202020204" pitchFamily="34" charset="0"/>
                <a:sym typeface="+mn-lt"/>
              </a:rPr>
              <a:t>120K OPS</a:t>
            </a:r>
          </a:p>
        </p:txBody>
      </p:sp>
      <p:sp>
        <p:nvSpPr>
          <p:cNvPr id="31" name="Rectangle 31"/>
          <p:cNvSpPr/>
          <p:nvPr/>
        </p:nvSpPr>
        <p:spPr>
          <a:xfrm>
            <a:off x="4863144" y="5384412"/>
            <a:ext cx="538720" cy="199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cs typeface="Arial" panose="020B0604020202020204" pitchFamily="34" charset="0"/>
              </a:rPr>
              <a:t>Vendor 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42110" y="5384412"/>
            <a:ext cx="522696" cy="199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cs typeface="Arial" panose="020B0604020202020204" pitchFamily="34" charset="0"/>
              </a:rPr>
              <a:t>Vendor E</a:t>
            </a:r>
          </a:p>
        </p:txBody>
      </p:sp>
      <p:sp>
        <p:nvSpPr>
          <p:cNvPr id="33" name="矩形 32"/>
          <p:cNvSpPr/>
          <p:nvPr/>
        </p:nvSpPr>
        <p:spPr>
          <a:xfrm>
            <a:off x="8902048" y="3515354"/>
            <a:ext cx="2247031" cy="2261949"/>
          </a:xfrm>
          <a:prstGeom prst="rect">
            <a:avLst/>
          </a:prstGeom>
          <a:gradFill>
            <a:gsLst>
              <a:gs pos="0">
                <a:srgbClr val="666666">
                  <a:lumMod val="60000"/>
                  <a:lumOff val="40000"/>
                  <a:alpha val="2000"/>
                </a:srgbClr>
              </a:gs>
              <a:gs pos="100000">
                <a:srgbClr val="666666">
                  <a:lumMod val="60000"/>
                  <a:lumOff val="40000"/>
                  <a:alpha val="5000"/>
                </a:srgbClr>
              </a:gs>
            </a:gsLst>
            <a:lin ang="5400000" scaled="0"/>
          </a:gradFill>
          <a:ln w="9525" cap="flat" cmpd="sng" algn="ctr">
            <a:gradFill flip="none" rotWithShape="1">
              <a:gsLst>
                <a:gs pos="0">
                  <a:srgbClr val="A3A3A3">
                    <a:alpha val="60000"/>
                  </a:srgbClr>
                </a:gs>
                <a:gs pos="90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/>
            <a:endParaRPr lang="zh-CN" altLang="en-US" sz="1100" b="1" kern="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016440" y="3667454"/>
            <a:ext cx="2018244" cy="461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6429" eaLnBrk="0" hangingPunct="0">
              <a:defRPr/>
            </a:pPr>
            <a:r>
              <a:rPr lang="en-US" altLang="zh-CN" sz="1200" b="1" dirty="0">
                <a:solidFill>
                  <a:srgbClr val="C7000B"/>
                </a:solidFill>
                <a:cs typeface="Huawei Sans" panose="020C0503030203020204" pitchFamily="34" charset="0"/>
              </a:rPr>
              <a:t>Four layers of Anti-</a:t>
            </a:r>
            <a:r>
              <a:rPr lang="en-US" altLang="zh-CN" sz="1200" b="1" dirty="0" err="1">
                <a:solidFill>
                  <a:srgbClr val="C7000B"/>
                </a:solidFill>
                <a:cs typeface="Huawei Sans" panose="020C0503030203020204" pitchFamily="34" charset="0"/>
              </a:rPr>
              <a:t>Ransomware</a:t>
            </a:r>
            <a:r>
              <a:rPr lang="en-US" altLang="zh-CN" sz="1200" b="1" dirty="0">
                <a:solidFill>
                  <a:srgbClr val="C7000B"/>
                </a:solidFill>
                <a:cs typeface="Huawei Sans" panose="020C0503030203020204" pitchFamily="34" charset="0"/>
              </a:rPr>
              <a:t> protection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 flipH="1">
            <a:off x="6505498" y="5400249"/>
            <a:ext cx="580019" cy="171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defTabSz="115190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kurat Pro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algn="ctr" fontAlgn="ctr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 flipH="1">
            <a:off x="8010698" y="5384946"/>
            <a:ext cx="616714" cy="1714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defTabSz="115190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kurat Pro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algn="ctr" fontAlgn="ctr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B</a:t>
            </a:r>
          </a:p>
        </p:txBody>
      </p:sp>
      <p:cxnSp>
        <p:nvCxnSpPr>
          <p:cNvPr id="37" name="肘形连接符 20"/>
          <p:cNvCxnSpPr/>
          <p:nvPr/>
        </p:nvCxnSpPr>
        <p:spPr>
          <a:xfrm rot="5400000">
            <a:off x="7015035" y="4526746"/>
            <a:ext cx="406011" cy="749141"/>
          </a:xfrm>
          <a:prstGeom prst="bentConnector3">
            <a:avLst>
              <a:gd name="adj1" fmla="val 29582"/>
            </a:avLst>
          </a:prstGeom>
          <a:noFill/>
          <a:ln w="6350" cap="flat" cmpd="sng" algn="ctr">
            <a:solidFill>
              <a:srgbClr val="808080"/>
            </a:solidFill>
            <a:prstDash val="solid"/>
            <a:miter lim="800000"/>
          </a:ln>
          <a:effectLst/>
        </p:spPr>
      </p:cxnSp>
      <p:cxnSp>
        <p:nvCxnSpPr>
          <p:cNvPr id="38" name="肘形连接符 192"/>
          <p:cNvCxnSpPr/>
          <p:nvPr/>
        </p:nvCxnSpPr>
        <p:spPr>
          <a:xfrm rot="16200000" flipH="1">
            <a:off x="7842100" y="4526746"/>
            <a:ext cx="406011" cy="749141"/>
          </a:xfrm>
          <a:prstGeom prst="bentConnector3">
            <a:avLst>
              <a:gd name="adj1" fmla="val 30783"/>
            </a:avLst>
          </a:prstGeom>
          <a:noFill/>
          <a:ln w="6350" cap="flat" cmpd="sng" algn="ctr">
            <a:solidFill>
              <a:srgbClr val="808080"/>
            </a:solidFill>
            <a:prstDash val="solid"/>
            <a:miter lim="800000"/>
          </a:ln>
          <a:effectLst/>
        </p:spPr>
      </p:cxnSp>
      <p:grpSp>
        <p:nvGrpSpPr>
          <p:cNvPr id="39" name="组合 134"/>
          <p:cNvGrpSpPr/>
          <p:nvPr/>
        </p:nvGrpSpPr>
        <p:grpSpPr>
          <a:xfrm>
            <a:off x="7097883" y="4277589"/>
            <a:ext cx="1138378" cy="426968"/>
            <a:chOff x="3835400" y="1790306"/>
            <a:chExt cx="1735917" cy="629270"/>
          </a:xfrm>
          <a:solidFill>
            <a:srgbClr val="595757"/>
          </a:solidFill>
        </p:grpSpPr>
        <p:grpSp>
          <p:nvGrpSpPr>
            <p:cNvPr id="40" name="组合 135"/>
            <p:cNvGrpSpPr/>
            <p:nvPr/>
          </p:nvGrpSpPr>
          <p:grpSpPr>
            <a:xfrm>
              <a:off x="3835400" y="1790306"/>
              <a:ext cx="1735917" cy="629270"/>
              <a:chOff x="5083176" y="1604963"/>
              <a:chExt cx="1524000" cy="552450"/>
            </a:xfrm>
            <a:grpFill/>
          </p:grpSpPr>
          <p:sp>
            <p:nvSpPr>
              <p:cNvPr id="43" name="Freeform 6"/>
              <p:cNvSpPr>
                <a:spLocks/>
              </p:cNvSpPr>
              <p:nvPr/>
            </p:nvSpPr>
            <p:spPr bwMode="auto">
              <a:xfrm>
                <a:off x="6191251" y="1816100"/>
                <a:ext cx="415925" cy="341312"/>
              </a:xfrm>
              <a:custGeom>
                <a:avLst/>
                <a:gdLst>
                  <a:gd name="T0" fmla="*/ 167 w 199"/>
                  <a:gd name="T1" fmla="*/ 90 h 164"/>
                  <a:gd name="T2" fmla="*/ 77 w 199"/>
                  <a:gd name="T3" fmla="*/ 45 h 164"/>
                  <a:gd name="T4" fmla="*/ 14 w 199"/>
                  <a:gd name="T5" fmla="*/ 1 h 164"/>
                  <a:gd name="T6" fmla="*/ 0 w 199"/>
                  <a:gd name="T7" fmla="*/ 2 h 164"/>
                  <a:gd name="T8" fmla="*/ 8 w 199"/>
                  <a:gd name="T9" fmla="*/ 36 h 164"/>
                  <a:gd name="T10" fmla="*/ 55 w 199"/>
                  <a:gd name="T11" fmla="*/ 123 h 164"/>
                  <a:gd name="T12" fmla="*/ 29 w 199"/>
                  <a:gd name="T13" fmla="*/ 164 h 164"/>
                  <a:gd name="T14" fmla="*/ 138 w 199"/>
                  <a:gd name="T15" fmla="*/ 164 h 164"/>
                  <a:gd name="T16" fmla="*/ 140 w 199"/>
                  <a:gd name="T17" fmla="*/ 164 h 164"/>
                  <a:gd name="T18" fmla="*/ 173 w 199"/>
                  <a:gd name="T19" fmla="*/ 164 h 164"/>
                  <a:gd name="T20" fmla="*/ 196 w 199"/>
                  <a:gd name="T21" fmla="*/ 137 h 164"/>
                  <a:gd name="T22" fmla="*/ 167 w 199"/>
                  <a:gd name="T23" fmla="*/ 9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" h="164">
                    <a:moveTo>
                      <a:pt x="167" y="90"/>
                    </a:moveTo>
                    <a:cubicBezTo>
                      <a:pt x="160" y="16"/>
                      <a:pt x="96" y="27"/>
                      <a:pt x="77" y="45"/>
                    </a:cubicBezTo>
                    <a:cubicBezTo>
                      <a:pt x="68" y="15"/>
                      <a:pt x="37" y="0"/>
                      <a:pt x="14" y="1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4" y="12"/>
                      <a:pt x="6" y="24"/>
                      <a:pt x="8" y="36"/>
                    </a:cubicBezTo>
                    <a:cubicBezTo>
                      <a:pt x="62" y="56"/>
                      <a:pt x="59" y="103"/>
                      <a:pt x="55" y="123"/>
                    </a:cubicBezTo>
                    <a:cubicBezTo>
                      <a:pt x="52" y="139"/>
                      <a:pt x="42" y="153"/>
                      <a:pt x="29" y="164"/>
                    </a:cubicBezTo>
                    <a:cubicBezTo>
                      <a:pt x="55" y="164"/>
                      <a:pt x="90" y="164"/>
                      <a:pt x="138" y="164"/>
                    </a:cubicBezTo>
                    <a:cubicBezTo>
                      <a:pt x="140" y="164"/>
                      <a:pt x="140" y="164"/>
                      <a:pt x="140" y="164"/>
                    </a:cubicBezTo>
                    <a:cubicBezTo>
                      <a:pt x="173" y="164"/>
                      <a:pt x="173" y="164"/>
                      <a:pt x="173" y="164"/>
                    </a:cubicBezTo>
                    <a:cubicBezTo>
                      <a:pt x="183" y="160"/>
                      <a:pt x="194" y="149"/>
                      <a:pt x="196" y="137"/>
                    </a:cubicBezTo>
                    <a:cubicBezTo>
                      <a:pt x="199" y="123"/>
                      <a:pt x="199" y="99"/>
                      <a:pt x="167" y="9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vert="horz" wrap="square" lIns="91371" tIns="45685" rIns="91371" bIns="4568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050" kern="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"/>
              <p:cNvSpPr>
                <a:spLocks/>
              </p:cNvSpPr>
              <p:nvPr/>
            </p:nvSpPr>
            <p:spPr bwMode="auto">
              <a:xfrm>
                <a:off x="5083176" y="1817688"/>
                <a:ext cx="276225" cy="339725"/>
              </a:xfrm>
              <a:custGeom>
                <a:avLst/>
                <a:gdLst>
                  <a:gd name="T0" fmla="*/ 74 w 132"/>
                  <a:gd name="T1" fmla="*/ 81 h 163"/>
                  <a:gd name="T2" fmla="*/ 101 w 132"/>
                  <a:gd name="T3" fmla="*/ 17 h 163"/>
                  <a:gd name="T4" fmla="*/ 132 w 132"/>
                  <a:gd name="T5" fmla="*/ 1 h 163"/>
                  <a:gd name="T6" fmla="*/ 120 w 132"/>
                  <a:gd name="T7" fmla="*/ 0 h 163"/>
                  <a:gd name="T8" fmla="*/ 52 w 132"/>
                  <a:gd name="T9" fmla="*/ 69 h 163"/>
                  <a:gd name="T10" fmla="*/ 0 w 132"/>
                  <a:gd name="T11" fmla="*/ 112 h 163"/>
                  <a:gd name="T12" fmla="*/ 68 w 132"/>
                  <a:gd name="T13" fmla="*/ 163 h 163"/>
                  <a:gd name="T14" fmla="*/ 119 w 132"/>
                  <a:gd name="T15" fmla="*/ 163 h 163"/>
                  <a:gd name="T16" fmla="*/ 74 w 132"/>
                  <a:gd name="T17" fmla="*/ 8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163">
                    <a:moveTo>
                      <a:pt x="74" y="81"/>
                    </a:moveTo>
                    <a:cubicBezTo>
                      <a:pt x="74" y="46"/>
                      <a:pt x="89" y="27"/>
                      <a:pt x="101" y="17"/>
                    </a:cubicBezTo>
                    <a:cubicBezTo>
                      <a:pt x="109" y="9"/>
                      <a:pt x="120" y="4"/>
                      <a:pt x="132" y="1"/>
                    </a:cubicBezTo>
                    <a:cubicBezTo>
                      <a:pt x="128" y="0"/>
                      <a:pt x="124" y="0"/>
                      <a:pt x="120" y="0"/>
                    </a:cubicBezTo>
                    <a:cubicBezTo>
                      <a:pt x="69" y="2"/>
                      <a:pt x="57" y="34"/>
                      <a:pt x="52" y="69"/>
                    </a:cubicBezTo>
                    <a:cubicBezTo>
                      <a:pt x="32" y="64"/>
                      <a:pt x="0" y="74"/>
                      <a:pt x="0" y="112"/>
                    </a:cubicBezTo>
                    <a:cubicBezTo>
                      <a:pt x="0" y="163"/>
                      <a:pt x="40" y="163"/>
                      <a:pt x="68" y="163"/>
                    </a:cubicBezTo>
                    <a:cubicBezTo>
                      <a:pt x="68" y="163"/>
                      <a:pt x="68" y="163"/>
                      <a:pt x="119" y="163"/>
                    </a:cubicBezTo>
                    <a:cubicBezTo>
                      <a:pt x="94" y="151"/>
                      <a:pt x="74" y="128"/>
                      <a:pt x="74" y="8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vert="horz" wrap="square" lIns="91371" tIns="45685" rIns="91371" bIns="4568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050" kern="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8"/>
              <p:cNvSpPr>
                <a:spLocks/>
              </p:cNvSpPr>
              <p:nvPr/>
            </p:nvSpPr>
            <p:spPr bwMode="auto">
              <a:xfrm>
                <a:off x="5262563" y="1604963"/>
                <a:ext cx="1030288" cy="552449"/>
              </a:xfrm>
              <a:custGeom>
                <a:avLst/>
                <a:gdLst>
                  <a:gd name="T0" fmla="*/ 395 w 493"/>
                  <a:gd name="T1" fmla="*/ 265 h 265"/>
                  <a:gd name="T2" fmla="*/ 109 w 493"/>
                  <a:gd name="T3" fmla="*/ 265 h 265"/>
                  <a:gd name="T4" fmla="*/ 0 w 493"/>
                  <a:gd name="T5" fmla="*/ 183 h 265"/>
                  <a:gd name="T6" fmla="*/ 83 w 493"/>
                  <a:gd name="T7" fmla="*/ 113 h 265"/>
                  <a:gd name="T8" fmla="*/ 194 w 493"/>
                  <a:gd name="T9" fmla="*/ 1 h 265"/>
                  <a:gd name="T10" fmla="*/ 295 w 493"/>
                  <a:gd name="T11" fmla="*/ 73 h 265"/>
                  <a:gd name="T12" fmla="*/ 442 w 493"/>
                  <a:gd name="T13" fmla="*/ 145 h 265"/>
                  <a:gd name="T14" fmla="*/ 488 w 493"/>
                  <a:gd name="T15" fmla="*/ 222 h 265"/>
                  <a:gd name="T16" fmla="*/ 450 w 493"/>
                  <a:gd name="T17" fmla="*/ 265 h 265"/>
                  <a:gd name="T18" fmla="*/ 397 w 493"/>
                  <a:gd name="T19" fmla="*/ 265 h 265"/>
                  <a:gd name="T20" fmla="*/ 395 w 493"/>
                  <a:gd name="T21" fmla="*/ 265 h 265"/>
                  <a:gd name="T22" fmla="*/ 395 w 493"/>
                  <a:gd name="T2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3" h="265">
                    <a:moveTo>
                      <a:pt x="395" y="265"/>
                    </a:moveTo>
                    <a:cubicBezTo>
                      <a:pt x="109" y="265"/>
                      <a:pt x="109" y="265"/>
                      <a:pt x="109" y="265"/>
                    </a:cubicBezTo>
                    <a:cubicBezTo>
                      <a:pt x="64" y="265"/>
                      <a:pt x="0" y="265"/>
                      <a:pt x="0" y="183"/>
                    </a:cubicBezTo>
                    <a:cubicBezTo>
                      <a:pt x="0" y="121"/>
                      <a:pt x="51" y="106"/>
                      <a:pt x="83" y="113"/>
                    </a:cubicBezTo>
                    <a:cubicBezTo>
                      <a:pt x="91" y="56"/>
                      <a:pt x="123" y="2"/>
                      <a:pt x="194" y="1"/>
                    </a:cubicBezTo>
                    <a:cubicBezTo>
                      <a:pt x="231" y="0"/>
                      <a:pt x="280" y="23"/>
                      <a:pt x="295" y="73"/>
                    </a:cubicBezTo>
                    <a:cubicBezTo>
                      <a:pt x="327" y="43"/>
                      <a:pt x="430" y="25"/>
                      <a:pt x="442" y="145"/>
                    </a:cubicBezTo>
                    <a:cubicBezTo>
                      <a:pt x="492" y="160"/>
                      <a:pt x="493" y="199"/>
                      <a:pt x="488" y="222"/>
                    </a:cubicBezTo>
                    <a:cubicBezTo>
                      <a:pt x="484" y="241"/>
                      <a:pt x="468" y="258"/>
                      <a:pt x="450" y="265"/>
                    </a:cubicBezTo>
                    <a:cubicBezTo>
                      <a:pt x="397" y="265"/>
                      <a:pt x="397" y="265"/>
                      <a:pt x="397" y="265"/>
                    </a:cubicBezTo>
                    <a:cubicBezTo>
                      <a:pt x="395" y="265"/>
                      <a:pt x="395" y="265"/>
                      <a:pt x="395" y="265"/>
                    </a:cubicBezTo>
                    <a:cubicBezTo>
                      <a:pt x="395" y="265"/>
                      <a:pt x="395" y="265"/>
                      <a:pt x="395" y="2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371" tIns="45685" rIns="91371" bIns="4568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050" kern="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4163753" y="1892602"/>
              <a:ext cx="930797" cy="18800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/>
            <a:p>
              <a:pPr algn="ctr" defTabSz="958268" fontAlgn="ctr">
                <a:spcBef>
                  <a:spcPct val="50000"/>
                </a:spcBef>
                <a:defRPr/>
              </a:pPr>
              <a:r>
                <a:rPr lang="en-US" sz="700" dirty="0">
                  <a:solidFill>
                    <a:schemeClr val="bg1"/>
                  </a:solidFill>
                  <a:cs typeface="Arial" panose="020B0604020202020204" pitchFamily="34" charset="0"/>
                </a:rPr>
                <a:t>Database</a:t>
              </a:r>
            </a:p>
          </p:txBody>
        </p:sp>
        <p:sp>
          <p:nvSpPr>
            <p:cNvPr id="42" name="Text Box 20"/>
            <p:cNvSpPr txBox="1">
              <a:spLocks noChangeArrowheads="1"/>
            </p:cNvSpPr>
            <p:nvPr/>
          </p:nvSpPr>
          <p:spPr bwMode="auto">
            <a:xfrm>
              <a:off x="4244541" y="2046426"/>
              <a:ext cx="672926" cy="13579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/>
            <a:p>
              <a:pPr algn="ctr" defTabSz="958268" fontAlgn="ctr">
                <a:spcBef>
                  <a:spcPct val="50000"/>
                </a:spcBef>
                <a:defRPr/>
              </a:pPr>
              <a:r>
                <a:rPr lang="en-US" sz="800" dirty="0">
                  <a:solidFill>
                    <a:schemeClr val="bg1"/>
                  </a:solidFill>
                  <a:cs typeface="Arial" panose="020B0604020202020204" pitchFamily="34" charset="0"/>
                </a:rPr>
                <a:t>VM</a:t>
              </a:r>
            </a:p>
          </p:txBody>
        </p:sp>
      </p:grpSp>
      <p:sp>
        <p:nvSpPr>
          <p:cNvPr id="46" name="TextBox 11"/>
          <p:cNvSpPr txBox="1">
            <a:spLocks noChangeArrowheads="1"/>
          </p:cNvSpPr>
          <p:nvPr/>
        </p:nvSpPr>
        <p:spPr bwMode="auto">
          <a:xfrm flipH="1">
            <a:off x="7040843" y="5214442"/>
            <a:ext cx="1108080" cy="2331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defTabSz="115190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kurat Pro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algn="ctr" fontAlgn="ctr"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HyperMetro</a:t>
            </a:r>
          </a:p>
          <a:p>
            <a:pPr algn="ctr" fontAlgn="ctr"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Gateway-free active-active</a:t>
            </a:r>
          </a:p>
        </p:txBody>
      </p:sp>
      <p:sp>
        <p:nvSpPr>
          <p:cNvPr id="47" name="Freeform 37"/>
          <p:cNvSpPr>
            <a:spLocks noEditPoints="1"/>
          </p:cNvSpPr>
          <p:nvPr/>
        </p:nvSpPr>
        <p:spPr bwMode="auto">
          <a:xfrm>
            <a:off x="6574304" y="5119870"/>
            <a:ext cx="420870" cy="148517"/>
          </a:xfrm>
          <a:custGeom>
            <a:avLst/>
            <a:gdLst>
              <a:gd name="T0" fmla="*/ 932005 w 798"/>
              <a:gd name="T1" fmla="*/ 223404 h 350"/>
              <a:gd name="T2" fmla="*/ 971718 w 798"/>
              <a:gd name="T3" fmla="*/ 267242 h 350"/>
              <a:gd name="T4" fmla="*/ 932005 w 798"/>
              <a:gd name="T5" fmla="*/ 223404 h 350"/>
              <a:gd name="T6" fmla="*/ 546048 w 798"/>
              <a:gd name="T7" fmla="*/ 150060 h 350"/>
              <a:gd name="T8" fmla="*/ 69497 w 798"/>
              <a:gd name="T9" fmla="*/ 66600 h 350"/>
              <a:gd name="T10" fmla="*/ 919595 w 798"/>
              <a:gd name="T11" fmla="*/ 159333 h 350"/>
              <a:gd name="T12" fmla="*/ 17374 w 798"/>
              <a:gd name="T13" fmla="*/ 259655 h 350"/>
              <a:gd name="T14" fmla="*/ 58328 w 798"/>
              <a:gd name="T15" fmla="*/ 259655 h 350"/>
              <a:gd name="T16" fmla="*/ 17374 w 798"/>
              <a:gd name="T17" fmla="*/ 267242 h 350"/>
              <a:gd name="T18" fmla="*/ 58328 w 798"/>
              <a:gd name="T19" fmla="*/ 79245 h 350"/>
              <a:gd name="T20" fmla="*/ 17374 w 798"/>
              <a:gd name="T21" fmla="*/ 79245 h 350"/>
              <a:gd name="T22" fmla="*/ 58328 w 798"/>
              <a:gd name="T23" fmla="*/ 66600 h 350"/>
              <a:gd name="T24" fmla="*/ 17374 w 798"/>
              <a:gd name="T25" fmla="*/ 221718 h 350"/>
              <a:gd name="T26" fmla="*/ 58328 w 798"/>
              <a:gd name="T27" fmla="*/ 221718 h 350"/>
              <a:gd name="T28" fmla="*/ 17374 w 798"/>
              <a:gd name="T29" fmla="*/ 256282 h 350"/>
              <a:gd name="T30" fmla="*/ 58328 w 798"/>
              <a:gd name="T31" fmla="*/ 218346 h 350"/>
              <a:gd name="T32" fmla="*/ 17374 w 798"/>
              <a:gd name="T33" fmla="*/ 218346 h 350"/>
              <a:gd name="T34" fmla="*/ 58328 w 798"/>
              <a:gd name="T35" fmla="*/ 198956 h 350"/>
              <a:gd name="T36" fmla="*/ 58328 w 798"/>
              <a:gd name="T37" fmla="*/ 108751 h 350"/>
              <a:gd name="T38" fmla="*/ 17374 w 798"/>
              <a:gd name="T39" fmla="*/ 108751 h 350"/>
              <a:gd name="T40" fmla="*/ 58328 w 798"/>
              <a:gd name="T41" fmla="*/ 82617 h 350"/>
              <a:gd name="T42" fmla="*/ 17374 w 798"/>
              <a:gd name="T43" fmla="*/ 135729 h 350"/>
              <a:gd name="T44" fmla="*/ 58328 w 798"/>
              <a:gd name="T45" fmla="*/ 135729 h 350"/>
              <a:gd name="T46" fmla="*/ 17374 w 798"/>
              <a:gd name="T47" fmla="*/ 195584 h 350"/>
              <a:gd name="T48" fmla="*/ 58328 w 798"/>
              <a:gd name="T49" fmla="*/ 132356 h 350"/>
              <a:gd name="T50" fmla="*/ 17374 w 798"/>
              <a:gd name="T51" fmla="*/ 132356 h 350"/>
              <a:gd name="T52" fmla="*/ 58328 w 798"/>
              <a:gd name="T53" fmla="*/ 112124 h 350"/>
              <a:gd name="T54" fmla="*/ 932005 w 798"/>
              <a:gd name="T55" fmla="*/ 85989 h 350"/>
              <a:gd name="T56" fmla="*/ 971718 w 798"/>
              <a:gd name="T57" fmla="*/ 85989 h 350"/>
              <a:gd name="T58" fmla="*/ 932005 w 798"/>
              <a:gd name="T59" fmla="*/ 220032 h 350"/>
              <a:gd name="T60" fmla="*/ 971718 w 798"/>
              <a:gd name="T61" fmla="*/ 82617 h 350"/>
              <a:gd name="T62" fmla="*/ 932005 w 798"/>
              <a:gd name="T63" fmla="*/ 82617 h 350"/>
              <a:gd name="T64" fmla="*/ 971718 w 798"/>
              <a:gd name="T65" fmla="*/ 66600 h 350"/>
              <a:gd name="T66" fmla="*/ 58328 w 798"/>
              <a:gd name="T67" fmla="*/ 38780 h 350"/>
              <a:gd name="T68" fmla="*/ 910908 w 798"/>
              <a:gd name="T69" fmla="*/ 38780 h 350"/>
              <a:gd name="T70" fmla="*/ 23579 w 798"/>
              <a:gd name="T71" fmla="*/ 54797 h 350"/>
              <a:gd name="T72" fmla="*/ 214696 w 798"/>
              <a:gd name="T73" fmla="*/ 8430 h 350"/>
              <a:gd name="T74" fmla="*/ 769432 w 798"/>
              <a:gd name="T75" fmla="*/ 8430 h 350"/>
              <a:gd name="T76" fmla="*/ 141476 w 798"/>
              <a:gd name="T77" fmla="*/ 30349 h 350"/>
              <a:gd name="T78" fmla="*/ 990333 w 798"/>
              <a:gd name="T79" fmla="*/ 54797 h 350"/>
              <a:gd name="T80" fmla="*/ 989092 w 798"/>
              <a:gd name="T81" fmla="*/ 54797 h 350"/>
              <a:gd name="T82" fmla="*/ 914631 w 798"/>
              <a:gd name="T83" fmla="*/ 31192 h 350"/>
              <a:gd name="T84" fmla="*/ 771914 w 798"/>
              <a:gd name="T85" fmla="*/ 0 h 350"/>
              <a:gd name="T86" fmla="*/ 111692 w 798"/>
              <a:gd name="T87" fmla="*/ 30349 h 350"/>
              <a:gd name="T88" fmla="*/ 1241 w 798"/>
              <a:gd name="T89" fmla="*/ 54797 h 350"/>
              <a:gd name="T90" fmla="*/ 0 w 798"/>
              <a:gd name="T91" fmla="*/ 279044 h 350"/>
              <a:gd name="T92" fmla="*/ 636643 w 798"/>
              <a:gd name="T93" fmla="*/ 295062 h 350"/>
              <a:gd name="T94" fmla="*/ 636643 w 798"/>
              <a:gd name="T95" fmla="*/ 251224 h 350"/>
              <a:gd name="T96" fmla="*/ 69497 w 798"/>
              <a:gd name="T97" fmla="*/ 267242 h 350"/>
              <a:gd name="T98" fmla="*/ 546048 w 798"/>
              <a:gd name="T99" fmla="*/ 162706 h 350"/>
              <a:gd name="T100" fmla="*/ 919595 w 798"/>
              <a:gd name="T101" fmla="*/ 171979 h 350"/>
              <a:gd name="T102" fmla="*/ 764468 w 798"/>
              <a:gd name="T103" fmla="*/ 267242 h 350"/>
              <a:gd name="T104" fmla="*/ 702417 w 798"/>
              <a:gd name="T105" fmla="*/ 273143 h 350"/>
              <a:gd name="T106" fmla="*/ 764468 w 798"/>
              <a:gd name="T107" fmla="*/ 279044 h 350"/>
              <a:gd name="T108" fmla="*/ 990333 w 798"/>
              <a:gd name="T109" fmla="*/ 54797 h 3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8" h="350">
                <a:moveTo>
                  <a:pt x="751" y="265"/>
                </a:moveTo>
                <a:lnTo>
                  <a:pt x="751" y="265"/>
                </a:lnTo>
                <a:lnTo>
                  <a:pt x="783" y="265"/>
                </a:lnTo>
                <a:lnTo>
                  <a:pt x="783" y="317"/>
                </a:lnTo>
                <a:lnTo>
                  <a:pt x="751" y="317"/>
                </a:lnTo>
                <a:lnTo>
                  <a:pt x="751" y="265"/>
                </a:lnTo>
                <a:close/>
                <a:moveTo>
                  <a:pt x="440" y="178"/>
                </a:moveTo>
                <a:lnTo>
                  <a:pt x="440" y="178"/>
                </a:lnTo>
                <a:cubicBezTo>
                  <a:pt x="273" y="178"/>
                  <a:pt x="73" y="188"/>
                  <a:pt x="56" y="189"/>
                </a:cubicBezTo>
                <a:lnTo>
                  <a:pt x="56" y="79"/>
                </a:lnTo>
                <a:lnTo>
                  <a:pt x="741" y="79"/>
                </a:lnTo>
                <a:lnTo>
                  <a:pt x="741" y="189"/>
                </a:lnTo>
                <a:cubicBezTo>
                  <a:pt x="732" y="188"/>
                  <a:pt x="608" y="178"/>
                  <a:pt x="440" y="178"/>
                </a:cubicBezTo>
                <a:close/>
                <a:moveTo>
                  <a:pt x="14" y="308"/>
                </a:moveTo>
                <a:lnTo>
                  <a:pt x="14" y="308"/>
                </a:lnTo>
                <a:lnTo>
                  <a:pt x="47" y="308"/>
                </a:lnTo>
                <a:lnTo>
                  <a:pt x="47" y="317"/>
                </a:lnTo>
                <a:lnTo>
                  <a:pt x="14" y="317"/>
                </a:lnTo>
                <a:lnTo>
                  <a:pt x="14" y="308"/>
                </a:lnTo>
                <a:close/>
                <a:moveTo>
                  <a:pt x="47" y="94"/>
                </a:moveTo>
                <a:lnTo>
                  <a:pt x="47" y="94"/>
                </a:lnTo>
                <a:lnTo>
                  <a:pt x="14" y="94"/>
                </a:lnTo>
                <a:lnTo>
                  <a:pt x="14" y="79"/>
                </a:lnTo>
                <a:lnTo>
                  <a:pt x="47" y="79"/>
                </a:lnTo>
                <a:lnTo>
                  <a:pt x="47" y="94"/>
                </a:lnTo>
                <a:close/>
                <a:moveTo>
                  <a:pt x="14" y="263"/>
                </a:moveTo>
                <a:lnTo>
                  <a:pt x="14" y="263"/>
                </a:lnTo>
                <a:lnTo>
                  <a:pt x="47" y="263"/>
                </a:lnTo>
                <a:lnTo>
                  <a:pt x="47" y="304"/>
                </a:lnTo>
                <a:lnTo>
                  <a:pt x="14" y="304"/>
                </a:lnTo>
                <a:lnTo>
                  <a:pt x="14" y="263"/>
                </a:lnTo>
                <a:close/>
                <a:moveTo>
                  <a:pt x="47" y="259"/>
                </a:moveTo>
                <a:lnTo>
                  <a:pt x="47" y="259"/>
                </a:lnTo>
                <a:lnTo>
                  <a:pt x="14" y="259"/>
                </a:lnTo>
                <a:lnTo>
                  <a:pt x="14" y="236"/>
                </a:lnTo>
                <a:lnTo>
                  <a:pt x="47" y="236"/>
                </a:lnTo>
                <a:lnTo>
                  <a:pt x="47" y="259"/>
                </a:lnTo>
                <a:close/>
                <a:moveTo>
                  <a:pt x="47" y="129"/>
                </a:moveTo>
                <a:lnTo>
                  <a:pt x="47" y="129"/>
                </a:lnTo>
                <a:lnTo>
                  <a:pt x="14" y="129"/>
                </a:lnTo>
                <a:lnTo>
                  <a:pt x="14" y="98"/>
                </a:lnTo>
                <a:lnTo>
                  <a:pt x="47" y="98"/>
                </a:lnTo>
                <a:lnTo>
                  <a:pt x="47" y="129"/>
                </a:lnTo>
                <a:close/>
                <a:moveTo>
                  <a:pt x="14" y="161"/>
                </a:moveTo>
                <a:lnTo>
                  <a:pt x="14" y="161"/>
                </a:lnTo>
                <a:lnTo>
                  <a:pt x="47" y="161"/>
                </a:lnTo>
                <a:lnTo>
                  <a:pt x="47" y="232"/>
                </a:lnTo>
                <a:lnTo>
                  <a:pt x="14" y="232"/>
                </a:lnTo>
                <a:lnTo>
                  <a:pt x="14" y="161"/>
                </a:lnTo>
                <a:close/>
                <a:moveTo>
                  <a:pt x="47" y="157"/>
                </a:moveTo>
                <a:lnTo>
                  <a:pt x="47" y="157"/>
                </a:lnTo>
                <a:lnTo>
                  <a:pt x="14" y="157"/>
                </a:lnTo>
                <a:lnTo>
                  <a:pt x="14" y="133"/>
                </a:lnTo>
                <a:lnTo>
                  <a:pt x="47" y="133"/>
                </a:lnTo>
                <a:lnTo>
                  <a:pt x="47" y="157"/>
                </a:lnTo>
                <a:close/>
                <a:moveTo>
                  <a:pt x="751" y="102"/>
                </a:moveTo>
                <a:lnTo>
                  <a:pt x="751" y="102"/>
                </a:lnTo>
                <a:lnTo>
                  <a:pt x="783" y="102"/>
                </a:lnTo>
                <a:lnTo>
                  <a:pt x="783" y="261"/>
                </a:lnTo>
                <a:lnTo>
                  <a:pt x="751" y="261"/>
                </a:lnTo>
                <a:lnTo>
                  <a:pt x="751" y="102"/>
                </a:lnTo>
                <a:close/>
                <a:moveTo>
                  <a:pt x="783" y="98"/>
                </a:moveTo>
                <a:lnTo>
                  <a:pt x="783" y="98"/>
                </a:lnTo>
                <a:lnTo>
                  <a:pt x="751" y="98"/>
                </a:lnTo>
                <a:lnTo>
                  <a:pt x="751" y="79"/>
                </a:lnTo>
                <a:lnTo>
                  <a:pt x="783" y="79"/>
                </a:lnTo>
                <a:lnTo>
                  <a:pt x="783" y="98"/>
                </a:lnTo>
                <a:close/>
                <a:moveTo>
                  <a:pt x="47" y="46"/>
                </a:moveTo>
                <a:lnTo>
                  <a:pt x="47" y="46"/>
                </a:lnTo>
                <a:lnTo>
                  <a:pt x="734" y="46"/>
                </a:lnTo>
                <a:lnTo>
                  <a:pt x="774" y="65"/>
                </a:lnTo>
                <a:lnTo>
                  <a:pt x="19" y="65"/>
                </a:lnTo>
                <a:lnTo>
                  <a:pt x="47" y="46"/>
                </a:lnTo>
                <a:close/>
                <a:moveTo>
                  <a:pt x="173" y="10"/>
                </a:moveTo>
                <a:lnTo>
                  <a:pt x="173" y="10"/>
                </a:lnTo>
                <a:lnTo>
                  <a:pt x="620" y="10"/>
                </a:lnTo>
                <a:lnTo>
                  <a:pt x="672" y="37"/>
                </a:lnTo>
                <a:lnTo>
                  <a:pt x="114" y="36"/>
                </a:lnTo>
                <a:lnTo>
                  <a:pt x="173" y="10"/>
                </a:lnTo>
                <a:close/>
                <a:moveTo>
                  <a:pt x="798" y="65"/>
                </a:moveTo>
                <a:lnTo>
                  <a:pt x="798" y="65"/>
                </a:lnTo>
                <a:lnTo>
                  <a:pt x="797" y="65"/>
                </a:lnTo>
                <a:lnTo>
                  <a:pt x="798" y="64"/>
                </a:lnTo>
                <a:lnTo>
                  <a:pt x="737" y="37"/>
                </a:lnTo>
                <a:lnTo>
                  <a:pt x="693" y="37"/>
                </a:lnTo>
                <a:lnTo>
                  <a:pt x="622" y="0"/>
                </a:lnTo>
                <a:lnTo>
                  <a:pt x="172" y="0"/>
                </a:lnTo>
                <a:lnTo>
                  <a:pt x="90" y="36"/>
                </a:lnTo>
                <a:lnTo>
                  <a:pt x="44" y="36"/>
                </a:lnTo>
                <a:lnTo>
                  <a:pt x="1" y="65"/>
                </a:lnTo>
                <a:lnTo>
                  <a:pt x="0" y="65"/>
                </a:lnTo>
                <a:lnTo>
                  <a:pt x="0" y="331"/>
                </a:lnTo>
                <a:lnTo>
                  <a:pt x="488" y="331"/>
                </a:lnTo>
                <a:cubicBezTo>
                  <a:pt x="491" y="342"/>
                  <a:pt x="501" y="350"/>
                  <a:pt x="513" y="350"/>
                </a:cubicBezTo>
                <a:cubicBezTo>
                  <a:pt x="527" y="350"/>
                  <a:pt x="539" y="338"/>
                  <a:pt x="539" y="324"/>
                </a:cubicBezTo>
                <a:cubicBezTo>
                  <a:pt x="539" y="310"/>
                  <a:pt x="527" y="298"/>
                  <a:pt x="513" y="298"/>
                </a:cubicBezTo>
                <a:cubicBezTo>
                  <a:pt x="501" y="298"/>
                  <a:pt x="492" y="306"/>
                  <a:pt x="488" y="317"/>
                </a:cubicBezTo>
                <a:lnTo>
                  <a:pt x="56" y="317"/>
                </a:lnTo>
                <a:lnTo>
                  <a:pt x="56" y="204"/>
                </a:lnTo>
                <a:cubicBezTo>
                  <a:pt x="66" y="203"/>
                  <a:pt x="269" y="193"/>
                  <a:pt x="440" y="193"/>
                </a:cubicBezTo>
                <a:cubicBezTo>
                  <a:pt x="613" y="193"/>
                  <a:pt x="740" y="204"/>
                  <a:pt x="741" y="204"/>
                </a:cubicBezTo>
                <a:cubicBezTo>
                  <a:pt x="741" y="204"/>
                  <a:pt x="741" y="204"/>
                  <a:pt x="741" y="204"/>
                </a:cubicBezTo>
                <a:lnTo>
                  <a:pt x="741" y="317"/>
                </a:lnTo>
                <a:lnTo>
                  <a:pt x="616" y="317"/>
                </a:lnTo>
                <a:cubicBezTo>
                  <a:pt x="613" y="306"/>
                  <a:pt x="603" y="298"/>
                  <a:pt x="592" y="298"/>
                </a:cubicBezTo>
                <a:cubicBezTo>
                  <a:pt x="577" y="298"/>
                  <a:pt x="566" y="310"/>
                  <a:pt x="566" y="324"/>
                </a:cubicBezTo>
                <a:cubicBezTo>
                  <a:pt x="566" y="338"/>
                  <a:pt x="577" y="350"/>
                  <a:pt x="592" y="350"/>
                </a:cubicBezTo>
                <a:cubicBezTo>
                  <a:pt x="603" y="350"/>
                  <a:pt x="613" y="342"/>
                  <a:pt x="616" y="331"/>
                </a:cubicBezTo>
                <a:lnTo>
                  <a:pt x="798" y="331"/>
                </a:lnTo>
                <a:lnTo>
                  <a:pt x="798" y="65"/>
                </a:lnTo>
                <a:close/>
              </a:path>
            </a:pathLst>
          </a:custGeom>
          <a:solidFill>
            <a:schemeClr val="tx2">
              <a:lumMod val="6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lIns="91362" tIns="45681" rIns="91362" bIns="45681">
            <a:noAutofit/>
          </a:bodyPr>
          <a:lstStyle/>
          <a:p>
            <a:pPr defTabSz="913760" fontAlgn="ctr">
              <a:spcBef>
                <a:spcPct val="0"/>
              </a:spcBef>
              <a:spcAft>
                <a:spcPct val="0"/>
              </a:spcAft>
              <a:defRPr/>
            </a:pPr>
            <a:endParaRPr lang="en-US" sz="1100" kern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Freeform 37"/>
          <p:cNvSpPr>
            <a:spLocks noEditPoints="1"/>
          </p:cNvSpPr>
          <p:nvPr/>
        </p:nvSpPr>
        <p:spPr bwMode="auto">
          <a:xfrm>
            <a:off x="8194591" y="5119870"/>
            <a:ext cx="420870" cy="148517"/>
          </a:xfrm>
          <a:custGeom>
            <a:avLst/>
            <a:gdLst>
              <a:gd name="T0" fmla="*/ 932005 w 798"/>
              <a:gd name="T1" fmla="*/ 223404 h 350"/>
              <a:gd name="T2" fmla="*/ 971718 w 798"/>
              <a:gd name="T3" fmla="*/ 267242 h 350"/>
              <a:gd name="T4" fmla="*/ 932005 w 798"/>
              <a:gd name="T5" fmla="*/ 223404 h 350"/>
              <a:gd name="T6" fmla="*/ 546048 w 798"/>
              <a:gd name="T7" fmla="*/ 150060 h 350"/>
              <a:gd name="T8" fmla="*/ 69497 w 798"/>
              <a:gd name="T9" fmla="*/ 66600 h 350"/>
              <a:gd name="T10" fmla="*/ 919595 w 798"/>
              <a:gd name="T11" fmla="*/ 159333 h 350"/>
              <a:gd name="T12" fmla="*/ 17374 w 798"/>
              <a:gd name="T13" fmla="*/ 259655 h 350"/>
              <a:gd name="T14" fmla="*/ 58328 w 798"/>
              <a:gd name="T15" fmla="*/ 259655 h 350"/>
              <a:gd name="T16" fmla="*/ 17374 w 798"/>
              <a:gd name="T17" fmla="*/ 267242 h 350"/>
              <a:gd name="T18" fmla="*/ 58328 w 798"/>
              <a:gd name="T19" fmla="*/ 79245 h 350"/>
              <a:gd name="T20" fmla="*/ 17374 w 798"/>
              <a:gd name="T21" fmla="*/ 79245 h 350"/>
              <a:gd name="T22" fmla="*/ 58328 w 798"/>
              <a:gd name="T23" fmla="*/ 66600 h 350"/>
              <a:gd name="T24" fmla="*/ 17374 w 798"/>
              <a:gd name="T25" fmla="*/ 221718 h 350"/>
              <a:gd name="T26" fmla="*/ 58328 w 798"/>
              <a:gd name="T27" fmla="*/ 221718 h 350"/>
              <a:gd name="T28" fmla="*/ 17374 w 798"/>
              <a:gd name="T29" fmla="*/ 256282 h 350"/>
              <a:gd name="T30" fmla="*/ 58328 w 798"/>
              <a:gd name="T31" fmla="*/ 218346 h 350"/>
              <a:gd name="T32" fmla="*/ 17374 w 798"/>
              <a:gd name="T33" fmla="*/ 218346 h 350"/>
              <a:gd name="T34" fmla="*/ 58328 w 798"/>
              <a:gd name="T35" fmla="*/ 198956 h 350"/>
              <a:gd name="T36" fmla="*/ 58328 w 798"/>
              <a:gd name="T37" fmla="*/ 108751 h 350"/>
              <a:gd name="T38" fmla="*/ 17374 w 798"/>
              <a:gd name="T39" fmla="*/ 108751 h 350"/>
              <a:gd name="T40" fmla="*/ 58328 w 798"/>
              <a:gd name="T41" fmla="*/ 82617 h 350"/>
              <a:gd name="T42" fmla="*/ 17374 w 798"/>
              <a:gd name="T43" fmla="*/ 135729 h 350"/>
              <a:gd name="T44" fmla="*/ 58328 w 798"/>
              <a:gd name="T45" fmla="*/ 135729 h 350"/>
              <a:gd name="T46" fmla="*/ 17374 w 798"/>
              <a:gd name="T47" fmla="*/ 195584 h 350"/>
              <a:gd name="T48" fmla="*/ 58328 w 798"/>
              <a:gd name="T49" fmla="*/ 132356 h 350"/>
              <a:gd name="T50" fmla="*/ 17374 w 798"/>
              <a:gd name="T51" fmla="*/ 132356 h 350"/>
              <a:gd name="T52" fmla="*/ 58328 w 798"/>
              <a:gd name="T53" fmla="*/ 112124 h 350"/>
              <a:gd name="T54" fmla="*/ 932005 w 798"/>
              <a:gd name="T55" fmla="*/ 85989 h 350"/>
              <a:gd name="T56" fmla="*/ 971718 w 798"/>
              <a:gd name="T57" fmla="*/ 85989 h 350"/>
              <a:gd name="T58" fmla="*/ 932005 w 798"/>
              <a:gd name="T59" fmla="*/ 220032 h 350"/>
              <a:gd name="T60" fmla="*/ 971718 w 798"/>
              <a:gd name="T61" fmla="*/ 82617 h 350"/>
              <a:gd name="T62" fmla="*/ 932005 w 798"/>
              <a:gd name="T63" fmla="*/ 82617 h 350"/>
              <a:gd name="T64" fmla="*/ 971718 w 798"/>
              <a:gd name="T65" fmla="*/ 66600 h 350"/>
              <a:gd name="T66" fmla="*/ 58328 w 798"/>
              <a:gd name="T67" fmla="*/ 38780 h 350"/>
              <a:gd name="T68" fmla="*/ 910908 w 798"/>
              <a:gd name="T69" fmla="*/ 38780 h 350"/>
              <a:gd name="T70" fmla="*/ 23579 w 798"/>
              <a:gd name="T71" fmla="*/ 54797 h 350"/>
              <a:gd name="T72" fmla="*/ 214696 w 798"/>
              <a:gd name="T73" fmla="*/ 8430 h 350"/>
              <a:gd name="T74" fmla="*/ 769432 w 798"/>
              <a:gd name="T75" fmla="*/ 8430 h 350"/>
              <a:gd name="T76" fmla="*/ 141476 w 798"/>
              <a:gd name="T77" fmla="*/ 30349 h 350"/>
              <a:gd name="T78" fmla="*/ 990333 w 798"/>
              <a:gd name="T79" fmla="*/ 54797 h 350"/>
              <a:gd name="T80" fmla="*/ 989092 w 798"/>
              <a:gd name="T81" fmla="*/ 54797 h 350"/>
              <a:gd name="T82" fmla="*/ 914631 w 798"/>
              <a:gd name="T83" fmla="*/ 31192 h 350"/>
              <a:gd name="T84" fmla="*/ 771914 w 798"/>
              <a:gd name="T85" fmla="*/ 0 h 350"/>
              <a:gd name="T86" fmla="*/ 111692 w 798"/>
              <a:gd name="T87" fmla="*/ 30349 h 350"/>
              <a:gd name="T88" fmla="*/ 1241 w 798"/>
              <a:gd name="T89" fmla="*/ 54797 h 350"/>
              <a:gd name="T90" fmla="*/ 0 w 798"/>
              <a:gd name="T91" fmla="*/ 279044 h 350"/>
              <a:gd name="T92" fmla="*/ 636643 w 798"/>
              <a:gd name="T93" fmla="*/ 295062 h 350"/>
              <a:gd name="T94" fmla="*/ 636643 w 798"/>
              <a:gd name="T95" fmla="*/ 251224 h 350"/>
              <a:gd name="T96" fmla="*/ 69497 w 798"/>
              <a:gd name="T97" fmla="*/ 267242 h 350"/>
              <a:gd name="T98" fmla="*/ 546048 w 798"/>
              <a:gd name="T99" fmla="*/ 162706 h 350"/>
              <a:gd name="T100" fmla="*/ 919595 w 798"/>
              <a:gd name="T101" fmla="*/ 171979 h 350"/>
              <a:gd name="T102" fmla="*/ 764468 w 798"/>
              <a:gd name="T103" fmla="*/ 267242 h 350"/>
              <a:gd name="T104" fmla="*/ 702417 w 798"/>
              <a:gd name="T105" fmla="*/ 273143 h 350"/>
              <a:gd name="T106" fmla="*/ 764468 w 798"/>
              <a:gd name="T107" fmla="*/ 279044 h 350"/>
              <a:gd name="T108" fmla="*/ 990333 w 798"/>
              <a:gd name="T109" fmla="*/ 54797 h 3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8" h="350">
                <a:moveTo>
                  <a:pt x="751" y="265"/>
                </a:moveTo>
                <a:lnTo>
                  <a:pt x="751" y="265"/>
                </a:lnTo>
                <a:lnTo>
                  <a:pt x="783" y="265"/>
                </a:lnTo>
                <a:lnTo>
                  <a:pt x="783" y="317"/>
                </a:lnTo>
                <a:lnTo>
                  <a:pt x="751" y="317"/>
                </a:lnTo>
                <a:lnTo>
                  <a:pt x="751" y="265"/>
                </a:lnTo>
                <a:close/>
                <a:moveTo>
                  <a:pt x="440" y="178"/>
                </a:moveTo>
                <a:lnTo>
                  <a:pt x="440" y="178"/>
                </a:lnTo>
                <a:cubicBezTo>
                  <a:pt x="273" y="178"/>
                  <a:pt x="73" y="188"/>
                  <a:pt x="56" y="189"/>
                </a:cubicBezTo>
                <a:lnTo>
                  <a:pt x="56" y="79"/>
                </a:lnTo>
                <a:lnTo>
                  <a:pt x="741" y="79"/>
                </a:lnTo>
                <a:lnTo>
                  <a:pt x="741" y="189"/>
                </a:lnTo>
                <a:cubicBezTo>
                  <a:pt x="732" y="188"/>
                  <a:pt x="608" y="178"/>
                  <a:pt x="440" y="178"/>
                </a:cubicBezTo>
                <a:close/>
                <a:moveTo>
                  <a:pt x="14" y="308"/>
                </a:moveTo>
                <a:lnTo>
                  <a:pt x="14" y="308"/>
                </a:lnTo>
                <a:lnTo>
                  <a:pt x="47" y="308"/>
                </a:lnTo>
                <a:lnTo>
                  <a:pt x="47" y="317"/>
                </a:lnTo>
                <a:lnTo>
                  <a:pt x="14" y="317"/>
                </a:lnTo>
                <a:lnTo>
                  <a:pt x="14" y="308"/>
                </a:lnTo>
                <a:close/>
                <a:moveTo>
                  <a:pt x="47" y="94"/>
                </a:moveTo>
                <a:lnTo>
                  <a:pt x="47" y="94"/>
                </a:lnTo>
                <a:lnTo>
                  <a:pt x="14" y="94"/>
                </a:lnTo>
                <a:lnTo>
                  <a:pt x="14" y="79"/>
                </a:lnTo>
                <a:lnTo>
                  <a:pt x="47" y="79"/>
                </a:lnTo>
                <a:lnTo>
                  <a:pt x="47" y="94"/>
                </a:lnTo>
                <a:close/>
                <a:moveTo>
                  <a:pt x="14" y="263"/>
                </a:moveTo>
                <a:lnTo>
                  <a:pt x="14" y="263"/>
                </a:lnTo>
                <a:lnTo>
                  <a:pt x="47" y="263"/>
                </a:lnTo>
                <a:lnTo>
                  <a:pt x="47" y="304"/>
                </a:lnTo>
                <a:lnTo>
                  <a:pt x="14" y="304"/>
                </a:lnTo>
                <a:lnTo>
                  <a:pt x="14" y="263"/>
                </a:lnTo>
                <a:close/>
                <a:moveTo>
                  <a:pt x="47" y="259"/>
                </a:moveTo>
                <a:lnTo>
                  <a:pt x="47" y="259"/>
                </a:lnTo>
                <a:lnTo>
                  <a:pt x="14" y="259"/>
                </a:lnTo>
                <a:lnTo>
                  <a:pt x="14" y="236"/>
                </a:lnTo>
                <a:lnTo>
                  <a:pt x="47" y="236"/>
                </a:lnTo>
                <a:lnTo>
                  <a:pt x="47" y="259"/>
                </a:lnTo>
                <a:close/>
                <a:moveTo>
                  <a:pt x="47" y="129"/>
                </a:moveTo>
                <a:lnTo>
                  <a:pt x="47" y="129"/>
                </a:lnTo>
                <a:lnTo>
                  <a:pt x="14" y="129"/>
                </a:lnTo>
                <a:lnTo>
                  <a:pt x="14" y="98"/>
                </a:lnTo>
                <a:lnTo>
                  <a:pt x="47" y="98"/>
                </a:lnTo>
                <a:lnTo>
                  <a:pt x="47" y="129"/>
                </a:lnTo>
                <a:close/>
                <a:moveTo>
                  <a:pt x="14" y="161"/>
                </a:moveTo>
                <a:lnTo>
                  <a:pt x="14" y="161"/>
                </a:lnTo>
                <a:lnTo>
                  <a:pt x="47" y="161"/>
                </a:lnTo>
                <a:lnTo>
                  <a:pt x="47" y="232"/>
                </a:lnTo>
                <a:lnTo>
                  <a:pt x="14" y="232"/>
                </a:lnTo>
                <a:lnTo>
                  <a:pt x="14" y="161"/>
                </a:lnTo>
                <a:close/>
                <a:moveTo>
                  <a:pt x="47" y="157"/>
                </a:moveTo>
                <a:lnTo>
                  <a:pt x="47" y="157"/>
                </a:lnTo>
                <a:lnTo>
                  <a:pt x="14" y="157"/>
                </a:lnTo>
                <a:lnTo>
                  <a:pt x="14" y="133"/>
                </a:lnTo>
                <a:lnTo>
                  <a:pt x="47" y="133"/>
                </a:lnTo>
                <a:lnTo>
                  <a:pt x="47" y="157"/>
                </a:lnTo>
                <a:close/>
                <a:moveTo>
                  <a:pt x="751" y="102"/>
                </a:moveTo>
                <a:lnTo>
                  <a:pt x="751" y="102"/>
                </a:lnTo>
                <a:lnTo>
                  <a:pt x="783" y="102"/>
                </a:lnTo>
                <a:lnTo>
                  <a:pt x="783" y="261"/>
                </a:lnTo>
                <a:lnTo>
                  <a:pt x="751" y="261"/>
                </a:lnTo>
                <a:lnTo>
                  <a:pt x="751" y="102"/>
                </a:lnTo>
                <a:close/>
                <a:moveTo>
                  <a:pt x="783" y="98"/>
                </a:moveTo>
                <a:lnTo>
                  <a:pt x="783" y="98"/>
                </a:lnTo>
                <a:lnTo>
                  <a:pt x="751" y="98"/>
                </a:lnTo>
                <a:lnTo>
                  <a:pt x="751" y="79"/>
                </a:lnTo>
                <a:lnTo>
                  <a:pt x="783" y="79"/>
                </a:lnTo>
                <a:lnTo>
                  <a:pt x="783" y="98"/>
                </a:lnTo>
                <a:close/>
                <a:moveTo>
                  <a:pt x="47" y="46"/>
                </a:moveTo>
                <a:lnTo>
                  <a:pt x="47" y="46"/>
                </a:lnTo>
                <a:lnTo>
                  <a:pt x="734" y="46"/>
                </a:lnTo>
                <a:lnTo>
                  <a:pt x="774" y="65"/>
                </a:lnTo>
                <a:lnTo>
                  <a:pt x="19" y="65"/>
                </a:lnTo>
                <a:lnTo>
                  <a:pt x="47" y="46"/>
                </a:lnTo>
                <a:close/>
                <a:moveTo>
                  <a:pt x="173" y="10"/>
                </a:moveTo>
                <a:lnTo>
                  <a:pt x="173" y="10"/>
                </a:lnTo>
                <a:lnTo>
                  <a:pt x="620" y="10"/>
                </a:lnTo>
                <a:lnTo>
                  <a:pt x="672" y="37"/>
                </a:lnTo>
                <a:lnTo>
                  <a:pt x="114" y="36"/>
                </a:lnTo>
                <a:lnTo>
                  <a:pt x="173" y="10"/>
                </a:lnTo>
                <a:close/>
                <a:moveTo>
                  <a:pt x="798" y="65"/>
                </a:moveTo>
                <a:lnTo>
                  <a:pt x="798" y="65"/>
                </a:lnTo>
                <a:lnTo>
                  <a:pt x="797" y="65"/>
                </a:lnTo>
                <a:lnTo>
                  <a:pt x="798" y="64"/>
                </a:lnTo>
                <a:lnTo>
                  <a:pt x="737" y="37"/>
                </a:lnTo>
                <a:lnTo>
                  <a:pt x="693" y="37"/>
                </a:lnTo>
                <a:lnTo>
                  <a:pt x="622" y="0"/>
                </a:lnTo>
                <a:lnTo>
                  <a:pt x="172" y="0"/>
                </a:lnTo>
                <a:lnTo>
                  <a:pt x="90" y="36"/>
                </a:lnTo>
                <a:lnTo>
                  <a:pt x="44" y="36"/>
                </a:lnTo>
                <a:lnTo>
                  <a:pt x="1" y="65"/>
                </a:lnTo>
                <a:lnTo>
                  <a:pt x="0" y="65"/>
                </a:lnTo>
                <a:lnTo>
                  <a:pt x="0" y="331"/>
                </a:lnTo>
                <a:lnTo>
                  <a:pt x="488" y="331"/>
                </a:lnTo>
                <a:cubicBezTo>
                  <a:pt x="491" y="342"/>
                  <a:pt x="501" y="350"/>
                  <a:pt x="513" y="350"/>
                </a:cubicBezTo>
                <a:cubicBezTo>
                  <a:pt x="527" y="350"/>
                  <a:pt x="539" y="338"/>
                  <a:pt x="539" y="324"/>
                </a:cubicBezTo>
                <a:cubicBezTo>
                  <a:pt x="539" y="310"/>
                  <a:pt x="527" y="298"/>
                  <a:pt x="513" y="298"/>
                </a:cubicBezTo>
                <a:cubicBezTo>
                  <a:pt x="501" y="298"/>
                  <a:pt x="492" y="306"/>
                  <a:pt x="488" y="317"/>
                </a:cubicBezTo>
                <a:lnTo>
                  <a:pt x="56" y="317"/>
                </a:lnTo>
                <a:lnTo>
                  <a:pt x="56" y="204"/>
                </a:lnTo>
                <a:cubicBezTo>
                  <a:pt x="66" y="203"/>
                  <a:pt x="269" y="193"/>
                  <a:pt x="440" y="193"/>
                </a:cubicBezTo>
                <a:cubicBezTo>
                  <a:pt x="613" y="193"/>
                  <a:pt x="740" y="204"/>
                  <a:pt x="741" y="204"/>
                </a:cubicBezTo>
                <a:cubicBezTo>
                  <a:pt x="741" y="204"/>
                  <a:pt x="741" y="204"/>
                  <a:pt x="741" y="204"/>
                </a:cubicBezTo>
                <a:lnTo>
                  <a:pt x="741" y="317"/>
                </a:lnTo>
                <a:lnTo>
                  <a:pt x="616" y="317"/>
                </a:lnTo>
                <a:cubicBezTo>
                  <a:pt x="613" y="306"/>
                  <a:pt x="603" y="298"/>
                  <a:pt x="592" y="298"/>
                </a:cubicBezTo>
                <a:cubicBezTo>
                  <a:pt x="577" y="298"/>
                  <a:pt x="566" y="310"/>
                  <a:pt x="566" y="324"/>
                </a:cubicBezTo>
                <a:cubicBezTo>
                  <a:pt x="566" y="338"/>
                  <a:pt x="577" y="350"/>
                  <a:pt x="592" y="350"/>
                </a:cubicBezTo>
                <a:cubicBezTo>
                  <a:pt x="603" y="350"/>
                  <a:pt x="613" y="342"/>
                  <a:pt x="616" y="331"/>
                </a:cubicBezTo>
                <a:lnTo>
                  <a:pt x="798" y="331"/>
                </a:lnTo>
                <a:lnTo>
                  <a:pt x="798" y="65"/>
                </a:lnTo>
                <a:close/>
              </a:path>
            </a:pathLst>
          </a:custGeom>
          <a:solidFill>
            <a:schemeClr val="tx2">
              <a:lumMod val="6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lIns="91362" tIns="45681" rIns="91362" bIns="45681">
            <a:noAutofit/>
          </a:bodyPr>
          <a:lstStyle/>
          <a:p>
            <a:pPr defTabSz="913760" fontAlgn="ctr">
              <a:spcBef>
                <a:spcPct val="0"/>
              </a:spcBef>
              <a:spcAft>
                <a:spcPct val="0"/>
              </a:spcAft>
              <a:defRPr/>
            </a:pPr>
            <a:endParaRPr lang="en-US" sz="1100" kern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 flipH="1">
            <a:off x="7121313" y="4878035"/>
            <a:ext cx="1055161" cy="167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defTabSz="115190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kurat Pro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algn="ctr" fontAlgn="ctr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&amp; NAS</a:t>
            </a:r>
          </a:p>
        </p:txBody>
      </p:sp>
      <p:sp>
        <p:nvSpPr>
          <p:cNvPr id="50" name="矩形 49"/>
          <p:cNvSpPr/>
          <p:nvPr/>
        </p:nvSpPr>
        <p:spPr>
          <a:xfrm>
            <a:off x="7259720" y="4510822"/>
            <a:ext cx="665307" cy="2153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957861">
              <a:spcBef>
                <a:spcPct val="50000"/>
              </a:spcBef>
              <a:defRPr/>
            </a:pPr>
            <a:r>
              <a:rPr lang="en-US" sz="800" dirty="0">
                <a:solidFill>
                  <a:schemeClr val="bg1"/>
                </a:solidFill>
                <a:cs typeface="Arial" panose="020B0604020202020204" pitchFamily="34" charset="0"/>
              </a:rPr>
              <a:t>File Sharing</a:t>
            </a:r>
          </a:p>
        </p:txBody>
      </p:sp>
      <p:cxnSp>
        <p:nvCxnSpPr>
          <p:cNvPr id="51" name="直接箭头连接符 50"/>
          <p:cNvCxnSpPr/>
          <p:nvPr/>
        </p:nvCxnSpPr>
        <p:spPr>
          <a:xfrm>
            <a:off x="6984443" y="5171153"/>
            <a:ext cx="1208203" cy="1"/>
          </a:xfrm>
          <a:prstGeom prst="straightConnector1">
            <a:avLst/>
          </a:prstGeom>
          <a:ln>
            <a:solidFill>
              <a:schemeClr val="tx2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线条"/>
          <p:cNvSpPr/>
          <p:nvPr/>
        </p:nvSpPr>
        <p:spPr>
          <a:xfrm>
            <a:off x="10705218" y="2602160"/>
            <a:ext cx="679132" cy="0"/>
          </a:xfrm>
          <a:prstGeom prst="line">
            <a:avLst/>
          </a:prstGeom>
          <a:ln w="12700">
            <a:solidFill>
              <a:schemeClr val="tx2">
                <a:lumMod val="65000"/>
              </a:schemeClr>
            </a:solidFill>
            <a:miter lim="400000"/>
            <a:tailEnd type="oval"/>
          </a:ln>
        </p:spPr>
        <p:txBody>
          <a:bodyPr lIns="91322" tIns="91322" rIns="91322" bIns="91322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2790343">
              <a:defRPr sz="5000" b="0">
                <a:solidFill>
                  <a:srgbClr val="1D1D1A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sz="4798" b="0" kern="0" dirty="0">
              <a:solidFill>
                <a:srgbClr val="FFFFFF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53" name="线条"/>
          <p:cNvSpPr/>
          <p:nvPr/>
        </p:nvSpPr>
        <p:spPr>
          <a:xfrm>
            <a:off x="5790931" y="2603512"/>
            <a:ext cx="1106470" cy="0"/>
          </a:xfrm>
          <a:prstGeom prst="line">
            <a:avLst/>
          </a:prstGeom>
          <a:ln w="12700">
            <a:solidFill>
              <a:schemeClr val="tx2">
                <a:lumMod val="65000"/>
              </a:schemeClr>
            </a:solidFill>
            <a:miter lim="400000"/>
          </a:ln>
        </p:spPr>
        <p:txBody>
          <a:bodyPr lIns="91322" tIns="91322" rIns="91322" bIns="91322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2790343">
              <a:defRPr sz="5000" b="0">
                <a:solidFill>
                  <a:srgbClr val="1D1D1A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sz="4798" b="0" kern="0">
              <a:solidFill>
                <a:srgbClr val="FFFFFF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54" name="线条"/>
          <p:cNvSpPr/>
          <p:nvPr/>
        </p:nvSpPr>
        <p:spPr>
          <a:xfrm>
            <a:off x="3806364" y="2586850"/>
            <a:ext cx="503437" cy="0"/>
          </a:xfrm>
          <a:prstGeom prst="line">
            <a:avLst/>
          </a:prstGeom>
          <a:ln w="12700">
            <a:solidFill>
              <a:schemeClr val="tx2">
                <a:lumMod val="65000"/>
              </a:schemeClr>
            </a:solidFill>
            <a:miter lim="400000"/>
            <a:headEnd type="oval"/>
          </a:ln>
        </p:spPr>
        <p:txBody>
          <a:bodyPr lIns="91322" tIns="91322" rIns="91322" bIns="91322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2790343">
              <a:defRPr sz="5000" b="0">
                <a:solidFill>
                  <a:srgbClr val="1D1D1A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sz="4798" b="0" kern="0">
              <a:solidFill>
                <a:srgbClr val="FFFFFF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55" name="Multi-protocol…"/>
          <p:cNvSpPr txBox="1"/>
          <p:nvPr/>
        </p:nvSpPr>
        <p:spPr>
          <a:xfrm>
            <a:off x="6902162" y="2624078"/>
            <a:ext cx="1410482" cy="260632"/>
          </a:xfrm>
          <a:prstGeom prst="rect">
            <a:avLst/>
          </a:prstGeom>
          <a:ln w="3175">
            <a:miter lim="400000"/>
          </a:ln>
        </p:spPr>
        <p:txBody>
          <a:bodyPr wrap="square" lIns="7183" tIns="7183" rIns="7183" bIns="7183">
            <a:spAutoFit/>
          </a:bodyPr>
          <a:lstStyle/>
          <a:p>
            <a:pPr algn="ctr"/>
            <a:r>
              <a:rPr lang="en-US" altLang="zh-CN" sz="1599" b="1" dirty="0">
                <a:solidFill>
                  <a:schemeClr val="bg1">
                    <a:lumMod val="75000"/>
                  </a:schemeClr>
                </a:solidFill>
              </a:rPr>
              <a:t>Reliability</a:t>
            </a:r>
          </a:p>
        </p:txBody>
      </p:sp>
      <p:sp>
        <p:nvSpPr>
          <p:cNvPr id="56" name="Large capacity…"/>
          <p:cNvSpPr txBox="1"/>
          <p:nvPr/>
        </p:nvSpPr>
        <p:spPr>
          <a:xfrm>
            <a:off x="9316364" y="2624078"/>
            <a:ext cx="1415779" cy="260632"/>
          </a:xfrm>
          <a:prstGeom prst="rect">
            <a:avLst/>
          </a:prstGeom>
          <a:ln w="3175">
            <a:miter lim="400000"/>
          </a:ln>
        </p:spPr>
        <p:txBody>
          <a:bodyPr wrap="square" lIns="7183" tIns="7183" rIns="7183" bIns="7183">
            <a:spAutoFit/>
          </a:bodyPr>
          <a:lstStyle/>
          <a:p>
            <a:pPr algn="ctr"/>
            <a:r>
              <a:rPr lang="en-US" altLang="zh-CN" sz="1599" b="1" dirty="0">
                <a:solidFill>
                  <a:schemeClr val="bg1">
                    <a:lumMod val="75000"/>
                  </a:schemeClr>
                </a:solidFill>
              </a:rPr>
              <a:t>Security</a:t>
            </a:r>
          </a:p>
        </p:txBody>
      </p:sp>
      <p:sp>
        <p:nvSpPr>
          <p:cNvPr id="57" name="线条"/>
          <p:cNvSpPr/>
          <p:nvPr/>
        </p:nvSpPr>
        <p:spPr>
          <a:xfrm>
            <a:off x="8276774" y="2599042"/>
            <a:ext cx="1039590" cy="0"/>
          </a:xfrm>
          <a:prstGeom prst="line">
            <a:avLst/>
          </a:prstGeom>
          <a:ln w="12700">
            <a:solidFill>
              <a:schemeClr val="tx2">
                <a:lumMod val="65000"/>
              </a:schemeClr>
            </a:solidFill>
            <a:miter lim="400000"/>
          </a:ln>
        </p:spPr>
        <p:txBody>
          <a:bodyPr lIns="91322" tIns="91322" rIns="91322" bIns="91322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2790343">
              <a:defRPr sz="5000" b="0">
                <a:solidFill>
                  <a:srgbClr val="1D1D1A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sz="4798" b="0" kern="0">
              <a:solidFill>
                <a:srgbClr val="FFFFFF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462135" y="1931520"/>
            <a:ext cx="1272830" cy="1342916"/>
          </a:xfrm>
          <a:prstGeom prst="ellipse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/>
          <a:lstStyle/>
          <a:p>
            <a:pPr algn="ctr" defTabSz="913016"/>
            <a:endParaRPr lang="zh-CN" altLang="en-US" sz="1598" b="1" kern="0" spc="50">
              <a:solidFill>
                <a:srgbClr val="C00000"/>
              </a:solidFill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59" name="线条"/>
          <p:cNvSpPr/>
          <p:nvPr/>
        </p:nvSpPr>
        <p:spPr>
          <a:xfrm>
            <a:off x="4418636" y="2600527"/>
            <a:ext cx="1374676" cy="730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19677" extrusionOk="0">
                <a:moveTo>
                  <a:pt x="21552" y="0"/>
                </a:moveTo>
                <a:cubicBezTo>
                  <a:pt x="21600" y="5057"/>
                  <a:pt x="20508" y="10104"/>
                  <a:pt x="18368" y="13937"/>
                </a:cubicBezTo>
                <a:cubicBezTo>
                  <a:pt x="14102" y="21580"/>
                  <a:pt x="7239" y="21600"/>
                  <a:pt x="2994" y="13937"/>
                </a:cubicBezTo>
                <a:cubicBezTo>
                  <a:pt x="1929" y="12015"/>
                  <a:pt x="1130" y="9793"/>
                  <a:pt x="599" y="7419"/>
                </a:cubicBezTo>
                <a:cubicBezTo>
                  <a:pt x="333" y="6233"/>
                  <a:pt x="134" y="5008"/>
                  <a:pt x="0" y="3766"/>
                </a:cubicBezTo>
              </a:path>
            </a:pathLst>
          </a:custGeom>
          <a:ln w="12700">
            <a:solidFill>
              <a:schemeClr val="tx2">
                <a:lumMod val="65000"/>
              </a:schemeClr>
            </a:solidFill>
            <a:miter lim="400000"/>
          </a:ln>
        </p:spPr>
        <p:txBody>
          <a:bodyPr lIns="92199" tIns="92199" rIns="92199" bIns="9219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600" b="0">
                <a:latin typeface="+mn-lt"/>
                <a:ea typeface="+mn-ea"/>
                <a:cs typeface="+mn-cs"/>
                <a:sym typeface="Helvetica Neue Medium"/>
              </a:defRPr>
            </a:pPr>
            <a:endParaRPr sz="2399" b="0" kern="0">
              <a:solidFill>
                <a:srgbClr val="FFFFFF"/>
              </a:solidFill>
              <a:latin typeface="Helvetica Neue Medium"/>
              <a:ea typeface="微软雅黑"/>
              <a:cs typeface="+mn-cs"/>
              <a:sym typeface="Helvetica Neue Medium"/>
            </a:endParaRPr>
          </a:p>
        </p:txBody>
      </p:sp>
      <p:sp>
        <p:nvSpPr>
          <p:cNvPr id="60" name="线条"/>
          <p:cNvSpPr/>
          <p:nvPr/>
        </p:nvSpPr>
        <p:spPr>
          <a:xfrm rot="10800000">
            <a:off x="4421686" y="1869320"/>
            <a:ext cx="1368690" cy="624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86" extrusionOk="0">
                <a:moveTo>
                  <a:pt x="21600" y="0"/>
                </a:moveTo>
                <a:cubicBezTo>
                  <a:pt x="21576" y="361"/>
                  <a:pt x="21548" y="720"/>
                  <a:pt x="21516" y="1078"/>
                </a:cubicBezTo>
                <a:cubicBezTo>
                  <a:pt x="21386" y="2510"/>
                  <a:pt x="21185" y="3920"/>
                  <a:pt x="20916" y="5286"/>
                </a:cubicBezTo>
                <a:cubicBezTo>
                  <a:pt x="20378" y="8017"/>
                  <a:pt x="19565" y="10573"/>
                  <a:pt x="18488" y="12779"/>
                </a:cubicBezTo>
                <a:cubicBezTo>
                  <a:pt x="14194" y="21577"/>
                  <a:pt x="7286" y="21600"/>
                  <a:pt x="3013" y="12779"/>
                </a:cubicBezTo>
                <a:cubicBezTo>
                  <a:pt x="1942" y="10566"/>
                  <a:pt x="1138" y="8008"/>
                  <a:pt x="603" y="5276"/>
                </a:cubicBezTo>
                <a:cubicBezTo>
                  <a:pt x="335" y="3910"/>
                  <a:pt x="135" y="2501"/>
                  <a:pt x="0" y="1070"/>
                </a:cubicBezTo>
              </a:path>
            </a:pathLst>
          </a:custGeom>
          <a:ln w="12700">
            <a:solidFill>
              <a:schemeClr val="tx2">
                <a:lumMod val="65000"/>
              </a:schemeClr>
            </a:solidFill>
            <a:miter lim="400000"/>
          </a:ln>
        </p:spPr>
        <p:txBody>
          <a:bodyPr lIns="92199" tIns="92199" rIns="92199" bIns="9219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737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600" b="0">
                <a:latin typeface="+mn-lt"/>
                <a:ea typeface="+mn-ea"/>
                <a:cs typeface="+mn-cs"/>
                <a:sym typeface="Helvetica Neue Medium"/>
              </a:defRPr>
            </a:pPr>
            <a:endParaRPr sz="2399" b="0" kern="0">
              <a:solidFill>
                <a:srgbClr val="FFFFFF"/>
              </a:solidFill>
              <a:latin typeface="Helvetica Neue Medium"/>
              <a:ea typeface="微软雅黑"/>
              <a:cs typeface="+mn-cs"/>
              <a:sym typeface="Helvetica Neue Medium"/>
            </a:endParaRPr>
          </a:p>
        </p:txBody>
      </p:sp>
      <p:sp>
        <p:nvSpPr>
          <p:cNvPr id="61" name="High performance…"/>
          <p:cNvSpPr txBox="1"/>
          <p:nvPr/>
        </p:nvSpPr>
        <p:spPr>
          <a:xfrm>
            <a:off x="4454412" y="2624078"/>
            <a:ext cx="1305504" cy="260632"/>
          </a:xfrm>
          <a:prstGeom prst="rect">
            <a:avLst/>
          </a:prstGeom>
          <a:ln w="3175">
            <a:noFill/>
            <a:miter lim="400000"/>
          </a:ln>
        </p:spPr>
        <p:txBody>
          <a:bodyPr wrap="square" lIns="7183" tIns="7183" rIns="7183" bIns="7183">
            <a:spAutoFit/>
          </a:bodyPr>
          <a:lstStyle/>
          <a:p>
            <a:pPr algn="ctr"/>
            <a:r>
              <a:rPr lang="en-US" altLang="zh-CN" sz="1599" b="1" dirty="0">
                <a:solidFill>
                  <a:schemeClr val="bg1">
                    <a:lumMod val="75000"/>
                  </a:schemeClr>
                </a:solidFill>
              </a:rPr>
              <a:t>Performance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4894432" y="2057977"/>
            <a:ext cx="447453" cy="474111"/>
            <a:chOff x="3979863" y="-454026"/>
            <a:chExt cx="481012" cy="482602"/>
          </a:xfrm>
          <a:solidFill>
            <a:srgbClr val="B5B5B5"/>
          </a:solidFill>
        </p:grpSpPr>
        <p:sp>
          <p:nvSpPr>
            <p:cNvPr id="63" name="Freeform 7"/>
            <p:cNvSpPr>
              <a:spLocks noEditPoints="1"/>
            </p:cNvSpPr>
            <p:nvPr/>
          </p:nvSpPr>
          <p:spPr bwMode="auto">
            <a:xfrm>
              <a:off x="3994150" y="-454026"/>
              <a:ext cx="466725" cy="468313"/>
            </a:xfrm>
            <a:custGeom>
              <a:avLst/>
              <a:gdLst>
                <a:gd name="T0" fmla="*/ 211 w 566"/>
                <a:gd name="T1" fmla="*/ 172 h 566"/>
                <a:gd name="T2" fmla="*/ 165 w 566"/>
                <a:gd name="T3" fmla="*/ 222 h 566"/>
                <a:gd name="T4" fmla="*/ 163 w 566"/>
                <a:gd name="T5" fmla="*/ 225 h 566"/>
                <a:gd name="T6" fmla="*/ 163 w 566"/>
                <a:gd name="T7" fmla="*/ 223 h 566"/>
                <a:gd name="T8" fmla="*/ 0 w 566"/>
                <a:gd name="T9" fmla="*/ 272 h 566"/>
                <a:gd name="T10" fmla="*/ 294 w 566"/>
                <a:gd name="T11" fmla="*/ 566 h 566"/>
                <a:gd name="T12" fmla="*/ 343 w 566"/>
                <a:gd name="T13" fmla="*/ 403 h 566"/>
                <a:gd name="T14" fmla="*/ 341 w 566"/>
                <a:gd name="T15" fmla="*/ 402 h 566"/>
                <a:gd name="T16" fmla="*/ 343 w 566"/>
                <a:gd name="T17" fmla="*/ 401 h 566"/>
                <a:gd name="T18" fmla="*/ 394 w 566"/>
                <a:gd name="T19" fmla="*/ 355 h 566"/>
                <a:gd name="T20" fmla="*/ 514 w 566"/>
                <a:gd name="T21" fmla="*/ 52 h 566"/>
                <a:gd name="T22" fmla="*/ 211 w 566"/>
                <a:gd name="T23" fmla="*/ 172 h 566"/>
                <a:gd name="T24" fmla="*/ 99 w 566"/>
                <a:gd name="T25" fmla="*/ 323 h 566"/>
                <a:gd name="T26" fmla="*/ 63 w 566"/>
                <a:gd name="T27" fmla="*/ 288 h 566"/>
                <a:gd name="T28" fmla="*/ 132 w 566"/>
                <a:gd name="T29" fmla="*/ 267 h 566"/>
                <a:gd name="T30" fmla="*/ 129 w 566"/>
                <a:gd name="T31" fmla="*/ 271 h 566"/>
                <a:gd name="T32" fmla="*/ 100 w 566"/>
                <a:gd name="T33" fmla="*/ 321 h 566"/>
                <a:gd name="T34" fmla="*/ 99 w 566"/>
                <a:gd name="T35" fmla="*/ 323 h 566"/>
                <a:gd name="T36" fmla="*/ 278 w 566"/>
                <a:gd name="T37" fmla="*/ 503 h 566"/>
                <a:gd name="T38" fmla="*/ 243 w 566"/>
                <a:gd name="T39" fmla="*/ 467 h 566"/>
                <a:gd name="T40" fmla="*/ 245 w 566"/>
                <a:gd name="T41" fmla="*/ 466 h 566"/>
                <a:gd name="T42" fmla="*/ 295 w 566"/>
                <a:gd name="T43" fmla="*/ 437 h 566"/>
                <a:gd name="T44" fmla="*/ 299 w 566"/>
                <a:gd name="T45" fmla="*/ 434 h 566"/>
                <a:gd name="T46" fmla="*/ 278 w 566"/>
                <a:gd name="T47" fmla="*/ 503 h 566"/>
                <a:gd name="T48" fmla="*/ 484 w 566"/>
                <a:gd name="T49" fmla="*/ 174 h 566"/>
                <a:gd name="T50" fmla="*/ 371 w 566"/>
                <a:gd name="T51" fmla="*/ 331 h 566"/>
                <a:gd name="T52" fmla="*/ 219 w 566"/>
                <a:gd name="T53" fmla="*/ 442 h 566"/>
                <a:gd name="T54" fmla="*/ 218 w 566"/>
                <a:gd name="T55" fmla="*/ 442 h 566"/>
                <a:gd name="T56" fmla="*/ 123 w 566"/>
                <a:gd name="T57" fmla="*/ 348 h 566"/>
                <a:gd name="T58" fmla="*/ 124 w 566"/>
                <a:gd name="T59" fmla="*/ 347 h 566"/>
                <a:gd name="T60" fmla="*/ 235 w 566"/>
                <a:gd name="T61" fmla="*/ 195 h 566"/>
                <a:gd name="T62" fmla="*/ 491 w 566"/>
                <a:gd name="T63" fmla="*/ 75 h 566"/>
                <a:gd name="T64" fmla="*/ 484 w 566"/>
                <a:gd name="T65" fmla="*/ 174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6" h="566">
                  <a:moveTo>
                    <a:pt x="211" y="172"/>
                  </a:moveTo>
                  <a:cubicBezTo>
                    <a:pt x="196" y="187"/>
                    <a:pt x="180" y="204"/>
                    <a:pt x="165" y="222"/>
                  </a:cubicBezTo>
                  <a:cubicBezTo>
                    <a:pt x="163" y="225"/>
                    <a:pt x="163" y="225"/>
                    <a:pt x="163" y="225"/>
                  </a:cubicBezTo>
                  <a:cubicBezTo>
                    <a:pt x="163" y="223"/>
                    <a:pt x="163" y="223"/>
                    <a:pt x="163" y="223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294" y="566"/>
                    <a:pt x="294" y="566"/>
                    <a:pt x="294" y="566"/>
                  </a:cubicBezTo>
                  <a:cubicBezTo>
                    <a:pt x="343" y="403"/>
                    <a:pt x="343" y="403"/>
                    <a:pt x="343" y="403"/>
                  </a:cubicBezTo>
                  <a:cubicBezTo>
                    <a:pt x="341" y="402"/>
                    <a:pt x="341" y="402"/>
                    <a:pt x="341" y="402"/>
                  </a:cubicBezTo>
                  <a:cubicBezTo>
                    <a:pt x="343" y="401"/>
                    <a:pt x="343" y="401"/>
                    <a:pt x="343" y="401"/>
                  </a:cubicBezTo>
                  <a:cubicBezTo>
                    <a:pt x="361" y="386"/>
                    <a:pt x="378" y="371"/>
                    <a:pt x="394" y="355"/>
                  </a:cubicBezTo>
                  <a:cubicBezTo>
                    <a:pt x="515" y="234"/>
                    <a:pt x="566" y="104"/>
                    <a:pt x="514" y="52"/>
                  </a:cubicBezTo>
                  <a:cubicBezTo>
                    <a:pt x="462" y="0"/>
                    <a:pt x="332" y="51"/>
                    <a:pt x="211" y="172"/>
                  </a:cubicBezTo>
                  <a:close/>
                  <a:moveTo>
                    <a:pt x="99" y="323"/>
                  </a:moveTo>
                  <a:cubicBezTo>
                    <a:pt x="63" y="288"/>
                    <a:pt x="63" y="288"/>
                    <a:pt x="63" y="288"/>
                  </a:cubicBezTo>
                  <a:cubicBezTo>
                    <a:pt x="132" y="267"/>
                    <a:pt x="132" y="267"/>
                    <a:pt x="132" y="267"/>
                  </a:cubicBezTo>
                  <a:cubicBezTo>
                    <a:pt x="129" y="271"/>
                    <a:pt x="129" y="271"/>
                    <a:pt x="129" y="271"/>
                  </a:cubicBezTo>
                  <a:cubicBezTo>
                    <a:pt x="118" y="288"/>
                    <a:pt x="108" y="305"/>
                    <a:pt x="100" y="321"/>
                  </a:cubicBezTo>
                  <a:lnTo>
                    <a:pt x="99" y="323"/>
                  </a:lnTo>
                  <a:close/>
                  <a:moveTo>
                    <a:pt x="278" y="503"/>
                  </a:moveTo>
                  <a:cubicBezTo>
                    <a:pt x="243" y="467"/>
                    <a:pt x="243" y="467"/>
                    <a:pt x="243" y="467"/>
                  </a:cubicBezTo>
                  <a:cubicBezTo>
                    <a:pt x="245" y="466"/>
                    <a:pt x="245" y="466"/>
                    <a:pt x="245" y="466"/>
                  </a:cubicBezTo>
                  <a:cubicBezTo>
                    <a:pt x="261" y="458"/>
                    <a:pt x="278" y="448"/>
                    <a:pt x="295" y="437"/>
                  </a:cubicBezTo>
                  <a:cubicBezTo>
                    <a:pt x="299" y="434"/>
                    <a:pt x="299" y="434"/>
                    <a:pt x="299" y="434"/>
                  </a:cubicBezTo>
                  <a:lnTo>
                    <a:pt x="278" y="503"/>
                  </a:lnTo>
                  <a:close/>
                  <a:moveTo>
                    <a:pt x="484" y="174"/>
                  </a:moveTo>
                  <a:cubicBezTo>
                    <a:pt x="462" y="224"/>
                    <a:pt x="422" y="280"/>
                    <a:pt x="371" y="331"/>
                  </a:cubicBezTo>
                  <a:cubicBezTo>
                    <a:pt x="322" y="379"/>
                    <a:pt x="267" y="420"/>
                    <a:pt x="219" y="442"/>
                  </a:cubicBezTo>
                  <a:cubicBezTo>
                    <a:pt x="218" y="442"/>
                    <a:pt x="218" y="442"/>
                    <a:pt x="218" y="442"/>
                  </a:cubicBezTo>
                  <a:cubicBezTo>
                    <a:pt x="123" y="348"/>
                    <a:pt x="123" y="348"/>
                    <a:pt x="123" y="348"/>
                  </a:cubicBezTo>
                  <a:cubicBezTo>
                    <a:pt x="124" y="347"/>
                    <a:pt x="124" y="347"/>
                    <a:pt x="124" y="347"/>
                  </a:cubicBezTo>
                  <a:cubicBezTo>
                    <a:pt x="146" y="298"/>
                    <a:pt x="186" y="244"/>
                    <a:pt x="235" y="195"/>
                  </a:cubicBezTo>
                  <a:cubicBezTo>
                    <a:pt x="346" y="85"/>
                    <a:pt x="458" y="43"/>
                    <a:pt x="491" y="75"/>
                  </a:cubicBezTo>
                  <a:cubicBezTo>
                    <a:pt x="507" y="92"/>
                    <a:pt x="505" y="128"/>
                    <a:pt x="484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599">
                <a:solidFill>
                  <a:srgbClr val="FFFFFF"/>
                </a:solidFill>
              </a:endParaRPr>
            </a:p>
          </p:txBody>
        </p:sp>
        <p:sp>
          <p:nvSpPr>
            <p:cNvPr id="64" name="Freeform 8"/>
            <p:cNvSpPr>
              <a:spLocks noEditPoints="1"/>
            </p:cNvSpPr>
            <p:nvPr/>
          </p:nvSpPr>
          <p:spPr bwMode="auto">
            <a:xfrm>
              <a:off x="3979863" y="-109537"/>
              <a:ext cx="142875" cy="138113"/>
            </a:xfrm>
            <a:custGeom>
              <a:avLst/>
              <a:gdLst>
                <a:gd name="T0" fmla="*/ 149 w 172"/>
                <a:gd name="T1" fmla="*/ 19 h 168"/>
                <a:gd name="T2" fmla="*/ 149 w 172"/>
                <a:gd name="T3" fmla="*/ 19 h 168"/>
                <a:gd name="T4" fmla="*/ 143 w 172"/>
                <a:gd name="T5" fmla="*/ 14 h 168"/>
                <a:gd name="T6" fmla="*/ 102 w 172"/>
                <a:gd name="T7" fmla="*/ 0 h 168"/>
                <a:gd name="T8" fmla="*/ 85 w 172"/>
                <a:gd name="T9" fmla="*/ 2 h 168"/>
                <a:gd name="T10" fmla="*/ 37 w 172"/>
                <a:gd name="T11" fmla="*/ 44 h 168"/>
                <a:gd name="T12" fmla="*/ 0 w 172"/>
                <a:gd name="T13" fmla="*/ 168 h 168"/>
                <a:gd name="T14" fmla="*/ 124 w 172"/>
                <a:gd name="T15" fmla="*/ 131 h 168"/>
                <a:gd name="T16" fmla="*/ 166 w 172"/>
                <a:gd name="T17" fmla="*/ 83 h 168"/>
                <a:gd name="T18" fmla="*/ 154 w 172"/>
                <a:gd name="T19" fmla="*/ 25 h 168"/>
                <a:gd name="T20" fmla="*/ 149 w 172"/>
                <a:gd name="T21" fmla="*/ 19 h 168"/>
                <a:gd name="T22" fmla="*/ 134 w 172"/>
                <a:gd name="T23" fmla="*/ 75 h 168"/>
                <a:gd name="T24" fmla="*/ 134 w 172"/>
                <a:gd name="T25" fmla="*/ 75 h 168"/>
                <a:gd name="T26" fmla="*/ 112 w 172"/>
                <a:gd name="T27" fmla="*/ 100 h 168"/>
                <a:gd name="T28" fmla="*/ 49 w 172"/>
                <a:gd name="T29" fmla="*/ 119 h 168"/>
                <a:gd name="T30" fmla="*/ 68 w 172"/>
                <a:gd name="T31" fmla="*/ 56 h 168"/>
                <a:gd name="T32" fmla="*/ 93 w 172"/>
                <a:gd name="T33" fmla="*/ 34 h 168"/>
                <a:gd name="T34" fmla="*/ 122 w 172"/>
                <a:gd name="T35" fmla="*/ 40 h 168"/>
                <a:gd name="T36" fmla="*/ 125 w 172"/>
                <a:gd name="T37" fmla="*/ 43 h 168"/>
                <a:gd name="T38" fmla="*/ 128 w 172"/>
                <a:gd name="T39" fmla="*/ 46 h 168"/>
                <a:gd name="T40" fmla="*/ 134 w 172"/>
                <a:gd name="T41" fmla="*/ 7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2" h="168">
                  <a:moveTo>
                    <a:pt x="149" y="19"/>
                  </a:moveTo>
                  <a:cubicBezTo>
                    <a:pt x="149" y="19"/>
                    <a:pt x="149" y="19"/>
                    <a:pt x="149" y="19"/>
                  </a:cubicBezTo>
                  <a:cubicBezTo>
                    <a:pt x="147" y="17"/>
                    <a:pt x="145" y="16"/>
                    <a:pt x="143" y="14"/>
                  </a:cubicBezTo>
                  <a:cubicBezTo>
                    <a:pt x="131" y="5"/>
                    <a:pt x="117" y="0"/>
                    <a:pt x="102" y="0"/>
                  </a:cubicBezTo>
                  <a:cubicBezTo>
                    <a:pt x="97" y="0"/>
                    <a:pt x="91" y="0"/>
                    <a:pt x="85" y="2"/>
                  </a:cubicBezTo>
                  <a:cubicBezTo>
                    <a:pt x="63" y="8"/>
                    <a:pt x="45" y="23"/>
                    <a:pt x="37" y="44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45" y="123"/>
                    <a:pt x="160" y="105"/>
                    <a:pt x="166" y="83"/>
                  </a:cubicBezTo>
                  <a:cubicBezTo>
                    <a:pt x="172" y="63"/>
                    <a:pt x="167" y="42"/>
                    <a:pt x="154" y="25"/>
                  </a:cubicBezTo>
                  <a:cubicBezTo>
                    <a:pt x="153" y="23"/>
                    <a:pt x="151" y="21"/>
                    <a:pt x="149" y="19"/>
                  </a:cubicBezTo>
                  <a:close/>
                  <a:moveTo>
                    <a:pt x="134" y="75"/>
                  </a:moveTo>
                  <a:cubicBezTo>
                    <a:pt x="134" y="75"/>
                    <a:pt x="134" y="75"/>
                    <a:pt x="134" y="75"/>
                  </a:cubicBezTo>
                  <a:cubicBezTo>
                    <a:pt x="131" y="86"/>
                    <a:pt x="123" y="96"/>
                    <a:pt x="112" y="100"/>
                  </a:cubicBezTo>
                  <a:cubicBezTo>
                    <a:pt x="49" y="119"/>
                    <a:pt x="49" y="119"/>
                    <a:pt x="49" y="119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73" y="45"/>
                    <a:pt x="82" y="37"/>
                    <a:pt x="93" y="34"/>
                  </a:cubicBezTo>
                  <a:cubicBezTo>
                    <a:pt x="99" y="33"/>
                    <a:pt x="111" y="31"/>
                    <a:pt x="122" y="40"/>
                  </a:cubicBezTo>
                  <a:cubicBezTo>
                    <a:pt x="123" y="41"/>
                    <a:pt x="124" y="42"/>
                    <a:pt x="125" y="43"/>
                  </a:cubicBezTo>
                  <a:cubicBezTo>
                    <a:pt x="126" y="44"/>
                    <a:pt x="127" y="45"/>
                    <a:pt x="128" y="46"/>
                  </a:cubicBezTo>
                  <a:cubicBezTo>
                    <a:pt x="137" y="57"/>
                    <a:pt x="135" y="69"/>
                    <a:pt x="134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599">
                <a:solidFill>
                  <a:srgbClr val="FFFFFF"/>
                </a:solidFill>
              </a:endParaRPr>
            </a:p>
          </p:txBody>
        </p:sp>
        <p:sp>
          <p:nvSpPr>
            <p:cNvPr id="65" name="Freeform 9"/>
            <p:cNvSpPr>
              <a:spLocks noEditPoints="1"/>
            </p:cNvSpPr>
            <p:nvPr/>
          </p:nvSpPr>
          <p:spPr bwMode="auto">
            <a:xfrm>
              <a:off x="4214813" y="-307975"/>
              <a:ext cx="104775" cy="104775"/>
            </a:xfrm>
            <a:custGeom>
              <a:avLst/>
              <a:gdLst>
                <a:gd name="T0" fmla="*/ 64 w 127"/>
                <a:gd name="T1" fmla="*/ 0 h 127"/>
                <a:gd name="T2" fmla="*/ 19 w 127"/>
                <a:gd name="T3" fmla="*/ 19 h 127"/>
                <a:gd name="T4" fmla="*/ 0 w 127"/>
                <a:gd name="T5" fmla="*/ 64 h 127"/>
                <a:gd name="T6" fmla="*/ 19 w 127"/>
                <a:gd name="T7" fmla="*/ 109 h 127"/>
                <a:gd name="T8" fmla="*/ 64 w 127"/>
                <a:gd name="T9" fmla="*/ 127 h 127"/>
                <a:gd name="T10" fmla="*/ 109 w 127"/>
                <a:gd name="T11" fmla="*/ 109 h 127"/>
                <a:gd name="T12" fmla="*/ 127 w 127"/>
                <a:gd name="T13" fmla="*/ 64 h 127"/>
                <a:gd name="T14" fmla="*/ 109 w 127"/>
                <a:gd name="T15" fmla="*/ 19 h 127"/>
                <a:gd name="T16" fmla="*/ 64 w 127"/>
                <a:gd name="T17" fmla="*/ 0 h 127"/>
                <a:gd name="T18" fmla="*/ 85 w 127"/>
                <a:gd name="T19" fmla="*/ 85 h 127"/>
                <a:gd name="T20" fmla="*/ 64 w 127"/>
                <a:gd name="T21" fmla="*/ 94 h 127"/>
                <a:gd name="T22" fmla="*/ 42 w 127"/>
                <a:gd name="T23" fmla="*/ 85 h 127"/>
                <a:gd name="T24" fmla="*/ 34 w 127"/>
                <a:gd name="T25" fmla="*/ 64 h 127"/>
                <a:gd name="T26" fmla="*/ 42 w 127"/>
                <a:gd name="T27" fmla="*/ 42 h 127"/>
                <a:gd name="T28" fmla="*/ 64 w 127"/>
                <a:gd name="T29" fmla="*/ 34 h 127"/>
                <a:gd name="T30" fmla="*/ 85 w 127"/>
                <a:gd name="T31" fmla="*/ 42 h 127"/>
                <a:gd name="T32" fmla="*/ 94 w 127"/>
                <a:gd name="T33" fmla="*/ 64 h 127"/>
                <a:gd name="T34" fmla="*/ 85 w 127"/>
                <a:gd name="T35" fmla="*/ 8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127">
                  <a:moveTo>
                    <a:pt x="64" y="0"/>
                  </a:moveTo>
                  <a:cubicBezTo>
                    <a:pt x="47" y="0"/>
                    <a:pt x="31" y="7"/>
                    <a:pt x="19" y="19"/>
                  </a:cubicBezTo>
                  <a:cubicBezTo>
                    <a:pt x="7" y="31"/>
                    <a:pt x="0" y="47"/>
                    <a:pt x="0" y="64"/>
                  </a:cubicBezTo>
                  <a:cubicBezTo>
                    <a:pt x="0" y="81"/>
                    <a:pt x="7" y="97"/>
                    <a:pt x="19" y="109"/>
                  </a:cubicBezTo>
                  <a:cubicBezTo>
                    <a:pt x="31" y="121"/>
                    <a:pt x="47" y="127"/>
                    <a:pt x="64" y="127"/>
                  </a:cubicBezTo>
                  <a:cubicBezTo>
                    <a:pt x="81" y="127"/>
                    <a:pt x="97" y="121"/>
                    <a:pt x="109" y="109"/>
                  </a:cubicBezTo>
                  <a:cubicBezTo>
                    <a:pt x="121" y="97"/>
                    <a:pt x="127" y="81"/>
                    <a:pt x="127" y="64"/>
                  </a:cubicBezTo>
                  <a:cubicBezTo>
                    <a:pt x="127" y="47"/>
                    <a:pt x="121" y="31"/>
                    <a:pt x="109" y="19"/>
                  </a:cubicBezTo>
                  <a:cubicBezTo>
                    <a:pt x="97" y="7"/>
                    <a:pt x="81" y="0"/>
                    <a:pt x="64" y="0"/>
                  </a:cubicBezTo>
                  <a:close/>
                  <a:moveTo>
                    <a:pt x="85" y="85"/>
                  </a:moveTo>
                  <a:cubicBezTo>
                    <a:pt x="79" y="91"/>
                    <a:pt x="72" y="94"/>
                    <a:pt x="64" y="94"/>
                  </a:cubicBezTo>
                  <a:cubicBezTo>
                    <a:pt x="56" y="94"/>
                    <a:pt x="48" y="91"/>
                    <a:pt x="42" y="85"/>
                  </a:cubicBezTo>
                  <a:cubicBezTo>
                    <a:pt x="37" y="79"/>
                    <a:pt x="34" y="72"/>
                    <a:pt x="34" y="64"/>
                  </a:cubicBezTo>
                  <a:cubicBezTo>
                    <a:pt x="34" y="56"/>
                    <a:pt x="37" y="48"/>
                    <a:pt x="42" y="42"/>
                  </a:cubicBezTo>
                  <a:cubicBezTo>
                    <a:pt x="48" y="37"/>
                    <a:pt x="56" y="34"/>
                    <a:pt x="64" y="34"/>
                  </a:cubicBezTo>
                  <a:cubicBezTo>
                    <a:pt x="72" y="34"/>
                    <a:pt x="79" y="37"/>
                    <a:pt x="85" y="42"/>
                  </a:cubicBezTo>
                  <a:cubicBezTo>
                    <a:pt x="91" y="48"/>
                    <a:pt x="94" y="56"/>
                    <a:pt x="94" y="64"/>
                  </a:cubicBezTo>
                  <a:cubicBezTo>
                    <a:pt x="94" y="72"/>
                    <a:pt x="91" y="79"/>
                    <a:pt x="85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599">
                <a:solidFill>
                  <a:srgbClr val="FFFFFF"/>
                </a:solidFill>
              </a:endParaRPr>
            </a:p>
          </p:txBody>
        </p:sp>
      </p:grpSp>
      <p:cxnSp>
        <p:nvCxnSpPr>
          <p:cNvPr id="66" name="直接连接符 65"/>
          <p:cNvCxnSpPr/>
          <p:nvPr/>
        </p:nvCxnSpPr>
        <p:spPr>
          <a:xfrm flipV="1">
            <a:off x="4871015" y="2969818"/>
            <a:ext cx="472299" cy="1"/>
          </a:xfrm>
          <a:prstGeom prst="line">
            <a:avLst/>
          </a:prstGeom>
          <a:ln w="3175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 bwMode="auto">
          <a:xfrm>
            <a:off x="9121665" y="4287422"/>
            <a:ext cx="1812856" cy="227318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noFill/>
          </a:ln>
        </p:spPr>
        <p:txBody>
          <a:bodyPr lIns="0" tIns="0" rIns="0" bIns="0" rtlCol="0" anchor="ctr">
            <a:noAutofit/>
          </a:bodyPr>
          <a:lstStyle/>
          <a:p>
            <a:pPr algn="ctr" defTabSz="457017"/>
            <a:endParaRPr lang="zh-CN" altLang="en-US" sz="1599" b="1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9251689" y="4286217"/>
            <a:ext cx="1777828" cy="2461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034">
              <a:defRPr/>
            </a:pPr>
            <a:r>
              <a:rPr lang="en-US" altLang="zh-CN" sz="1000" b="1" kern="0" dirty="0">
                <a:cs typeface="Arial" panose="020B0604020202020204" pitchFamily="34" charset="0"/>
              </a:rPr>
              <a:t>Block and Detection</a:t>
            </a:r>
            <a:endParaRPr lang="zh-CN" altLang="en-US" sz="1000" kern="0" dirty="0">
              <a:cs typeface="Arial" panose="020B0604020202020204" pitchFamily="34" charset="0"/>
            </a:endParaRPr>
          </a:p>
        </p:txBody>
      </p:sp>
      <p:sp>
        <p:nvSpPr>
          <p:cNvPr id="70" name="矩形 69"/>
          <p:cNvSpPr/>
          <p:nvPr/>
        </p:nvSpPr>
        <p:spPr bwMode="auto">
          <a:xfrm>
            <a:off x="9121665" y="4659938"/>
            <a:ext cx="1812856" cy="227318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noFill/>
          </a:ln>
        </p:spPr>
        <p:txBody>
          <a:bodyPr lIns="0" tIns="0" rIns="0" bIns="0" rtlCol="0" anchor="ctr">
            <a:noAutofit/>
          </a:bodyPr>
          <a:lstStyle/>
          <a:p>
            <a:pPr algn="ctr" defTabSz="457017"/>
            <a:endParaRPr lang="zh-CN" altLang="en-US" sz="1599" b="1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921217" y="4646697"/>
            <a:ext cx="2229979" cy="2538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034">
              <a:defRPr/>
            </a:pPr>
            <a:r>
              <a:rPr lang="en-US" altLang="zh-CN" sz="1000" b="1" kern="0" dirty="0">
                <a:cs typeface="Arial" panose="020B0604020202020204" pitchFamily="34" charset="0"/>
              </a:rPr>
              <a:t>Local security snapshot</a:t>
            </a:r>
            <a:endParaRPr lang="zh-CN" altLang="en-US" sz="1000" b="1" kern="0" dirty="0">
              <a:cs typeface="Arial" panose="020B0604020202020204" pitchFamily="34" charset="0"/>
            </a:endParaRPr>
          </a:p>
        </p:txBody>
      </p:sp>
      <p:sp>
        <p:nvSpPr>
          <p:cNvPr id="72" name="矩形 71"/>
          <p:cNvSpPr/>
          <p:nvPr/>
        </p:nvSpPr>
        <p:spPr bwMode="auto">
          <a:xfrm>
            <a:off x="9121665" y="5026572"/>
            <a:ext cx="1812856" cy="227318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noFill/>
          </a:ln>
        </p:spPr>
        <p:txBody>
          <a:bodyPr lIns="0" tIns="0" rIns="0" bIns="0" rtlCol="0" anchor="ctr">
            <a:noAutofit/>
          </a:bodyPr>
          <a:lstStyle/>
          <a:p>
            <a:pPr algn="ctr" defTabSz="457017"/>
            <a:endParaRPr lang="zh-CN" altLang="en-US" sz="1599" b="1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9430406" y="5014570"/>
            <a:ext cx="1254749" cy="2538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034">
              <a:defRPr/>
            </a:pPr>
            <a:r>
              <a:rPr lang="en-US" altLang="zh-CN" sz="1000" b="1" kern="0" dirty="0">
                <a:cs typeface="Arial" panose="020B0604020202020204" pitchFamily="34" charset="0"/>
              </a:rPr>
              <a:t>Local backup</a:t>
            </a:r>
            <a:endParaRPr lang="zh-CN" altLang="en-US" sz="1000" b="1" kern="0" dirty="0">
              <a:cs typeface="Arial" panose="02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 bwMode="auto">
          <a:xfrm>
            <a:off x="9121664" y="5391183"/>
            <a:ext cx="1812856" cy="227318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noFill/>
          </a:ln>
        </p:spPr>
        <p:txBody>
          <a:bodyPr lIns="0" tIns="0" rIns="0" bIns="0" rtlCol="0" anchor="ctr">
            <a:noAutofit/>
          </a:bodyPr>
          <a:lstStyle/>
          <a:p>
            <a:pPr algn="ctr" defTabSz="457017"/>
            <a:endParaRPr lang="zh-CN" altLang="en-US" sz="1599" b="1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9667896" y="5392514"/>
            <a:ext cx="720392" cy="2538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034">
              <a:defRPr/>
            </a:pPr>
            <a:r>
              <a:rPr lang="en-US" altLang="zh-CN" sz="1000" b="1" kern="0" dirty="0">
                <a:cs typeface="Arial" panose="020B0604020202020204" pitchFamily="34" charset="0"/>
              </a:rPr>
              <a:t>AirGap</a:t>
            </a:r>
            <a:endParaRPr lang="zh-CN" altLang="en-US" sz="1000" b="1" kern="0" dirty="0">
              <a:cs typeface="Arial" panose="020B0604020202020204" pitchFamily="34" charset="0"/>
            </a:endParaRPr>
          </a:p>
        </p:txBody>
      </p:sp>
      <p:cxnSp>
        <p:nvCxnSpPr>
          <p:cNvPr id="76" name="直接箭头连接符 75"/>
          <p:cNvCxnSpPr>
            <a:stCxn id="68" idx="2"/>
            <a:endCxn id="70" idx="0"/>
          </p:cNvCxnSpPr>
          <p:nvPr/>
        </p:nvCxnSpPr>
        <p:spPr>
          <a:xfrm>
            <a:off x="10028094" y="4514740"/>
            <a:ext cx="0" cy="145197"/>
          </a:xfrm>
          <a:prstGeom prst="straightConnector1">
            <a:avLst/>
          </a:pr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7" name="直接箭头连接符 76"/>
          <p:cNvCxnSpPr>
            <a:stCxn id="70" idx="2"/>
            <a:endCxn id="72" idx="0"/>
          </p:cNvCxnSpPr>
          <p:nvPr/>
        </p:nvCxnSpPr>
        <p:spPr>
          <a:xfrm>
            <a:off x="10028094" y="4887256"/>
            <a:ext cx="0" cy="139316"/>
          </a:xfrm>
          <a:prstGeom prst="straightConnector1">
            <a:avLst/>
          </a:pr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8" name="直接箭头连接符 77"/>
          <p:cNvCxnSpPr>
            <a:stCxn id="72" idx="2"/>
            <a:endCxn id="74" idx="0"/>
          </p:cNvCxnSpPr>
          <p:nvPr/>
        </p:nvCxnSpPr>
        <p:spPr>
          <a:xfrm flipH="1">
            <a:off x="10028094" y="5253890"/>
            <a:ext cx="1" cy="137293"/>
          </a:xfrm>
          <a:prstGeom prst="straightConnector1">
            <a:avLst/>
          </a:pr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9" name="直接连接符 78"/>
          <p:cNvCxnSpPr/>
          <p:nvPr/>
        </p:nvCxnSpPr>
        <p:spPr>
          <a:xfrm flipV="1">
            <a:off x="7354446" y="2969818"/>
            <a:ext cx="472299" cy="1"/>
          </a:xfrm>
          <a:prstGeom prst="line">
            <a:avLst/>
          </a:prstGeom>
          <a:ln w="3175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V="1">
            <a:off x="9788105" y="2969818"/>
            <a:ext cx="472299" cy="1"/>
          </a:xfrm>
          <a:prstGeom prst="line">
            <a:avLst/>
          </a:prstGeom>
          <a:ln w="3175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2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C6ADB1D9-336D-594D-9418-4BC486843D21}"/>
              </a:ext>
            </a:extLst>
          </p:cNvPr>
          <p:cNvSpPr txBox="1">
            <a:spLocks/>
          </p:cNvSpPr>
          <p:nvPr/>
        </p:nvSpPr>
        <p:spPr>
          <a:xfrm>
            <a:off x="575606" y="435872"/>
            <a:ext cx="11421763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 defTabSz="1187798">
              <a:lnSpc>
                <a:spcPct val="100000"/>
              </a:lnSpc>
              <a:spcBef>
                <a:spcPts val="1299"/>
              </a:spcBef>
              <a:buFont typeface="Arial" panose="020B0604020202020204" pitchFamily="34" charset="0"/>
              <a:buNone/>
              <a:defRPr sz="2800"/>
            </a:lvl1pPr>
            <a:lvl2pPr marL="890849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18"/>
            </a:lvl2pPr>
            <a:lvl3pPr marL="14847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598"/>
            </a:lvl3pPr>
            <a:lvl4pPr marL="2078648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4pPr>
            <a:lvl5pPr marL="26725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5pPr>
            <a:lvl6pPr marL="3266447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6pPr>
            <a:lvl7pPr marL="3860346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7pPr>
            <a:lvl8pPr marL="4454245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8pPr>
            <a:lvl9pPr marL="5048144" indent="-296950" defTabSz="1187798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38"/>
            </a:lvl9pPr>
          </a:lstStyle>
          <a:p>
            <a:r>
              <a:rPr lang="en-US" altLang="zh-CN" sz="3000" dirty="0" err="1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OceanProtect</a:t>
            </a:r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 Backup Storage: Flash Accelerated Backup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9A68005-CCC8-485E-BD2D-E641FDCDF7BE}"/>
              </a:ext>
            </a:extLst>
          </p:cNvPr>
          <p:cNvSpPr/>
          <p:nvPr/>
        </p:nvSpPr>
        <p:spPr>
          <a:xfrm flipH="1">
            <a:off x="8008031" y="3778309"/>
            <a:ext cx="3481612" cy="2349820"/>
          </a:xfrm>
          <a:prstGeom prst="rect">
            <a:avLst/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zh-CN" alt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8008035" y="3778310"/>
            <a:ext cx="3481612" cy="374475"/>
          </a:xfrm>
          <a:prstGeom prst="rect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/>
          <a:lstStyle/>
          <a:p>
            <a:pPr algn="ctr" defTabSz="913381"/>
            <a:r>
              <a:rPr lang="en-US" sz="1399" b="1" kern="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High reliability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8008035" y="4152784"/>
            <a:ext cx="3481612" cy="0"/>
          </a:xfrm>
          <a:prstGeom prst="line">
            <a:avLst/>
          </a:prstGeom>
          <a:ln w="3175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9A68005-CCC8-485E-BD2D-E641FDCDF7BE}"/>
              </a:ext>
            </a:extLst>
          </p:cNvPr>
          <p:cNvSpPr/>
          <p:nvPr/>
        </p:nvSpPr>
        <p:spPr>
          <a:xfrm flipH="1">
            <a:off x="4349888" y="3778309"/>
            <a:ext cx="3481612" cy="2349820"/>
          </a:xfrm>
          <a:prstGeom prst="rect">
            <a:avLst/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zh-CN" alt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4349892" y="3778310"/>
            <a:ext cx="3481612" cy="374475"/>
          </a:xfrm>
          <a:prstGeom prst="rect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/>
          <a:lstStyle/>
          <a:p>
            <a:pPr algn="ctr" defTabSz="913381"/>
            <a:r>
              <a:rPr lang="en-US" sz="1399" b="1" kern="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Efficient </a:t>
            </a:r>
            <a:r>
              <a:rPr lang="en-US" altLang="zh-CN" sz="1399" b="1" kern="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</a:t>
            </a:r>
            <a:r>
              <a:rPr lang="en-US" sz="1399" b="1" kern="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ata reduction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349892" y="4152784"/>
            <a:ext cx="3481612" cy="0"/>
          </a:xfrm>
          <a:prstGeom prst="line">
            <a:avLst/>
          </a:prstGeom>
          <a:ln w="3175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9A68005-CCC8-485E-BD2D-E641FDCDF7BE}"/>
              </a:ext>
            </a:extLst>
          </p:cNvPr>
          <p:cNvSpPr/>
          <p:nvPr/>
        </p:nvSpPr>
        <p:spPr>
          <a:xfrm flipH="1">
            <a:off x="691744" y="3778309"/>
            <a:ext cx="3481612" cy="2349820"/>
          </a:xfrm>
          <a:prstGeom prst="rect">
            <a:avLst/>
          </a:prstGeom>
          <a:gradFill>
            <a:gsLst>
              <a:gs pos="100000">
                <a:srgbClr val="7F7F7F">
                  <a:alpha val="8000"/>
                </a:srgbClr>
              </a:gs>
              <a:gs pos="0">
                <a:srgbClr val="7F7F7F">
                  <a:alpha val="0"/>
                </a:srgbClr>
              </a:gs>
            </a:gsLst>
            <a:lin ang="16200000" scaled="0"/>
          </a:gradFill>
          <a:ln w="3175">
            <a:gradFill>
              <a:gsLst>
                <a:gs pos="0">
                  <a:srgbClr val="666666">
                    <a:lumMod val="60000"/>
                    <a:lumOff val="4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34"/>
            <a:endParaRPr lang="zh-CN" altLang="en-US" sz="1799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68">
            <a:extLst>
              <a:ext uri="{FF2B5EF4-FFF2-40B4-BE49-F238E27FC236}">
                <a16:creationId xmlns:a16="http://schemas.microsoft.com/office/drawing/2014/main" xmlns="" id="{370E8AC5-2A43-49FA-AAD5-76E796D50E31}"/>
              </a:ext>
            </a:extLst>
          </p:cNvPr>
          <p:cNvSpPr/>
          <p:nvPr/>
        </p:nvSpPr>
        <p:spPr>
          <a:xfrm>
            <a:off x="691748" y="3778310"/>
            <a:ext cx="3481612" cy="374475"/>
          </a:xfrm>
          <a:prstGeom prst="rect">
            <a:avLst/>
          </a:prstGeom>
          <a:gradFill flip="none" rotWithShape="1">
            <a:gsLst>
              <a:gs pos="0">
                <a:srgbClr val="666666">
                  <a:lumMod val="60000"/>
                  <a:lumOff val="40000"/>
                  <a:alpha val="5000"/>
                </a:srgbClr>
              </a:gs>
              <a:gs pos="100000">
                <a:srgbClr val="666666">
                  <a:lumMod val="60000"/>
                  <a:lumOff val="40000"/>
                  <a:alpha val="25000"/>
                </a:srgbClr>
              </a:gs>
            </a:gsLst>
            <a:lin ang="2700000" scaled="1"/>
            <a:tileRect/>
          </a:gradFill>
          <a:ln w="6350" cap="flat" cmpd="sng" algn="ctr">
            <a:gradFill flip="none" rotWithShape="1">
              <a:gsLst>
                <a:gs pos="0">
                  <a:srgbClr val="666666">
                    <a:lumMod val="60000"/>
                    <a:lumOff val="40000"/>
                    <a:alpha val="80000"/>
                  </a:srgbClr>
                </a:gs>
                <a:gs pos="100000">
                  <a:srgbClr val="666666">
                    <a:lumMod val="60000"/>
                    <a:lumOff val="40000"/>
                    <a:alpha val="40000"/>
                  </a:srgbClr>
                </a:gs>
              </a:gsLst>
              <a:lin ang="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0"/>
          <a:lstStyle/>
          <a:p>
            <a:pPr algn="ctr" defTabSz="913381"/>
            <a:r>
              <a:rPr lang="en-US" sz="1399" b="1" kern="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Fast backup and restore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691748" y="4152784"/>
            <a:ext cx="3481612" cy="0"/>
          </a:xfrm>
          <a:prstGeom prst="line">
            <a:avLst/>
          </a:prstGeom>
          <a:ln w="3175">
            <a:solidFill>
              <a:srgbClr val="C700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165909" y="5795023"/>
            <a:ext cx="3165862" cy="253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C7000B"/>
                </a:solidFill>
              </a:rPr>
              <a:t>Second-level failover for non-disruptive </a:t>
            </a:r>
            <a:r>
              <a:rPr lang="en-US" altLang="zh-CN" sz="1000" b="1" dirty="0">
                <a:solidFill>
                  <a:srgbClr val="C7000B"/>
                </a:solidFill>
              </a:rPr>
              <a:t>backup</a:t>
            </a:r>
            <a:endParaRPr lang="en-US" sz="1000" b="1" dirty="0">
              <a:solidFill>
                <a:srgbClr val="C7000B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582947" y="5033836"/>
            <a:ext cx="1595748" cy="288294"/>
            <a:chOff x="6568810" y="2529022"/>
            <a:chExt cx="4840368" cy="99383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68810" y="2529022"/>
              <a:ext cx="4840368" cy="9938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矩形 14"/>
            <p:cNvSpPr/>
            <p:nvPr/>
          </p:nvSpPr>
          <p:spPr>
            <a:xfrm>
              <a:off x="6859232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052847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222252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386475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矩形 92"/>
            <p:cNvSpPr/>
            <p:nvPr/>
          </p:nvSpPr>
          <p:spPr>
            <a:xfrm>
              <a:off x="7561093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矩形 93"/>
            <p:cNvSpPr/>
            <p:nvPr/>
          </p:nvSpPr>
          <p:spPr>
            <a:xfrm>
              <a:off x="7730498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矩形 94"/>
            <p:cNvSpPr/>
            <p:nvPr/>
          </p:nvSpPr>
          <p:spPr>
            <a:xfrm>
              <a:off x="7899903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矩形 95"/>
            <p:cNvSpPr/>
            <p:nvPr/>
          </p:nvSpPr>
          <p:spPr>
            <a:xfrm>
              <a:off x="8064127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矩形 92"/>
            <p:cNvSpPr/>
            <p:nvPr/>
          </p:nvSpPr>
          <p:spPr>
            <a:xfrm>
              <a:off x="8265266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矩形 93"/>
            <p:cNvSpPr/>
            <p:nvPr/>
          </p:nvSpPr>
          <p:spPr>
            <a:xfrm>
              <a:off x="8458881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矩形 94"/>
            <p:cNvSpPr/>
            <p:nvPr/>
          </p:nvSpPr>
          <p:spPr>
            <a:xfrm>
              <a:off x="8628285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矩形 95"/>
            <p:cNvSpPr/>
            <p:nvPr/>
          </p:nvSpPr>
          <p:spPr>
            <a:xfrm>
              <a:off x="8792509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矩形 92"/>
            <p:cNvSpPr/>
            <p:nvPr/>
          </p:nvSpPr>
          <p:spPr>
            <a:xfrm>
              <a:off x="8965374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矩形 93"/>
            <p:cNvSpPr/>
            <p:nvPr/>
          </p:nvSpPr>
          <p:spPr>
            <a:xfrm>
              <a:off x="9122690" y="2642778"/>
              <a:ext cx="72597" cy="769986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矩形 94"/>
            <p:cNvSpPr/>
            <p:nvPr/>
          </p:nvSpPr>
          <p:spPr>
            <a:xfrm>
              <a:off x="9328394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矩形 95"/>
            <p:cNvSpPr/>
            <p:nvPr/>
          </p:nvSpPr>
          <p:spPr>
            <a:xfrm>
              <a:off x="9492617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矩形 92"/>
            <p:cNvSpPr/>
            <p:nvPr/>
          </p:nvSpPr>
          <p:spPr>
            <a:xfrm>
              <a:off x="9666645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矩形 93"/>
            <p:cNvSpPr/>
            <p:nvPr/>
          </p:nvSpPr>
          <p:spPr>
            <a:xfrm>
              <a:off x="9860260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矩形 94"/>
            <p:cNvSpPr/>
            <p:nvPr/>
          </p:nvSpPr>
          <p:spPr>
            <a:xfrm>
              <a:off x="10029665" y="2642778"/>
              <a:ext cx="72597" cy="769986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矩形 95"/>
            <p:cNvSpPr/>
            <p:nvPr/>
          </p:nvSpPr>
          <p:spPr>
            <a:xfrm>
              <a:off x="10193888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矩形 92"/>
            <p:cNvSpPr/>
            <p:nvPr/>
          </p:nvSpPr>
          <p:spPr>
            <a:xfrm>
              <a:off x="10344297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矩形 93"/>
            <p:cNvSpPr/>
            <p:nvPr/>
          </p:nvSpPr>
          <p:spPr>
            <a:xfrm>
              <a:off x="10537912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矩形 94"/>
            <p:cNvSpPr/>
            <p:nvPr/>
          </p:nvSpPr>
          <p:spPr>
            <a:xfrm>
              <a:off x="10707316" y="2642778"/>
              <a:ext cx="72597" cy="769986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矩形 95"/>
            <p:cNvSpPr/>
            <p:nvPr/>
          </p:nvSpPr>
          <p:spPr>
            <a:xfrm>
              <a:off x="10871540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矩形 95"/>
            <p:cNvSpPr/>
            <p:nvPr/>
          </p:nvSpPr>
          <p:spPr>
            <a:xfrm>
              <a:off x="11076426" y="2642778"/>
              <a:ext cx="72597" cy="8249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7738">
                <a:defRPr/>
              </a:pPr>
              <a:endParaRPr lang="zh-CN" altLang="en-US" sz="1999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4507764" y="5714263"/>
            <a:ext cx="3165862" cy="41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7000B"/>
                </a:solidFill>
              </a:rPr>
              <a:t>Data reduction</a:t>
            </a:r>
            <a:r>
              <a:rPr lang="en-US" sz="1000" b="1" dirty="0">
                <a:solidFill>
                  <a:srgbClr val="C7000B"/>
                </a:solidFill>
              </a:rPr>
              <a:t> ratio: 20% higher than </a:t>
            </a:r>
          </a:p>
          <a:p>
            <a:pPr algn="ctr"/>
            <a:r>
              <a:rPr lang="en-US" sz="1000" b="1" dirty="0">
                <a:solidFill>
                  <a:srgbClr val="C7000B"/>
                </a:solidFill>
              </a:rPr>
              <a:t>the industry benchmark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4447079" y="4553034"/>
            <a:ext cx="3313831" cy="790726"/>
            <a:chOff x="4517396" y="4612036"/>
            <a:chExt cx="3315125" cy="791035"/>
          </a:xfrm>
        </p:grpSpPr>
        <p:sp>
          <p:nvSpPr>
            <p:cNvPr id="42" name="矩形 41"/>
            <p:cNvSpPr/>
            <p:nvPr/>
          </p:nvSpPr>
          <p:spPr>
            <a:xfrm>
              <a:off x="5521029" y="4637975"/>
              <a:ext cx="883255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914034">
                <a:defRPr/>
              </a:pPr>
              <a:r>
                <a:rPr lang="en-US" sz="1000" dirty="0">
                  <a:solidFill>
                    <a:schemeClr val="bg1"/>
                  </a:solidFill>
                </a:rPr>
                <a:t>Before reduction</a:t>
              </a:r>
            </a:p>
          </p:txBody>
        </p:sp>
        <p:sp>
          <p:nvSpPr>
            <p:cNvPr id="43" name="任意多边形 101"/>
            <p:cNvSpPr/>
            <p:nvPr/>
          </p:nvSpPr>
          <p:spPr>
            <a:xfrm rot="5400000" flipH="1">
              <a:off x="6832715" y="4819838"/>
              <a:ext cx="554334" cy="612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652" y="20988"/>
                  </a:lnTo>
                  <a:cubicBezTo>
                    <a:pt x="16920" y="18272"/>
                    <a:pt x="14386" y="12973"/>
                    <a:pt x="14386" y="6882"/>
                  </a:cubicBezTo>
                  <a:cubicBezTo>
                    <a:pt x="14386" y="6328"/>
                    <a:pt x="14407" y="5781"/>
                    <a:pt x="14448" y="5242"/>
                  </a:cubicBezTo>
                  <a:lnTo>
                    <a:pt x="14488" y="4887"/>
                  </a:lnTo>
                  <a:lnTo>
                    <a:pt x="17329" y="4887"/>
                  </a:lnTo>
                  <a:lnTo>
                    <a:pt x="10800" y="0"/>
                  </a:lnTo>
                  <a:lnTo>
                    <a:pt x="4271" y="4887"/>
                  </a:lnTo>
                  <a:lnTo>
                    <a:pt x="7112" y="4887"/>
                  </a:lnTo>
                  <a:lnTo>
                    <a:pt x="7152" y="5242"/>
                  </a:lnTo>
                  <a:cubicBezTo>
                    <a:pt x="7193" y="5781"/>
                    <a:pt x="7214" y="6328"/>
                    <a:pt x="7214" y="6882"/>
                  </a:cubicBezTo>
                  <a:cubicBezTo>
                    <a:pt x="7214" y="12973"/>
                    <a:pt x="4680" y="18272"/>
                    <a:pt x="948" y="20988"/>
                  </a:cubicBezTo>
                  <a:lnTo>
                    <a:pt x="0" y="21600"/>
                  </a:lnTo>
                  <a:lnTo>
                    <a:pt x="21172" y="21600"/>
                  </a:lnTo>
                  <a:close/>
                </a:path>
              </a:pathLst>
            </a:custGeom>
            <a:gradFill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599" dirty="0">
                <a:solidFill>
                  <a:srgbClr val="FFFFFF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003768" y="4612036"/>
              <a:ext cx="828753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914034">
                <a:defRPr/>
              </a:pPr>
              <a:r>
                <a:rPr lang="en-US" sz="1000" dirty="0">
                  <a:solidFill>
                    <a:schemeClr val="bg1"/>
                  </a:solidFill>
                </a:rPr>
                <a:t>After reduction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4517396" y="4948611"/>
              <a:ext cx="89408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034">
                <a:lnSpc>
                  <a:spcPct val="120000"/>
                </a:lnSpc>
                <a:defRPr/>
              </a:pPr>
              <a:r>
                <a:rPr lang="en-US" sz="1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Up to </a:t>
              </a:r>
              <a:r>
                <a:rPr lang="en-US" sz="1000" b="1" dirty="0">
                  <a:solidFill>
                    <a:srgbClr val="EA0029"/>
                  </a:solidFill>
                  <a:cs typeface="Arial" panose="020B0604020202020204" pitchFamily="34" charset="0"/>
                </a:rPr>
                <a:t>72:1</a:t>
              </a:r>
            </a:p>
            <a:p>
              <a:pPr defTabSz="914034">
                <a:lnSpc>
                  <a:spcPct val="120000"/>
                </a:lnSpc>
                <a:defRPr/>
              </a:pPr>
              <a:r>
                <a:rPr lang="en-US" altLang="zh-CN" sz="1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DRR</a:t>
              </a:r>
              <a:endParaRPr lang="en-US" sz="1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 flipH="1">
              <a:off x="7445722" y="4848736"/>
              <a:ext cx="63839" cy="5543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 flipH="1">
              <a:off x="5299006" y="4848736"/>
              <a:ext cx="1424322" cy="5543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99">
                <a:solidFill>
                  <a:srgbClr val="666666"/>
                </a:solidFill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839856" y="5836269"/>
            <a:ext cx="3165862" cy="246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C7000B"/>
                </a:solidFill>
              </a:rPr>
              <a:t>Just </a:t>
            </a:r>
            <a:r>
              <a:rPr lang="en-US" altLang="zh-CN" sz="1000" b="1" dirty="0">
                <a:solidFill>
                  <a:srgbClr val="C7000B"/>
                </a:solidFill>
              </a:rPr>
              <a:t>20 seconds to restore </a:t>
            </a:r>
            <a:r>
              <a:rPr lang="en-US" sz="1000" b="1" dirty="0">
                <a:solidFill>
                  <a:srgbClr val="C7000B"/>
                </a:solidFill>
              </a:rPr>
              <a:t>1 TB of data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888049" y="4380258"/>
            <a:ext cx="3177105" cy="1061188"/>
            <a:chOff x="849951" y="4559990"/>
            <a:chExt cx="3167099" cy="1148860"/>
          </a:xfrm>
        </p:grpSpPr>
        <p:sp>
          <p:nvSpPr>
            <p:cNvPr id="50" name="文本框 28"/>
            <p:cNvSpPr txBox="1"/>
            <p:nvPr/>
          </p:nvSpPr>
          <p:spPr>
            <a:xfrm>
              <a:off x="1036642" y="4579633"/>
              <a:ext cx="1422801" cy="1493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034">
                <a:lnSpc>
                  <a:spcPct val="120000"/>
                </a:lnSpc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Backup bandwidth </a:t>
              </a:r>
              <a:r>
                <a:rPr lang="en-US" sz="700" dirty="0">
                  <a:solidFill>
                    <a:schemeClr val="bg1"/>
                  </a:solidFill>
                </a:rPr>
                <a:t>(TB/</a:t>
              </a:r>
              <a:r>
                <a:rPr lang="en-US" sz="700" dirty="0" err="1">
                  <a:solidFill>
                    <a:schemeClr val="bg1"/>
                  </a:solidFill>
                </a:rPr>
                <a:t>hr</a:t>
              </a:r>
              <a:r>
                <a:rPr lang="en-US" sz="7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51" name="30%"/>
            <p:cNvSpPr txBox="1"/>
            <p:nvPr/>
          </p:nvSpPr>
          <p:spPr>
            <a:xfrm>
              <a:off x="1409390" y="5084154"/>
              <a:ext cx="150682" cy="1748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 defTabSz="1187798">
                <a:defRPr sz="8000" b="1">
                  <a:solidFill>
                    <a:srgbClr val="FFAA00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lvl1pPr>
            </a:lstStyle>
            <a:p>
              <a:pPr>
                <a:defRPr/>
              </a:pPr>
              <a:r>
                <a:rPr lang="en-US" sz="1050" dirty="0">
                  <a:solidFill>
                    <a:srgbClr val="EA0029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3x</a:t>
              </a:r>
            </a:p>
          </p:txBody>
        </p:sp>
        <p:sp>
          <p:nvSpPr>
            <p:cNvPr id="52" name="TaiShan 2280"/>
            <p:cNvSpPr txBox="1"/>
            <p:nvPr/>
          </p:nvSpPr>
          <p:spPr>
            <a:xfrm>
              <a:off x="971898" y="5575619"/>
              <a:ext cx="519614" cy="1332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ctr" defTabSz="1828955">
                <a:lnSpc>
                  <a:spcPts val="3400"/>
                </a:lnSpc>
                <a:defRPr sz="2400">
                  <a:solidFill>
                    <a:srgbClr val="FFFFFF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Vendor E</a:t>
              </a:r>
            </a:p>
          </p:txBody>
        </p:sp>
        <p:sp>
          <p:nvSpPr>
            <p:cNvPr id="53" name="TaiShan 2280"/>
            <p:cNvSpPr txBox="1"/>
            <p:nvPr/>
          </p:nvSpPr>
          <p:spPr>
            <a:xfrm>
              <a:off x="1591603" y="5575620"/>
              <a:ext cx="762100" cy="1332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ctr" defTabSz="1828955">
                <a:lnSpc>
                  <a:spcPts val="3400"/>
                </a:lnSpc>
                <a:defRPr sz="2400">
                  <a:solidFill>
                    <a:srgbClr val="FFFFFF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OceanProtect</a:t>
              </a:r>
            </a:p>
          </p:txBody>
        </p:sp>
        <p:sp>
          <p:nvSpPr>
            <p:cNvPr id="54" name="矩形 51"/>
            <p:cNvSpPr/>
            <p:nvPr/>
          </p:nvSpPr>
          <p:spPr>
            <a:xfrm>
              <a:off x="1036642" y="5384366"/>
              <a:ext cx="390124" cy="157211"/>
            </a:xfrm>
            <a:prstGeom prst="rect">
              <a:avLst/>
            </a:prstGeom>
            <a:solidFill>
              <a:srgbClr val="EBEBEB">
                <a:lumMod val="90000"/>
              </a:srgbClr>
            </a:solidFill>
            <a:ln w="12700">
              <a:miter lim="400000"/>
            </a:ln>
          </p:spPr>
          <p:txBody>
            <a:bodyPr lIns="67577" tIns="67577" rIns="67577" bIns="67577" anchor="ctr"/>
            <a:lstStyle/>
            <a:p>
              <a:pPr defTabSz="1351574">
                <a:defRPr sz="7100">
                  <a:solidFill>
                    <a:srgbClr val="1D1D1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7997" kern="0" dirty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矩形 60"/>
            <p:cNvSpPr/>
            <p:nvPr/>
          </p:nvSpPr>
          <p:spPr>
            <a:xfrm>
              <a:off x="1777590" y="5033986"/>
              <a:ext cx="390124" cy="507593"/>
            </a:xfrm>
            <a:prstGeom prst="rect">
              <a:avLst/>
            </a:prstGeom>
            <a:solidFill>
              <a:srgbClr val="C7000B"/>
            </a:solidFill>
            <a:ln w="12700">
              <a:miter lim="400000"/>
            </a:ln>
          </p:spPr>
          <p:txBody>
            <a:bodyPr lIns="67577" tIns="67577" rIns="67577" bIns="67577" anchor="ctr"/>
            <a:lstStyle/>
            <a:p>
              <a:pPr defTabSz="1351574">
                <a:defRPr/>
              </a:pPr>
              <a:endParaRPr sz="1999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56" name="TaiShan 2280"/>
            <p:cNvSpPr txBox="1"/>
            <p:nvPr/>
          </p:nvSpPr>
          <p:spPr>
            <a:xfrm>
              <a:off x="1845510" y="4812386"/>
              <a:ext cx="254284" cy="1748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ctr" defTabSz="1828955">
                <a:lnSpc>
                  <a:spcPts val="3400"/>
                </a:lnSpc>
                <a:defRPr sz="2400">
                  <a:solidFill>
                    <a:srgbClr val="FFFFFF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sz="1050" dirty="0">
                  <a:solidFill>
                    <a:srgbClr val="EA0029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155</a:t>
              </a:r>
            </a:p>
          </p:txBody>
        </p:sp>
        <p:sp>
          <p:nvSpPr>
            <p:cNvPr id="57" name="文本框 28"/>
            <p:cNvSpPr txBox="1"/>
            <p:nvPr/>
          </p:nvSpPr>
          <p:spPr>
            <a:xfrm>
              <a:off x="2699515" y="4559990"/>
              <a:ext cx="1231598" cy="1493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034">
                <a:lnSpc>
                  <a:spcPct val="120000"/>
                </a:lnSpc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Restore bandwidth (</a:t>
              </a:r>
              <a:r>
                <a:rPr lang="en-US" altLang="zh-CN" sz="700" dirty="0">
                  <a:solidFill>
                    <a:schemeClr val="bg1"/>
                  </a:solidFill>
                </a:rPr>
                <a:t>TB/</a:t>
              </a:r>
              <a:r>
                <a:rPr lang="en-US" altLang="zh-CN" sz="700" dirty="0" err="1">
                  <a:solidFill>
                    <a:schemeClr val="bg1"/>
                  </a:solidFill>
                </a:rPr>
                <a:t>hr</a:t>
              </a:r>
              <a:r>
                <a:rPr lang="en-US" altLang="zh-CN" sz="7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58" name="30%"/>
            <p:cNvSpPr txBox="1"/>
            <p:nvPr/>
          </p:nvSpPr>
          <p:spPr>
            <a:xfrm>
              <a:off x="3072034" y="5084154"/>
              <a:ext cx="150682" cy="1748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 defTabSz="1187798">
                <a:defRPr sz="8000" b="1">
                  <a:solidFill>
                    <a:srgbClr val="FFAA00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lvl1pPr>
            </a:lstStyle>
            <a:p>
              <a:pPr>
                <a:defRPr/>
              </a:pPr>
              <a:r>
                <a:rPr lang="en-US" sz="1050" dirty="0">
                  <a:solidFill>
                    <a:srgbClr val="EA0029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5x</a:t>
              </a:r>
            </a:p>
          </p:txBody>
        </p:sp>
        <p:sp>
          <p:nvSpPr>
            <p:cNvPr id="59" name="TaiShan 2280"/>
            <p:cNvSpPr txBox="1"/>
            <p:nvPr/>
          </p:nvSpPr>
          <p:spPr>
            <a:xfrm>
              <a:off x="2634541" y="5575620"/>
              <a:ext cx="519614" cy="1332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ctr" defTabSz="1828955">
                <a:lnSpc>
                  <a:spcPts val="3400"/>
                </a:lnSpc>
                <a:defRPr sz="2400">
                  <a:solidFill>
                    <a:srgbClr val="FFFFFF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Vendor E</a:t>
              </a:r>
            </a:p>
          </p:txBody>
        </p:sp>
        <p:sp>
          <p:nvSpPr>
            <p:cNvPr id="60" name="TaiShan 2280"/>
            <p:cNvSpPr txBox="1"/>
            <p:nvPr/>
          </p:nvSpPr>
          <p:spPr>
            <a:xfrm>
              <a:off x="3254246" y="5575620"/>
              <a:ext cx="762100" cy="1332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ctr" defTabSz="1828955">
                <a:lnSpc>
                  <a:spcPts val="3400"/>
                </a:lnSpc>
                <a:defRPr sz="2400">
                  <a:solidFill>
                    <a:srgbClr val="FFFFFF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OceanProtect</a:t>
              </a:r>
            </a:p>
          </p:txBody>
        </p:sp>
        <p:sp>
          <p:nvSpPr>
            <p:cNvPr id="61" name="矩形 51"/>
            <p:cNvSpPr/>
            <p:nvPr/>
          </p:nvSpPr>
          <p:spPr>
            <a:xfrm>
              <a:off x="2699286" y="5452015"/>
              <a:ext cx="390124" cy="89564"/>
            </a:xfrm>
            <a:prstGeom prst="rect">
              <a:avLst/>
            </a:prstGeom>
            <a:solidFill>
              <a:srgbClr val="EBEBEB">
                <a:lumMod val="90000"/>
              </a:srgbClr>
            </a:solidFill>
            <a:ln w="12700">
              <a:miter lim="400000"/>
            </a:ln>
          </p:spPr>
          <p:txBody>
            <a:bodyPr lIns="67577" tIns="67577" rIns="67577" bIns="67577" anchor="ctr"/>
            <a:lstStyle/>
            <a:p>
              <a:pPr defTabSz="1351574">
                <a:defRPr sz="7100">
                  <a:solidFill>
                    <a:srgbClr val="1D1D1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999" kern="0" dirty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矩形 60"/>
            <p:cNvSpPr/>
            <p:nvPr/>
          </p:nvSpPr>
          <p:spPr>
            <a:xfrm>
              <a:off x="3440234" y="5045027"/>
              <a:ext cx="390124" cy="496552"/>
            </a:xfrm>
            <a:prstGeom prst="rect">
              <a:avLst/>
            </a:prstGeom>
            <a:solidFill>
              <a:srgbClr val="C7000B"/>
            </a:solidFill>
            <a:ln w="12700">
              <a:miter lim="400000"/>
            </a:ln>
          </p:spPr>
          <p:txBody>
            <a:bodyPr lIns="67577" tIns="67577" rIns="67577" bIns="67577" anchor="ctr"/>
            <a:lstStyle/>
            <a:p>
              <a:pPr defTabSz="1351574">
                <a:defRPr/>
              </a:pPr>
              <a:endParaRPr sz="1999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63" name="TaiShan 2280"/>
            <p:cNvSpPr txBox="1"/>
            <p:nvPr/>
          </p:nvSpPr>
          <p:spPr>
            <a:xfrm>
              <a:off x="3506188" y="4811590"/>
              <a:ext cx="258216" cy="1748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ctr" defTabSz="1828955">
                <a:lnSpc>
                  <a:spcPts val="3400"/>
                </a:lnSpc>
                <a:defRPr sz="2400">
                  <a:solidFill>
                    <a:srgbClr val="FFFFFF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sz="1050" dirty="0">
                  <a:solidFill>
                    <a:srgbClr val="EA0029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172</a:t>
              </a: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849951" y="5545389"/>
              <a:ext cx="1503751" cy="0"/>
            </a:xfrm>
            <a:prstGeom prst="line">
              <a:avLst/>
            </a:prstGeom>
            <a:ln w="3175">
              <a:solidFill>
                <a:schemeClr val="tx2">
                  <a:lumMod val="50000"/>
                </a:schemeClr>
              </a:solidFill>
            </a:ln>
          </p:spPr>
        </p:cxnSp>
        <p:cxnSp>
          <p:nvCxnSpPr>
            <p:cNvPr id="65" name="直接连接符 64"/>
            <p:cNvCxnSpPr/>
            <p:nvPr/>
          </p:nvCxnSpPr>
          <p:spPr>
            <a:xfrm>
              <a:off x="2513299" y="5545389"/>
              <a:ext cx="1503751" cy="0"/>
            </a:xfrm>
            <a:prstGeom prst="line">
              <a:avLst/>
            </a:prstGeom>
            <a:ln w="3175">
              <a:solidFill>
                <a:schemeClr val="tx2">
                  <a:lumMod val="50000"/>
                </a:schemeClr>
              </a:solidFill>
            </a:ln>
          </p:spPr>
        </p:cxnSp>
      </p:grpSp>
      <p:grpSp>
        <p:nvGrpSpPr>
          <p:cNvPr id="66" name="组合 65"/>
          <p:cNvGrpSpPr/>
          <p:nvPr/>
        </p:nvGrpSpPr>
        <p:grpSpPr>
          <a:xfrm>
            <a:off x="2577247" y="1620617"/>
            <a:ext cx="6722238" cy="1526704"/>
            <a:chOff x="691084" y="1894725"/>
            <a:chExt cx="6305017" cy="1431948"/>
          </a:xfrm>
        </p:grpSpPr>
        <p:grpSp>
          <p:nvGrpSpPr>
            <p:cNvPr id="67" name="组合 29"/>
            <p:cNvGrpSpPr>
              <a:grpSpLocks/>
            </p:cNvGrpSpPr>
            <p:nvPr/>
          </p:nvGrpSpPr>
          <p:grpSpPr bwMode="auto">
            <a:xfrm>
              <a:off x="691084" y="2878128"/>
              <a:ext cx="6299302" cy="391334"/>
              <a:chOff x="437763" y="3816248"/>
              <a:chExt cx="8164901" cy="520899"/>
            </a:xfrm>
          </p:grpSpPr>
          <p:sp>
            <p:nvSpPr>
              <p:cNvPr id="85" name="Freeform 30"/>
              <p:cNvSpPr/>
              <p:nvPr/>
            </p:nvSpPr>
            <p:spPr bwMode="auto">
              <a:xfrm>
                <a:off x="437763" y="3816248"/>
                <a:ext cx="8164901" cy="520899"/>
              </a:xfrm>
              <a:custGeom>
                <a:avLst/>
                <a:gdLst/>
                <a:ahLst/>
                <a:cxnLst>
                  <a:cxn ang="0">
                    <a:pos x="7443" y="0"/>
                  </a:cxn>
                  <a:cxn ang="0">
                    <a:pos x="7218" y="0"/>
                  </a:cxn>
                  <a:cxn ang="0">
                    <a:pos x="6441" y="0"/>
                  </a:cxn>
                  <a:cxn ang="0">
                    <a:pos x="848" y="0"/>
                  </a:cxn>
                  <a:cxn ang="0">
                    <a:pos x="0" y="494"/>
                  </a:cxn>
                  <a:cxn ang="0">
                    <a:pos x="6441" y="494"/>
                  </a:cxn>
                  <a:cxn ang="0">
                    <a:pos x="7218" y="494"/>
                  </a:cxn>
                  <a:cxn ang="0">
                    <a:pos x="8291" y="494"/>
                  </a:cxn>
                  <a:cxn ang="0">
                    <a:pos x="7443" y="0"/>
                  </a:cxn>
                </a:cxnLst>
                <a:rect l="0" t="0" r="r" b="b"/>
                <a:pathLst>
                  <a:path w="8291" h="494">
                    <a:moveTo>
                      <a:pt x="7443" y="0"/>
                    </a:moveTo>
                    <a:lnTo>
                      <a:pt x="7218" y="0"/>
                    </a:lnTo>
                    <a:lnTo>
                      <a:pt x="6441" y="0"/>
                    </a:lnTo>
                    <a:lnTo>
                      <a:pt x="848" y="0"/>
                    </a:lnTo>
                    <a:lnTo>
                      <a:pt x="0" y="494"/>
                    </a:lnTo>
                    <a:lnTo>
                      <a:pt x="6441" y="494"/>
                    </a:lnTo>
                    <a:lnTo>
                      <a:pt x="7218" y="494"/>
                    </a:lnTo>
                    <a:lnTo>
                      <a:pt x="8291" y="494"/>
                    </a:lnTo>
                    <a:lnTo>
                      <a:pt x="7443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60000"/>
                      <a:lumOff val="40000"/>
                      <a:alpha val="20000"/>
                    </a:schemeClr>
                  </a:gs>
                  <a:gs pos="0">
                    <a:schemeClr val="bg1">
                      <a:lumMod val="60000"/>
                      <a:lumOff val="40000"/>
                      <a:alpha val="0"/>
                    </a:schemeClr>
                  </a:gs>
                </a:gsLst>
                <a:lin ang="5400000" scaled="0"/>
              </a:gradFill>
              <a:ln w="3175">
                <a:gradFill>
                  <a:gsLst>
                    <a:gs pos="100000">
                      <a:schemeClr val="bg1">
                        <a:lumMod val="60000"/>
                        <a:lumOff val="40000"/>
                        <a:alpha val="30000"/>
                      </a:schemeClr>
                    </a:gs>
                    <a:gs pos="0">
                      <a:schemeClr val="bg1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799" noProof="1">
                  <a:solidFill>
                    <a:srgbClr val="C7000B"/>
                  </a:solidFill>
                  <a:cs typeface="Arial" pitchFamily="34" charset="0"/>
                </a:endParaRPr>
              </a:p>
            </p:txBody>
          </p:sp>
          <p:cxnSp>
            <p:nvCxnSpPr>
              <p:cNvPr id="86" name="直接连接符 31"/>
              <p:cNvCxnSpPr>
                <a:cxnSpLocks noChangeShapeType="1"/>
              </p:cNvCxnSpPr>
              <p:nvPr/>
            </p:nvCxnSpPr>
            <p:spPr bwMode="auto">
              <a:xfrm>
                <a:off x="453832" y="4333769"/>
                <a:ext cx="8132764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</p:cxnSp>
        </p:grpSp>
        <p:sp>
          <p:nvSpPr>
            <p:cNvPr id="68" name="梯形 67"/>
            <p:cNvSpPr/>
            <p:nvPr/>
          </p:nvSpPr>
          <p:spPr>
            <a:xfrm rot="10800000">
              <a:off x="703894" y="3271430"/>
              <a:ext cx="6274096" cy="55243"/>
            </a:xfrm>
            <a:prstGeom prst="trapezoid">
              <a:avLst>
                <a:gd name="adj" fmla="val 48405"/>
              </a:avLst>
            </a:prstGeom>
            <a:gradFill>
              <a:gsLst>
                <a:gs pos="100000">
                  <a:schemeClr val="bg1">
                    <a:lumMod val="60000"/>
                    <a:lumOff val="40000"/>
                    <a:alpha val="20000"/>
                  </a:schemeClr>
                </a:gs>
                <a:gs pos="0">
                  <a:schemeClr val="bg1">
                    <a:lumMod val="60000"/>
                    <a:lumOff val="40000"/>
                    <a:alpha val="0"/>
                  </a:schemeClr>
                </a:gs>
              </a:gsLst>
              <a:lin ang="5400000" scaled="0"/>
            </a:gradFill>
            <a:ln w="3175">
              <a:gradFill>
                <a:gsLst>
                  <a:gs pos="100000">
                    <a:schemeClr val="bg1">
                      <a:lumMod val="60000"/>
                      <a:lumOff val="40000"/>
                      <a:alpha val="30000"/>
                    </a:schemeClr>
                  </a:gs>
                  <a:gs pos="0">
                    <a:schemeClr val="bg1">
                      <a:lumMod val="60000"/>
                      <a:lumOff val="40000"/>
                      <a:alpha val="0"/>
                    </a:schemeClr>
                  </a:gs>
                </a:gsLst>
                <a:lin ang="5400000" scaled="0"/>
              </a:gradFill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rgbClr val="C7000B"/>
                </a:solidFill>
                <a:cs typeface="Arial" pitchFamily="34" charset="0"/>
              </a:endParaRPr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" t="6704" b="2151"/>
            <a:stretch/>
          </p:blipFill>
          <p:spPr>
            <a:xfrm>
              <a:off x="1271699" y="2466001"/>
              <a:ext cx="5138073" cy="676275"/>
            </a:xfrm>
            <a:prstGeom prst="rect">
              <a:avLst/>
            </a:prstGeom>
          </p:spPr>
        </p:pic>
        <p:grpSp>
          <p:nvGrpSpPr>
            <p:cNvPr id="70" name="组合 69"/>
            <p:cNvGrpSpPr/>
            <p:nvPr/>
          </p:nvGrpSpPr>
          <p:grpSpPr>
            <a:xfrm>
              <a:off x="3072034" y="2090060"/>
              <a:ext cx="1376856" cy="457200"/>
              <a:chOff x="1640418" y="1802122"/>
              <a:chExt cx="1376856" cy="457200"/>
            </a:xfrm>
            <a:solidFill>
              <a:srgbClr val="C7000B"/>
            </a:solidFill>
          </p:grpSpPr>
          <p:cxnSp>
            <p:nvCxnSpPr>
              <p:cNvPr id="83" name="直接连接符 82"/>
              <p:cNvCxnSpPr/>
              <p:nvPr/>
            </p:nvCxnSpPr>
            <p:spPr>
              <a:xfrm>
                <a:off x="2585829" y="1802122"/>
                <a:ext cx="431445" cy="457200"/>
              </a:xfrm>
              <a:prstGeom prst="line">
                <a:avLst/>
              </a:prstGeom>
              <a:grpFill/>
              <a:ln w="3175" cap="flat" cmpd="sng" algn="ctr">
                <a:solidFill>
                  <a:srgbClr val="C7000B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直接连接符 83"/>
              <p:cNvCxnSpPr/>
              <p:nvPr/>
            </p:nvCxnSpPr>
            <p:spPr>
              <a:xfrm flipH="1">
                <a:off x="1640418" y="1804424"/>
                <a:ext cx="950640" cy="0"/>
              </a:xfrm>
              <a:prstGeom prst="line">
                <a:avLst/>
              </a:prstGeom>
              <a:grpFill/>
              <a:ln w="3175" cap="flat" cmpd="sng" algn="ctr">
                <a:solidFill>
                  <a:srgbClr val="C7000B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1" name="椭圆 70"/>
            <p:cNvSpPr/>
            <p:nvPr/>
          </p:nvSpPr>
          <p:spPr>
            <a:xfrm flipV="1">
              <a:off x="4385747" y="2487455"/>
              <a:ext cx="67505" cy="67505"/>
            </a:xfrm>
            <a:prstGeom prst="ellipse">
              <a:avLst/>
            </a:prstGeom>
            <a:solidFill>
              <a:srgbClr val="C7000B"/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tIns="89965" bIns="89965" rtlCol="0" anchor="ctr"/>
            <a:lstStyle/>
            <a:p>
              <a:pPr algn="ctr" defTabSz="914034">
                <a:defRPr/>
              </a:pPr>
              <a:endParaRPr lang="zh-CN" altLang="en-US" sz="1799" kern="0">
                <a:solidFill>
                  <a:srgbClr val="666666"/>
                </a:solidFill>
                <a:ea typeface="等线"/>
              </a:endParaRPr>
            </a:p>
          </p:txBody>
        </p:sp>
        <p:sp>
          <p:nvSpPr>
            <p:cNvPr id="72" name="文本框 239"/>
            <p:cNvSpPr txBox="1"/>
            <p:nvPr/>
          </p:nvSpPr>
          <p:spPr>
            <a:xfrm>
              <a:off x="3029981" y="1894725"/>
              <a:ext cx="1122685" cy="1587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034">
                <a:spcAft>
                  <a:spcPts val="300"/>
                </a:spcAft>
              </a:pPr>
              <a:r>
                <a:rPr lang="en-US" sz="1100" b="1" dirty="0" err="1">
                  <a:solidFill>
                    <a:schemeClr val="bg1"/>
                  </a:solidFill>
                </a:rPr>
                <a:t>OceanProtect</a:t>
              </a:r>
              <a:r>
                <a:rPr lang="en-US" sz="1100" b="1" dirty="0">
                  <a:solidFill>
                    <a:schemeClr val="bg1"/>
                  </a:solidFill>
                </a:rPr>
                <a:t> X9000</a:t>
              </a: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5320917" y="2537124"/>
              <a:ext cx="1675184" cy="310879"/>
              <a:chOff x="2991302" y="1938897"/>
              <a:chExt cx="1675184" cy="310879"/>
            </a:xfrm>
            <a:solidFill>
              <a:srgbClr val="C7000B"/>
            </a:solidFill>
          </p:grpSpPr>
          <p:cxnSp>
            <p:nvCxnSpPr>
              <p:cNvPr id="81" name="直接连接符 80"/>
              <p:cNvCxnSpPr/>
              <p:nvPr/>
            </p:nvCxnSpPr>
            <p:spPr>
              <a:xfrm flipH="1">
                <a:off x="2991302" y="1938897"/>
                <a:ext cx="289301" cy="310879"/>
              </a:xfrm>
              <a:prstGeom prst="line">
                <a:avLst/>
              </a:prstGeom>
              <a:grpFill/>
              <a:ln w="3175" cap="flat" cmpd="sng" algn="ctr">
                <a:solidFill>
                  <a:srgbClr val="C7000B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2" name="直接连接符 81"/>
              <p:cNvCxnSpPr/>
              <p:nvPr/>
            </p:nvCxnSpPr>
            <p:spPr>
              <a:xfrm flipH="1">
                <a:off x="3276159" y="1940745"/>
                <a:ext cx="1390327" cy="0"/>
              </a:xfrm>
              <a:prstGeom prst="line">
                <a:avLst/>
              </a:prstGeom>
              <a:grpFill/>
              <a:ln w="3175" cap="flat" cmpd="sng" algn="ctr">
                <a:solidFill>
                  <a:srgbClr val="C7000B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4" name="椭圆 73"/>
            <p:cNvSpPr/>
            <p:nvPr/>
          </p:nvSpPr>
          <p:spPr>
            <a:xfrm flipV="1">
              <a:off x="5284222" y="2797744"/>
              <a:ext cx="67505" cy="67505"/>
            </a:xfrm>
            <a:prstGeom prst="ellipse">
              <a:avLst/>
            </a:prstGeom>
            <a:solidFill>
              <a:srgbClr val="C7000B"/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tIns="89965" bIns="89965" rtlCol="0" anchor="ctr"/>
            <a:lstStyle/>
            <a:p>
              <a:pPr algn="ctr" defTabSz="914034">
                <a:defRPr/>
              </a:pPr>
              <a:endParaRPr lang="zh-CN" altLang="en-US" sz="1799" kern="0">
                <a:solidFill>
                  <a:srgbClr val="666666"/>
                </a:solidFill>
                <a:ea typeface="等线"/>
              </a:endParaRPr>
            </a:p>
          </p:txBody>
        </p:sp>
        <p:sp>
          <p:nvSpPr>
            <p:cNvPr id="75" name="文本框 240"/>
            <p:cNvSpPr txBox="1"/>
            <p:nvPr/>
          </p:nvSpPr>
          <p:spPr>
            <a:xfrm>
              <a:off x="5605774" y="2324323"/>
              <a:ext cx="1122685" cy="1587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034">
                <a:spcAft>
                  <a:spcPts val="300"/>
                </a:spcAft>
              </a:pPr>
              <a:r>
                <a:rPr lang="en-US" sz="1100" b="1" dirty="0" err="1">
                  <a:solidFill>
                    <a:schemeClr val="bg1"/>
                  </a:solidFill>
                </a:rPr>
                <a:t>OceanProtect</a:t>
              </a:r>
              <a:r>
                <a:rPr lang="en-US" sz="1100" b="1" dirty="0">
                  <a:solidFill>
                    <a:schemeClr val="bg1"/>
                  </a:solidFill>
                </a:rPr>
                <a:t> X6000</a:t>
              </a: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846977" y="2390678"/>
              <a:ext cx="1590254" cy="457200"/>
              <a:chOff x="1415590" y="1802122"/>
              <a:chExt cx="1590254" cy="457200"/>
            </a:xfrm>
            <a:solidFill>
              <a:srgbClr val="C7000B"/>
            </a:solidFill>
          </p:grpSpPr>
          <p:cxnSp>
            <p:nvCxnSpPr>
              <p:cNvPr id="79" name="直接连接符 78"/>
              <p:cNvCxnSpPr/>
              <p:nvPr/>
            </p:nvCxnSpPr>
            <p:spPr>
              <a:xfrm>
                <a:off x="2574399" y="1802122"/>
                <a:ext cx="431445" cy="457200"/>
              </a:xfrm>
              <a:prstGeom prst="line">
                <a:avLst/>
              </a:prstGeom>
              <a:grpFill/>
              <a:ln w="3175" cap="flat" cmpd="sng" algn="ctr">
                <a:solidFill>
                  <a:srgbClr val="C7000B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直接连接符 79"/>
              <p:cNvCxnSpPr/>
              <p:nvPr/>
            </p:nvCxnSpPr>
            <p:spPr>
              <a:xfrm flipH="1">
                <a:off x="1415590" y="1804425"/>
                <a:ext cx="1162967" cy="0"/>
              </a:xfrm>
              <a:prstGeom prst="line">
                <a:avLst/>
              </a:prstGeom>
              <a:grpFill/>
              <a:ln w="3175" cap="flat" cmpd="sng" algn="ctr">
                <a:solidFill>
                  <a:srgbClr val="C7000B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7" name="椭圆 76"/>
            <p:cNvSpPr/>
            <p:nvPr/>
          </p:nvSpPr>
          <p:spPr>
            <a:xfrm flipV="1">
              <a:off x="2385906" y="2814251"/>
              <a:ext cx="67505" cy="67505"/>
            </a:xfrm>
            <a:prstGeom prst="ellipse">
              <a:avLst/>
            </a:prstGeom>
            <a:solidFill>
              <a:srgbClr val="C7000B"/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tIns="89965" bIns="89965" rtlCol="0" anchor="ctr"/>
            <a:lstStyle/>
            <a:p>
              <a:pPr algn="ctr" defTabSz="914034"/>
              <a:endParaRPr lang="zh-CN" altLang="en-US" sz="1799" kern="0">
                <a:solidFill>
                  <a:srgbClr val="666666"/>
                </a:solidFill>
                <a:ea typeface="等线"/>
              </a:endParaRPr>
            </a:p>
          </p:txBody>
        </p:sp>
        <p:sp>
          <p:nvSpPr>
            <p:cNvPr id="78" name="文本框 247"/>
            <p:cNvSpPr txBox="1"/>
            <p:nvPr/>
          </p:nvSpPr>
          <p:spPr>
            <a:xfrm>
              <a:off x="751907" y="2194199"/>
              <a:ext cx="1122685" cy="1587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034">
                <a:spcAft>
                  <a:spcPts val="300"/>
                </a:spcAft>
              </a:pPr>
              <a:r>
                <a:rPr lang="en-US" sz="1100" b="1" dirty="0" err="1">
                  <a:solidFill>
                    <a:schemeClr val="bg1"/>
                  </a:solidFill>
                </a:rPr>
                <a:t>OceanProtect</a:t>
              </a:r>
              <a:r>
                <a:rPr lang="en-US" sz="1100" b="1" dirty="0">
                  <a:solidFill>
                    <a:schemeClr val="bg1"/>
                  </a:solidFill>
                </a:rPr>
                <a:t> X8000</a:t>
              </a:r>
            </a:p>
          </p:txBody>
        </p:sp>
      </p:grpSp>
      <p:pic>
        <p:nvPicPr>
          <p:cNvPr id="88" name="Picture 26" descr="C:\Users\nelsone-pc01\Desktop\手环\4.png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79007" y="2992195"/>
            <a:ext cx="3918717" cy="1882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圆角矩形 90"/>
          <p:cNvSpPr/>
          <p:nvPr/>
        </p:nvSpPr>
        <p:spPr>
          <a:xfrm>
            <a:off x="9631388" y="4536848"/>
            <a:ext cx="611082" cy="187644"/>
          </a:xfrm>
          <a:prstGeom prst="roundRect">
            <a:avLst>
              <a:gd name="adj" fmla="val 2176"/>
            </a:avLst>
          </a:prstGeom>
          <a:solidFill>
            <a:schemeClr val="tx2">
              <a:lumMod val="95000"/>
            </a:schemeClr>
          </a:solidFill>
          <a:ln w="3175" cap="flat" cmpd="sng" algn="ctr">
            <a:solidFill>
              <a:srgbClr val="666666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square" lIns="35986" tIns="35986" rIns="35986" bIns="35986" rtlCol="0" anchor="t" anchorCtr="0">
            <a:noAutofit/>
          </a:bodyPr>
          <a:lstStyle/>
          <a:p>
            <a:pPr algn="ctr" defTabSz="106846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000" b="1" kern="0" dirty="0">
              <a:solidFill>
                <a:srgbClr val="1D1D1A"/>
              </a:solidFill>
              <a:latin typeface="微软雅黑" panose="020B0503020204020204" pitchFamily="34" charset="-122"/>
              <a:sym typeface="Huawei Sans" panose="020C0503030203020204" pitchFamily="34" charset="0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10503008" y="4533285"/>
            <a:ext cx="611082" cy="187644"/>
          </a:xfrm>
          <a:prstGeom prst="roundRect">
            <a:avLst>
              <a:gd name="adj" fmla="val 2176"/>
            </a:avLst>
          </a:prstGeom>
          <a:solidFill>
            <a:schemeClr val="tx2">
              <a:lumMod val="95000"/>
            </a:schemeClr>
          </a:solidFill>
          <a:ln w="3175" cap="flat" cmpd="sng" algn="ctr">
            <a:solidFill>
              <a:srgbClr val="666666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square" lIns="35986" tIns="35986" rIns="35986" bIns="35986" rtlCol="0" anchor="t" anchorCtr="0">
            <a:noAutofit/>
          </a:bodyPr>
          <a:lstStyle/>
          <a:p>
            <a:pPr algn="ctr" defTabSz="1068463" fontAlgn="base">
              <a:spcBef>
                <a:spcPct val="0"/>
              </a:spcBef>
              <a:spcAft>
                <a:spcPct val="0"/>
              </a:spcAft>
            </a:pPr>
            <a:endParaRPr lang="en-US" altLang="zh-CN" sz="1000" b="1" kern="0" dirty="0">
              <a:solidFill>
                <a:srgbClr val="1D1D1A"/>
              </a:solidFill>
              <a:latin typeface="微软雅黑" panose="020B0503020204020204" pitchFamily="34" charset="-122"/>
              <a:sym typeface="Huawei Sans" panose="020C0503030203020204" pitchFamily="34" charset="0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10147111" y="4517459"/>
            <a:ext cx="416291" cy="236937"/>
            <a:chOff x="3177536" y="2169223"/>
            <a:chExt cx="700559" cy="552506"/>
          </a:xfrm>
        </p:grpSpPr>
        <p:sp>
          <p:nvSpPr>
            <p:cNvPr id="94" name="右弧形箭头 93"/>
            <p:cNvSpPr/>
            <p:nvPr/>
          </p:nvSpPr>
          <p:spPr>
            <a:xfrm rot="16200000">
              <a:off x="3425387" y="1956387"/>
              <a:ext cx="236931" cy="662604"/>
            </a:xfrm>
            <a:prstGeom prst="curvedLef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  <a:alpha val="0"/>
                  </a:schemeClr>
                </a:gs>
                <a:gs pos="74000">
                  <a:srgbClr val="C7000B"/>
                </a:gs>
                <a:gs pos="83000">
                  <a:srgbClr val="C7000B"/>
                </a:gs>
                <a:gs pos="100000">
                  <a:srgbClr val="C7000B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100">
                <a:solidFill>
                  <a:srgbClr val="1D1D1A"/>
                </a:solidFill>
              </a:endParaRPr>
            </a:p>
          </p:txBody>
        </p:sp>
        <p:sp>
          <p:nvSpPr>
            <p:cNvPr id="95" name="右弧形箭头 94"/>
            <p:cNvSpPr/>
            <p:nvPr/>
          </p:nvSpPr>
          <p:spPr>
            <a:xfrm rot="5400000">
              <a:off x="3420114" y="2263747"/>
              <a:ext cx="215404" cy="700559"/>
            </a:xfrm>
            <a:prstGeom prst="curvedLef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  <a:alpha val="0"/>
                  </a:schemeClr>
                </a:gs>
                <a:gs pos="74000">
                  <a:srgbClr val="C7000B"/>
                </a:gs>
                <a:gs pos="83000">
                  <a:srgbClr val="C7000B"/>
                </a:gs>
                <a:gs pos="100000">
                  <a:srgbClr val="C7000B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100">
                <a:solidFill>
                  <a:srgbClr val="1D1D1A"/>
                </a:solidFill>
              </a:endParaRPr>
            </a:p>
          </p:txBody>
        </p:sp>
      </p:grpSp>
      <p:sp>
        <p:nvSpPr>
          <p:cNvPr id="97" name="文本框 129"/>
          <p:cNvSpPr txBox="1"/>
          <p:nvPr/>
        </p:nvSpPr>
        <p:spPr>
          <a:xfrm>
            <a:off x="10509207" y="4519435"/>
            <a:ext cx="728339" cy="2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Controller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98" name="等腰三角形 80"/>
          <p:cNvSpPr/>
          <p:nvPr/>
        </p:nvSpPr>
        <p:spPr>
          <a:xfrm>
            <a:off x="9636261" y="4781572"/>
            <a:ext cx="590521" cy="140023"/>
          </a:xfrm>
          <a:custGeom>
            <a:avLst/>
            <a:gdLst>
              <a:gd name="connsiteX0" fmla="*/ 0 w 965346"/>
              <a:gd name="connsiteY0" fmla="*/ 670003 h 670003"/>
              <a:gd name="connsiteX1" fmla="*/ 482673 w 965346"/>
              <a:gd name="connsiteY1" fmla="*/ 0 h 670003"/>
              <a:gd name="connsiteX2" fmla="*/ 965346 w 965346"/>
              <a:gd name="connsiteY2" fmla="*/ 670003 h 670003"/>
              <a:gd name="connsiteX3" fmla="*/ 0 w 965346"/>
              <a:gd name="connsiteY3" fmla="*/ 670003 h 670003"/>
              <a:gd name="connsiteX0" fmla="*/ 0 w 2711523"/>
              <a:gd name="connsiteY0" fmla="*/ 974803 h 974803"/>
              <a:gd name="connsiteX1" fmla="*/ 2711523 w 2711523"/>
              <a:gd name="connsiteY1" fmla="*/ 0 h 974803"/>
              <a:gd name="connsiteX2" fmla="*/ 965346 w 2711523"/>
              <a:gd name="connsiteY2" fmla="*/ 974803 h 974803"/>
              <a:gd name="connsiteX3" fmla="*/ 0 w 2711523"/>
              <a:gd name="connsiteY3" fmla="*/ 974803 h 974803"/>
              <a:gd name="connsiteX0" fmla="*/ 0 w 3073473"/>
              <a:gd name="connsiteY0" fmla="*/ 0 h 990600"/>
              <a:gd name="connsiteX1" fmla="*/ 3073473 w 3073473"/>
              <a:gd name="connsiteY1" fmla="*/ 15797 h 990600"/>
              <a:gd name="connsiteX2" fmla="*/ 1327296 w 3073473"/>
              <a:gd name="connsiteY2" fmla="*/ 990600 h 990600"/>
              <a:gd name="connsiteX3" fmla="*/ 0 w 3073473"/>
              <a:gd name="connsiteY3" fmla="*/ 0 h 990600"/>
              <a:gd name="connsiteX0" fmla="*/ 0 w 3073473"/>
              <a:gd name="connsiteY0" fmla="*/ 0 h 800100"/>
              <a:gd name="connsiteX1" fmla="*/ 3073473 w 3073473"/>
              <a:gd name="connsiteY1" fmla="*/ 15797 h 800100"/>
              <a:gd name="connsiteX2" fmla="*/ 2679846 w 3073473"/>
              <a:gd name="connsiteY2" fmla="*/ 800100 h 800100"/>
              <a:gd name="connsiteX3" fmla="*/ 0 w 3073473"/>
              <a:gd name="connsiteY3" fmla="*/ 0 h 800100"/>
              <a:gd name="connsiteX0" fmla="*/ 0 w 3073473"/>
              <a:gd name="connsiteY0" fmla="*/ 0 h 857250"/>
              <a:gd name="connsiteX1" fmla="*/ 3073473 w 3073473"/>
              <a:gd name="connsiteY1" fmla="*/ 15797 h 857250"/>
              <a:gd name="connsiteX2" fmla="*/ 2679846 w 3073473"/>
              <a:gd name="connsiteY2" fmla="*/ 857250 h 857250"/>
              <a:gd name="connsiteX3" fmla="*/ 0 w 3073473"/>
              <a:gd name="connsiteY3" fmla="*/ 0 h 857250"/>
              <a:gd name="connsiteX0" fmla="*/ 0 w 3416373"/>
              <a:gd name="connsiteY0" fmla="*/ 0 h 857250"/>
              <a:gd name="connsiteX1" fmla="*/ 3416373 w 3416373"/>
              <a:gd name="connsiteY1" fmla="*/ 15797 h 857250"/>
              <a:gd name="connsiteX2" fmla="*/ 2679846 w 3416373"/>
              <a:gd name="connsiteY2" fmla="*/ 857250 h 857250"/>
              <a:gd name="connsiteX3" fmla="*/ 0 w 3416373"/>
              <a:gd name="connsiteY3" fmla="*/ 0 h 857250"/>
              <a:gd name="connsiteX0" fmla="*/ 0 w 3225873"/>
              <a:gd name="connsiteY0" fmla="*/ 0 h 857250"/>
              <a:gd name="connsiteX1" fmla="*/ 3225873 w 3225873"/>
              <a:gd name="connsiteY1" fmla="*/ 15797 h 857250"/>
              <a:gd name="connsiteX2" fmla="*/ 2679846 w 3225873"/>
              <a:gd name="connsiteY2" fmla="*/ 857250 h 857250"/>
              <a:gd name="connsiteX3" fmla="*/ 0 w 3225873"/>
              <a:gd name="connsiteY3" fmla="*/ 0 h 857250"/>
              <a:gd name="connsiteX0" fmla="*/ 0 w 3244923"/>
              <a:gd name="connsiteY0" fmla="*/ 0 h 857250"/>
              <a:gd name="connsiteX1" fmla="*/ 3244923 w 3244923"/>
              <a:gd name="connsiteY1" fmla="*/ 15797 h 857250"/>
              <a:gd name="connsiteX2" fmla="*/ 2679846 w 3244923"/>
              <a:gd name="connsiteY2" fmla="*/ 857250 h 857250"/>
              <a:gd name="connsiteX3" fmla="*/ 0 w 3244923"/>
              <a:gd name="connsiteY3" fmla="*/ 0 h 857250"/>
              <a:gd name="connsiteX0" fmla="*/ 0 w 3244923"/>
              <a:gd name="connsiteY0" fmla="*/ 3253 h 860503"/>
              <a:gd name="connsiteX1" fmla="*/ 3244923 w 3244923"/>
              <a:gd name="connsiteY1" fmla="*/ 0 h 860503"/>
              <a:gd name="connsiteX2" fmla="*/ 2679846 w 3244923"/>
              <a:gd name="connsiteY2" fmla="*/ 860503 h 860503"/>
              <a:gd name="connsiteX3" fmla="*/ 0 w 3244923"/>
              <a:gd name="connsiteY3" fmla="*/ 3253 h 86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4923" h="860503">
                <a:moveTo>
                  <a:pt x="0" y="3253"/>
                </a:moveTo>
                <a:lnTo>
                  <a:pt x="3244923" y="0"/>
                </a:lnTo>
                <a:lnTo>
                  <a:pt x="2679846" y="860503"/>
                </a:lnTo>
                <a:lnTo>
                  <a:pt x="0" y="3253"/>
                </a:lnTo>
                <a:close/>
              </a:path>
            </a:pathLst>
          </a:custGeom>
          <a:gradFill>
            <a:gsLst>
              <a:gs pos="100000">
                <a:srgbClr val="C7000B">
                  <a:alpha val="42000"/>
                </a:srgbClr>
              </a:gs>
              <a:gs pos="0">
                <a:schemeClr val="bg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3175">
            <a:gradFill>
              <a:gsLst>
                <a:gs pos="100000">
                  <a:schemeClr val="bg1">
                    <a:lumMod val="60000"/>
                    <a:lumOff val="40000"/>
                    <a:alpha val="30000"/>
                  </a:schemeClr>
                </a:gs>
                <a:gs pos="0">
                  <a:schemeClr val="bg1">
                    <a:lumMod val="60000"/>
                    <a:lumOff val="40000"/>
                    <a:alpha val="0"/>
                  </a:scheme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C7000B"/>
              </a:solidFill>
              <a:cs typeface="Arial" pitchFamily="34" charset="0"/>
            </a:endParaRPr>
          </a:p>
        </p:txBody>
      </p:sp>
      <p:sp>
        <p:nvSpPr>
          <p:cNvPr id="99" name="等腰三角形 80"/>
          <p:cNvSpPr/>
          <p:nvPr/>
        </p:nvSpPr>
        <p:spPr>
          <a:xfrm flipH="1">
            <a:off x="10511505" y="4783240"/>
            <a:ext cx="602585" cy="133165"/>
          </a:xfrm>
          <a:custGeom>
            <a:avLst/>
            <a:gdLst>
              <a:gd name="connsiteX0" fmla="*/ 0 w 965346"/>
              <a:gd name="connsiteY0" fmla="*/ 670003 h 670003"/>
              <a:gd name="connsiteX1" fmla="*/ 482673 w 965346"/>
              <a:gd name="connsiteY1" fmla="*/ 0 h 670003"/>
              <a:gd name="connsiteX2" fmla="*/ 965346 w 965346"/>
              <a:gd name="connsiteY2" fmla="*/ 670003 h 670003"/>
              <a:gd name="connsiteX3" fmla="*/ 0 w 965346"/>
              <a:gd name="connsiteY3" fmla="*/ 670003 h 670003"/>
              <a:gd name="connsiteX0" fmla="*/ 0 w 2711523"/>
              <a:gd name="connsiteY0" fmla="*/ 974803 h 974803"/>
              <a:gd name="connsiteX1" fmla="*/ 2711523 w 2711523"/>
              <a:gd name="connsiteY1" fmla="*/ 0 h 974803"/>
              <a:gd name="connsiteX2" fmla="*/ 965346 w 2711523"/>
              <a:gd name="connsiteY2" fmla="*/ 974803 h 974803"/>
              <a:gd name="connsiteX3" fmla="*/ 0 w 2711523"/>
              <a:gd name="connsiteY3" fmla="*/ 974803 h 974803"/>
              <a:gd name="connsiteX0" fmla="*/ 0 w 3073473"/>
              <a:gd name="connsiteY0" fmla="*/ 0 h 990600"/>
              <a:gd name="connsiteX1" fmla="*/ 3073473 w 3073473"/>
              <a:gd name="connsiteY1" fmla="*/ 15797 h 990600"/>
              <a:gd name="connsiteX2" fmla="*/ 1327296 w 3073473"/>
              <a:gd name="connsiteY2" fmla="*/ 990600 h 990600"/>
              <a:gd name="connsiteX3" fmla="*/ 0 w 3073473"/>
              <a:gd name="connsiteY3" fmla="*/ 0 h 990600"/>
              <a:gd name="connsiteX0" fmla="*/ 0 w 3073473"/>
              <a:gd name="connsiteY0" fmla="*/ 0 h 800100"/>
              <a:gd name="connsiteX1" fmla="*/ 3073473 w 3073473"/>
              <a:gd name="connsiteY1" fmla="*/ 15797 h 800100"/>
              <a:gd name="connsiteX2" fmla="*/ 2679846 w 3073473"/>
              <a:gd name="connsiteY2" fmla="*/ 800100 h 800100"/>
              <a:gd name="connsiteX3" fmla="*/ 0 w 3073473"/>
              <a:gd name="connsiteY3" fmla="*/ 0 h 800100"/>
              <a:gd name="connsiteX0" fmla="*/ 0 w 3073473"/>
              <a:gd name="connsiteY0" fmla="*/ 0 h 857250"/>
              <a:gd name="connsiteX1" fmla="*/ 3073473 w 3073473"/>
              <a:gd name="connsiteY1" fmla="*/ 15797 h 857250"/>
              <a:gd name="connsiteX2" fmla="*/ 2679846 w 3073473"/>
              <a:gd name="connsiteY2" fmla="*/ 857250 h 857250"/>
              <a:gd name="connsiteX3" fmla="*/ 0 w 3073473"/>
              <a:gd name="connsiteY3" fmla="*/ 0 h 857250"/>
              <a:gd name="connsiteX0" fmla="*/ 0 w 3416373"/>
              <a:gd name="connsiteY0" fmla="*/ 0 h 857250"/>
              <a:gd name="connsiteX1" fmla="*/ 3416373 w 3416373"/>
              <a:gd name="connsiteY1" fmla="*/ 15797 h 857250"/>
              <a:gd name="connsiteX2" fmla="*/ 2679846 w 3416373"/>
              <a:gd name="connsiteY2" fmla="*/ 857250 h 857250"/>
              <a:gd name="connsiteX3" fmla="*/ 0 w 3416373"/>
              <a:gd name="connsiteY3" fmla="*/ 0 h 857250"/>
              <a:gd name="connsiteX0" fmla="*/ 0 w 3225873"/>
              <a:gd name="connsiteY0" fmla="*/ 0 h 857250"/>
              <a:gd name="connsiteX1" fmla="*/ 3225873 w 3225873"/>
              <a:gd name="connsiteY1" fmla="*/ 15797 h 857250"/>
              <a:gd name="connsiteX2" fmla="*/ 2679846 w 3225873"/>
              <a:gd name="connsiteY2" fmla="*/ 857250 h 857250"/>
              <a:gd name="connsiteX3" fmla="*/ 0 w 3225873"/>
              <a:gd name="connsiteY3" fmla="*/ 0 h 857250"/>
              <a:gd name="connsiteX0" fmla="*/ 0 w 3244923"/>
              <a:gd name="connsiteY0" fmla="*/ 0 h 857250"/>
              <a:gd name="connsiteX1" fmla="*/ 3244923 w 3244923"/>
              <a:gd name="connsiteY1" fmla="*/ 15797 h 857250"/>
              <a:gd name="connsiteX2" fmla="*/ 2679846 w 3244923"/>
              <a:gd name="connsiteY2" fmla="*/ 857250 h 857250"/>
              <a:gd name="connsiteX3" fmla="*/ 0 w 3244923"/>
              <a:gd name="connsiteY3" fmla="*/ 0 h 857250"/>
              <a:gd name="connsiteX0" fmla="*/ 0 w 3244923"/>
              <a:gd name="connsiteY0" fmla="*/ 3253 h 860503"/>
              <a:gd name="connsiteX1" fmla="*/ 3244923 w 3244923"/>
              <a:gd name="connsiteY1" fmla="*/ 0 h 860503"/>
              <a:gd name="connsiteX2" fmla="*/ 2679846 w 3244923"/>
              <a:gd name="connsiteY2" fmla="*/ 860503 h 860503"/>
              <a:gd name="connsiteX3" fmla="*/ 0 w 3244923"/>
              <a:gd name="connsiteY3" fmla="*/ 3253 h 86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4923" h="860503">
                <a:moveTo>
                  <a:pt x="0" y="3253"/>
                </a:moveTo>
                <a:lnTo>
                  <a:pt x="3244923" y="0"/>
                </a:lnTo>
                <a:lnTo>
                  <a:pt x="2679846" y="860503"/>
                </a:lnTo>
                <a:lnTo>
                  <a:pt x="0" y="3253"/>
                </a:lnTo>
                <a:close/>
              </a:path>
            </a:pathLst>
          </a:custGeom>
          <a:gradFill>
            <a:gsLst>
              <a:gs pos="100000">
                <a:srgbClr val="C7000B">
                  <a:alpha val="42000"/>
                </a:srgbClr>
              </a:gs>
              <a:gs pos="0">
                <a:schemeClr val="bg1">
                  <a:lumMod val="60000"/>
                  <a:lumOff val="40000"/>
                  <a:alpha val="0"/>
                </a:schemeClr>
              </a:gs>
            </a:gsLst>
            <a:lin ang="5400000" scaled="0"/>
          </a:gradFill>
          <a:ln w="3175">
            <a:gradFill>
              <a:gsLst>
                <a:gs pos="100000">
                  <a:schemeClr val="bg1">
                    <a:lumMod val="60000"/>
                    <a:lumOff val="40000"/>
                    <a:alpha val="30000"/>
                  </a:schemeClr>
                </a:gs>
                <a:gs pos="0">
                  <a:schemeClr val="bg1">
                    <a:lumMod val="60000"/>
                    <a:lumOff val="40000"/>
                    <a:alpha val="0"/>
                  </a:schemeClr>
                </a:gs>
              </a:gsLst>
              <a:lin ang="5400000" scaled="0"/>
            </a:gradFill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C7000B"/>
              </a:solidFill>
              <a:cs typeface="Arial" pitchFamily="34" charset="0"/>
            </a:endParaRPr>
          </a:p>
        </p:txBody>
      </p:sp>
      <p:sp>
        <p:nvSpPr>
          <p:cNvPr id="100" name="文本框 8"/>
          <p:cNvSpPr txBox="1"/>
          <p:nvPr/>
        </p:nvSpPr>
        <p:spPr>
          <a:xfrm>
            <a:off x="8213699" y="4568801"/>
            <a:ext cx="1177446" cy="276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Active-Active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01" name="文本框 134"/>
          <p:cNvSpPr txBox="1"/>
          <p:nvPr/>
        </p:nvSpPr>
        <p:spPr>
          <a:xfrm>
            <a:off x="8384628" y="5029193"/>
            <a:ext cx="871845" cy="276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RAID TP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05" name="形状 104"/>
          <p:cNvSpPr/>
          <p:nvPr/>
        </p:nvSpPr>
        <p:spPr>
          <a:xfrm rot="17241919" flipV="1">
            <a:off x="1480767" y="4883071"/>
            <a:ext cx="259714" cy="241106"/>
          </a:xfrm>
          <a:prstGeom prst="swooshArrow">
            <a:avLst>
              <a:gd name="adj1" fmla="val 16310"/>
              <a:gd name="adj2" fmla="val 25343"/>
            </a:avLst>
          </a:prstGeom>
          <a:gradFill flip="none" rotWithShape="1">
            <a:gsLst>
              <a:gs pos="1000">
                <a:srgbClr val="C7000B">
                  <a:alpha val="70980"/>
                </a:srgbClr>
              </a:gs>
              <a:gs pos="99583">
                <a:schemeClr val="tx2">
                  <a:alpha val="0"/>
                </a:schemeClr>
              </a:gs>
            </a:gsLst>
            <a:lin ang="8100000" scaled="1"/>
            <a:tileRect/>
          </a:gradFill>
          <a:ln w="6350">
            <a:gradFill>
              <a:gsLst>
                <a:gs pos="0">
                  <a:srgbClr val="C7000B"/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形状 105"/>
          <p:cNvSpPr/>
          <p:nvPr/>
        </p:nvSpPr>
        <p:spPr>
          <a:xfrm rot="17241919" flipV="1">
            <a:off x="3149744" y="4883071"/>
            <a:ext cx="259714" cy="241106"/>
          </a:xfrm>
          <a:prstGeom prst="swooshArrow">
            <a:avLst>
              <a:gd name="adj1" fmla="val 16310"/>
              <a:gd name="adj2" fmla="val 25343"/>
            </a:avLst>
          </a:prstGeom>
          <a:gradFill flip="none" rotWithShape="1">
            <a:gsLst>
              <a:gs pos="1000">
                <a:srgbClr val="C7000B">
                  <a:alpha val="70980"/>
                </a:srgbClr>
              </a:gs>
              <a:gs pos="99583">
                <a:schemeClr val="tx2">
                  <a:alpha val="0"/>
                </a:schemeClr>
              </a:gs>
            </a:gsLst>
            <a:lin ang="8100000" scaled="1"/>
            <a:tileRect/>
          </a:gradFill>
          <a:ln w="6350">
            <a:gradFill>
              <a:gsLst>
                <a:gs pos="0">
                  <a:srgbClr val="C7000B"/>
                </a:gs>
                <a:gs pos="100000">
                  <a:srgbClr val="C7000B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梯形 106"/>
          <p:cNvSpPr/>
          <p:nvPr/>
        </p:nvSpPr>
        <p:spPr bwMode="auto">
          <a:xfrm>
            <a:off x="691744" y="5961574"/>
            <a:ext cx="10873440" cy="201214"/>
          </a:xfrm>
          <a:prstGeom prst="trapezoid">
            <a:avLst>
              <a:gd name="adj" fmla="val 252834"/>
            </a:avLst>
          </a:prstGeom>
          <a:gradFill>
            <a:gsLst>
              <a:gs pos="0">
                <a:srgbClr val="666666">
                  <a:lumMod val="40000"/>
                  <a:lumOff val="60000"/>
                  <a:alpha val="27000"/>
                </a:srgbClr>
              </a:gs>
              <a:gs pos="67000">
                <a:srgbClr val="666666">
                  <a:lumMod val="40000"/>
                  <a:lumOff val="60000"/>
                  <a:alpha val="0"/>
                </a:srgbClr>
              </a:gs>
            </a:gsLst>
            <a:lin ang="16200000" scaled="1"/>
          </a:gradFill>
          <a:ln w="6350" cap="flat" cmpd="sng" algn="ctr">
            <a:gradFill flip="none" rotWithShape="1">
              <a:gsLst>
                <a:gs pos="0">
                  <a:srgbClr val="666666">
                    <a:lumMod val="40000"/>
                    <a:lumOff val="60000"/>
                  </a:srgbClr>
                </a:gs>
                <a:gs pos="71000">
                  <a:srgbClr val="666666">
                    <a:lumMod val="40000"/>
                    <a:lumOff val="60000"/>
                    <a:alpha val="0"/>
                  </a:srgbClr>
                </a:gs>
              </a:gsLst>
              <a:lin ang="16200000" scaled="1"/>
              <a:tileRect/>
            </a:gradFill>
            <a:prstDash val="solid"/>
            <a:miter lim="800000"/>
          </a:ln>
          <a:effectLst>
            <a:outerShdw blurRad="50800" dist="38100" dir="5400000" sx="99000" sy="99000" algn="ctr" rotWithShape="0">
              <a:srgbClr val="000000">
                <a:alpha val="10000"/>
              </a:srgbClr>
            </a:outerShdw>
          </a:effectLst>
        </p:spPr>
        <p:txBody>
          <a:bodyPr lIns="107958" anchor="ctr">
            <a:noAutofit/>
          </a:bodyPr>
          <a:lstStyle/>
          <a:p>
            <a:pPr defTabSz="1218956" fontAlgn="ctr">
              <a:defRPr/>
            </a:pPr>
            <a:endParaRPr lang="en-US" sz="1100" b="1" kern="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8" name="文本框 7"/>
          <p:cNvSpPr txBox="1"/>
          <p:nvPr/>
        </p:nvSpPr>
        <p:spPr>
          <a:xfrm>
            <a:off x="9582947" y="4519435"/>
            <a:ext cx="728339" cy="2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Controller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Chart page">
  <a:themeElements>
    <a:clrScheme name="Custom 29">
      <a:dk1>
        <a:srgbClr val="1D1D1A"/>
      </a:dk1>
      <a:lt1>
        <a:srgbClr val="666666"/>
      </a:lt1>
      <a:dk2>
        <a:srgbClr val="FFFFFF"/>
      </a:dk2>
      <a:lt2>
        <a:srgbClr val="EBEBEB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ts val="3440"/>
          </a:lnSpc>
          <a:defRPr sz="3200" dirty="0" smtClean="0"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31AD3342-B2D7-44AB-B447-0EEAFE75289A}" vid="{16663F97-3F87-4F0C-A339-415FFD08A83B}"/>
    </a:ext>
  </a:extLst>
</a:theme>
</file>

<file path=ppt/theme/theme2.xml><?xml version="1.0" encoding="utf-8"?>
<a:theme xmlns:a="http://schemas.openxmlformats.org/drawingml/2006/main" name="8_Chart page">
  <a:themeElements>
    <a:clrScheme name="Custom 29">
      <a:dk1>
        <a:srgbClr val="1D1D1A"/>
      </a:dk1>
      <a:lt1>
        <a:srgbClr val="666666"/>
      </a:lt1>
      <a:dk2>
        <a:srgbClr val="FFFFFF"/>
      </a:dk2>
      <a:lt2>
        <a:srgbClr val="EBEBEB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999"/>
        </a:solidFill>
        <a:ln>
          <a:solidFill>
            <a:srgbClr val="666666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ts val="3440"/>
          </a:lnSpc>
          <a:defRPr sz="3200" dirty="0" smtClean="0"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31AD3342-B2D7-44AB-B447-0EEAFE75289A}" vid="{16663F97-3F87-4F0C-A339-415FFD08A83B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HW">
      <a:dk1>
        <a:srgbClr val="CF202F"/>
      </a:dk1>
      <a:lt1>
        <a:srgbClr val="F7991C"/>
      </a:lt1>
      <a:dk2>
        <a:srgbClr val="EC1567"/>
      </a:dk2>
      <a:lt2>
        <a:srgbClr val="AB1C3E"/>
      </a:lt2>
      <a:accent1>
        <a:srgbClr val="63322F"/>
      </a:accent1>
      <a:accent2>
        <a:srgbClr val="FBE109"/>
      </a:accent2>
      <a:accent3>
        <a:srgbClr val="F47F74"/>
      </a:accent3>
      <a:accent4>
        <a:srgbClr val="7BCCBE"/>
      </a:accent4>
      <a:accent5>
        <a:srgbClr val="83C886"/>
      </a:accent5>
      <a:accent6>
        <a:srgbClr val="FFF7DA"/>
      </a:accent6>
      <a:hlink>
        <a:srgbClr val="EBE2DA"/>
      </a:hlink>
      <a:folHlink>
        <a:srgbClr val="F0F8F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40927</TotalTime>
  <Words>1883</Words>
  <Application>Microsoft Office PowerPoint</Application>
  <PresentationFormat>Widescreen</PresentationFormat>
  <Paragraphs>504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40" baseType="lpstr">
      <vt:lpstr>Arial Unicode MS</vt:lpstr>
      <vt:lpstr>微软雅黑</vt:lpstr>
      <vt:lpstr>微软雅黑</vt:lpstr>
      <vt:lpstr>宋体</vt:lpstr>
      <vt:lpstr>Akkurat Pro</vt:lpstr>
      <vt:lpstr>Arial</vt:lpstr>
      <vt:lpstr>Arial</vt:lpstr>
      <vt:lpstr>Arial Narrow</vt:lpstr>
      <vt:lpstr>Calibri</vt:lpstr>
      <vt:lpstr>Calibri Light</vt:lpstr>
      <vt:lpstr>等线</vt:lpstr>
      <vt:lpstr>等线 Light</vt:lpstr>
      <vt:lpstr>FZLanTingHeiS-B-GB</vt:lpstr>
      <vt:lpstr>Helvetica</vt:lpstr>
      <vt:lpstr>Helvetica Neue</vt:lpstr>
      <vt:lpstr>Helvetica Neue Medium</vt:lpstr>
      <vt:lpstr>Huawei Sans</vt:lpstr>
      <vt:lpstr>Impact</vt:lpstr>
      <vt:lpstr>Times New Roman</vt:lpstr>
      <vt:lpstr>Wingdings</vt:lpstr>
      <vt:lpstr>方正兰亭黑简体</vt:lpstr>
      <vt:lpstr>6_Chart page</vt:lpstr>
      <vt:lpstr>8_Chart page</vt:lpstr>
      <vt:lpstr>5_Custom Design</vt:lpstr>
      <vt:lpstr>2_Custom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Seamless Hybrid Cloud on Top of a Federated Cloud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Zhouxu (Mordy)</dc:creator>
  <cp:lastModifiedBy>Luca DAmbrosio</cp:lastModifiedBy>
  <cp:revision>918</cp:revision>
  <dcterms:created xsi:type="dcterms:W3CDTF">2020-01-20T09:24:53Z</dcterms:created>
  <dcterms:modified xsi:type="dcterms:W3CDTF">2022-06-13T14:02:05Z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(3)VxJM5YbG1G51VMdsPLQXA71FYM/SywfriRjG8tRAFA7YmrZ2Uojc+DyOq4eIoAW8JctKfDtH
buxCxVEMgPsn1EtDMA55kFZe5siLbLLgQN/xc0lRMCNLYyDc3qpJFhrjYP0+tJAab6brYr1k
rm5nenEgV/p215GjjRc/8C+ChropGQYlZF05W1Svv3FUFggIueeppTLy09vYm1ds27o9FZRd
LxrgW9wc0vCyoQTUtz</vt:lpwstr>
  </property>
  <property fmtid="{D5CDD505-2E9C-101B-9397-08002B2CF9AE}" pid="3" name="_2015_ms_pID_7253431">
    <vt:lpwstr>WYJ0U6VsZG2fVLEf9cSX9nkohLwOCKM0SGB3DN9TN790VUTk7SXnmY
cN5z1+mjg8lLAwPvZEfdaQqRlp2zdSfXfIAo7LYzjhHZBeP7FKVW9ISSct4XNb2x16ImC/Fm
NtXkxZGxGhjL9nuidosyB2oVF602zX0miMfTWpS84EA8ZtFmrcrmnHNk6UUKqSZ/LNbhkfTF
fwa0ZIGXCRzCc74XkpGBccpAKeQfMRD324AX</vt:lpwstr>
  </property>
  <property fmtid="{D5CDD505-2E9C-101B-9397-08002B2CF9AE}" pid="4" name="_2015_ms_pID_7253432">
    <vt:lpwstr>cg==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1654860338</vt:lpwstr>
  </property>
</Properties>
</file>