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60" r:id="rId5"/>
    <p:sldId id="385" r:id="rId6"/>
    <p:sldId id="386" r:id="rId7"/>
    <p:sldId id="394" r:id="rId8"/>
    <p:sldId id="387" r:id="rId9"/>
    <p:sldId id="392" r:id="rId10"/>
    <p:sldId id="391" r:id="rId11"/>
    <p:sldId id="388" r:id="rId12"/>
    <p:sldId id="390" r:id="rId13"/>
    <p:sldId id="389" r:id="rId14"/>
    <p:sldId id="393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E24301"/>
    <a:srgbClr val="003F5F"/>
    <a:srgbClr val="A7B3B4"/>
    <a:srgbClr val="CC007B"/>
    <a:srgbClr val="712177"/>
    <a:srgbClr val="065081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7A6C2-C633-944A-BBC0-78414E753E8B}" v="610" dt="2022-04-06T11:48:3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5" autoAdjust="0"/>
  </p:normalViewPr>
  <p:slideViewPr>
    <p:cSldViewPr snapToGrid="0">
      <p:cViewPr varScale="1">
        <p:scale>
          <a:sx n="79" d="100"/>
          <a:sy n="79" d="100"/>
        </p:scale>
        <p:origin x="224" y="856"/>
      </p:cViewPr>
      <p:guideLst/>
    </p:cSldViewPr>
  </p:slideViewPr>
  <p:outlineViewPr>
    <p:cViewPr>
      <p:scale>
        <a:sx n="33" d="100"/>
        <a:sy n="33" d="100"/>
      </p:scale>
      <p:origin x="0" y="-49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hown" userId="8aa047b8-e69f-498e-b26e-e2effe2bb710" providerId="ADAL" clId="{0CA7A6C2-C633-944A-BBC0-78414E753E8B}"/>
    <pc:docChg chg="modSld">
      <pc:chgData name="Tim Chown" userId="8aa047b8-e69f-498e-b26e-e2effe2bb710" providerId="ADAL" clId="{0CA7A6C2-C633-944A-BBC0-78414E753E8B}" dt="2022-04-06T11:48:31.131" v="853" actId="962"/>
      <pc:docMkLst>
        <pc:docMk/>
      </pc:docMkLst>
      <pc:sldChg chg="modSp mod">
        <pc:chgData name="Tim Chown" userId="8aa047b8-e69f-498e-b26e-e2effe2bb710" providerId="ADAL" clId="{0CA7A6C2-C633-944A-BBC0-78414E753E8B}" dt="2022-04-06T11:46:01.400" v="129" actId="962"/>
        <pc:sldMkLst>
          <pc:docMk/>
          <pc:sldMk cId="349760896" sldId="360"/>
        </pc:sldMkLst>
        <pc:picChg chg="mod">
          <ac:chgData name="Tim Chown" userId="8aa047b8-e69f-498e-b26e-e2effe2bb710" providerId="ADAL" clId="{0CA7A6C2-C633-944A-BBC0-78414E753E8B}" dt="2022-04-06T11:46:01.400" v="129" actId="962"/>
          <ac:picMkLst>
            <pc:docMk/>
            <pc:sldMk cId="349760896" sldId="360"/>
            <ac:picMk id="8" creationId="{00000000-0000-0000-0000-000000000000}"/>
          </ac:picMkLst>
        </pc:picChg>
        <pc:picChg chg="mod">
          <ac:chgData name="Tim Chown" userId="8aa047b8-e69f-498e-b26e-e2effe2bb710" providerId="ADAL" clId="{0CA7A6C2-C633-944A-BBC0-78414E753E8B}" dt="2022-04-06T11:45:47.036" v="97" actId="962"/>
          <ac:picMkLst>
            <pc:docMk/>
            <pc:sldMk cId="349760896" sldId="360"/>
            <ac:picMk id="12" creationId="{00000000-0000-0000-0000-000000000000}"/>
          </ac:picMkLst>
        </pc:picChg>
      </pc:sldChg>
      <pc:sldChg chg="modSp mod">
        <pc:chgData name="Tim Chown" userId="8aa047b8-e69f-498e-b26e-e2effe2bb710" providerId="ADAL" clId="{0CA7A6C2-C633-944A-BBC0-78414E753E8B}" dt="2022-04-06T11:46:45.171" v="257" actId="962"/>
        <pc:sldMkLst>
          <pc:docMk/>
          <pc:sldMk cId="2862281371" sldId="361"/>
        </pc:sldMkLst>
        <pc:picChg chg="mod">
          <ac:chgData name="Tim Chown" userId="8aa047b8-e69f-498e-b26e-e2effe2bb710" providerId="ADAL" clId="{0CA7A6C2-C633-944A-BBC0-78414E753E8B}" dt="2022-04-06T11:46:21.586" v="201" actId="962"/>
          <ac:picMkLst>
            <pc:docMk/>
            <pc:sldMk cId="2862281371" sldId="361"/>
            <ac:picMk id="8" creationId="{00000000-0000-0000-0000-000000000000}"/>
          </ac:picMkLst>
        </pc:picChg>
        <pc:picChg chg="mod">
          <ac:chgData name="Tim Chown" userId="8aa047b8-e69f-498e-b26e-e2effe2bb710" providerId="ADAL" clId="{0CA7A6C2-C633-944A-BBC0-78414E753E8B}" dt="2022-04-06T11:46:32.523" v="237" actId="962"/>
          <ac:picMkLst>
            <pc:docMk/>
            <pc:sldMk cId="2862281371" sldId="361"/>
            <ac:picMk id="13" creationId="{00000000-0000-0000-0000-000000000000}"/>
          </ac:picMkLst>
        </pc:picChg>
        <pc:picChg chg="mod">
          <ac:chgData name="Tim Chown" userId="8aa047b8-e69f-498e-b26e-e2effe2bb710" providerId="ADAL" clId="{0CA7A6C2-C633-944A-BBC0-78414E753E8B}" dt="2022-04-06T11:46:45.171" v="257" actId="962"/>
          <ac:picMkLst>
            <pc:docMk/>
            <pc:sldMk cId="2862281371" sldId="361"/>
            <ac:picMk id="14" creationId="{00000000-0000-0000-0000-000000000000}"/>
          </ac:picMkLst>
        </pc:picChg>
      </pc:sldChg>
      <pc:sldChg chg="modSp">
        <pc:chgData name="Tim Chown" userId="8aa047b8-e69f-498e-b26e-e2effe2bb710" providerId="ADAL" clId="{0CA7A6C2-C633-944A-BBC0-78414E753E8B}" dt="2022-04-06T11:48:31.131" v="853" actId="962"/>
        <pc:sldMkLst>
          <pc:docMk/>
          <pc:sldMk cId="2315856856" sldId="391"/>
        </pc:sldMkLst>
        <pc:picChg chg="mod">
          <ac:chgData name="Tim Chown" userId="8aa047b8-e69f-498e-b26e-e2effe2bb710" providerId="ADAL" clId="{0CA7A6C2-C633-944A-BBC0-78414E753E8B}" dt="2022-04-06T11:48:31.131" v="853" actId="962"/>
          <ac:picMkLst>
            <pc:docMk/>
            <pc:sldMk cId="2315856856" sldId="391"/>
            <ac:picMk id="5" creationId="{4DF1DDE1-30E1-1F45-93A3-3D8F7DD352E2}"/>
          </ac:picMkLst>
        </pc:picChg>
      </pc:sldChg>
      <pc:sldChg chg="modSp">
        <pc:chgData name="Tim Chown" userId="8aa047b8-e69f-498e-b26e-e2effe2bb710" providerId="ADAL" clId="{0CA7A6C2-C633-944A-BBC0-78414E753E8B}" dt="2022-04-06T11:48:08.994" v="667" actId="962"/>
        <pc:sldMkLst>
          <pc:docMk/>
          <pc:sldMk cId="2692800594" sldId="392"/>
        </pc:sldMkLst>
        <pc:picChg chg="mod">
          <ac:chgData name="Tim Chown" userId="8aa047b8-e69f-498e-b26e-e2effe2bb710" providerId="ADAL" clId="{0CA7A6C2-C633-944A-BBC0-78414E753E8B}" dt="2022-04-06T11:47:42.371" v="451" actId="962"/>
          <ac:picMkLst>
            <pc:docMk/>
            <pc:sldMk cId="2692800594" sldId="392"/>
            <ac:picMk id="6" creationId="{A72DB8F4-D373-3A42-A5B0-CA2E901EF224}"/>
          </ac:picMkLst>
        </pc:picChg>
        <pc:picChg chg="mod">
          <ac:chgData name="Tim Chown" userId="8aa047b8-e69f-498e-b26e-e2effe2bb710" providerId="ADAL" clId="{0CA7A6C2-C633-944A-BBC0-78414E753E8B}" dt="2022-04-06T11:48:08.994" v="667" actId="962"/>
          <ac:picMkLst>
            <pc:docMk/>
            <pc:sldMk cId="2692800594" sldId="392"/>
            <ac:picMk id="8" creationId="{E63822DA-1F10-9748-8CA7-27FF874F52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96937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  <p:sp>
        <p:nvSpPr>
          <p:cNvPr id="6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nfluxdata/telegraf/issues/9939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ian.geant.org/" TargetMode="External"/><Relationship Id="rId2" Type="http://schemas.openxmlformats.org/officeDocument/2006/relationships/hyperlink" Target="https://public-brian.geant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geant.org/event/1084/contributions/985/attachments/667/943/RaulLopes-WP6-final-1.pptx" TargetMode="External"/><Relationship Id="rId2" Type="http://schemas.openxmlformats.org/officeDocument/2006/relationships/hyperlink" Target="https://events.geant.org/event/1084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rgbClr val="0650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D7EAA8-B7E5-4FC7-AB41-745FA14F2C83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8E993-549D-46EE-BEB7-09180855695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7" descr="The image is the GÉANT project background 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882914" y="1834440"/>
            <a:ext cx="631137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Traditional vs streaming telemetry:</a:t>
            </a:r>
          </a:p>
          <a:p>
            <a:r>
              <a:rPr lang="en-GB" sz="2800" dirty="0">
                <a:solidFill>
                  <a:schemeClr val="bg1"/>
                </a:solidFill>
              </a:rPr>
              <a:t>A high-speed monitoring example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The GÉANT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  <a:latin typeface="+mn-lt"/>
              </a:rPr>
              <a:t>Tim </a:t>
            </a:r>
            <a:r>
              <a:rPr lang="en-US" sz="2200" b="1" i="0" dirty="0" err="1">
                <a:solidFill>
                  <a:schemeClr val="bg1"/>
                </a:solidFill>
                <a:latin typeface="+mn-lt"/>
              </a:rPr>
              <a:t>Chown</a:t>
            </a:r>
            <a:r>
              <a:rPr lang="en-US" sz="2200" b="1" i="0" dirty="0">
                <a:solidFill>
                  <a:schemeClr val="bg1"/>
                </a:solidFill>
                <a:latin typeface="+mn-lt"/>
              </a:rPr>
              <a:t> (Jisc)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>
                <a:solidFill>
                  <a:schemeClr val="bg1"/>
                </a:solidFill>
              </a:rPr>
              <a:t>t</a:t>
            </a:r>
            <a:r>
              <a:rPr lang="en-US" sz="2000" i="1" dirty="0" err="1">
                <a:solidFill>
                  <a:schemeClr val="bg1"/>
                </a:solidFill>
                <a:latin typeface="+mn-lt"/>
              </a:rPr>
              <a:t>im.chown@jisc.ac.uk</a:t>
            </a:r>
            <a:endParaRPr lang="en-GB" sz="2000" i="1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92438" y="4740871"/>
            <a:ext cx="5398634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2nd Telemetry and Data Workshop, 6</a:t>
            </a:r>
            <a:r>
              <a:rPr lang="en-GB" sz="20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April 2022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+mn-lt"/>
              </a:rPr>
              <a:t>Public</a:t>
            </a:r>
            <a:endParaRPr lang="en-GB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6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6CBB-B7D9-9A4A-90DE-C3F0CAF9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Streaming telemetry testing at Jisc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72E-3D7F-694B-9FAA-F015153D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5" y="1428050"/>
            <a:ext cx="8828277" cy="4351338"/>
          </a:xfrm>
        </p:spPr>
        <p:txBody>
          <a:bodyPr/>
          <a:lstStyle/>
          <a:p>
            <a:r>
              <a:rPr lang="en-US" dirty="0"/>
              <a:t>Currently setting up our ST testbed</a:t>
            </a:r>
          </a:p>
          <a:p>
            <a:pPr lvl="1"/>
            <a:r>
              <a:rPr lang="en-US" dirty="0"/>
              <a:t>Raul is configuring it with David Richardson to export from an EX4600 running Junos 19.4R3</a:t>
            </a:r>
          </a:p>
          <a:p>
            <a:pPr lvl="1"/>
            <a:r>
              <a:rPr lang="en-US" dirty="0"/>
              <a:t>Collector is on a VM behind the EX4600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gRPC</a:t>
            </a:r>
            <a:r>
              <a:rPr lang="en-US" dirty="0"/>
              <a:t> (not Juniper proprietary), </a:t>
            </a:r>
            <a:r>
              <a:rPr lang="en-US" dirty="0" err="1"/>
              <a:t>Telegraf</a:t>
            </a:r>
            <a:r>
              <a:rPr lang="en-US" dirty="0"/>
              <a:t>, </a:t>
            </a:r>
            <a:r>
              <a:rPr lang="en-US" dirty="0" err="1"/>
              <a:t>influxDB</a:t>
            </a:r>
            <a:r>
              <a:rPr lang="en-US" dirty="0"/>
              <a:t>, </a:t>
            </a:r>
            <a:r>
              <a:rPr lang="en-US" dirty="0" err="1"/>
              <a:t>grafana</a:t>
            </a:r>
            <a:endParaRPr lang="en-US" dirty="0"/>
          </a:p>
          <a:p>
            <a:r>
              <a:rPr lang="en-US" dirty="0"/>
              <a:t>Status:</a:t>
            </a:r>
          </a:p>
          <a:p>
            <a:pPr lvl="1"/>
            <a:r>
              <a:rPr lang="en-US" dirty="0"/>
              <a:t>Have run into some bugs, e.g.</a:t>
            </a:r>
          </a:p>
          <a:p>
            <a:pPr lvl="2"/>
            <a:r>
              <a:rPr lang="en-US" dirty="0">
                <a:hlinkClick r:id="rId2"/>
              </a:rPr>
              <a:t>https://github.com/influxdata/telegraf/issues/9939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Plugin that works only without SSL - </a:t>
            </a:r>
            <a:r>
              <a:rPr lang="en-GB" dirty="0" err="1"/>
              <a:t>inputs.jti_openconfig_telemetry</a:t>
            </a:r>
            <a:endParaRPr lang="en-GB" dirty="0"/>
          </a:p>
          <a:p>
            <a:pPr lvl="1"/>
            <a:r>
              <a:rPr lang="en-GB" dirty="0"/>
              <a:t>Working to address these, hope to be running soon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11F8-F317-4647-9BFA-C269751A8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10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2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B0C1E-B13B-2144-8084-E27AE8D3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BRIAN is clearly useful</a:t>
            </a:r>
          </a:p>
          <a:p>
            <a:r>
              <a:rPr lang="en-US" dirty="0"/>
              <a:t>As is streaming telemetry</a:t>
            </a:r>
          </a:p>
          <a:p>
            <a:endParaRPr lang="en-US" dirty="0"/>
          </a:p>
          <a:p>
            <a:r>
              <a:rPr lang="en-US" dirty="0"/>
              <a:t>Where do you see the use cases of interest for streaming telemetry?</a:t>
            </a:r>
          </a:p>
          <a:p>
            <a:r>
              <a:rPr lang="en-US" dirty="0"/>
              <a:t>Can we share experiences, configurations,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r>
              <a:rPr lang="en-US" dirty="0"/>
              <a:t>What would you like to see the current and next GÉANT project do in this area?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47D9E-A55D-D041-B4FF-9C051D60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thoughts?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A393D-0A8B-AB40-8748-C37109D07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11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5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rgbClr val="0650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D7EAA8-B7E5-4FC7-AB41-745FA14F2C83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8E993-549D-46EE-BEB7-09180855695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 descr="The GÉANT project background 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998895" y="2538238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you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98896" y="335706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Any questions?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2 project (GN4-2).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</a:t>
            </a:r>
            <a:r>
              <a:rPr lang="is-IS" sz="600" dirty="0">
                <a:solidFill>
                  <a:schemeClr val="bg1"/>
                </a:solidFill>
                <a:effectLst/>
                <a:latin typeface="+mn-lt"/>
              </a:rPr>
              <a:t>731122 </a:t>
            </a:r>
            <a:r>
              <a:rPr lang="en-GB" sz="6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</a:rPr>
              <a:t>GN4-2).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12" descr="EC flag logo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4" name="Picture 13" descr="GÉANT 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12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2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DEBA38-B223-7F44-8A7C-63E4E84B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5" y="1428050"/>
            <a:ext cx="9080526" cy="4351338"/>
          </a:xfrm>
        </p:spPr>
        <p:txBody>
          <a:bodyPr>
            <a:normAutofit/>
          </a:bodyPr>
          <a:lstStyle/>
          <a:p>
            <a:r>
              <a:rPr lang="en-US" dirty="0"/>
              <a:t>There are many sources of telemetry data</a:t>
            </a:r>
          </a:p>
          <a:p>
            <a:r>
              <a:rPr lang="en-US" dirty="0"/>
              <a:t>Measuring / monitoring different properties</a:t>
            </a:r>
          </a:p>
          <a:p>
            <a:r>
              <a:rPr lang="en-US" dirty="0"/>
              <a:t>Some active, some passive</a:t>
            </a:r>
          </a:p>
          <a:p>
            <a:r>
              <a:rPr lang="en-US" dirty="0"/>
              <a:t>Traffic levels, flow information, performance test results, …</a:t>
            </a:r>
          </a:p>
          <a:p>
            <a:endParaRPr lang="en-US" dirty="0"/>
          </a:p>
          <a:p>
            <a:r>
              <a:rPr lang="en-US" dirty="0"/>
              <a:t>This talk covers the specific case of gathering data from network devices, in particular comparing </a:t>
            </a:r>
          </a:p>
          <a:p>
            <a:pPr lvl="1"/>
            <a:r>
              <a:rPr lang="en-US" dirty="0"/>
              <a:t>Polling-based approaches – traditional SNMP </a:t>
            </a:r>
          </a:p>
          <a:p>
            <a:pPr lvl="1"/>
            <a:r>
              <a:rPr lang="en-US" dirty="0"/>
              <a:t>Push-based approaches – streaming telemetry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0C26D-FDDC-5D4A-92F8-1F24DF27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E238F-BD10-7242-ABAD-A138BF242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2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98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11F65-C9D9-2349-9047-7AC3F585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BRIAN is a good example</a:t>
            </a:r>
          </a:p>
          <a:p>
            <a:pPr lvl="1"/>
            <a:r>
              <a:rPr lang="en-US" dirty="0">
                <a:hlinkClick r:id="rId2"/>
              </a:rPr>
              <a:t>https://public-brian.geant.org/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https://brian.geant.org</a:t>
            </a:r>
            <a:endParaRPr lang="en-US" dirty="0"/>
          </a:p>
          <a:p>
            <a:pPr lvl="1"/>
            <a:r>
              <a:rPr lang="en-US" dirty="0"/>
              <a:t>We heard more about this earlier today</a:t>
            </a:r>
          </a:p>
          <a:p>
            <a:r>
              <a:rPr lang="en-US" dirty="0"/>
              <a:t>Typically provides interface </a:t>
            </a:r>
            <a:r>
              <a:rPr lang="en-US" dirty="0" err="1"/>
              <a:t>utilisation</a:t>
            </a:r>
            <a:r>
              <a:rPr lang="en-US" dirty="0"/>
              <a:t> over time</a:t>
            </a:r>
          </a:p>
          <a:p>
            <a:pPr lvl="1"/>
            <a:r>
              <a:rPr lang="en-US" dirty="0"/>
              <a:t>Very useful to see general traffic levels</a:t>
            </a:r>
          </a:p>
          <a:p>
            <a:pPr lvl="1"/>
            <a:r>
              <a:rPr lang="en-US" dirty="0"/>
              <a:t>Can help with capacity planning</a:t>
            </a:r>
          </a:p>
          <a:p>
            <a:r>
              <a:rPr lang="en-US" dirty="0"/>
              <a:t>Polling generally periodic at 5 min intervals</a:t>
            </a:r>
          </a:p>
          <a:p>
            <a:pPr lvl="1"/>
            <a:r>
              <a:rPr lang="en-US" dirty="0"/>
              <a:t>The data plotted is thus usually a 5-minute average / sample</a:t>
            </a:r>
          </a:p>
          <a:p>
            <a:r>
              <a:rPr lang="en-US" dirty="0"/>
              <a:t>Can sample more frequently</a:t>
            </a:r>
          </a:p>
          <a:p>
            <a:pPr lvl="1"/>
            <a:r>
              <a:rPr lang="en-US" dirty="0"/>
              <a:t>Has implications for polling systems and data retention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B32D50-4B9B-2248-A074-1CB99280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with SNMP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B132-0D7F-5C4B-8730-C13D2B84A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3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3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414E3B-7E05-EF44-A939-7E1A4EB8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newer approach</a:t>
            </a:r>
          </a:p>
          <a:p>
            <a:r>
              <a:rPr lang="en-US" dirty="0"/>
              <a:t>Data streamed continuously from the device</a:t>
            </a:r>
          </a:p>
          <a:p>
            <a:pPr lvl="1"/>
            <a:r>
              <a:rPr lang="en-US" dirty="0"/>
              <a:t>Device configured with data to be sent, where to, frequency</a:t>
            </a:r>
          </a:p>
          <a:p>
            <a:r>
              <a:rPr lang="en-US" dirty="0"/>
              <a:t>Can provide (effectively) real-time information, to a fine level of detail</a:t>
            </a:r>
          </a:p>
          <a:p>
            <a:r>
              <a:rPr lang="en-US" dirty="0"/>
              <a:t>Various ways to stream the data</a:t>
            </a:r>
          </a:p>
          <a:p>
            <a:pPr lvl="1"/>
            <a:r>
              <a:rPr lang="en-US" dirty="0"/>
              <a:t>Uses YANG, JSON, XML formats</a:t>
            </a:r>
          </a:p>
          <a:p>
            <a:pPr lvl="1"/>
            <a:r>
              <a:rPr lang="en-US" dirty="0" err="1"/>
              <a:t>gRPC</a:t>
            </a:r>
            <a:r>
              <a:rPr lang="en-US" dirty="0"/>
              <a:t> looks to be the winning ‘open’ method</a:t>
            </a:r>
          </a:p>
          <a:p>
            <a:r>
              <a:rPr lang="en-US" dirty="0"/>
              <a:t>Can/will generate a lot of data</a:t>
            </a:r>
          </a:p>
          <a:p>
            <a:pPr lvl="1"/>
            <a:r>
              <a:rPr lang="en-US" dirty="0"/>
              <a:t>Implications for the collection infrastructure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A794B-F000-1F4E-A506-E579040D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Pushing data with streaming telemetry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37EA-5011-FE42-9D79-2AF474137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4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2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197D-544C-254C-9F1D-7C7B31A3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High-speed monitoring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56B7-AF0E-EE48-A7F1-133ABAED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colleague Raul Lopes ran tests between SURF and RNP over new 100G BELLA link, reported at 2</a:t>
            </a:r>
            <a:r>
              <a:rPr lang="en-US" baseline="30000" dirty="0"/>
              <a:t>nd</a:t>
            </a:r>
            <a:r>
              <a:rPr lang="en-US" dirty="0"/>
              <a:t> Performance Management Workshop</a:t>
            </a:r>
          </a:p>
          <a:p>
            <a:pPr lvl="1"/>
            <a:r>
              <a:rPr lang="en-US" dirty="0">
                <a:hlinkClick r:id="rId2"/>
              </a:rPr>
              <a:t>https://events.geant.org/event/1084/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https://events.geant.org/event/1084/contributions/985/attachments/667/943/RaulLopes-WP6-final-1.pptx</a:t>
            </a:r>
            <a:r>
              <a:rPr lang="en-US" dirty="0"/>
              <a:t> </a:t>
            </a:r>
          </a:p>
          <a:p>
            <a:r>
              <a:rPr lang="en-US" dirty="0"/>
              <a:t>Kindly assisted by SURF and RNP</a:t>
            </a:r>
          </a:p>
          <a:p>
            <a:r>
              <a:rPr lang="en-US" dirty="0"/>
              <a:t>Tests run for short durations to minimize disruption</a:t>
            </a:r>
          </a:p>
          <a:p>
            <a:r>
              <a:rPr lang="en-US" dirty="0"/>
              <a:t>Achieved over 90Gbps</a:t>
            </a:r>
          </a:p>
          <a:p>
            <a:r>
              <a:rPr lang="en-US" dirty="0"/>
              <a:t>Tests visible to BRIAN and SURF’s (experimental) streaming telemetry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3F225-6123-6247-9F8C-13DD1F128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5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the BRIAN telemetry system, showing low resolution traffic peaks">
            <a:extLst>
              <a:ext uri="{FF2B5EF4-FFF2-40B4-BE49-F238E27FC236}">
                <a16:creationId xmlns:a16="http://schemas.microsoft.com/office/drawing/2014/main" id="{A72DB8F4-D373-3A42-A5B0-CA2E901EF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7" y="1571105"/>
            <a:ext cx="5453945" cy="34802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42AA1D-7B26-624E-8A00-5569D7CE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Views: BRIAN and SURF streaming telemetry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9B0BC-341F-0846-91E8-F773C7AEE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6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8" name="Picture 7" descr="A screenshot of the SURF experimental streaming telemetry GUI, showing finer detail on traffic flow levels">
            <a:extLst>
              <a:ext uri="{FF2B5EF4-FFF2-40B4-BE49-F238E27FC236}">
                <a16:creationId xmlns:a16="http://schemas.microsoft.com/office/drawing/2014/main" id="{E63822DA-1F10-9748-8CA7-27FF874F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48" y="1571105"/>
            <a:ext cx="5949532" cy="3480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6E396-A4EB-C143-9A0E-F7395ECA8E2A}"/>
              </a:ext>
            </a:extLst>
          </p:cNvPr>
          <p:cNvSpPr txBox="1"/>
          <p:nvPr/>
        </p:nvSpPr>
        <p:spPr>
          <a:xfrm>
            <a:off x="151007" y="5339446"/>
            <a:ext cx="943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BRIAN shows a lower peak (due to the 5-minute sample) and less detail</a:t>
            </a:r>
          </a:p>
          <a:p>
            <a:r>
              <a:rPr lang="en-US" sz="2400" dirty="0"/>
              <a:t>It would probably be better shown as a bar chart than a continuous plot</a:t>
            </a:r>
          </a:p>
        </p:txBody>
      </p:sp>
    </p:spTree>
    <p:extLst>
      <p:ext uri="{BB962C8B-B14F-4D97-AF65-F5344CB8AC3E}">
        <p14:creationId xmlns:p14="http://schemas.microsoft.com/office/powerpoint/2010/main" val="269280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BC324E-06FC-924A-9E60-5241AFA6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ST example, comparing 6 stream iperf3 vs iperf2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1112C-B568-3F4F-BEF5-F2FBEA375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7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5" name="Content Placeholder 4" descr="A screenshot showing how streaming telemetry gives a detailed view of each test flow traffic.">
            <a:extLst>
              <a:ext uri="{FF2B5EF4-FFF2-40B4-BE49-F238E27FC236}">
                <a16:creationId xmlns:a16="http://schemas.microsoft.com/office/drawing/2014/main" id="{4DF1DDE1-30E1-1F45-93A3-3D8F7DD35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99" y="1428750"/>
            <a:ext cx="6691490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C1FA4-34F4-3A45-A504-BC31010B9D38}"/>
              </a:ext>
            </a:extLst>
          </p:cNvPr>
          <p:cNvSpPr txBox="1"/>
          <p:nvPr/>
        </p:nvSpPr>
        <p:spPr>
          <a:xfrm>
            <a:off x="9169071" y="1639065"/>
            <a:ext cx="2262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</a:t>
            </a:r>
            <a:r>
              <a:rPr lang="en-US" dirty="0" err="1"/>
              <a:t>iperf</a:t>
            </a:r>
            <a:r>
              <a:rPr lang="en-US" dirty="0"/>
              <a:t> 3</a:t>
            </a:r>
          </a:p>
          <a:p>
            <a:r>
              <a:rPr lang="en-US" dirty="0"/>
              <a:t>Right: </a:t>
            </a:r>
            <a:r>
              <a:rPr lang="en-US" dirty="0" err="1"/>
              <a:t>iperf</a:t>
            </a:r>
            <a:r>
              <a:rPr lang="en-US" dirty="0"/>
              <a:t> 2</a:t>
            </a:r>
          </a:p>
          <a:p>
            <a:endParaRPr lang="en-US" dirty="0"/>
          </a:p>
          <a:p>
            <a:r>
              <a:rPr lang="en-US" dirty="0"/>
              <a:t>TCP algorithms:</a:t>
            </a:r>
          </a:p>
          <a:p>
            <a:r>
              <a:rPr lang="en-US" dirty="0"/>
              <a:t>reno, </a:t>
            </a:r>
            <a:r>
              <a:rPr lang="en-US" dirty="0" err="1"/>
              <a:t>htcp</a:t>
            </a:r>
            <a:r>
              <a:rPr lang="en-US" dirty="0"/>
              <a:t>, cubic</a:t>
            </a:r>
          </a:p>
        </p:txBody>
      </p:sp>
    </p:spTree>
    <p:extLst>
      <p:ext uri="{BB962C8B-B14F-4D97-AF65-F5344CB8AC3E}">
        <p14:creationId xmlns:p14="http://schemas.microsoft.com/office/powerpoint/2010/main" val="231585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0083E3-C26B-1C43-9445-40D85E5F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shown a </a:t>
            </a:r>
            <a:r>
              <a:rPr lang="en-US"/>
              <a:t>moment ago, the </a:t>
            </a:r>
            <a:r>
              <a:rPr lang="en-US" dirty="0"/>
              <a:t>streaming telemetry </a:t>
            </a:r>
            <a:r>
              <a:rPr lang="en-US" dirty="0" err="1"/>
              <a:t>visualisation</a:t>
            </a:r>
            <a:r>
              <a:rPr lang="en-US" dirty="0"/>
              <a:t> helps us see important properties in fine detail</a:t>
            </a:r>
          </a:p>
          <a:p>
            <a:pPr lvl="1"/>
            <a:r>
              <a:rPr lang="en-US" dirty="0"/>
              <a:t>Throughput, bps</a:t>
            </a:r>
          </a:p>
          <a:p>
            <a:pPr lvl="1"/>
            <a:r>
              <a:rPr lang="en-US" dirty="0"/>
              <a:t>Packets per second</a:t>
            </a:r>
          </a:p>
          <a:p>
            <a:pPr lvl="1"/>
            <a:r>
              <a:rPr lang="en-US" dirty="0"/>
              <a:t>Egress buffer occupancy</a:t>
            </a:r>
          </a:p>
          <a:p>
            <a:pPr lvl="1"/>
            <a:r>
              <a:rPr lang="en-US" dirty="0"/>
              <a:t>Egress buffer drops</a:t>
            </a:r>
          </a:p>
          <a:p>
            <a:pPr lvl="1"/>
            <a:r>
              <a:rPr lang="en-US" dirty="0"/>
              <a:t>Errors</a:t>
            </a:r>
          </a:p>
          <a:p>
            <a:endParaRPr lang="en-US" dirty="0"/>
          </a:p>
          <a:p>
            <a:r>
              <a:rPr lang="en-US" dirty="0"/>
              <a:t>Buffer occupancy is interesting when considering specifying buffer sizes for equipment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Edgecore</a:t>
            </a:r>
            <a:r>
              <a:rPr lang="en-US" dirty="0"/>
              <a:t> Wedge used in GN4-3 WP6 for RARE has 16MB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50293-F5D8-CD4D-9244-81DC062B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detailed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C4CFC-EC2E-0A46-BE42-467B03874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8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9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AE94-1F89-ED4D-9A1A-8DDBA1E9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Thoughts on 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AA03-D82D-2C4F-8504-082D33E0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5" y="1428050"/>
            <a:ext cx="901746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 can produce a lot of data</a:t>
            </a:r>
          </a:p>
          <a:p>
            <a:pPr lvl="1"/>
            <a:r>
              <a:rPr lang="en-US" dirty="0"/>
              <a:t>May not be practical to keep full detail for a long time</a:t>
            </a:r>
          </a:p>
          <a:p>
            <a:r>
              <a:rPr lang="en-US" dirty="0"/>
              <a:t>We (Jisc) see it as very useful for our network performance testing facility</a:t>
            </a:r>
          </a:p>
          <a:p>
            <a:pPr lvl="1"/>
            <a:r>
              <a:rPr lang="en-US" dirty="0"/>
              <a:t>The fine detail of traffic patterns can be very helpful</a:t>
            </a:r>
          </a:p>
          <a:p>
            <a:pPr lvl="1"/>
            <a:r>
              <a:rPr lang="en-US" dirty="0"/>
              <a:t>Complementing </a:t>
            </a:r>
            <a:r>
              <a:rPr lang="en-US" dirty="0" err="1"/>
              <a:t>perfSONAR</a:t>
            </a:r>
            <a:r>
              <a:rPr lang="en-US" dirty="0"/>
              <a:t>, flow data,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Might be a useful tool to run ‘surgically’ elsewhere</a:t>
            </a:r>
          </a:p>
          <a:p>
            <a:pPr lvl="1"/>
            <a:r>
              <a:rPr lang="en-US" dirty="0"/>
              <a:t>If problems are observed, turn it on (where supported)</a:t>
            </a:r>
          </a:p>
          <a:p>
            <a:r>
              <a:rPr lang="en-US" dirty="0"/>
              <a:t>Doesn’t give full view like In-band Network Telemetry (INT)</a:t>
            </a:r>
          </a:p>
          <a:p>
            <a:pPr lvl="1"/>
            <a:r>
              <a:rPr lang="en-US" dirty="0"/>
              <a:t>More on this after the 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0C223-E831-584D-8F58-397E3A476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9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9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59E184B724143A1670C21518A4C73" ma:contentTypeVersion="4" ma:contentTypeDescription="Create a new document." ma:contentTypeScope="" ma:versionID="91ec27be13e81ba2d527c15ed36e3aa6">
  <xsd:schema xmlns:xsd="http://www.w3.org/2001/XMLSchema" xmlns:xs="http://www.w3.org/2001/XMLSchema" xmlns:p="http://schemas.microsoft.com/office/2006/metadata/properties" xmlns:ns3="ddbedc36-f753-47b4-9bf9-9c8245579890" targetNamespace="http://schemas.microsoft.com/office/2006/metadata/properties" ma:root="true" ma:fieldsID="cc6b6722e0dcfc0d60fe9f55464bd566" ns3:_="">
    <xsd:import namespace="ddbedc36-f753-47b4-9bf9-9c82455798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edc36-f753-47b4-9bf9-9c8245579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5AEAF1-9448-4819-B7AA-D2F0F564E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2F189-AB82-428E-A837-B67B2BE32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edc36-f753-47b4-9bf9-9c8245579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3FB393-9059-439B-B05B-6DD02B3B219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ddbedc36-f753-47b4-9bf9-9c824557989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1563</TotalTime>
  <Words>813</Words>
  <Application>Microsoft Macintosh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Introduction</vt:lpstr>
      <vt:lpstr>Polling with SNMP</vt:lpstr>
      <vt:lpstr>Pushing data with streaming telemetry</vt:lpstr>
      <vt:lpstr>High-speed monitoring example</vt:lpstr>
      <vt:lpstr>Views: BRIAN and SURF streaming telemetry</vt:lpstr>
      <vt:lpstr>Another ST example, comparing 6 stream iperf3 vs iperf2</vt:lpstr>
      <vt:lpstr>More detailed views</vt:lpstr>
      <vt:lpstr>Thoughts on ST</vt:lpstr>
      <vt:lpstr>Streaming telemetry testing at Jisc</vt:lpstr>
      <vt:lpstr>Your thoughts?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Tim Chown</cp:lastModifiedBy>
  <cp:revision>68</cp:revision>
  <dcterms:created xsi:type="dcterms:W3CDTF">2018-03-16T12:13:33Z</dcterms:created>
  <dcterms:modified xsi:type="dcterms:W3CDTF">2022-04-06T11:48:38Z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0x01010015059E184B724143A1670C21518A4C73</vt:lpwstr>
  </property>
</Properties>
</file>