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70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343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6" r:id="rId3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114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6" name="Google Shape;166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f1fdb0e200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0" name="Google Shape;250;gf1fdb0e200_0_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1" name="Google Shape;251;gf1fdb0e200_0_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f337208449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9" name="Google Shape;259;gf337208449_0_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0" name="Google Shape;260;gf337208449_0_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f337208449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8" name="Google Shape;268;gf337208449_0_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9" name="Google Shape;269;gf337208449_0_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f8feecc6d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7" name="Google Shape;277;gf8feecc6d1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8" name="Google Shape;278;gf8feecc6d1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f337208449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5" name="Google Shape;285;gf337208449_0_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6" name="Google Shape;286;gf337208449_0_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f337208449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3" name="Google Shape;293;gf337208449_0_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4" name="Google Shape;294;gf337208449_0_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f337208449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1" name="Google Shape;301;gf337208449_0_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Single data sources rarely paint the entire picture, and comparing data from different sources rarely yields useful insights</a:t>
            </a:r>
            <a:endParaRPr/>
          </a:p>
        </p:txBody>
      </p:sp>
      <p:sp>
        <p:nvSpPr>
          <p:cNvPr id="302" name="Google Shape;302;gf337208449_0_4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f337208449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0" name="Google Shape;310;gf337208449_0_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1" name="Google Shape;311;gf337208449_0_4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f337208449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8" name="Google Shape;318;gf337208449_0_6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9" name="Google Shape;319;gf337208449_0_6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f8feecc6d1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6" name="Google Shape;326;gf8feecc6d1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7" name="Google Shape;327;gf8feecc6d1_0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7a660411b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g7a660411bf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3" name="Google Shape;173;g7a660411bf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f337208449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6" name="Google Shape;336;gf337208449_0_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7" name="Google Shape;337;gf337208449_0_5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f337208449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5" name="Google Shape;345;gf337208449_0_6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6" name="Google Shape;346;gf337208449_0_6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f337208449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3" name="Google Shape;353;gf337208449_0_8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4" name="Google Shape;354;gf337208449_0_8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f337208449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1" name="Google Shape;361;gf337208449_0_7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2" name="Google Shape;362;gf337208449_0_7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f8d1987609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0" name="Google Shape;370;gf8d1987609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1" name="Google Shape;371;gf8d1987609_0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f8d1987609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8" name="Google Shape;378;gf8d1987609_0_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9" name="Google Shape;379;gf8d1987609_0_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f8feecc6d1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6" name="Google Shape;386;gf8feecc6d1_0_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7" name="Google Shape;387;gf8feecc6d1_0_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f33e3914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f33e3914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NetSage provides a powerful and flexible arch for adapting different use cases</a:t>
            </a:r>
            <a:br>
              <a:rPr lang="en-US"/>
            </a:br>
            <a:r>
              <a:rPr lang="en-US"/>
              <a:t>ESnet had an immediate need to replace legacy flow system. After comparing a number of options decided on a netsage-derived approach</a:t>
            </a:r>
            <a:br>
              <a:rPr lang="en-US"/>
            </a:br>
            <a:r>
              <a:rPr lang="en-US"/>
              <a:t>Additional use cases such as peering analysis required integration of BGP data</a:t>
            </a:r>
            <a:br>
              <a:rPr lang="en-US"/>
            </a:br>
            <a:r>
              <a:rPr lang="en-US"/>
              <a:t>Adapting to other data sources, will replace Netbeam at end of quarter</a:t>
            </a:r>
            <a:br>
              <a:rPr lang="en-US"/>
            </a:br>
            <a:r>
              <a:rPr lang="en-US"/>
              <a:t>Proven highly flexible for “telling different stories”, such as tailored dashboards for ESnet portion of LHC data challenge</a:t>
            </a:r>
            <a:br>
              <a:rPr lang="en-US"/>
            </a:br>
            <a:r>
              <a:rPr lang="en-US"/>
              <a:t>More at talk next week</a:t>
            </a:r>
            <a:endParaRPr/>
          </a:p>
        </p:txBody>
      </p:sp>
      <p:sp>
        <p:nvSpPr>
          <p:cNvPr id="395" name="Google Shape;395;gf33e39143e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f8feecc6d1_0_2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5" name="Google Shape;405;gf8feecc6d1_0_20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6" name="Google Shape;406;gf8feecc6d1_0_20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f1fdb0e200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3" name="Google Shape;413;gf1fdb0e200_0_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4" name="Google Shape;414;gf1fdb0e200_0_4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7a660411bf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0" name="Google Shape;180;g7a660411bf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1" name="Google Shape;181;g7a660411bf_0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f8feecc6d1_0_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7" name="Google Shape;427;gf8feecc6d1_0_19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8" name="Google Shape;428;gf8feecc6d1_0_19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f8feecc6d1_0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Google Shape;189;gf8feecc6d1_0_2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0" name="Google Shape;190;gf8feecc6d1_0_2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f1fdb0e200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7" name="Google Shape;207;gf1fdb0e200_0_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Future sources from KAUST and CAE</a:t>
            </a:r>
            <a:endParaRPr/>
          </a:p>
        </p:txBody>
      </p:sp>
      <p:sp>
        <p:nvSpPr>
          <p:cNvPr id="208" name="Google Shape;208;gf1fdb0e200_0_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f33720844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7" name="Google Shape;217;gf337208449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8" name="Google Shape;218;gf337208449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f1fdb0e200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6" name="Google Shape;226;gf1fdb0e200_0_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7" name="Google Shape;227;gf1fdb0e200_0_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f1fdb0e200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4" name="Google Shape;234;gf1fdb0e200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Currently using NFDUMP, although developing our own tool is not out of the question</a:t>
            </a:r>
            <a:endParaRPr/>
          </a:p>
        </p:txBody>
      </p:sp>
      <p:sp>
        <p:nvSpPr>
          <p:cNvPr id="235" name="Google Shape;235;gf1fdb0e200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2" name="Google Shape;24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3" name="Google Shape;243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5762800" y="6356350"/>
            <a:ext cx="501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dojosout@iu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tsage.global/home/netsage-privacy-policy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inyurl.com/netsage-dei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5"/>
          <p:cNvSpPr txBox="1">
            <a:spLocks noGrp="1"/>
          </p:cNvSpPr>
          <p:nvPr>
            <p:ph type="ctrTitle"/>
          </p:nvPr>
        </p:nvSpPr>
        <p:spPr>
          <a:xfrm>
            <a:off x="1524000" y="16269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/>
              <a:t>NetSage: Flexible Monitoring Framework for Multiple Applications</a:t>
            </a:r>
            <a:endParaRPr/>
          </a:p>
        </p:txBody>
      </p:sp>
      <p:sp>
        <p:nvSpPr>
          <p:cNvPr id="169" name="Google Shape;169;p25"/>
          <p:cNvSpPr txBox="1">
            <a:spLocks noGrp="1"/>
          </p:cNvSpPr>
          <p:nvPr>
            <p:ph type="subTitle" idx="1"/>
          </p:nvPr>
        </p:nvSpPr>
        <p:spPr>
          <a:xfrm>
            <a:off x="1524000" y="4334995"/>
            <a:ext cx="9144000" cy="9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 dirty="0"/>
              <a:t>Doug Southworth, Indiana University (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dojosout@iu.edu</a:t>
            </a:r>
            <a:r>
              <a:rPr lang="en-US" dirty="0"/>
              <a:t>)</a:t>
            </a: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 dirty="0"/>
              <a:t>GÉANT 2</a:t>
            </a:r>
            <a:r>
              <a:rPr lang="en-US" baseline="30000" dirty="0"/>
              <a:t>nd</a:t>
            </a:r>
            <a:r>
              <a:rPr lang="en-US" dirty="0"/>
              <a:t> Performance Management Workshop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 dirty="0"/>
              <a:t>March 08, 2022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4"/>
          <p:cNvSpPr txBox="1">
            <a:spLocks noGrp="1"/>
          </p:cNvSpPr>
          <p:nvPr>
            <p:ph type="title"/>
          </p:nvPr>
        </p:nvSpPr>
        <p:spPr>
          <a:xfrm>
            <a:off x="114875" y="121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b="1"/>
              <a:t>Global Science Registry</a:t>
            </a:r>
            <a:endParaRPr b="1"/>
          </a:p>
        </p:txBody>
      </p:sp>
      <p:sp>
        <p:nvSpPr>
          <p:cNvPr id="254" name="Google Shape;254;p34"/>
          <p:cNvSpPr txBox="1">
            <a:spLocks noGrp="1"/>
          </p:cNvSpPr>
          <p:nvPr>
            <p:ph type="body" idx="1"/>
          </p:nvPr>
        </p:nvSpPr>
        <p:spPr>
          <a:xfrm>
            <a:off x="115000" y="1246200"/>
            <a:ext cx="6891600" cy="525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44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400"/>
              <a:buChar char="•"/>
            </a:pPr>
            <a:r>
              <a:rPr lang="en-US" sz="3400"/>
              <a:t>Maps flows to specific resources</a:t>
            </a:r>
            <a:endParaRPr sz="3400"/>
          </a:p>
          <a:p>
            <a:pPr marL="914400" lvl="1" indent="-444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400"/>
              <a:buChar char="•"/>
            </a:pPr>
            <a:r>
              <a:rPr lang="en-US" sz="3400"/>
              <a:t>DTN</a:t>
            </a:r>
            <a:endParaRPr sz="3400"/>
          </a:p>
          <a:p>
            <a:pPr marL="914400" lvl="1" indent="-444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400"/>
              <a:buChar char="•"/>
            </a:pPr>
            <a:r>
              <a:rPr lang="en-US" sz="3400"/>
              <a:t>Instrument</a:t>
            </a:r>
            <a:endParaRPr sz="3400"/>
          </a:p>
          <a:p>
            <a:pPr marL="914400" lvl="1" indent="-444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400"/>
              <a:buChar char="•"/>
            </a:pPr>
            <a:r>
              <a:rPr lang="en-US" sz="3400"/>
              <a:t>Compute</a:t>
            </a:r>
            <a:endParaRPr sz="3400"/>
          </a:p>
          <a:p>
            <a:pPr marL="457200" lvl="0" indent="-444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400"/>
              <a:buChar char="•"/>
            </a:pPr>
            <a:r>
              <a:rPr lang="en-US" sz="3400"/>
              <a:t>Contributions come from resource owners</a:t>
            </a:r>
            <a:endParaRPr sz="3400"/>
          </a:p>
          <a:p>
            <a:pPr marL="457200" lvl="0" indent="-444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400"/>
              <a:buChar char="•"/>
            </a:pPr>
            <a:r>
              <a:rPr lang="en-US" sz="3400"/>
              <a:t>Currently matched by IP, however packet marking is in the roadmap for development</a:t>
            </a:r>
            <a:endParaRPr sz="3400"/>
          </a:p>
        </p:txBody>
      </p:sp>
      <p:sp>
        <p:nvSpPr>
          <p:cNvPr id="255" name="Google Shape;255;p34"/>
          <p:cNvSpPr txBox="1">
            <a:spLocks noGrp="1"/>
          </p:cNvSpPr>
          <p:nvPr>
            <p:ph type="sldNum" idx="12"/>
          </p:nvPr>
        </p:nvSpPr>
        <p:spPr>
          <a:xfrm>
            <a:off x="5762800" y="6356350"/>
            <a:ext cx="501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/>
              <a:t>10</a:t>
            </a:fld>
            <a:endParaRPr sz="1800"/>
          </a:p>
        </p:txBody>
      </p:sp>
      <p:pic>
        <p:nvPicPr>
          <p:cNvPr id="256" name="Google Shape;256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06600" y="579600"/>
            <a:ext cx="4750116" cy="510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5"/>
          <p:cNvSpPr txBox="1">
            <a:spLocks noGrp="1"/>
          </p:cNvSpPr>
          <p:nvPr>
            <p:ph type="title"/>
          </p:nvPr>
        </p:nvSpPr>
        <p:spPr>
          <a:xfrm>
            <a:off x="446025" y="23440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b="1"/>
              <a:t>Packet Marking?</a:t>
            </a:r>
            <a:endParaRPr b="1"/>
          </a:p>
        </p:txBody>
      </p:sp>
      <p:sp>
        <p:nvSpPr>
          <p:cNvPr id="263" name="Google Shape;263;p35"/>
          <p:cNvSpPr txBox="1">
            <a:spLocks noGrp="1"/>
          </p:cNvSpPr>
          <p:nvPr>
            <p:ph type="body" idx="1"/>
          </p:nvPr>
        </p:nvSpPr>
        <p:spPr>
          <a:xfrm>
            <a:off x="0" y="1253400"/>
            <a:ext cx="7895700" cy="50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44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400"/>
              <a:buChar char="•"/>
            </a:pPr>
            <a:r>
              <a:rPr lang="en-US" sz="3400"/>
              <a:t>IPv6 packet marking initiative to positively identify the science domain or project of a particular flow</a:t>
            </a:r>
            <a:endParaRPr sz="3400"/>
          </a:p>
          <a:p>
            <a:pPr marL="914400" lvl="1" indent="-444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400"/>
              <a:buChar char="•"/>
            </a:pPr>
            <a:r>
              <a:rPr lang="en-US" sz="3400"/>
              <a:t>Uses a series of bits in the IPv6 header</a:t>
            </a:r>
            <a:endParaRPr sz="3400"/>
          </a:p>
          <a:p>
            <a:pPr marL="914400" lvl="1" indent="-444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400"/>
              <a:buChar char="•"/>
            </a:pPr>
            <a:r>
              <a:rPr lang="en-US" sz="3400"/>
              <a:t>Not compatible with IPv4 (no room!)</a:t>
            </a:r>
            <a:endParaRPr sz="3400"/>
          </a:p>
          <a:p>
            <a:pPr marL="914400" lvl="1" indent="-444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400"/>
              <a:buChar char="•"/>
            </a:pPr>
            <a:r>
              <a:rPr lang="en-US" sz="3400"/>
              <a:t>Has some technical hurdles to overcome, mainly regarding different equipment manufacturers and how they handle packets/header inspection</a:t>
            </a:r>
            <a:endParaRPr sz="3400"/>
          </a:p>
        </p:txBody>
      </p:sp>
      <p:sp>
        <p:nvSpPr>
          <p:cNvPr id="264" name="Google Shape;264;p35"/>
          <p:cNvSpPr txBox="1">
            <a:spLocks noGrp="1"/>
          </p:cNvSpPr>
          <p:nvPr>
            <p:ph type="sldNum" idx="12"/>
          </p:nvPr>
        </p:nvSpPr>
        <p:spPr>
          <a:xfrm>
            <a:off x="5762800" y="6356350"/>
            <a:ext cx="501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/>
              <a:t>11</a:t>
            </a:fld>
            <a:endParaRPr sz="1800"/>
          </a:p>
        </p:txBody>
      </p:sp>
      <p:pic>
        <p:nvPicPr>
          <p:cNvPr id="265" name="Google Shape;265;p35"/>
          <p:cNvPicPr preferRelativeResize="0"/>
          <p:nvPr/>
        </p:nvPicPr>
        <p:blipFill rotWithShape="1">
          <a:blip r:embed="rId3">
            <a:alphaModFix/>
          </a:blip>
          <a:srcRect l="4354" t="3871" r="5106" b="6305"/>
          <a:stretch/>
        </p:blipFill>
        <p:spPr>
          <a:xfrm>
            <a:off x="7982750" y="234400"/>
            <a:ext cx="4139525" cy="5133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b="1"/>
              <a:t>An IPv4 marking option</a:t>
            </a:r>
            <a:endParaRPr b="1"/>
          </a:p>
        </p:txBody>
      </p:sp>
      <p:sp>
        <p:nvSpPr>
          <p:cNvPr id="272" name="Google Shape;272;p36"/>
          <p:cNvSpPr txBox="1">
            <a:spLocks noGrp="1"/>
          </p:cNvSpPr>
          <p:nvPr>
            <p:ph type="body" idx="1"/>
          </p:nvPr>
        </p:nvSpPr>
        <p:spPr>
          <a:xfrm>
            <a:off x="123575" y="16908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44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400"/>
              <a:buChar char="•"/>
            </a:pPr>
            <a:r>
              <a:rPr lang="en-US" sz="3400"/>
              <a:t>UDP “firefly” packets</a:t>
            </a:r>
            <a:endParaRPr sz="3400"/>
          </a:p>
          <a:p>
            <a:pPr marL="914400" lvl="1" indent="-444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400"/>
              <a:buChar char="•"/>
            </a:pPr>
            <a:r>
              <a:rPr lang="en-US" sz="3400"/>
              <a:t>Same source/dest address as associated flow</a:t>
            </a:r>
            <a:endParaRPr sz="3400"/>
          </a:p>
          <a:p>
            <a:pPr marL="914400" lvl="1" indent="-444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400"/>
              <a:buChar char="•"/>
            </a:pPr>
            <a:r>
              <a:rPr lang="en-US" sz="3400"/>
              <a:t>Specific destination port (10514)</a:t>
            </a:r>
            <a:endParaRPr sz="3400"/>
          </a:p>
          <a:p>
            <a:pPr marL="914400" lvl="1" indent="-444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400"/>
              <a:buChar char="•"/>
            </a:pPr>
            <a:r>
              <a:rPr lang="en-US" sz="3400"/>
              <a:t>Contain a syslog facility header and JSON formatted flow information</a:t>
            </a:r>
            <a:endParaRPr sz="3400"/>
          </a:p>
          <a:p>
            <a:pPr marL="914400" lvl="1" indent="-444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400"/>
              <a:buChar char="•"/>
            </a:pPr>
            <a:r>
              <a:rPr lang="en-US" sz="3400"/>
              <a:t>Are sent at the beginning and end of a flow, and optionally in regular intervals of 60 seconds max </a:t>
            </a:r>
            <a:endParaRPr sz="3400"/>
          </a:p>
        </p:txBody>
      </p:sp>
      <p:sp>
        <p:nvSpPr>
          <p:cNvPr id="273" name="Google Shape;273;p36"/>
          <p:cNvSpPr txBox="1">
            <a:spLocks noGrp="1"/>
          </p:cNvSpPr>
          <p:nvPr>
            <p:ph type="sldNum" idx="12"/>
          </p:nvPr>
        </p:nvSpPr>
        <p:spPr>
          <a:xfrm>
            <a:off x="5762800" y="6356350"/>
            <a:ext cx="501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/>
              <a:t>12</a:t>
            </a:fld>
            <a:endParaRPr sz="1800"/>
          </a:p>
        </p:txBody>
      </p:sp>
      <p:pic>
        <p:nvPicPr>
          <p:cNvPr id="274" name="Google Shape;274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44250" y="116025"/>
            <a:ext cx="3809550" cy="234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b="1"/>
              <a:t>Pinpointing flows while retaining privacy</a:t>
            </a:r>
            <a:endParaRPr b="1"/>
          </a:p>
        </p:txBody>
      </p:sp>
      <p:sp>
        <p:nvSpPr>
          <p:cNvPr id="281" name="Google Shape;281;p37"/>
          <p:cNvSpPr txBox="1">
            <a:spLocks noGrp="1"/>
          </p:cNvSpPr>
          <p:nvPr>
            <p:ph type="body" idx="1"/>
          </p:nvPr>
        </p:nvSpPr>
        <p:spPr>
          <a:xfrm>
            <a:off x="838200" y="165377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44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400"/>
              <a:buChar char="•"/>
            </a:pPr>
            <a:r>
              <a:rPr lang="en-US" sz="3400"/>
              <a:t>Packet marking allows us to match flows in a very specific manner while still not having a record of the IP address</a:t>
            </a:r>
            <a:endParaRPr sz="3400"/>
          </a:p>
          <a:p>
            <a:pPr marL="457200" lvl="0" indent="-444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400"/>
              <a:buChar char="•"/>
            </a:pPr>
            <a:r>
              <a:rPr lang="en-US" sz="3400"/>
              <a:t>Useful in a number of scenarios where multiple science domains or projects are represented by the same IP</a:t>
            </a:r>
            <a:endParaRPr sz="3400"/>
          </a:p>
          <a:p>
            <a:pPr marL="914400" lvl="1" indent="-444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400"/>
              <a:buChar char="•"/>
            </a:pPr>
            <a:r>
              <a:rPr lang="en-US" sz="3400"/>
              <a:t>LHC test vs production traffic</a:t>
            </a:r>
            <a:endParaRPr sz="3400"/>
          </a:p>
          <a:p>
            <a:pPr marL="914400" lvl="1" indent="-444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400"/>
              <a:buChar char="•"/>
            </a:pPr>
            <a:r>
              <a:rPr lang="en-US" sz="3400"/>
              <a:t>Data Mobility Exhibition</a:t>
            </a:r>
            <a:endParaRPr sz="3400"/>
          </a:p>
          <a:p>
            <a:pPr marL="914400" lvl="1" indent="-444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400"/>
              <a:buChar char="•"/>
            </a:pPr>
            <a:r>
              <a:rPr lang="en-US" sz="3400"/>
              <a:t>Data Mover Challenge</a:t>
            </a:r>
            <a:endParaRPr sz="3400"/>
          </a:p>
        </p:txBody>
      </p:sp>
      <p:sp>
        <p:nvSpPr>
          <p:cNvPr id="282" name="Google Shape;282;p37"/>
          <p:cNvSpPr txBox="1">
            <a:spLocks noGrp="1"/>
          </p:cNvSpPr>
          <p:nvPr>
            <p:ph type="sldNum" idx="12"/>
          </p:nvPr>
        </p:nvSpPr>
        <p:spPr>
          <a:xfrm>
            <a:off x="5762800" y="6356350"/>
            <a:ext cx="501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/>
              <a:t>13</a:t>
            </a:fld>
            <a:endParaRPr sz="18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b="1"/>
              <a:t>I thought we were talking about NetSage</a:t>
            </a:r>
            <a:endParaRPr b="1"/>
          </a:p>
        </p:txBody>
      </p:sp>
      <p:sp>
        <p:nvSpPr>
          <p:cNvPr id="289" name="Google Shape;289;p38"/>
          <p:cNvSpPr txBox="1">
            <a:spLocks noGrp="1"/>
          </p:cNvSpPr>
          <p:nvPr>
            <p:ph type="body" idx="1"/>
          </p:nvPr>
        </p:nvSpPr>
        <p:spPr>
          <a:xfrm>
            <a:off x="838200" y="165377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44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400"/>
              <a:buChar char="•"/>
            </a:pPr>
            <a:r>
              <a:rPr lang="en-US" sz="3400"/>
              <a:t>What’s next?</a:t>
            </a:r>
            <a:endParaRPr sz="3400"/>
          </a:p>
          <a:p>
            <a:pPr marL="914400" lvl="1" indent="-444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68C00"/>
              </a:buClr>
              <a:buSzPts val="3400"/>
              <a:buChar char="•"/>
            </a:pPr>
            <a:r>
              <a:rPr lang="en-US" sz="3400">
                <a:solidFill>
                  <a:srgbClr val="F68C00"/>
                </a:solidFill>
              </a:rPr>
              <a:t>NetSage for Campus</a:t>
            </a:r>
            <a:endParaRPr sz="3400">
              <a:solidFill>
                <a:srgbClr val="F68C00"/>
              </a:solidFill>
            </a:endParaRPr>
          </a:p>
          <a:p>
            <a:pPr marL="914400" lvl="1" indent="-444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400"/>
              <a:buChar char="•"/>
            </a:pPr>
            <a:r>
              <a:rPr lang="en-US" sz="3400"/>
              <a:t>NetSage for Supercomputing Facilities</a:t>
            </a:r>
            <a:endParaRPr sz="3400"/>
          </a:p>
          <a:p>
            <a:pPr marL="914400" lvl="1" indent="-444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400"/>
              <a:buChar char="•"/>
            </a:pPr>
            <a:r>
              <a:rPr lang="en-US" sz="3400"/>
              <a:t>NetSage for LHC</a:t>
            </a:r>
            <a:endParaRPr sz="3400"/>
          </a:p>
          <a:p>
            <a:pPr marL="914400" lvl="1" indent="-444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400"/>
              <a:buChar char="•"/>
            </a:pPr>
            <a:r>
              <a:rPr lang="en-US" sz="3400"/>
              <a:t>NetSage inspired projects, such as ESnet’s Stardust</a:t>
            </a:r>
            <a:endParaRPr sz="3400"/>
          </a:p>
        </p:txBody>
      </p:sp>
      <p:sp>
        <p:nvSpPr>
          <p:cNvPr id="290" name="Google Shape;290;p38"/>
          <p:cNvSpPr txBox="1">
            <a:spLocks noGrp="1"/>
          </p:cNvSpPr>
          <p:nvPr>
            <p:ph type="sldNum" idx="12"/>
          </p:nvPr>
        </p:nvSpPr>
        <p:spPr>
          <a:xfrm>
            <a:off x="5762800" y="6356350"/>
            <a:ext cx="501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/>
              <a:t>14</a:t>
            </a:fld>
            <a:endParaRPr sz="18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b="1"/>
              <a:t>The campus use case</a:t>
            </a:r>
            <a:endParaRPr b="1"/>
          </a:p>
        </p:txBody>
      </p:sp>
      <p:sp>
        <p:nvSpPr>
          <p:cNvPr id="297" name="Google Shape;297;p39"/>
          <p:cNvSpPr txBox="1">
            <a:spLocks noGrp="1"/>
          </p:cNvSpPr>
          <p:nvPr>
            <p:ph type="body" idx="1"/>
          </p:nvPr>
        </p:nvSpPr>
        <p:spPr>
          <a:xfrm>
            <a:off x="838200" y="1364350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44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400"/>
              <a:buChar char="•"/>
            </a:pPr>
            <a:r>
              <a:rPr lang="en-US" sz="3400"/>
              <a:t>Granular understanding of East-West data movement</a:t>
            </a:r>
            <a:endParaRPr sz="3400"/>
          </a:p>
          <a:p>
            <a:pPr marL="914400" lvl="1" indent="-444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400"/>
              <a:buChar char="•"/>
            </a:pPr>
            <a:r>
              <a:rPr lang="en-US" sz="3400"/>
              <a:t>What/where/when of data movement between campus resources by researchers</a:t>
            </a:r>
            <a:endParaRPr sz="3400"/>
          </a:p>
          <a:p>
            <a:pPr marL="914400" lvl="1" indent="-444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400"/>
              <a:buChar char="•"/>
            </a:pPr>
            <a:r>
              <a:rPr lang="en-US" sz="3400"/>
              <a:t>Identify performance issues and trends that are traditionally tough to spot</a:t>
            </a:r>
            <a:endParaRPr sz="3400"/>
          </a:p>
          <a:p>
            <a:pPr marL="457200" lvl="0" indent="-444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400"/>
              <a:buChar char="•"/>
            </a:pPr>
            <a:r>
              <a:rPr lang="en-US" sz="3400"/>
              <a:t>Better understanding of North-South data movement</a:t>
            </a:r>
            <a:endParaRPr sz="3400"/>
          </a:p>
          <a:p>
            <a:pPr marL="914400" lvl="1" indent="-444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400"/>
              <a:buChar char="•"/>
            </a:pPr>
            <a:r>
              <a:rPr lang="en-US" sz="3400"/>
              <a:t>Are large transfers being made from capable DTNs or WiFi connected laptops?</a:t>
            </a:r>
            <a:endParaRPr sz="3400"/>
          </a:p>
          <a:p>
            <a:pPr marL="914400" lvl="1" indent="-444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400"/>
              <a:buChar char="•"/>
            </a:pPr>
            <a:r>
              <a:rPr lang="en-US" sz="3400"/>
              <a:t>Is traffic flowing as designed?</a:t>
            </a:r>
            <a:endParaRPr sz="3400"/>
          </a:p>
        </p:txBody>
      </p:sp>
      <p:sp>
        <p:nvSpPr>
          <p:cNvPr id="298" name="Google Shape;298;p39"/>
          <p:cNvSpPr txBox="1">
            <a:spLocks noGrp="1"/>
          </p:cNvSpPr>
          <p:nvPr>
            <p:ph type="sldNum" idx="12"/>
          </p:nvPr>
        </p:nvSpPr>
        <p:spPr>
          <a:xfrm>
            <a:off x="5762800" y="6356350"/>
            <a:ext cx="501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/>
              <a:t>15</a:t>
            </a:fld>
            <a:endParaRPr sz="18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0"/>
          <p:cNvSpPr txBox="1">
            <a:spLocks noGrp="1"/>
          </p:cNvSpPr>
          <p:nvPr>
            <p:ph type="title"/>
          </p:nvPr>
        </p:nvSpPr>
        <p:spPr>
          <a:xfrm>
            <a:off x="881775" y="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b="1"/>
              <a:t>But I already have campus network data</a:t>
            </a:r>
            <a:endParaRPr b="1"/>
          </a:p>
        </p:txBody>
      </p:sp>
      <p:sp>
        <p:nvSpPr>
          <p:cNvPr id="305" name="Google Shape;305;p40"/>
          <p:cNvSpPr txBox="1">
            <a:spLocks noGrp="1"/>
          </p:cNvSpPr>
          <p:nvPr>
            <p:ph type="body" idx="1"/>
          </p:nvPr>
        </p:nvSpPr>
        <p:spPr>
          <a:xfrm>
            <a:off x="2875875" y="1059350"/>
            <a:ext cx="90720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2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900"/>
              <a:buChar char="•"/>
            </a:pPr>
            <a:r>
              <a:rPr lang="en-US" sz="2900"/>
              <a:t>Traditional network tools are fine for viewing raw data, but -</a:t>
            </a:r>
            <a:endParaRPr sz="2900"/>
          </a:p>
          <a:p>
            <a:pPr marL="914400" lvl="1" indent="-412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900"/>
              <a:buChar char="•"/>
            </a:pPr>
            <a:r>
              <a:rPr lang="en-US" sz="2900"/>
              <a:t>Hard to see performance trends of specific resources</a:t>
            </a:r>
            <a:endParaRPr sz="2900"/>
          </a:p>
          <a:p>
            <a:pPr marL="914400" lvl="1" indent="-412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900"/>
              <a:buChar char="•"/>
            </a:pPr>
            <a:r>
              <a:rPr lang="en-US" sz="2900"/>
              <a:t>Human-readable patterns rarely stand out</a:t>
            </a:r>
            <a:endParaRPr sz="2900"/>
          </a:p>
          <a:p>
            <a:pPr marL="457200" lvl="0" indent="-412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900"/>
              <a:buChar char="•"/>
            </a:pPr>
            <a:r>
              <a:rPr lang="en-US" sz="2900"/>
              <a:t>Traditional network tools are only accessible by campus CI personnel</a:t>
            </a:r>
            <a:endParaRPr sz="2900"/>
          </a:p>
          <a:p>
            <a:pPr marL="914400" lvl="1" indent="-412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900"/>
              <a:buChar char="•"/>
            </a:pPr>
            <a:r>
              <a:rPr lang="en-US" sz="2900"/>
              <a:t>NetSage gives stakeholders eyes on their data</a:t>
            </a:r>
            <a:endParaRPr sz="2900"/>
          </a:p>
          <a:p>
            <a:pPr marL="914400" lvl="1" indent="-412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900"/>
              <a:buChar char="•"/>
            </a:pPr>
            <a:r>
              <a:rPr lang="en-US" sz="2900"/>
              <a:t>Access to data helps make the case for future funding</a:t>
            </a:r>
            <a:endParaRPr sz="2900"/>
          </a:p>
        </p:txBody>
      </p:sp>
      <p:sp>
        <p:nvSpPr>
          <p:cNvPr id="306" name="Google Shape;306;p40"/>
          <p:cNvSpPr txBox="1">
            <a:spLocks noGrp="1"/>
          </p:cNvSpPr>
          <p:nvPr>
            <p:ph type="sldNum" idx="12"/>
          </p:nvPr>
        </p:nvSpPr>
        <p:spPr>
          <a:xfrm>
            <a:off x="5762800" y="6356350"/>
            <a:ext cx="501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/>
              <a:t>16</a:t>
            </a:fld>
            <a:endParaRPr sz="1800"/>
          </a:p>
        </p:txBody>
      </p:sp>
      <p:pic>
        <p:nvPicPr>
          <p:cNvPr id="307" name="Google Shape;307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-905074" y="2405027"/>
            <a:ext cx="4847776" cy="2417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b="1"/>
              <a:t>What needs to happen?</a:t>
            </a:r>
            <a:endParaRPr b="1"/>
          </a:p>
        </p:txBody>
      </p:sp>
      <p:sp>
        <p:nvSpPr>
          <p:cNvPr id="314" name="Google Shape;314;p41"/>
          <p:cNvSpPr txBox="1">
            <a:spLocks noGrp="1"/>
          </p:cNvSpPr>
          <p:nvPr>
            <p:ph type="body" idx="1"/>
          </p:nvPr>
        </p:nvSpPr>
        <p:spPr>
          <a:xfrm>
            <a:off x="838200" y="165377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44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400"/>
              <a:buChar char="•"/>
            </a:pPr>
            <a:r>
              <a:rPr lang="en-US" sz="3400"/>
              <a:t>NetSage framework is built around answering questions that scale well to the campus use case</a:t>
            </a:r>
            <a:endParaRPr sz="3400"/>
          </a:p>
          <a:p>
            <a:pPr marL="457200" lvl="0" indent="-444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400"/>
              <a:buChar char="•"/>
            </a:pPr>
            <a:r>
              <a:rPr lang="en-US" sz="3400"/>
              <a:t>Science Registry becomes the source of truth</a:t>
            </a:r>
            <a:endParaRPr sz="3400"/>
          </a:p>
          <a:p>
            <a:pPr marL="914400" lvl="1" indent="-444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400"/>
              <a:buChar char="•"/>
            </a:pPr>
            <a:r>
              <a:rPr lang="en-US" sz="3400"/>
              <a:t>If a campus doesn’t already have a solid IP-to-resource mapping, this could take time</a:t>
            </a:r>
            <a:endParaRPr sz="3400"/>
          </a:p>
          <a:p>
            <a:pPr marL="457200" lvl="0" indent="-444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400"/>
              <a:buChar char="•"/>
            </a:pPr>
            <a:r>
              <a:rPr lang="en-US" sz="3400"/>
              <a:t>De-identification is no longer necessary (and in fact is not desired)</a:t>
            </a:r>
            <a:endParaRPr sz="340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3400"/>
          </a:p>
        </p:txBody>
      </p:sp>
      <p:sp>
        <p:nvSpPr>
          <p:cNvPr id="315" name="Google Shape;315;p41"/>
          <p:cNvSpPr txBox="1">
            <a:spLocks noGrp="1"/>
          </p:cNvSpPr>
          <p:nvPr>
            <p:ph type="sldNum" idx="12"/>
          </p:nvPr>
        </p:nvSpPr>
        <p:spPr>
          <a:xfrm>
            <a:off x="5762800" y="6356350"/>
            <a:ext cx="501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/>
              <a:t>17</a:t>
            </a:fld>
            <a:endParaRPr sz="18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b="1"/>
              <a:t>NetSage development roadmap</a:t>
            </a:r>
            <a:endParaRPr b="1"/>
          </a:p>
        </p:txBody>
      </p:sp>
      <p:sp>
        <p:nvSpPr>
          <p:cNvPr id="322" name="Google Shape;322;p42"/>
          <p:cNvSpPr txBox="1">
            <a:spLocks noGrp="1"/>
          </p:cNvSpPr>
          <p:nvPr>
            <p:ph type="body" idx="1"/>
          </p:nvPr>
        </p:nvSpPr>
        <p:spPr>
          <a:xfrm>
            <a:off x="838200" y="165377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44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400"/>
              <a:buChar char="•"/>
            </a:pPr>
            <a:r>
              <a:rPr lang="en-US" sz="3400"/>
              <a:t>What’s next?</a:t>
            </a:r>
            <a:endParaRPr sz="3400"/>
          </a:p>
          <a:p>
            <a:pPr marL="914400" lvl="1" indent="-444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400"/>
              <a:buChar char="•"/>
            </a:pPr>
            <a:r>
              <a:rPr lang="en-US" sz="3400"/>
              <a:t>NetSage for Campus</a:t>
            </a:r>
            <a:endParaRPr sz="3400"/>
          </a:p>
          <a:p>
            <a:pPr marL="914400" lvl="1" indent="-444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68C00"/>
              </a:buClr>
              <a:buSzPts val="3400"/>
              <a:buChar char="•"/>
            </a:pPr>
            <a:r>
              <a:rPr lang="en-US" sz="3400">
                <a:solidFill>
                  <a:srgbClr val="F68C00"/>
                </a:solidFill>
              </a:rPr>
              <a:t>NetSage for Supercomputing Facilities</a:t>
            </a:r>
            <a:endParaRPr sz="3400">
              <a:solidFill>
                <a:srgbClr val="F68C00"/>
              </a:solidFill>
            </a:endParaRPr>
          </a:p>
          <a:p>
            <a:pPr marL="914400" lvl="1" indent="-444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400"/>
              <a:buChar char="•"/>
            </a:pPr>
            <a:r>
              <a:rPr lang="en-US" sz="3400"/>
              <a:t>NetSage for LHC</a:t>
            </a:r>
            <a:endParaRPr sz="3400"/>
          </a:p>
          <a:p>
            <a:pPr marL="914400" lvl="1" indent="-444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400"/>
              <a:buChar char="•"/>
            </a:pPr>
            <a:r>
              <a:rPr lang="en-US" sz="3400"/>
              <a:t>NetSage inspired projects, such as ESnet’s Stardust</a:t>
            </a:r>
            <a:endParaRPr sz="3400"/>
          </a:p>
        </p:txBody>
      </p:sp>
      <p:sp>
        <p:nvSpPr>
          <p:cNvPr id="323" name="Google Shape;323;p42"/>
          <p:cNvSpPr txBox="1">
            <a:spLocks noGrp="1"/>
          </p:cNvSpPr>
          <p:nvPr>
            <p:ph type="sldNum" idx="12"/>
          </p:nvPr>
        </p:nvSpPr>
        <p:spPr>
          <a:xfrm>
            <a:off x="5762800" y="6356350"/>
            <a:ext cx="501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/>
              <a:t>18</a:t>
            </a:fld>
            <a:endParaRPr sz="18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43"/>
          <p:cNvSpPr txBox="1">
            <a:spLocks noGrp="1"/>
          </p:cNvSpPr>
          <p:nvPr>
            <p:ph type="title"/>
          </p:nvPr>
        </p:nvSpPr>
        <p:spPr>
          <a:xfrm>
            <a:off x="2774400" y="129800"/>
            <a:ext cx="66432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b="1"/>
              <a:t>Tracing the shape of a cloud</a:t>
            </a:r>
            <a:endParaRPr b="1"/>
          </a:p>
        </p:txBody>
      </p:sp>
      <p:sp>
        <p:nvSpPr>
          <p:cNvPr id="330" name="Google Shape;330;p43"/>
          <p:cNvSpPr txBox="1">
            <a:spLocks noGrp="1"/>
          </p:cNvSpPr>
          <p:nvPr>
            <p:ph type="body" idx="1"/>
          </p:nvPr>
        </p:nvSpPr>
        <p:spPr>
          <a:xfrm>
            <a:off x="5655900" y="1190725"/>
            <a:ext cx="63531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44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400"/>
              <a:buChar char="•"/>
            </a:pPr>
            <a:r>
              <a:rPr lang="en-US" sz="3400" dirty="0"/>
              <a:t>Better R&amp;E connectivity has led to easier access to traditionally walled-off resources</a:t>
            </a:r>
            <a:endParaRPr sz="3400" dirty="0"/>
          </a:p>
          <a:p>
            <a:pPr marL="457200" lvl="0" indent="-444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400"/>
              <a:buChar char="•"/>
            </a:pPr>
            <a:r>
              <a:rPr lang="en-US" sz="3400" dirty="0"/>
              <a:t>Small institutions that cannot afford to maintain HPC resources on their own now have the option of using shared HPC infrastructure</a:t>
            </a:r>
            <a:endParaRPr sz="34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34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3400" dirty="0"/>
          </a:p>
        </p:txBody>
      </p:sp>
      <p:sp>
        <p:nvSpPr>
          <p:cNvPr id="331" name="Google Shape;331;p43"/>
          <p:cNvSpPr txBox="1">
            <a:spLocks noGrp="1"/>
          </p:cNvSpPr>
          <p:nvPr>
            <p:ph type="sldNum" idx="12"/>
          </p:nvPr>
        </p:nvSpPr>
        <p:spPr>
          <a:xfrm>
            <a:off x="5762800" y="6356350"/>
            <a:ext cx="501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/>
              <a:t>19</a:t>
            </a:fld>
            <a:endParaRPr sz="1800"/>
          </a:p>
        </p:txBody>
      </p:sp>
      <p:pic>
        <p:nvPicPr>
          <p:cNvPr id="332" name="Google Shape;332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420" y="1455488"/>
            <a:ext cx="5345925" cy="3581776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43"/>
          <p:cNvSpPr txBox="1"/>
          <p:nvPr/>
        </p:nvSpPr>
        <p:spPr>
          <a:xfrm>
            <a:off x="107000" y="5325400"/>
            <a:ext cx="8645100" cy="11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But what does data movement look like in this scenario? What does the end user expect?</a:t>
            </a:r>
            <a:endParaRPr sz="3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b="1"/>
              <a:t>Quick overview of NetSage</a:t>
            </a:r>
            <a:endParaRPr b="1"/>
          </a:p>
        </p:txBody>
      </p:sp>
      <p:sp>
        <p:nvSpPr>
          <p:cNvPr id="176" name="Google Shape;176;p26"/>
          <p:cNvSpPr txBox="1">
            <a:spLocks noGrp="1"/>
          </p:cNvSpPr>
          <p:nvPr>
            <p:ph type="body" idx="1"/>
          </p:nvPr>
        </p:nvSpPr>
        <p:spPr>
          <a:xfrm>
            <a:off x="838200" y="1430700"/>
            <a:ext cx="10515600" cy="39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19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NetSage advanced measurement services for R&amp;E data traffic</a:t>
            </a:r>
            <a:endParaRPr sz="3000"/>
          </a:p>
          <a:p>
            <a:pPr marL="914400" lvl="1" indent="-419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Better understanding of current traffic patterns across instrumented circuits</a:t>
            </a:r>
            <a:endParaRPr sz="3000"/>
          </a:p>
          <a:p>
            <a:pPr marL="914400" lvl="1" indent="-419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Better understanding of large flow sources/sinks</a:t>
            </a:r>
            <a:endParaRPr sz="3000"/>
          </a:p>
          <a:p>
            <a:pPr marL="914400" lvl="1" indent="-419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Performance information for data transfers</a:t>
            </a:r>
            <a:endParaRPr sz="3000"/>
          </a:p>
          <a:p>
            <a:pPr marL="457200" lvl="0" indent="-419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Collaboration between Indiana University, LBNL, and University of Hawaii Manoa</a:t>
            </a:r>
            <a:endParaRPr sz="3000"/>
          </a:p>
          <a:p>
            <a:pPr marL="457200" lvl="0" indent="-419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Originally funded by the NSF for IRNC circuits, NetSage is now deployed in a variety of configurations across the globe</a:t>
            </a:r>
            <a:endParaRPr sz="3000"/>
          </a:p>
        </p:txBody>
      </p:sp>
      <p:sp>
        <p:nvSpPr>
          <p:cNvPr id="177" name="Google Shape;177;p26"/>
          <p:cNvSpPr txBox="1">
            <a:spLocks noGrp="1"/>
          </p:cNvSpPr>
          <p:nvPr>
            <p:ph type="sldNum" idx="12"/>
          </p:nvPr>
        </p:nvSpPr>
        <p:spPr>
          <a:xfrm>
            <a:off x="5762800" y="6356350"/>
            <a:ext cx="501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44"/>
          <p:cNvSpPr txBox="1">
            <a:spLocks noGrp="1"/>
          </p:cNvSpPr>
          <p:nvPr>
            <p:ph type="title"/>
          </p:nvPr>
        </p:nvSpPr>
        <p:spPr>
          <a:xfrm>
            <a:off x="158425" y="19955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b="1"/>
              <a:t>The supercomputing use case</a:t>
            </a:r>
            <a:endParaRPr b="1"/>
          </a:p>
        </p:txBody>
      </p:sp>
      <p:sp>
        <p:nvSpPr>
          <p:cNvPr id="340" name="Google Shape;340;p44"/>
          <p:cNvSpPr txBox="1">
            <a:spLocks noGrp="1"/>
          </p:cNvSpPr>
          <p:nvPr>
            <p:ph type="body" idx="1"/>
          </p:nvPr>
        </p:nvSpPr>
        <p:spPr>
          <a:xfrm>
            <a:off x="158425" y="139117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44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400"/>
              <a:buChar char="•"/>
            </a:pPr>
            <a:r>
              <a:rPr lang="en-US" sz="3400"/>
              <a:t>An XSEDE follow-on proposal</a:t>
            </a:r>
            <a:endParaRPr sz="3400"/>
          </a:p>
          <a:p>
            <a:pPr marL="914400" lvl="1" indent="-444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400"/>
              <a:buChar char="•"/>
            </a:pPr>
            <a:r>
              <a:rPr lang="en-US" sz="3400"/>
              <a:t>Understanding who submitted a job and how many compute/storage resources were utilized is relatively easy</a:t>
            </a:r>
            <a:endParaRPr sz="3400"/>
          </a:p>
          <a:p>
            <a:pPr marL="914400" lvl="1" indent="-444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400"/>
              <a:buChar char="•"/>
            </a:pPr>
            <a:r>
              <a:rPr lang="en-US" sz="3400"/>
              <a:t>Understanding the end-to-end transfer of user data related to a specific project or job is harder</a:t>
            </a:r>
            <a:endParaRPr sz="3400"/>
          </a:p>
          <a:p>
            <a:pPr marL="1371600" lvl="2" indent="-444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400"/>
              <a:buChar char="•"/>
            </a:pPr>
            <a:r>
              <a:rPr lang="en-US" sz="3400"/>
              <a:t>Multiple geographically diverse participants working on the same project is even more challenging</a:t>
            </a:r>
            <a:endParaRPr sz="3400"/>
          </a:p>
        </p:txBody>
      </p:sp>
      <p:sp>
        <p:nvSpPr>
          <p:cNvPr id="341" name="Google Shape;341;p44"/>
          <p:cNvSpPr txBox="1">
            <a:spLocks noGrp="1"/>
          </p:cNvSpPr>
          <p:nvPr>
            <p:ph type="sldNum" idx="12"/>
          </p:nvPr>
        </p:nvSpPr>
        <p:spPr>
          <a:xfrm>
            <a:off x="5762800" y="6356350"/>
            <a:ext cx="501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/>
              <a:t>20</a:t>
            </a:fld>
            <a:endParaRPr sz="1800"/>
          </a:p>
        </p:txBody>
      </p:sp>
      <p:pic>
        <p:nvPicPr>
          <p:cNvPr id="342" name="Google Shape;342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11138" y="337213"/>
            <a:ext cx="4124325" cy="1590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4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b="1"/>
              <a:t>What needs to happen?</a:t>
            </a:r>
            <a:endParaRPr b="1"/>
          </a:p>
        </p:txBody>
      </p:sp>
      <p:sp>
        <p:nvSpPr>
          <p:cNvPr id="349" name="Google Shape;349;p45"/>
          <p:cNvSpPr txBox="1">
            <a:spLocks noGrp="1"/>
          </p:cNvSpPr>
          <p:nvPr>
            <p:ph type="body" idx="1"/>
          </p:nvPr>
        </p:nvSpPr>
        <p:spPr>
          <a:xfrm>
            <a:off x="838200" y="165377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44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400"/>
              <a:buChar char="•"/>
            </a:pPr>
            <a:r>
              <a:rPr lang="en-US" sz="3400"/>
              <a:t>This one is a little more complicated as mapping flows to jobs isn’t terribly straightforward</a:t>
            </a:r>
            <a:endParaRPr sz="3400"/>
          </a:p>
          <a:p>
            <a:pPr marL="457200" lvl="0" indent="-444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400"/>
              <a:buChar char="•"/>
            </a:pPr>
            <a:r>
              <a:rPr lang="en-US" sz="3400"/>
              <a:t>Fortunately, we have great partners in this space such as TACC, PSC, SDSC, etc who are willing to take the time to figure out a solution</a:t>
            </a:r>
            <a:endParaRPr sz="3400"/>
          </a:p>
          <a:p>
            <a:pPr marL="457200" lvl="0" indent="-444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400"/>
              <a:buChar char="•"/>
            </a:pPr>
            <a:r>
              <a:rPr lang="en-US" sz="3400"/>
              <a:t>First step is to use in-house record keeping (like TACC Stats) and correlate those with log files from Globus</a:t>
            </a:r>
            <a:endParaRPr sz="3400"/>
          </a:p>
        </p:txBody>
      </p:sp>
      <p:sp>
        <p:nvSpPr>
          <p:cNvPr id="350" name="Google Shape;350;p45"/>
          <p:cNvSpPr txBox="1">
            <a:spLocks noGrp="1"/>
          </p:cNvSpPr>
          <p:nvPr>
            <p:ph type="sldNum" idx="12"/>
          </p:nvPr>
        </p:nvSpPr>
        <p:spPr>
          <a:xfrm>
            <a:off x="5762800" y="6356350"/>
            <a:ext cx="501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/>
              <a:t>21</a:t>
            </a:fld>
            <a:endParaRPr sz="18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b="1"/>
              <a:t>NetSage development roadmap</a:t>
            </a:r>
            <a:endParaRPr b="1"/>
          </a:p>
        </p:txBody>
      </p:sp>
      <p:sp>
        <p:nvSpPr>
          <p:cNvPr id="357" name="Google Shape;357;p46"/>
          <p:cNvSpPr txBox="1">
            <a:spLocks noGrp="1"/>
          </p:cNvSpPr>
          <p:nvPr>
            <p:ph type="body" idx="1"/>
          </p:nvPr>
        </p:nvSpPr>
        <p:spPr>
          <a:xfrm>
            <a:off x="838200" y="165377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44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400"/>
              <a:buChar char="•"/>
            </a:pPr>
            <a:r>
              <a:rPr lang="en-US" sz="3400"/>
              <a:t>What’s next?</a:t>
            </a:r>
            <a:endParaRPr sz="3400"/>
          </a:p>
          <a:p>
            <a:pPr marL="914400" lvl="1" indent="-444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400"/>
              <a:buChar char="•"/>
            </a:pPr>
            <a:r>
              <a:rPr lang="en-US" sz="3400"/>
              <a:t>NetSage for Campus</a:t>
            </a:r>
            <a:endParaRPr sz="3400"/>
          </a:p>
          <a:p>
            <a:pPr marL="914400" lvl="1" indent="-444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400"/>
              <a:buChar char="•"/>
            </a:pPr>
            <a:r>
              <a:rPr lang="en-US" sz="3400"/>
              <a:t>NetSage for Supercomputing Facilities</a:t>
            </a:r>
            <a:endParaRPr sz="3400"/>
          </a:p>
          <a:p>
            <a:pPr marL="914400" lvl="1" indent="-444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68C00"/>
              </a:buClr>
              <a:buSzPts val="3400"/>
              <a:buChar char="•"/>
            </a:pPr>
            <a:r>
              <a:rPr lang="en-US" sz="3400">
                <a:solidFill>
                  <a:srgbClr val="F68C00"/>
                </a:solidFill>
              </a:rPr>
              <a:t>NetSage for LHC</a:t>
            </a:r>
            <a:endParaRPr sz="3400">
              <a:solidFill>
                <a:srgbClr val="F68C00"/>
              </a:solidFill>
            </a:endParaRPr>
          </a:p>
          <a:p>
            <a:pPr marL="914400" lvl="1" indent="-444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400"/>
              <a:buChar char="•"/>
            </a:pPr>
            <a:r>
              <a:rPr lang="en-US" sz="3400"/>
              <a:t>NetSage inspired projects, such as ESnet’s Stardust</a:t>
            </a:r>
            <a:endParaRPr sz="3400"/>
          </a:p>
        </p:txBody>
      </p:sp>
      <p:sp>
        <p:nvSpPr>
          <p:cNvPr id="358" name="Google Shape;358;p46"/>
          <p:cNvSpPr txBox="1">
            <a:spLocks noGrp="1"/>
          </p:cNvSpPr>
          <p:nvPr>
            <p:ph type="sldNum" idx="12"/>
          </p:nvPr>
        </p:nvSpPr>
        <p:spPr>
          <a:xfrm>
            <a:off x="5762800" y="6356350"/>
            <a:ext cx="501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/>
              <a:t>22</a:t>
            </a:fld>
            <a:endParaRPr sz="18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47"/>
          <p:cNvSpPr txBox="1">
            <a:spLocks noGrp="1"/>
          </p:cNvSpPr>
          <p:nvPr>
            <p:ph type="title"/>
          </p:nvPr>
        </p:nvSpPr>
        <p:spPr>
          <a:xfrm>
            <a:off x="6096000" y="461900"/>
            <a:ext cx="56568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b="1"/>
              <a:t>The LHC use case</a:t>
            </a:r>
            <a:endParaRPr b="1"/>
          </a:p>
        </p:txBody>
      </p:sp>
      <p:sp>
        <p:nvSpPr>
          <p:cNvPr id="365" name="Google Shape;365;p47"/>
          <p:cNvSpPr txBox="1">
            <a:spLocks noGrp="1"/>
          </p:cNvSpPr>
          <p:nvPr>
            <p:ph type="body" idx="1"/>
          </p:nvPr>
        </p:nvSpPr>
        <p:spPr>
          <a:xfrm>
            <a:off x="282675" y="2152550"/>
            <a:ext cx="11785800" cy="40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Upcoming data challenges between all LHC sites in preparation for High Luminosity</a:t>
            </a:r>
            <a:endParaRPr sz="3000"/>
          </a:p>
          <a:p>
            <a:pPr marL="914400" lvl="1" indent="-419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Each site collects their own data</a:t>
            </a:r>
            <a:endParaRPr sz="3000"/>
          </a:p>
          <a:p>
            <a:pPr marL="914400" lvl="1" indent="-419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There is no single, common tool for visualization</a:t>
            </a:r>
            <a:endParaRPr sz="3000"/>
          </a:p>
          <a:p>
            <a:pPr marL="457200" lvl="0" indent="-419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Increasing volumes of test data over the next several years to see where network pinch points are located</a:t>
            </a:r>
            <a:endParaRPr sz="3000"/>
          </a:p>
          <a:p>
            <a:pPr marL="914400" lvl="1" indent="-419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HL will consume more bandwidth than the current ANA combined can provide</a:t>
            </a:r>
            <a:endParaRPr sz="3000"/>
          </a:p>
        </p:txBody>
      </p:sp>
      <p:sp>
        <p:nvSpPr>
          <p:cNvPr id="366" name="Google Shape;366;p47"/>
          <p:cNvSpPr txBox="1">
            <a:spLocks noGrp="1"/>
          </p:cNvSpPr>
          <p:nvPr>
            <p:ph type="sldNum" idx="12"/>
          </p:nvPr>
        </p:nvSpPr>
        <p:spPr>
          <a:xfrm>
            <a:off x="5762800" y="6356350"/>
            <a:ext cx="501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/>
              <a:t>23</a:t>
            </a:fld>
            <a:endParaRPr sz="1800"/>
          </a:p>
        </p:txBody>
      </p:sp>
      <p:pic>
        <p:nvPicPr>
          <p:cNvPr id="367" name="Google Shape;367;p47"/>
          <p:cNvPicPr preferRelativeResize="0"/>
          <p:nvPr/>
        </p:nvPicPr>
        <p:blipFill rotWithShape="1">
          <a:blip r:embed="rId3">
            <a:alphaModFix/>
          </a:blip>
          <a:srcRect t="11536" b="10246"/>
          <a:stretch/>
        </p:blipFill>
        <p:spPr>
          <a:xfrm>
            <a:off x="334975" y="122000"/>
            <a:ext cx="4832900" cy="2126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4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b="1"/>
              <a:t>The LHC use case</a:t>
            </a:r>
            <a:endParaRPr b="1"/>
          </a:p>
        </p:txBody>
      </p:sp>
      <p:sp>
        <p:nvSpPr>
          <p:cNvPr id="374" name="Google Shape;374;p48"/>
          <p:cNvSpPr txBox="1">
            <a:spLocks noGrp="1"/>
          </p:cNvSpPr>
          <p:nvPr>
            <p:ph type="body" idx="1"/>
          </p:nvPr>
        </p:nvSpPr>
        <p:spPr>
          <a:xfrm>
            <a:off x="838200" y="165377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44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400"/>
              <a:buChar char="•"/>
            </a:pPr>
            <a:r>
              <a:rPr lang="en-US" sz="3400"/>
              <a:t>The main challenge isn’t collecting data, it’s viewing it in a meaningful way</a:t>
            </a:r>
            <a:endParaRPr sz="3400"/>
          </a:p>
          <a:p>
            <a:pPr marL="914400" lvl="1" indent="-444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400"/>
              <a:buChar char="•"/>
            </a:pPr>
            <a:r>
              <a:rPr lang="en-US" sz="3400"/>
              <a:t>One tool can’t possibly answer every question that arises</a:t>
            </a:r>
            <a:endParaRPr sz="3400"/>
          </a:p>
          <a:p>
            <a:pPr marL="914400" lvl="1" indent="-444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400"/>
              <a:buChar char="•"/>
            </a:pPr>
            <a:r>
              <a:rPr lang="en-US" sz="3400"/>
              <a:t>One tool can, however, give a broad enough view to understand trends, recognize patterns, and spot anomalies</a:t>
            </a:r>
            <a:endParaRPr sz="34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400"/>
              <a:t>This is where local data analysis begins</a:t>
            </a:r>
            <a:endParaRPr sz="3400"/>
          </a:p>
        </p:txBody>
      </p:sp>
      <p:sp>
        <p:nvSpPr>
          <p:cNvPr id="375" name="Google Shape;375;p48"/>
          <p:cNvSpPr txBox="1">
            <a:spLocks noGrp="1"/>
          </p:cNvSpPr>
          <p:nvPr>
            <p:ph type="sldNum" idx="12"/>
          </p:nvPr>
        </p:nvSpPr>
        <p:spPr>
          <a:xfrm>
            <a:off x="5762800" y="6356350"/>
            <a:ext cx="501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/>
              <a:t>24</a:t>
            </a:fld>
            <a:endParaRPr sz="18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4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b="1"/>
              <a:t>What needs to happen?</a:t>
            </a:r>
            <a:endParaRPr b="1"/>
          </a:p>
        </p:txBody>
      </p:sp>
      <p:sp>
        <p:nvSpPr>
          <p:cNvPr id="382" name="Google Shape;382;p49"/>
          <p:cNvSpPr txBox="1">
            <a:spLocks noGrp="1"/>
          </p:cNvSpPr>
          <p:nvPr>
            <p:ph type="body" idx="1"/>
          </p:nvPr>
        </p:nvSpPr>
        <p:spPr>
          <a:xfrm>
            <a:off x="838200" y="165377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44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400"/>
              <a:buChar char="•"/>
            </a:pPr>
            <a:r>
              <a:rPr lang="en-US" sz="3400"/>
              <a:t>Community involvement to get data from endpoints</a:t>
            </a:r>
            <a:endParaRPr sz="3400"/>
          </a:p>
          <a:p>
            <a:pPr marL="457200" lvl="0" indent="-444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400"/>
              <a:buChar char="•"/>
            </a:pPr>
            <a:r>
              <a:rPr lang="en-US" sz="3400"/>
              <a:t>Dashboard development to answer questions of specific interest to the LHC community</a:t>
            </a:r>
            <a:endParaRPr sz="3400"/>
          </a:p>
          <a:p>
            <a:pPr marL="457200" lvl="0" indent="-444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400"/>
              <a:buChar char="•"/>
            </a:pPr>
            <a:r>
              <a:rPr lang="en-US" sz="3400"/>
              <a:t>Packet marking will be essential</a:t>
            </a:r>
            <a:endParaRPr sz="3400"/>
          </a:p>
          <a:p>
            <a:pPr marL="914400" lvl="1" indent="-444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400"/>
              <a:buChar char="•"/>
            </a:pPr>
            <a:r>
              <a:rPr lang="en-US" sz="3400"/>
              <a:t>Resources used for several different projects</a:t>
            </a:r>
            <a:endParaRPr sz="3400"/>
          </a:p>
          <a:p>
            <a:pPr marL="914400" lvl="1" indent="-444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400"/>
              <a:buChar char="•"/>
            </a:pPr>
            <a:r>
              <a:rPr lang="en-US" sz="3400"/>
              <a:t>The ability to separate test traffic from production will be important in the analysis phase</a:t>
            </a:r>
            <a:endParaRPr sz="3400"/>
          </a:p>
        </p:txBody>
      </p:sp>
      <p:sp>
        <p:nvSpPr>
          <p:cNvPr id="383" name="Google Shape;383;p49"/>
          <p:cNvSpPr txBox="1">
            <a:spLocks noGrp="1"/>
          </p:cNvSpPr>
          <p:nvPr>
            <p:ph type="sldNum" idx="12"/>
          </p:nvPr>
        </p:nvSpPr>
        <p:spPr>
          <a:xfrm>
            <a:off x="5762800" y="6356350"/>
            <a:ext cx="501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/>
              <a:t>25</a:t>
            </a:fld>
            <a:endParaRPr sz="18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5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b="1"/>
              <a:t>NetSage development roadmap</a:t>
            </a:r>
            <a:endParaRPr b="1"/>
          </a:p>
        </p:txBody>
      </p:sp>
      <p:sp>
        <p:nvSpPr>
          <p:cNvPr id="390" name="Google Shape;390;p50"/>
          <p:cNvSpPr txBox="1">
            <a:spLocks noGrp="1"/>
          </p:cNvSpPr>
          <p:nvPr>
            <p:ph type="body" idx="1"/>
          </p:nvPr>
        </p:nvSpPr>
        <p:spPr>
          <a:xfrm>
            <a:off x="838200" y="165377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44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400"/>
              <a:buChar char="•"/>
            </a:pPr>
            <a:r>
              <a:rPr lang="en-US" sz="3400" dirty="0"/>
              <a:t>What’s next?</a:t>
            </a:r>
            <a:endParaRPr sz="3400" dirty="0"/>
          </a:p>
          <a:p>
            <a:pPr marL="914400" lvl="1" indent="-444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400"/>
              <a:buChar char="•"/>
            </a:pPr>
            <a:r>
              <a:rPr lang="en-US" sz="3400" dirty="0" err="1"/>
              <a:t>NetSage</a:t>
            </a:r>
            <a:r>
              <a:rPr lang="en-US" sz="3400" dirty="0"/>
              <a:t> for Campus</a:t>
            </a:r>
            <a:endParaRPr sz="3400" dirty="0"/>
          </a:p>
          <a:p>
            <a:pPr marL="914400" lvl="1" indent="-444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400"/>
              <a:buChar char="•"/>
            </a:pPr>
            <a:r>
              <a:rPr lang="en-US" sz="3400" dirty="0" err="1"/>
              <a:t>NetSage</a:t>
            </a:r>
            <a:r>
              <a:rPr lang="en-US" sz="3400" dirty="0"/>
              <a:t> for Supercomputing Facilities</a:t>
            </a:r>
            <a:endParaRPr sz="3400" dirty="0"/>
          </a:p>
          <a:p>
            <a:pPr marL="914400" lvl="1" indent="-444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400"/>
              <a:buChar char="•"/>
            </a:pPr>
            <a:r>
              <a:rPr lang="en-US" sz="3400" dirty="0" err="1"/>
              <a:t>NetSage</a:t>
            </a:r>
            <a:r>
              <a:rPr lang="en-US" sz="3400" dirty="0"/>
              <a:t> for LHC</a:t>
            </a:r>
            <a:endParaRPr sz="3400" dirty="0"/>
          </a:p>
          <a:p>
            <a:pPr marL="914400" lvl="1" indent="-444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68C00"/>
              </a:buClr>
              <a:buSzPts val="3400"/>
              <a:buChar char="•"/>
            </a:pPr>
            <a:r>
              <a:rPr lang="en-US" sz="3400" dirty="0" err="1">
                <a:solidFill>
                  <a:srgbClr val="F68C00"/>
                </a:solidFill>
              </a:rPr>
              <a:t>NetSage</a:t>
            </a:r>
            <a:r>
              <a:rPr lang="en-US" sz="3400" dirty="0">
                <a:solidFill>
                  <a:srgbClr val="F68C00"/>
                </a:solidFill>
              </a:rPr>
              <a:t> inspired projects, such as </a:t>
            </a:r>
            <a:r>
              <a:rPr lang="en-US" sz="3400" dirty="0" err="1">
                <a:solidFill>
                  <a:srgbClr val="F68C00"/>
                </a:solidFill>
              </a:rPr>
              <a:t>ESnet’s</a:t>
            </a:r>
            <a:r>
              <a:rPr lang="en-US" sz="3400" dirty="0">
                <a:solidFill>
                  <a:srgbClr val="F68C00"/>
                </a:solidFill>
              </a:rPr>
              <a:t> Stardust</a:t>
            </a:r>
            <a:endParaRPr sz="3400" dirty="0">
              <a:solidFill>
                <a:srgbClr val="F68C00"/>
              </a:solidFill>
            </a:endParaRPr>
          </a:p>
        </p:txBody>
      </p:sp>
      <p:sp>
        <p:nvSpPr>
          <p:cNvPr id="391" name="Google Shape;391;p50"/>
          <p:cNvSpPr txBox="1">
            <a:spLocks noGrp="1"/>
          </p:cNvSpPr>
          <p:nvPr>
            <p:ph type="sldNum" idx="12"/>
          </p:nvPr>
        </p:nvSpPr>
        <p:spPr>
          <a:xfrm>
            <a:off x="5762800" y="6356350"/>
            <a:ext cx="501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/>
              <a:t>26</a:t>
            </a:fld>
            <a:endParaRPr sz="18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51"/>
          <p:cNvSpPr txBox="1">
            <a:spLocks noGrp="1"/>
          </p:cNvSpPr>
          <p:nvPr>
            <p:ph type="sldNum" idx="12"/>
          </p:nvPr>
        </p:nvSpPr>
        <p:spPr>
          <a:xfrm>
            <a:off x="5762800" y="6356350"/>
            <a:ext cx="5013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  <p:pic>
        <p:nvPicPr>
          <p:cNvPr id="398" name="Google Shape;398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2675" y="65322"/>
            <a:ext cx="3489719" cy="1209950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p51"/>
          <p:cNvSpPr txBox="1"/>
          <p:nvPr/>
        </p:nvSpPr>
        <p:spPr>
          <a:xfrm>
            <a:off x="603825" y="1275267"/>
            <a:ext cx="3401700" cy="4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1">
                <a:solidFill>
                  <a:srgbClr val="595959"/>
                </a:solidFill>
              </a:rPr>
              <a:t>Network Measurement and Analysis for ESnet</a:t>
            </a:r>
            <a:endParaRPr sz="1200" i="1">
              <a:solidFill>
                <a:srgbClr val="595959"/>
              </a:solidFill>
            </a:endParaRPr>
          </a:p>
        </p:txBody>
      </p:sp>
      <p:pic>
        <p:nvPicPr>
          <p:cNvPr id="400" name="Google Shape;400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88000" y="803817"/>
            <a:ext cx="2617327" cy="4704956"/>
          </a:xfrm>
          <a:prstGeom prst="rect">
            <a:avLst/>
          </a:prstGeom>
          <a:noFill/>
          <a:ln w="19050" cap="flat" cmpd="sng">
            <a:solidFill>
              <a:srgbClr val="4EC1E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01" name="Google Shape;401;p51"/>
          <p:cNvSpPr txBox="1"/>
          <p:nvPr/>
        </p:nvSpPr>
        <p:spPr>
          <a:xfrm>
            <a:off x="937925" y="1663275"/>
            <a:ext cx="3015900" cy="51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595959"/>
                </a:solidFill>
              </a:rPr>
              <a:t>Extensible / Open Architecture </a:t>
            </a:r>
            <a:endParaRPr sz="1600">
              <a:solidFill>
                <a:srgbClr val="59595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4285F4"/>
                </a:solidFill>
              </a:rPr>
              <a:t>NSF NetSAGE project derived approach</a:t>
            </a:r>
            <a:endParaRPr>
              <a:solidFill>
                <a:srgbClr val="4285F4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285F4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78909C"/>
                </a:solidFill>
              </a:rPr>
              <a:t>Telegraf</a:t>
            </a:r>
            <a:endParaRPr sz="1200">
              <a:solidFill>
                <a:srgbClr val="78909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78909C"/>
                </a:solidFill>
              </a:rPr>
              <a:t>Pmacct</a:t>
            </a:r>
            <a:endParaRPr sz="1200">
              <a:solidFill>
                <a:srgbClr val="78909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78909C"/>
                </a:solidFill>
              </a:rPr>
              <a:t>Kafka</a:t>
            </a:r>
            <a:endParaRPr sz="1200">
              <a:solidFill>
                <a:srgbClr val="78909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78909C"/>
                </a:solidFill>
              </a:rPr>
              <a:t>Logstash</a:t>
            </a:r>
            <a:endParaRPr sz="1200">
              <a:solidFill>
                <a:srgbClr val="78909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78909C"/>
                </a:solidFill>
              </a:rPr>
              <a:t>Elasticsearch</a:t>
            </a:r>
            <a:endParaRPr sz="1200">
              <a:solidFill>
                <a:srgbClr val="78909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78909C"/>
                </a:solidFill>
              </a:rPr>
              <a:t>Grafana</a:t>
            </a:r>
            <a:endParaRPr sz="1200">
              <a:solidFill>
                <a:srgbClr val="78909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78909C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595959"/>
                </a:solidFill>
              </a:rPr>
              <a:t>Multiple access methods</a:t>
            </a:r>
            <a:endParaRPr sz="1600">
              <a:solidFill>
                <a:srgbClr val="59595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4285F4"/>
                </a:solidFill>
              </a:rPr>
              <a:t>Dashboards, Indexed APIs and “Raw”</a:t>
            </a:r>
            <a:endParaRPr>
              <a:solidFill>
                <a:srgbClr val="4285F4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78909C"/>
                </a:solidFill>
              </a:rPr>
              <a:t>Grafana based predefined and user definable dashboards</a:t>
            </a:r>
            <a:endParaRPr sz="1200">
              <a:solidFill>
                <a:srgbClr val="78909C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78909C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78909C"/>
                </a:solidFill>
              </a:rPr>
              <a:t>Elasticsearch based query API</a:t>
            </a:r>
            <a:endParaRPr sz="1200">
              <a:solidFill>
                <a:srgbClr val="78909C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78909C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78909C"/>
                </a:solidFill>
              </a:rPr>
              <a:t>Kafka pre and post ingest topics</a:t>
            </a:r>
            <a:endParaRPr sz="1200">
              <a:solidFill>
                <a:srgbClr val="78909C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8909C"/>
              </a:solidFill>
            </a:endParaRPr>
          </a:p>
        </p:txBody>
      </p:sp>
      <p:sp>
        <p:nvSpPr>
          <p:cNvPr id="402" name="Google Shape;402;p51"/>
          <p:cNvSpPr txBox="1"/>
          <p:nvPr/>
        </p:nvSpPr>
        <p:spPr>
          <a:xfrm>
            <a:off x="3953825" y="1663275"/>
            <a:ext cx="2921400" cy="51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595959"/>
                </a:solidFill>
              </a:rPr>
              <a:t>Multi Datasource</a:t>
            </a:r>
            <a:endParaRPr sz="1500">
              <a:solidFill>
                <a:srgbClr val="59595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4285F4"/>
                </a:solidFill>
              </a:rPr>
              <a:t>Low and High cardinality Time Series</a:t>
            </a:r>
            <a:endParaRPr sz="1000">
              <a:solidFill>
                <a:srgbClr val="59595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i="1">
              <a:solidFill>
                <a:srgbClr val="59595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78909C"/>
                </a:solidFill>
              </a:rPr>
              <a:t>Network Flow and BGP</a:t>
            </a:r>
            <a:endParaRPr sz="1100">
              <a:solidFill>
                <a:srgbClr val="78909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78909C"/>
                </a:solidFill>
              </a:rPr>
              <a:t>High Touch</a:t>
            </a:r>
            <a:endParaRPr sz="1100">
              <a:solidFill>
                <a:srgbClr val="78909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78909C"/>
                </a:solidFill>
              </a:rPr>
              <a:t>SNMP </a:t>
            </a:r>
            <a:endParaRPr sz="1100">
              <a:solidFill>
                <a:srgbClr val="78909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78909C"/>
                </a:solidFill>
              </a:rPr>
              <a:t>Optical Perf</a:t>
            </a:r>
            <a:endParaRPr sz="1000">
              <a:solidFill>
                <a:srgbClr val="78909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78909C"/>
                </a:solidFill>
              </a:rPr>
              <a:t>perfSONAR</a:t>
            </a:r>
            <a:endParaRPr sz="1100">
              <a:solidFill>
                <a:srgbClr val="78909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78909C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78909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595959"/>
                </a:solidFill>
              </a:rPr>
              <a:t>Flexible aggregation</a:t>
            </a:r>
            <a:endParaRPr sz="1500">
              <a:solidFill>
                <a:srgbClr val="59595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4285F4"/>
                </a:solidFill>
              </a:rPr>
              <a:t>Variable time and metadata dimensions</a:t>
            </a:r>
            <a:endParaRPr sz="1300">
              <a:solidFill>
                <a:srgbClr val="78909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78909C"/>
                </a:solidFill>
              </a:rPr>
              <a:t>Examples:</a:t>
            </a:r>
            <a:endParaRPr sz="1100">
              <a:solidFill>
                <a:srgbClr val="78909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78909C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78909C"/>
                </a:solidFill>
              </a:rPr>
              <a:t>Aggregate flows by Src and Dst AS matrix</a:t>
            </a:r>
            <a:endParaRPr sz="1100">
              <a:solidFill>
                <a:srgbClr val="78909C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78909C"/>
                </a:solidFill>
              </a:rPr>
              <a:t>Retain 5 min granularity for 2 years</a:t>
            </a:r>
            <a:endParaRPr sz="1100">
              <a:solidFill>
                <a:srgbClr val="78909C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78909C"/>
                </a:solidFill>
              </a:rPr>
              <a:t>Retain daily granularity for 10 years</a:t>
            </a:r>
            <a:endParaRPr sz="1100">
              <a:solidFill>
                <a:srgbClr val="78909C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78909C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78909C"/>
                </a:solidFill>
              </a:rPr>
              <a:t>Aggregate interface data by ckt and router adj</a:t>
            </a:r>
            <a:endParaRPr sz="1100">
              <a:solidFill>
                <a:srgbClr val="78909C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78909C"/>
                </a:solidFill>
              </a:rPr>
              <a:t>Retain 1 min granularity for 2 years </a:t>
            </a:r>
            <a:endParaRPr sz="1100">
              <a:solidFill>
                <a:srgbClr val="78909C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78909C"/>
                </a:solidFill>
              </a:rPr>
              <a:t>Retain 1 hr granularity for 10 years</a:t>
            </a:r>
            <a:endParaRPr sz="1100">
              <a:solidFill>
                <a:srgbClr val="78909C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5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b="1"/>
              <a:t>Other crazy ideas?</a:t>
            </a:r>
            <a:endParaRPr b="1"/>
          </a:p>
        </p:txBody>
      </p:sp>
      <p:sp>
        <p:nvSpPr>
          <p:cNvPr id="409" name="Google Shape;409;p52"/>
          <p:cNvSpPr txBox="1">
            <a:spLocks noGrp="1"/>
          </p:cNvSpPr>
          <p:nvPr>
            <p:ph type="body" idx="1"/>
          </p:nvPr>
        </p:nvSpPr>
        <p:spPr>
          <a:xfrm>
            <a:off x="838200" y="165377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44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400"/>
              <a:buChar char="•"/>
            </a:pPr>
            <a:r>
              <a:rPr lang="en-US" sz="3400"/>
              <a:t>NetSage for VLBI?</a:t>
            </a:r>
            <a:endParaRPr sz="3400"/>
          </a:p>
          <a:p>
            <a:pPr marL="457200" lvl="0" indent="-444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400"/>
              <a:buChar char="•"/>
            </a:pPr>
            <a:r>
              <a:rPr lang="en-US" sz="3400"/>
              <a:t>NetSage for SCinet??</a:t>
            </a:r>
            <a:endParaRPr sz="3400"/>
          </a:p>
          <a:p>
            <a:pPr marL="457200" lvl="0" indent="-444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400"/>
              <a:buChar char="•"/>
            </a:pPr>
            <a:r>
              <a:rPr lang="en-US" sz="3400"/>
              <a:t>NetSage for your house???</a:t>
            </a:r>
            <a:endParaRPr sz="3400"/>
          </a:p>
          <a:p>
            <a:pPr marL="914400" lvl="1" indent="-444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400"/>
              <a:buChar char="•"/>
            </a:pPr>
            <a:r>
              <a:rPr lang="en-US" sz="3400"/>
              <a:t>Or not. You...probably don’t want to know every flow in and out of your house.</a:t>
            </a:r>
            <a:endParaRPr sz="34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400"/>
              <a:t>The point is, anywhere you want to ask questions about network data, NetSage has an application and is flexible enough to adapt.</a:t>
            </a:r>
            <a:endParaRPr sz="3400"/>
          </a:p>
        </p:txBody>
      </p:sp>
      <p:sp>
        <p:nvSpPr>
          <p:cNvPr id="410" name="Google Shape;410;p52"/>
          <p:cNvSpPr txBox="1">
            <a:spLocks noGrp="1"/>
          </p:cNvSpPr>
          <p:nvPr>
            <p:ph type="sldNum" idx="12"/>
          </p:nvPr>
        </p:nvSpPr>
        <p:spPr>
          <a:xfrm>
            <a:off x="5762800" y="6356350"/>
            <a:ext cx="501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/>
              <a:t>28</a:t>
            </a:fld>
            <a:endParaRPr sz="18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5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b="1"/>
              <a:t>Existing NetSage Examples</a:t>
            </a:r>
            <a:endParaRPr b="1"/>
          </a:p>
        </p:txBody>
      </p:sp>
      <p:sp>
        <p:nvSpPr>
          <p:cNvPr id="417" name="Google Shape;417;p53"/>
          <p:cNvSpPr txBox="1">
            <a:spLocks noGrp="1"/>
          </p:cNvSpPr>
          <p:nvPr>
            <p:ph type="body" idx="1"/>
          </p:nvPr>
        </p:nvSpPr>
        <p:spPr>
          <a:xfrm>
            <a:off x="838200" y="165377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44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400"/>
              <a:buChar char="•"/>
            </a:pPr>
            <a:r>
              <a:rPr lang="en-US" sz="3400"/>
              <a:t>https://netsage.global</a:t>
            </a:r>
            <a:endParaRPr sz="3400"/>
          </a:p>
          <a:p>
            <a:pPr marL="914400" lvl="1" indent="-444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400"/>
              <a:buChar char="•"/>
            </a:pPr>
            <a:r>
              <a:rPr lang="en-US" sz="3400"/>
              <a:t>International circuits</a:t>
            </a:r>
            <a:endParaRPr sz="3400"/>
          </a:p>
          <a:p>
            <a:pPr marL="914400" lvl="1" indent="-444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400"/>
              <a:buChar char="•"/>
            </a:pPr>
            <a:r>
              <a:rPr lang="en-US" sz="3400"/>
              <a:t>Regional R&amp;E networks</a:t>
            </a:r>
            <a:endParaRPr sz="3400"/>
          </a:p>
          <a:p>
            <a:pPr marL="914400" lvl="1" indent="-444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400"/>
              <a:buChar char="•"/>
            </a:pPr>
            <a:r>
              <a:rPr lang="en-US" sz="3400"/>
              <a:t>Datacenter archives</a:t>
            </a:r>
            <a:endParaRPr sz="3400"/>
          </a:p>
          <a:p>
            <a:pPr marL="457200" lvl="0" indent="-444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400"/>
              <a:buChar char="•"/>
            </a:pPr>
            <a:r>
              <a:rPr lang="en-US" sz="3400"/>
              <a:t>Look and feel is similar, but Dashboards are added/removed depending on use case</a:t>
            </a:r>
            <a:endParaRPr sz="340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3400"/>
          </a:p>
        </p:txBody>
      </p:sp>
      <p:sp>
        <p:nvSpPr>
          <p:cNvPr id="418" name="Google Shape;418;p53"/>
          <p:cNvSpPr txBox="1">
            <a:spLocks noGrp="1"/>
          </p:cNvSpPr>
          <p:nvPr>
            <p:ph type="sldNum" idx="12"/>
          </p:nvPr>
        </p:nvSpPr>
        <p:spPr>
          <a:xfrm>
            <a:off x="5762800" y="6356350"/>
            <a:ext cx="501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/>
              <a:t>29</a:t>
            </a:fld>
            <a:endParaRPr sz="1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7"/>
          <p:cNvSpPr txBox="1">
            <a:spLocks noGrp="1"/>
          </p:cNvSpPr>
          <p:nvPr>
            <p:ph type="title"/>
          </p:nvPr>
        </p:nvSpPr>
        <p:spPr>
          <a:xfrm>
            <a:off x="838200" y="274675"/>
            <a:ext cx="10515600" cy="9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b="1"/>
              <a:t>Built around answering questions</a:t>
            </a:r>
            <a:endParaRPr b="1"/>
          </a:p>
        </p:txBody>
      </p:sp>
      <p:sp>
        <p:nvSpPr>
          <p:cNvPr id="184" name="Google Shape;184;p27"/>
          <p:cNvSpPr txBox="1">
            <a:spLocks noGrp="1"/>
          </p:cNvSpPr>
          <p:nvPr>
            <p:ph type="sldNum" idx="12"/>
          </p:nvPr>
        </p:nvSpPr>
        <p:spPr>
          <a:xfrm>
            <a:off x="5762800" y="6356350"/>
            <a:ext cx="501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pic>
        <p:nvPicPr>
          <p:cNvPr id="185" name="Google Shape;185;p27"/>
          <p:cNvPicPr preferRelativeResize="0"/>
          <p:nvPr/>
        </p:nvPicPr>
        <p:blipFill rotWithShape="1">
          <a:blip r:embed="rId3">
            <a:alphaModFix/>
          </a:blip>
          <a:srcRect r="67471"/>
          <a:stretch/>
        </p:blipFill>
        <p:spPr>
          <a:xfrm>
            <a:off x="838200" y="1221175"/>
            <a:ext cx="3286099" cy="5365599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7"/>
          <p:cNvSpPr txBox="1">
            <a:spLocks noGrp="1"/>
          </p:cNvSpPr>
          <p:nvPr>
            <p:ph type="body" idx="1"/>
          </p:nvPr>
        </p:nvSpPr>
        <p:spPr>
          <a:xfrm>
            <a:off x="4486100" y="1429200"/>
            <a:ext cx="6777300" cy="44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2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900"/>
              <a:buChar char="•"/>
            </a:pPr>
            <a:r>
              <a:rPr lang="en-US" sz="2900"/>
              <a:t>Answers questions asked by network engineers, network owners, and end-users</a:t>
            </a:r>
            <a:endParaRPr sz="2900"/>
          </a:p>
          <a:p>
            <a:pPr marL="457200" lvl="0" indent="-412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900"/>
              <a:buChar char="•"/>
            </a:pPr>
            <a:r>
              <a:rPr lang="en-US" sz="2900"/>
              <a:t>Human-readable summaries and patterns</a:t>
            </a:r>
            <a:endParaRPr sz="2900"/>
          </a:p>
          <a:p>
            <a:pPr marL="457200" lvl="0" indent="-412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900"/>
              <a:buChar char="•"/>
            </a:pPr>
            <a:r>
              <a:rPr lang="en-US" sz="2900"/>
              <a:t>Big picture overview helps highlight trends and events that can make in-depth analysis of local data more fruitful</a:t>
            </a:r>
            <a:endParaRPr sz="29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5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b="1"/>
              <a:t>Questions? Comments?</a:t>
            </a:r>
            <a:endParaRPr b="1"/>
          </a:p>
        </p:txBody>
      </p:sp>
      <p:sp>
        <p:nvSpPr>
          <p:cNvPr id="431" name="Google Shape;431;p55"/>
          <p:cNvSpPr txBox="1">
            <a:spLocks noGrp="1"/>
          </p:cNvSpPr>
          <p:nvPr>
            <p:ph type="body" idx="1"/>
          </p:nvPr>
        </p:nvSpPr>
        <p:spPr>
          <a:xfrm>
            <a:off x="838200" y="165377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44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400"/>
              <a:buChar char="•"/>
            </a:pPr>
            <a:r>
              <a:rPr lang="en-US" sz="3400"/>
              <a:t>Doug Southworth - NetSage troublemaker (and occasional developer)</a:t>
            </a:r>
            <a:endParaRPr sz="3400"/>
          </a:p>
          <a:p>
            <a:pPr marL="457200" lvl="0" indent="-444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400"/>
              <a:buChar char="•"/>
            </a:pPr>
            <a:r>
              <a:rPr lang="en-US" sz="3400"/>
              <a:t>dojosout@iu.edu</a:t>
            </a:r>
            <a:endParaRPr sz="340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3400"/>
          </a:p>
        </p:txBody>
      </p:sp>
      <p:sp>
        <p:nvSpPr>
          <p:cNvPr id="432" name="Google Shape;432;p55"/>
          <p:cNvSpPr txBox="1">
            <a:spLocks noGrp="1"/>
          </p:cNvSpPr>
          <p:nvPr>
            <p:ph type="sldNum" idx="12"/>
          </p:nvPr>
        </p:nvSpPr>
        <p:spPr>
          <a:xfrm>
            <a:off x="5762800" y="6356350"/>
            <a:ext cx="501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/>
              <a:t>30</a:t>
            </a:fld>
            <a:endParaRPr sz="1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8"/>
          <p:cNvSpPr txBox="1">
            <a:spLocks noGrp="1"/>
          </p:cNvSpPr>
          <p:nvPr>
            <p:ph type="title"/>
          </p:nvPr>
        </p:nvSpPr>
        <p:spPr>
          <a:xfrm>
            <a:off x="838200" y="274675"/>
            <a:ext cx="10515600" cy="9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b="1"/>
              <a:t>Built around answering questions</a:t>
            </a:r>
            <a:endParaRPr b="1"/>
          </a:p>
        </p:txBody>
      </p:sp>
      <p:sp>
        <p:nvSpPr>
          <p:cNvPr id="193" name="Google Shape;193;p28"/>
          <p:cNvSpPr txBox="1">
            <a:spLocks noGrp="1"/>
          </p:cNvSpPr>
          <p:nvPr>
            <p:ph type="sldNum" idx="12"/>
          </p:nvPr>
        </p:nvSpPr>
        <p:spPr>
          <a:xfrm>
            <a:off x="5762800" y="6356350"/>
            <a:ext cx="501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pic>
        <p:nvPicPr>
          <p:cNvPr id="194" name="Google Shape;19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700" y="1173125"/>
            <a:ext cx="4533900" cy="180975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8"/>
          <p:cNvSpPr/>
          <p:nvPr/>
        </p:nvSpPr>
        <p:spPr>
          <a:xfrm>
            <a:off x="1333375" y="2108975"/>
            <a:ext cx="2117700" cy="819300"/>
          </a:xfrm>
          <a:prstGeom prst="ellipse">
            <a:avLst/>
          </a:prstGeom>
          <a:noFill/>
          <a:ln w="38100" cap="flat" cmpd="sng">
            <a:solidFill>
              <a:srgbClr val="F68C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6" name="Google Shape;196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3161425"/>
            <a:ext cx="11887197" cy="2505498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8"/>
          <p:cNvSpPr/>
          <p:nvPr/>
        </p:nvSpPr>
        <p:spPr>
          <a:xfrm>
            <a:off x="2008675" y="3429000"/>
            <a:ext cx="2117700" cy="579600"/>
          </a:xfrm>
          <a:prstGeom prst="ellipse">
            <a:avLst/>
          </a:prstGeom>
          <a:noFill/>
          <a:ln w="38100" cap="flat" cmpd="sng">
            <a:solidFill>
              <a:srgbClr val="F68C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28"/>
          <p:cNvSpPr/>
          <p:nvPr/>
        </p:nvSpPr>
        <p:spPr>
          <a:xfrm>
            <a:off x="3451075" y="2257750"/>
            <a:ext cx="828000" cy="1347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68C00"/>
          </a:solidFill>
          <a:ln w="9525" cap="flat" cmpd="sng">
            <a:solidFill>
              <a:srgbClr val="F68C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28"/>
          <p:cNvSpPr/>
          <p:nvPr/>
        </p:nvSpPr>
        <p:spPr>
          <a:xfrm rot="5400000">
            <a:off x="2213500" y="4900175"/>
            <a:ext cx="1586100" cy="1347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68C00"/>
          </a:solidFill>
          <a:ln w="9525" cap="flat" cmpd="sng">
            <a:solidFill>
              <a:srgbClr val="F68C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8"/>
          <p:cNvSpPr txBox="1"/>
          <p:nvPr/>
        </p:nvSpPr>
        <p:spPr>
          <a:xfrm>
            <a:off x="4366150" y="2125000"/>
            <a:ext cx="26754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latin typeface="Calibri"/>
                <a:ea typeface="Calibri"/>
                <a:cs typeface="Calibri"/>
                <a:sym typeface="Calibri"/>
              </a:rPr>
              <a:t>Interesting pattern. What is it?</a:t>
            </a:r>
            <a:endParaRPr sz="24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28"/>
          <p:cNvSpPr txBox="1"/>
          <p:nvPr/>
        </p:nvSpPr>
        <p:spPr>
          <a:xfrm>
            <a:off x="1668850" y="5845475"/>
            <a:ext cx="29586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latin typeface="Calibri"/>
                <a:ea typeface="Calibri"/>
                <a:cs typeface="Calibri"/>
                <a:sym typeface="Calibri"/>
              </a:rPr>
              <a:t>Singapore to Taiwan via LA?</a:t>
            </a:r>
            <a:endParaRPr sz="2400"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2" name="Google Shape;202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21528" y="1053223"/>
            <a:ext cx="7100120" cy="105575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28"/>
          <p:cNvSpPr/>
          <p:nvPr/>
        </p:nvSpPr>
        <p:spPr>
          <a:xfrm>
            <a:off x="10387200" y="1008850"/>
            <a:ext cx="1804800" cy="1144500"/>
          </a:xfrm>
          <a:prstGeom prst="ellipse">
            <a:avLst/>
          </a:prstGeom>
          <a:noFill/>
          <a:ln w="38100" cap="flat" cmpd="sng">
            <a:solidFill>
              <a:srgbClr val="F68C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28"/>
          <p:cNvSpPr txBox="1"/>
          <p:nvPr/>
        </p:nvSpPr>
        <p:spPr>
          <a:xfrm>
            <a:off x="10172950" y="2241575"/>
            <a:ext cx="1948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latin typeface="Calibri"/>
                <a:ea typeface="Calibri"/>
                <a:cs typeface="Calibri"/>
                <a:sym typeface="Calibri"/>
              </a:rPr>
              <a:t>Why so slow?</a:t>
            </a:r>
            <a:endParaRPr sz="2400" b="1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9"/>
          <p:cNvSpPr txBox="1">
            <a:spLocks noGrp="1"/>
          </p:cNvSpPr>
          <p:nvPr>
            <p:ph type="title"/>
          </p:nvPr>
        </p:nvSpPr>
        <p:spPr>
          <a:xfrm>
            <a:off x="259350" y="365125"/>
            <a:ext cx="53391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b="1" dirty="0"/>
              <a:t>NetSage International:</a:t>
            </a:r>
            <a:endParaRPr b="1" dirty="0"/>
          </a:p>
        </p:txBody>
      </p:sp>
      <p:sp>
        <p:nvSpPr>
          <p:cNvPr id="211" name="Google Shape;211;p29"/>
          <p:cNvSpPr txBox="1">
            <a:spLocks noGrp="1"/>
          </p:cNvSpPr>
          <p:nvPr>
            <p:ph type="body" idx="1"/>
          </p:nvPr>
        </p:nvSpPr>
        <p:spPr>
          <a:xfrm>
            <a:off x="90523" y="165377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44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400"/>
              <a:buChar char="•"/>
            </a:pPr>
            <a:r>
              <a:rPr lang="en-US" sz="3400" dirty="0" err="1"/>
              <a:t>sflow</a:t>
            </a:r>
            <a:r>
              <a:rPr lang="en-US" sz="3400" dirty="0"/>
              <a:t>:</a:t>
            </a:r>
            <a:endParaRPr sz="3400" dirty="0"/>
          </a:p>
          <a:p>
            <a:pPr marL="914400" lvl="1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 sz="2800" dirty="0" err="1"/>
              <a:t>SingAREN</a:t>
            </a:r>
            <a:endParaRPr sz="2800" dirty="0"/>
          </a:p>
          <a:p>
            <a:pPr marL="914400" lvl="1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 sz="2800" dirty="0"/>
              <a:t>GEANT (NY-Paris)</a:t>
            </a:r>
            <a:endParaRPr sz="2800" dirty="0"/>
          </a:p>
          <a:p>
            <a:pPr marL="914400" lvl="1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 sz="2800" dirty="0" err="1"/>
              <a:t>TransPAC</a:t>
            </a:r>
            <a:r>
              <a:rPr lang="en-US" sz="2800" dirty="0"/>
              <a:t> (Seattle-Tokyo, Guam-Singapore)</a:t>
            </a:r>
            <a:endParaRPr sz="2800" dirty="0"/>
          </a:p>
          <a:p>
            <a:pPr marL="914400" lvl="1" indent="-406400" algn="l" rtl="0"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 sz="2800" dirty="0"/>
              <a:t>NEA3R (NY-London, NY-Amsterdam)</a:t>
            </a:r>
            <a:endParaRPr sz="2800" dirty="0"/>
          </a:p>
          <a:p>
            <a:pPr marL="914400" lvl="1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 sz="2800" dirty="0"/>
              <a:t>Hawaii-Guam, Hawaii-LA</a:t>
            </a:r>
            <a:endParaRPr sz="2800" dirty="0"/>
          </a:p>
          <a:p>
            <a:pPr marL="914400" lvl="1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 sz="2800" dirty="0"/>
              <a:t>PIREN and PNWGP</a:t>
            </a:r>
            <a:endParaRPr sz="2800" dirty="0"/>
          </a:p>
          <a:p>
            <a:pPr marL="457200" lvl="0" indent="-444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400"/>
              <a:buChar char="•"/>
            </a:pPr>
            <a:r>
              <a:rPr lang="en-US" sz="3400" dirty="0"/>
              <a:t>SNMP</a:t>
            </a:r>
            <a:endParaRPr sz="3400" dirty="0"/>
          </a:p>
          <a:p>
            <a:pPr marL="914400" lvl="1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 sz="2800" dirty="0"/>
              <a:t>Mostly the same as above, plus ANA links</a:t>
            </a:r>
            <a:endParaRPr sz="2800"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3400" dirty="0"/>
          </a:p>
        </p:txBody>
      </p:sp>
      <p:sp>
        <p:nvSpPr>
          <p:cNvPr id="212" name="Google Shape;212;p29"/>
          <p:cNvSpPr txBox="1">
            <a:spLocks noGrp="1"/>
          </p:cNvSpPr>
          <p:nvPr>
            <p:ph type="sldNum" idx="12"/>
          </p:nvPr>
        </p:nvSpPr>
        <p:spPr>
          <a:xfrm>
            <a:off x="5762800" y="6356350"/>
            <a:ext cx="501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/>
              <a:t>5</a:t>
            </a:fld>
            <a:endParaRPr sz="18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5EC09F-5203-4FBC-B127-66BDD12D24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1529" y="45225"/>
            <a:ext cx="7422288" cy="3383775"/>
          </a:xfrm>
          <a:prstGeom prst="rect">
            <a:avLst/>
          </a:prstGeom>
        </p:spPr>
      </p:pic>
      <p:pic>
        <p:nvPicPr>
          <p:cNvPr id="214" name="Google Shape;214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73325" y="3201225"/>
            <a:ext cx="4818675" cy="233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0"/>
          <p:cNvSpPr txBox="1">
            <a:spLocks noGrp="1"/>
          </p:cNvSpPr>
          <p:nvPr>
            <p:ph type="title"/>
          </p:nvPr>
        </p:nvSpPr>
        <p:spPr>
          <a:xfrm>
            <a:off x="6780450" y="0"/>
            <a:ext cx="5339100" cy="9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b="1"/>
              <a:t>NetSage Regional:</a:t>
            </a:r>
            <a:endParaRPr b="1"/>
          </a:p>
        </p:txBody>
      </p:sp>
      <p:sp>
        <p:nvSpPr>
          <p:cNvPr id="221" name="Google Shape;221;p30"/>
          <p:cNvSpPr txBox="1">
            <a:spLocks noGrp="1"/>
          </p:cNvSpPr>
          <p:nvPr>
            <p:ph type="body" idx="1"/>
          </p:nvPr>
        </p:nvSpPr>
        <p:spPr>
          <a:xfrm>
            <a:off x="6861825" y="776500"/>
            <a:ext cx="4543200" cy="48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FRGP</a:t>
            </a:r>
            <a:endParaRPr sz="3000"/>
          </a:p>
          <a:p>
            <a:pPr marL="457200" lvl="0" indent="-419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68C00"/>
              </a:buClr>
              <a:buSzPts val="3000"/>
              <a:buChar char="•"/>
            </a:pPr>
            <a:r>
              <a:rPr lang="en-US" sz="3000">
                <a:solidFill>
                  <a:srgbClr val="F68C00"/>
                </a:solidFill>
              </a:rPr>
              <a:t>GPN</a:t>
            </a:r>
            <a:endParaRPr sz="3000">
              <a:solidFill>
                <a:srgbClr val="F68C00"/>
              </a:solidFill>
            </a:endParaRPr>
          </a:p>
          <a:p>
            <a:pPr marL="457200" lvl="0" indent="-419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iLight</a:t>
            </a:r>
            <a:endParaRPr sz="3000"/>
          </a:p>
          <a:p>
            <a:pPr marL="457200" lvl="0" indent="-419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PennREN</a:t>
            </a:r>
            <a:endParaRPr sz="3000"/>
          </a:p>
          <a:p>
            <a:pPr marL="457200" lvl="0" indent="-419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PACWAVE</a:t>
            </a:r>
            <a:endParaRPr sz="3000"/>
          </a:p>
          <a:p>
            <a:pPr marL="457200" lvl="0" indent="-419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SoX</a:t>
            </a:r>
            <a:endParaRPr sz="3000"/>
          </a:p>
          <a:p>
            <a:pPr marL="457200" lvl="0" indent="-419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Sun Corridor</a:t>
            </a:r>
            <a:endParaRPr sz="3000"/>
          </a:p>
          <a:p>
            <a:pPr marL="457200" lvl="0" indent="-419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TACC</a:t>
            </a:r>
            <a:endParaRPr sz="3000"/>
          </a:p>
          <a:p>
            <a:pPr marL="457200" lvl="0" indent="-419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LEARN - almost ready!</a:t>
            </a:r>
            <a:endParaRPr sz="3000"/>
          </a:p>
        </p:txBody>
      </p:sp>
      <p:sp>
        <p:nvSpPr>
          <p:cNvPr id="222" name="Google Shape;222;p30"/>
          <p:cNvSpPr txBox="1">
            <a:spLocks noGrp="1"/>
          </p:cNvSpPr>
          <p:nvPr>
            <p:ph type="sldNum" idx="12"/>
          </p:nvPr>
        </p:nvSpPr>
        <p:spPr>
          <a:xfrm>
            <a:off x="5762800" y="6356350"/>
            <a:ext cx="501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/>
              <a:t>6</a:t>
            </a:fld>
            <a:endParaRPr sz="1800"/>
          </a:p>
        </p:txBody>
      </p:sp>
      <p:pic>
        <p:nvPicPr>
          <p:cNvPr id="223" name="Google Shape;223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050" y="540088"/>
            <a:ext cx="6191250" cy="5991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1"/>
          <p:cNvSpPr txBox="1">
            <a:spLocks noGrp="1"/>
          </p:cNvSpPr>
          <p:nvPr>
            <p:ph type="title"/>
          </p:nvPr>
        </p:nvSpPr>
        <p:spPr>
          <a:xfrm>
            <a:off x="838200" y="11187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b="1"/>
              <a:t>How can I get data into NetSage?</a:t>
            </a:r>
            <a:endParaRPr b="1"/>
          </a:p>
        </p:txBody>
      </p:sp>
      <p:sp>
        <p:nvSpPr>
          <p:cNvPr id="230" name="Google Shape;230;p31"/>
          <p:cNvSpPr txBox="1">
            <a:spLocks noGrp="1"/>
          </p:cNvSpPr>
          <p:nvPr>
            <p:ph type="body" idx="1"/>
          </p:nvPr>
        </p:nvSpPr>
        <p:spPr>
          <a:xfrm>
            <a:off x="838200" y="1253400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44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400"/>
              <a:buChar char="•"/>
            </a:pPr>
            <a:r>
              <a:rPr lang="en-US" sz="3400"/>
              <a:t>Send flow/SNMP data directly to NetSage</a:t>
            </a:r>
            <a:endParaRPr sz="3400"/>
          </a:p>
          <a:p>
            <a:pPr marL="914400" lvl="1" indent="-444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400"/>
              <a:buChar char="•"/>
            </a:pPr>
            <a:r>
              <a:rPr lang="en-US" sz="3400"/>
              <a:t>GlobalNOC handles data ingest</a:t>
            </a:r>
            <a:endParaRPr sz="3400"/>
          </a:p>
          <a:p>
            <a:pPr marL="914400" lvl="1" indent="-444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400"/>
              <a:buChar char="•"/>
            </a:pPr>
            <a:r>
              <a:rPr lang="en-US" sz="3400"/>
              <a:t>Records stored securely by OmniSOC</a:t>
            </a:r>
            <a:endParaRPr sz="3400"/>
          </a:p>
          <a:p>
            <a:pPr marL="457200" lvl="0" indent="-444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400"/>
              <a:buChar char="•"/>
            </a:pPr>
            <a:r>
              <a:rPr lang="en-US" sz="3400"/>
              <a:t>Run your own ingest pipeline</a:t>
            </a:r>
            <a:endParaRPr sz="3400"/>
          </a:p>
          <a:p>
            <a:pPr marL="914400" lvl="1" indent="-444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400"/>
              <a:buChar char="•"/>
            </a:pPr>
            <a:r>
              <a:rPr lang="en-US" sz="3400"/>
              <a:t>Full Docker deployment of ingest pipeline on-site in about one hour</a:t>
            </a:r>
            <a:endParaRPr sz="34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400"/>
              <a:t>Regardless of method, NetSage never has access to the full IP address and remains privacy compliant!</a:t>
            </a:r>
            <a:endParaRPr sz="340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3400"/>
          </a:p>
        </p:txBody>
      </p:sp>
      <p:sp>
        <p:nvSpPr>
          <p:cNvPr id="231" name="Google Shape;231;p31"/>
          <p:cNvSpPr txBox="1">
            <a:spLocks noGrp="1"/>
          </p:cNvSpPr>
          <p:nvPr>
            <p:ph type="sldNum" idx="12"/>
          </p:nvPr>
        </p:nvSpPr>
        <p:spPr>
          <a:xfrm>
            <a:off x="5762800" y="6356350"/>
            <a:ext cx="501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/>
              <a:t>7</a:t>
            </a:fld>
            <a:endParaRPr sz="1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2"/>
          <p:cNvSpPr txBox="1">
            <a:spLocks noGrp="1"/>
          </p:cNvSpPr>
          <p:nvPr>
            <p:ph type="title"/>
          </p:nvPr>
        </p:nvSpPr>
        <p:spPr>
          <a:xfrm>
            <a:off x="838200" y="274675"/>
            <a:ext cx="10515600" cy="9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b="1"/>
              <a:t>NetSage Ingest</a:t>
            </a:r>
            <a:endParaRPr b="1"/>
          </a:p>
        </p:txBody>
      </p:sp>
      <p:sp>
        <p:nvSpPr>
          <p:cNvPr id="238" name="Google Shape;238;p32"/>
          <p:cNvSpPr txBox="1">
            <a:spLocks noGrp="1"/>
          </p:cNvSpPr>
          <p:nvPr>
            <p:ph type="sldNum" idx="12"/>
          </p:nvPr>
        </p:nvSpPr>
        <p:spPr>
          <a:xfrm>
            <a:off x="5762800" y="6356350"/>
            <a:ext cx="501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pic>
        <p:nvPicPr>
          <p:cNvPr id="239" name="Google Shape;23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5400" y="1391675"/>
            <a:ext cx="9601200" cy="398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3"/>
          <p:cNvSpPr txBox="1">
            <a:spLocks noGrp="1"/>
          </p:cNvSpPr>
          <p:nvPr>
            <p:ph type="title"/>
          </p:nvPr>
        </p:nvSpPr>
        <p:spPr>
          <a:xfrm>
            <a:off x="838200" y="12487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b="1"/>
              <a:t>NetSage Privacy</a:t>
            </a:r>
            <a:endParaRPr b="1"/>
          </a:p>
        </p:txBody>
      </p:sp>
      <p:sp>
        <p:nvSpPr>
          <p:cNvPr id="246" name="Google Shape;246;p33"/>
          <p:cNvSpPr txBox="1">
            <a:spLocks noGrp="1"/>
          </p:cNvSpPr>
          <p:nvPr>
            <p:ph type="body" idx="1"/>
          </p:nvPr>
        </p:nvSpPr>
        <p:spPr>
          <a:xfrm>
            <a:off x="838200" y="1245175"/>
            <a:ext cx="10515600" cy="39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19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NetSage is committed to privacy, and preemptively addressing any security or data sharing concerns </a:t>
            </a:r>
            <a:endParaRPr sz="3000"/>
          </a:p>
          <a:p>
            <a:pPr marL="914400" lvl="1" indent="-419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No PII collected</a:t>
            </a:r>
            <a:endParaRPr sz="3000"/>
          </a:p>
          <a:p>
            <a:pPr marL="914400" lvl="1" indent="-419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Remove the last octet from IP address</a:t>
            </a:r>
            <a:endParaRPr sz="3000"/>
          </a:p>
          <a:p>
            <a:pPr marL="914400" lvl="1" indent="-419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Only keep data on flows over 10M for circuits</a:t>
            </a:r>
            <a:endParaRPr/>
          </a:p>
          <a:p>
            <a:pPr marL="1371600" lvl="2" indent="-419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2600"/>
              <a:t>1M for archives</a:t>
            </a:r>
            <a:endParaRPr sz="2600"/>
          </a:p>
          <a:p>
            <a:pPr marL="457200" lvl="0" indent="-419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Fully GDPR Compliant</a:t>
            </a:r>
            <a:endParaRPr sz="3000"/>
          </a:p>
          <a:p>
            <a:pPr marL="457200" lvl="0" indent="-419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Data Privacy Policy</a:t>
            </a:r>
            <a:endParaRPr sz="3000"/>
          </a:p>
          <a:p>
            <a:pPr marL="914400" lvl="1" indent="-419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 u="sng">
                <a:solidFill>
                  <a:schemeClr val="hlink"/>
                </a:solidFill>
                <a:hlinkClick r:id="rId3"/>
              </a:rPr>
              <a:t>http://www.netsage.global/home/netsage-privacy-policy</a:t>
            </a:r>
            <a:r>
              <a:rPr lang="en-US" sz="3000"/>
              <a:t> </a:t>
            </a:r>
            <a:endParaRPr sz="3000"/>
          </a:p>
          <a:p>
            <a:pPr marL="457200" lvl="0" indent="-419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Data Flow Data Retention (De-Identification) Policy</a:t>
            </a:r>
            <a:endParaRPr sz="3000"/>
          </a:p>
          <a:p>
            <a:pPr marL="914400" lvl="1" indent="-419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 u="sng">
                <a:solidFill>
                  <a:schemeClr val="hlink"/>
                </a:solidFill>
                <a:hlinkClick r:id="rId4"/>
              </a:rPr>
              <a:t>https://tinyurl.com/netsage-deid</a:t>
            </a:r>
            <a:endParaRPr sz="300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3000"/>
          </a:p>
        </p:txBody>
      </p:sp>
      <p:sp>
        <p:nvSpPr>
          <p:cNvPr id="247" name="Google Shape;247;p33"/>
          <p:cNvSpPr txBox="1">
            <a:spLocks noGrp="1"/>
          </p:cNvSpPr>
          <p:nvPr>
            <p:ph type="sldNum" idx="12"/>
          </p:nvPr>
        </p:nvSpPr>
        <p:spPr>
          <a:xfrm>
            <a:off x="5762800" y="6356350"/>
            <a:ext cx="501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/>
              <a:t>9</a:t>
            </a:fld>
            <a:endParaRPr sz="1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1582</Words>
  <Application>Microsoft Office PowerPoint</Application>
  <PresentationFormat>Widescreen</PresentationFormat>
  <Paragraphs>272</Paragraphs>
  <Slides>30</Slides>
  <Notes>30</Notes>
  <HiddenSlides>4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Arial</vt:lpstr>
      <vt:lpstr>Calibri</vt:lpstr>
      <vt:lpstr>Office Theme</vt:lpstr>
      <vt:lpstr>NetSage: Flexible Monitoring Framework for Multiple Applications</vt:lpstr>
      <vt:lpstr>Quick overview of NetSage</vt:lpstr>
      <vt:lpstr>Built around answering questions</vt:lpstr>
      <vt:lpstr>Built around answering questions</vt:lpstr>
      <vt:lpstr>NetSage International:</vt:lpstr>
      <vt:lpstr>NetSage Regional:</vt:lpstr>
      <vt:lpstr>How can I get data into NetSage?</vt:lpstr>
      <vt:lpstr>NetSage Ingest</vt:lpstr>
      <vt:lpstr>NetSage Privacy</vt:lpstr>
      <vt:lpstr>Global Science Registry</vt:lpstr>
      <vt:lpstr>Packet Marking?</vt:lpstr>
      <vt:lpstr>An IPv4 marking option</vt:lpstr>
      <vt:lpstr>Pinpointing flows while retaining privacy</vt:lpstr>
      <vt:lpstr>I thought we were talking about NetSage</vt:lpstr>
      <vt:lpstr>The campus use case</vt:lpstr>
      <vt:lpstr>But I already have campus network data</vt:lpstr>
      <vt:lpstr>What needs to happen?</vt:lpstr>
      <vt:lpstr>NetSage development roadmap</vt:lpstr>
      <vt:lpstr>Tracing the shape of a cloud</vt:lpstr>
      <vt:lpstr>The supercomputing use case</vt:lpstr>
      <vt:lpstr>What needs to happen?</vt:lpstr>
      <vt:lpstr>NetSage development roadmap</vt:lpstr>
      <vt:lpstr>The LHC use case</vt:lpstr>
      <vt:lpstr>The LHC use case</vt:lpstr>
      <vt:lpstr>What needs to happen?</vt:lpstr>
      <vt:lpstr>NetSage development roadmap</vt:lpstr>
      <vt:lpstr>PowerPoint Presentation</vt:lpstr>
      <vt:lpstr>Other crazy ideas?</vt:lpstr>
      <vt:lpstr>Existing NetSage Examples</vt:lpstr>
      <vt:lpstr>Questions? Comments?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NetSage: Flexible Monitoring Framework for Multiple Applications</dc:title>
  <cp:lastModifiedBy>Doug Southworth</cp:lastModifiedBy>
  <cp:revision>3</cp:revision>
  <dcterms:modified xsi:type="dcterms:W3CDTF">2022-03-08T13:39:11Z</dcterms:modified>
</cp:coreProperties>
</file>