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88" r:id="rId6"/>
    <p:sldMasterId id="2147483648" r:id="rId7"/>
  </p:sldMasterIdLst>
  <p:notesMasterIdLst>
    <p:notesMasterId r:id="rId13"/>
  </p:notesMasterIdLst>
  <p:sldIdLst>
    <p:sldId id="360" r:id="rId8"/>
    <p:sldId id="363" r:id="rId9"/>
    <p:sldId id="362" r:id="rId10"/>
    <p:sldId id="364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E24301"/>
    <a:srgbClr val="003F5F"/>
    <a:srgbClr val="A7B3B4"/>
    <a:srgbClr val="CC007B"/>
    <a:srgbClr val="712177"/>
    <a:srgbClr val="065081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6415" autoAdjust="0"/>
  </p:normalViewPr>
  <p:slideViewPr>
    <p:cSldViewPr snapToGrid="0">
      <p:cViewPr varScale="1">
        <p:scale>
          <a:sx n="106" d="100"/>
          <a:sy n="106" d="100"/>
        </p:scale>
        <p:origin x="912" y="184"/>
      </p:cViewPr>
      <p:guideLst/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1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2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8405" y="-12960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882914" y="1834440"/>
            <a:ext cx="631137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DMC 21 – some technical details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92439" y="2682447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(from an event judge’s perspective)</a:t>
            </a: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  <a:latin typeface="+mn-lt"/>
              </a:rPr>
              <a:t>Tim </a:t>
            </a:r>
            <a:r>
              <a:rPr lang="en-US" sz="2200" b="1" i="0" dirty="0" err="1">
                <a:solidFill>
                  <a:schemeClr val="bg1"/>
                </a:solidFill>
                <a:latin typeface="+mn-lt"/>
              </a:rPr>
              <a:t>Chown</a:t>
            </a:r>
            <a:r>
              <a:rPr lang="en-US" sz="2200" b="1" i="0" dirty="0">
                <a:solidFill>
                  <a:schemeClr val="bg1"/>
                </a:solidFill>
                <a:latin typeface="+mn-lt"/>
              </a:rPr>
              <a:t> (Jisc)</a:t>
            </a: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92438" y="4740871"/>
            <a:ext cx="7953387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nd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Performance Management Workshop, online,  8 March 2022 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6"/>
          <p:cNvSpPr txBox="1">
            <a:spLocks/>
          </p:cNvSpPr>
          <p:nvPr userDrawn="1"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+mn-lt"/>
              </a:rPr>
              <a:t>Public </a:t>
            </a:r>
            <a:endParaRPr lang="en-GB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998895" y="2538238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you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998896" y="335706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Any questions?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3 project (GN4-3).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856726 (GN4-3).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8895" y="6229350"/>
            <a:ext cx="132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91A8E1-EA52-46DB-B869-DB8F37812DDF}" type="slidenum">
              <a:rPr lang="en-GB" sz="1200" smtClean="0">
                <a:solidFill>
                  <a:srgbClr val="065081"/>
                </a:solidFill>
                <a:latin typeface="+mn-lt"/>
              </a:rPr>
              <a:t>‹#›</a:t>
            </a:fld>
            <a:endParaRPr lang="en-GB" sz="1200" dirty="0">
              <a:solidFill>
                <a:srgbClr val="06508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RARE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erdata.es.net/host-tuning/linux/100g-tunin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team had access to the infrastructure for 1 week</a:t>
            </a:r>
          </a:p>
          <a:p>
            <a:pPr lvl="1"/>
            <a:r>
              <a:rPr lang="en-GB" dirty="0"/>
              <a:t>Could tweak and tune, then run final tests</a:t>
            </a:r>
          </a:p>
          <a:p>
            <a:pPr lvl="1"/>
            <a:r>
              <a:rPr lang="en-GB" dirty="0"/>
              <a:t>At the end of the week, the team had a discussion with judges</a:t>
            </a:r>
          </a:p>
          <a:p>
            <a:r>
              <a:rPr lang="en-GB" dirty="0"/>
              <a:t>Tests were set between specific DMC21 DTN sites</a:t>
            </a:r>
          </a:p>
          <a:p>
            <a:pPr lvl="1"/>
            <a:r>
              <a:rPr lang="en-GB" dirty="0"/>
              <a:t>IPv4 and IPv6, but two teams’ software did not support IPv6</a:t>
            </a:r>
          </a:p>
          <a:p>
            <a:r>
              <a:rPr lang="en-GB" dirty="0"/>
              <a:t>Best results?</a:t>
            </a:r>
          </a:p>
          <a:p>
            <a:pPr lvl="1"/>
            <a:r>
              <a:rPr lang="en-GB" dirty="0" err="1"/>
              <a:t>Ciena</a:t>
            </a:r>
            <a:r>
              <a:rPr lang="en-GB" dirty="0"/>
              <a:t>-</a:t>
            </a:r>
            <a:r>
              <a:rPr lang="en-GB" dirty="0" err="1"/>
              <a:t>iCair</a:t>
            </a:r>
            <a:r>
              <a:rPr lang="en-GB" dirty="0"/>
              <a:t>-UETN team: </a:t>
            </a:r>
            <a:r>
              <a:rPr lang="en-GB" dirty="0" err="1"/>
              <a:t>UvA</a:t>
            </a:r>
            <a:r>
              <a:rPr lang="en-GB" dirty="0"/>
              <a:t> to NSCC 85Gbps, </a:t>
            </a:r>
            <a:r>
              <a:rPr lang="en-GB" dirty="0" err="1"/>
              <a:t>UvA</a:t>
            </a:r>
            <a:r>
              <a:rPr lang="en-GB" dirty="0"/>
              <a:t> to </a:t>
            </a:r>
            <a:r>
              <a:rPr lang="en-GB" dirty="0" err="1"/>
              <a:t>AARNet</a:t>
            </a:r>
            <a:r>
              <a:rPr lang="en-GB" dirty="0"/>
              <a:t> 84Gbps, memory to memory, and 25Gbps disk to disk</a:t>
            </a:r>
          </a:p>
          <a:p>
            <a:pPr lvl="1"/>
            <a:r>
              <a:rPr lang="en-GB" dirty="0"/>
              <a:t>Note: </a:t>
            </a:r>
            <a:r>
              <a:rPr lang="en-GB" dirty="0" err="1"/>
              <a:t>UvA’s</a:t>
            </a:r>
            <a:r>
              <a:rPr lang="en-GB" dirty="0"/>
              <a:t> DTN is hosted behind an </a:t>
            </a:r>
            <a:r>
              <a:rPr lang="en-GB" dirty="0" err="1"/>
              <a:t>Edgecore</a:t>
            </a:r>
            <a:r>
              <a:rPr lang="en-GB" dirty="0"/>
              <a:t> Wedge running RARE/</a:t>
            </a:r>
            <a:r>
              <a:rPr lang="en-GB" dirty="0" err="1"/>
              <a:t>FreeRtr</a:t>
            </a:r>
            <a:r>
              <a:rPr lang="en-GB" dirty="0"/>
              <a:t> – </a:t>
            </a:r>
            <a:r>
              <a:rPr lang="en-GB" dirty="0">
                <a:hlinkClick r:id="rId3"/>
              </a:rPr>
              <a:t>https://wiki.geant.org/display/RARE/Home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DMC 21 team results	</a:t>
            </a:r>
          </a:p>
        </p:txBody>
      </p:sp>
    </p:spTree>
    <p:extLst>
      <p:ext uri="{BB962C8B-B14F-4D97-AF65-F5344CB8AC3E}">
        <p14:creationId xmlns:p14="http://schemas.microsoft.com/office/powerpoint/2010/main" val="22083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Transfer Node (DTN)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DMC 21 had 9 organisations who kindly provided DTNs</a:t>
            </a:r>
          </a:p>
          <a:p>
            <a:pPr lvl="1"/>
            <a:r>
              <a:rPr lang="en-GB" dirty="0"/>
              <a:t>More are always welcome for the next DMC event</a:t>
            </a:r>
          </a:p>
          <a:p>
            <a:r>
              <a:rPr lang="en-GB" dirty="0"/>
              <a:t>OS: CentOS 7 or </a:t>
            </a:r>
            <a:r>
              <a:rPr lang="en-GB" dirty="0" err="1"/>
              <a:t>Unbuntu</a:t>
            </a:r>
            <a:r>
              <a:rPr lang="en-GB" dirty="0"/>
              <a:t> 18-20</a:t>
            </a:r>
          </a:p>
          <a:p>
            <a:r>
              <a:rPr lang="en-GB" dirty="0"/>
              <a:t>Memory: 4TB </a:t>
            </a:r>
            <a:r>
              <a:rPr lang="en-GB" dirty="0" err="1"/>
              <a:t>NVMe</a:t>
            </a:r>
            <a:r>
              <a:rPr lang="en-GB" dirty="0"/>
              <a:t>/SSD; XFS, RAID0; 2TB data set</a:t>
            </a:r>
          </a:p>
          <a:p>
            <a:r>
              <a:rPr lang="en-GB" dirty="0"/>
              <a:t>100G network interface</a:t>
            </a:r>
          </a:p>
          <a:p>
            <a:r>
              <a:rPr lang="en-GB" dirty="0"/>
              <a:t>Ansible used to automate configuration</a:t>
            </a:r>
          </a:p>
          <a:p>
            <a:pPr lvl="1"/>
            <a:r>
              <a:rPr lang="en-GB" dirty="0"/>
              <a:t>Software tools include Docker, </a:t>
            </a:r>
            <a:r>
              <a:rPr lang="en-GB" dirty="0" err="1"/>
              <a:t>perfSONAR</a:t>
            </a:r>
            <a:r>
              <a:rPr lang="en-GB" dirty="0"/>
              <a:t>, iperf3, </a:t>
            </a:r>
            <a:r>
              <a:rPr lang="en-GB" dirty="0" err="1"/>
              <a:t>Ethr</a:t>
            </a:r>
            <a:r>
              <a:rPr lang="en-GB" dirty="0"/>
              <a:t>, </a:t>
            </a:r>
            <a:r>
              <a:rPr lang="en-GB" dirty="0" err="1"/>
              <a:t>nuttcp</a:t>
            </a:r>
            <a:endParaRPr lang="en-GB" dirty="0"/>
          </a:p>
          <a:p>
            <a:r>
              <a:rPr lang="en-GB" dirty="0"/>
              <a:t>System tuned by </a:t>
            </a:r>
            <a:r>
              <a:rPr lang="en-GB" dirty="0" err="1"/>
              <a:t>Esnet’s</a:t>
            </a:r>
            <a:r>
              <a:rPr lang="en-GB" dirty="0"/>
              <a:t> ‘</a:t>
            </a:r>
            <a:r>
              <a:rPr lang="en-GB" dirty="0" err="1"/>
              <a:t>fasterdata</a:t>
            </a:r>
            <a:r>
              <a:rPr lang="en-GB" dirty="0"/>
              <a:t>’ guidance</a:t>
            </a:r>
          </a:p>
          <a:p>
            <a:pPr lvl="1"/>
            <a:r>
              <a:rPr lang="en-GB" dirty="0">
                <a:hlinkClick r:id="rId2"/>
              </a:rPr>
              <a:t>https://fasterdata.es.net/host-tuning/linux/100g-tuning/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33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B8CA9-8FA6-F94A-B453-57D836E94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University of Amsterdam (</a:t>
            </a:r>
            <a:r>
              <a:rPr lang="en-GB" dirty="0" err="1"/>
              <a:t>UvA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Supermicro 6029U-E1CR4T, Ubuntu 18.04</a:t>
            </a:r>
          </a:p>
          <a:p>
            <a:pPr lvl="1"/>
            <a:r>
              <a:rPr lang="en-GB" dirty="0"/>
              <a:t>2 x Intel Xeon Gold 5122, 192 GB RAM. 8 x 1TB </a:t>
            </a:r>
            <a:r>
              <a:rPr lang="en-GB" dirty="0" err="1"/>
              <a:t>NVMe</a:t>
            </a:r>
            <a:endParaRPr lang="en-GB" dirty="0"/>
          </a:p>
          <a:p>
            <a:r>
              <a:rPr lang="en-GB" dirty="0"/>
              <a:t>National Singapore Computing Centre (NSCC)</a:t>
            </a:r>
          </a:p>
          <a:p>
            <a:pPr lvl="1"/>
            <a:r>
              <a:rPr lang="en-GB" dirty="0"/>
              <a:t>Supermicro SYS-2029U-TR4T 2 x Intel(R) Xeon(R) Gold 5122 CPU @ 3.60GHz</a:t>
            </a:r>
          </a:p>
          <a:p>
            <a:pPr lvl="1"/>
            <a:r>
              <a:rPr lang="en-GB" dirty="0"/>
              <a:t>2 x Mellanox Technologies MT27800 Family [ConnectX-5] </a:t>
            </a:r>
          </a:p>
          <a:p>
            <a:pPr lvl="1"/>
            <a:r>
              <a:rPr lang="en-GB" dirty="0"/>
              <a:t>4 x INTEL SSDPE2MD016T4 (1.6TB) </a:t>
            </a:r>
            <a:r>
              <a:rPr lang="en-GB" dirty="0" err="1"/>
              <a:t>NVMe</a:t>
            </a:r>
            <a:r>
              <a:rPr lang="en-GB" dirty="0"/>
              <a:t> SSD </a:t>
            </a:r>
          </a:p>
          <a:p>
            <a:pPr lvl="1"/>
            <a:r>
              <a:rPr lang="en-GB" dirty="0"/>
              <a:t>6 x 16GB (DDR4-2666) </a:t>
            </a:r>
          </a:p>
          <a:p>
            <a:pPr lvl="1"/>
            <a:r>
              <a:rPr lang="en-GB" dirty="0"/>
              <a:t>Ubuntu 18.04.54</a:t>
            </a:r>
          </a:p>
          <a:p>
            <a:r>
              <a:rPr lang="en-GB" dirty="0" err="1"/>
              <a:t>AARNet</a:t>
            </a:r>
            <a:endParaRPr lang="en-GB" dirty="0"/>
          </a:p>
          <a:p>
            <a:pPr lvl="1"/>
            <a:r>
              <a:rPr lang="en-GB" dirty="0"/>
              <a:t>Dell PowerEdge R7415 1 x AMD EPYC 7551P 32-Core Processor </a:t>
            </a:r>
          </a:p>
          <a:p>
            <a:pPr lvl="1"/>
            <a:r>
              <a:rPr lang="en-GB" dirty="0"/>
              <a:t>8 x 16GB DDR-4 2400 MHz 1 x BOSS-S1 223.51 GB (OS mirror) </a:t>
            </a:r>
          </a:p>
          <a:p>
            <a:pPr lvl="1"/>
            <a:r>
              <a:rPr lang="en-GB" dirty="0"/>
              <a:t>12 x Dell Express Flash </a:t>
            </a:r>
            <a:r>
              <a:rPr lang="en-GB" dirty="0" err="1"/>
              <a:t>NVMe</a:t>
            </a:r>
            <a:r>
              <a:rPr lang="en-GB" dirty="0"/>
              <a:t> P4600 1.6TB SFF (data Raid 0) </a:t>
            </a:r>
          </a:p>
          <a:p>
            <a:pPr lvl="1"/>
            <a:r>
              <a:rPr lang="en-GB" dirty="0"/>
              <a:t>OS Ubuntu 18.04.5</a:t>
            </a:r>
          </a:p>
          <a:p>
            <a:pPr lvl="1"/>
            <a:r>
              <a:rPr lang="en-GB" dirty="0"/>
              <a:t>Mellanox ConnectX-5 Single Port 100 Gb QSFP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80ADA6-5B0B-1846-BD3D-7BE2A6E2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 DTN examples for the performant nodes</a:t>
            </a:r>
          </a:p>
        </p:txBody>
      </p:sp>
    </p:spTree>
    <p:extLst>
      <p:ext uri="{BB962C8B-B14F-4D97-AF65-F5344CB8AC3E}">
        <p14:creationId xmlns:p14="http://schemas.microsoft.com/office/powerpoint/2010/main" val="382356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813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F0D53517-DC4C-42F8-B944-CCCDD25CB36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5273F204-CA29-4970-A291-96C38A254A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4F2CA9C0-1B7A-4C8E-87BD-92F52FBB38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 xmlns="caeb1846-cdfb-4597-893b-2ae440ff70d1" xsi:nil="true"/>
    <_dlc_DocId xmlns="caeb1846-cdfb-4597-893b-2ae440ff70d1">GN43-887968447-154</_dlc_DocId>
    <_dlc_DocIdUrl xmlns="caeb1846-cdfb-4597-893b-2ae440ff70d1">
      <Url>https://geantprojects.sharepoint.com/sites/gn4-3/_layouts/15/DocIdRedir.aspx?ID=GN43-887968447-154</Url>
      <Description>GN43-887968447-154</Description>
    </_dlc_DocIdUrl>
    <_dlc_DocIdPersistId xmlns="caeb1846-cdfb-4597-893b-2ae440ff70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71F9EB42890543ABDCA348E84EEFEB" ma:contentTypeVersion="23" ma:contentTypeDescription="Create a new document." ma:contentTypeScope="" ma:versionID="4c4e947ccbf07f04f68cdb1ffa7d5fb9">
  <xsd:schema xmlns:xsd="http://www.w3.org/2001/XMLSchema" xmlns:xs="http://www.w3.org/2001/XMLSchema" xmlns:p="http://schemas.microsoft.com/office/2006/metadata/properties" xmlns:ns2="caeb1846-cdfb-4597-893b-2ae440ff70d1" xmlns:ns3="150504fa-205c-4efa-b9a1-355866d73f25" targetNamespace="http://schemas.microsoft.com/office/2006/metadata/properties" ma:root="true" ma:fieldsID="1e869199f1ec562ec3ae431f2212fe7a" ns2:_="" ns3:_="">
    <xsd:import namespace="caeb1846-cdfb-4597-893b-2ae440ff70d1"/>
    <xsd:import namespace="150504fa-205c-4efa-b9a1-355866d73f25"/>
    <xsd:element name="properties">
      <xsd:complexType>
        <xsd:sequence>
          <xsd:element name="documentManagement">
            <xsd:complexType>
              <xsd:all>
                <xsd:element ref="ns2:Document_x0020_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1846-cdfb-4597-893b-2ae440ff70d1" elementFormDefault="qualified">
    <xsd:import namespace="http://schemas.microsoft.com/office/2006/documentManagement/types"/>
    <xsd:import namespace="http://schemas.microsoft.com/office/infopath/2007/PartnerControls"/>
    <xsd:element name="Document_x0020_ID" ma:index="8" nillable="true" ma:displayName="Document ID" ma:description="This column will be updated automatically 1 minute after the document is added." ma:internalName="Document_x0020_ID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504fa-205c-4efa-b9a1-355866d73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CB608-99C1-4734-8E2C-B79E25EAA2F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D12A78A-BF01-44C7-9E35-6D822C0E886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3c70a20-266a-45ad-bf4a-dd457e1766dc"/>
    <ds:schemaRef ds:uri="e2e8627e-9120-4592-bf70-1c86d23ddb27"/>
    <ds:schemaRef ds:uri="http://www.w3.org/XML/1998/namespace"/>
    <ds:schemaRef ds:uri="http://purl.org/dc/dcmitype/"/>
    <ds:schemaRef ds:uri="caeb1846-cdfb-4597-893b-2ae440ff70d1"/>
  </ds:schemaRefs>
</ds:datastoreItem>
</file>

<file path=customXml/itemProps3.xml><?xml version="1.0" encoding="utf-8"?>
<ds:datastoreItem xmlns:ds="http://schemas.openxmlformats.org/officeDocument/2006/customXml" ds:itemID="{8649602F-C3B1-4A2D-B384-20C27439F6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0F4DEB-C63D-432D-AD6F-C8E07BE13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b1846-cdfb-4597-893b-2ae440ff70d1"/>
    <ds:schemaRef ds:uri="150504fa-205c-4efa-b9a1-355866d73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Presentation Template - January 2019</Template>
  <TotalTime>38</TotalTime>
  <Words>335</Words>
  <Application>Microsoft Macintosh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1_Custom Design</vt:lpstr>
      <vt:lpstr>Office Theme</vt:lpstr>
      <vt:lpstr>PowerPoint Presentation</vt:lpstr>
      <vt:lpstr>DMC 21 team results </vt:lpstr>
      <vt:lpstr>Data Transfer Node (DTN) specs</vt:lpstr>
      <vt:lpstr>Specific DTN examples for the performant nodes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Kramer</dc:creator>
  <cp:lastModifiedBy>Tim Chown</cp:lastModifiedBy>
  <cp:revision>7</cp:revision>
  <dcterms:created xsi:type="dcterms:W3CDTF">2019-08-27T11:11:06Z</dcterms:created>
  <dcterms:modified xsi:type="dcterms:W3CDTF">2022-03-08T11:49:25Z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0x010100E671F9EB42890543ABDCA348E84EEFEB</vt:lpwstr>
  </property>
  <property fmtid="{D5CDD505-2E9C-101B-9397-08002B2CF9AE}" pid="3" name="_dlc_DocIdItemGuid">
    <vt:lpwstr>2433de42-971c-438b-95fc-91fa5446400d</vt:lpwstr>
  </property>
  <property fmtid="{D5CDD505-2E9C-101B-9397-08002B2CF9AE}" pid="4" name="Order">
    <vt:r8>15400</vt:r8>
  </property>
</Properties>
</file>