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5"/>
    <p:sldMasterId id="2147483688" r:id="rId6"/>
    <p:sldMasterId id="2147483648" r:id="rId7"/>
  </p:sldMasterIdLst>
  <p:notesMasterIdLst>
    <p:notesMasterId r:id="rId22"/>
  </p:notesMasterIdLst>
  <p:sldIdLst>
    <p:sldId id="360" r:id="rId8"/>
    <p:sldId id="362" r:id="rId9"/>
    <p:sldId id="496" r:id="rId10"/>
    <p:sldId id="497" r:id="rId11"/>
    <p:sldId id="498" r:id="rId12"/>
    <p:sldId id="499" r:id="rId13"/>
    <p:sldId id="504" r:id="rId14"/>
    <p:sldId id="500" r:id="rId15"/>
    <p:sldId id="505" r:id="rId16"/>
    <p:sldId id="501" r:id="rId17"/>
    <p:sldId id="502" r:id="rId18"/>
    <p:sldId id="503" r:id="rId19"/>
    <p:sldId id="506" r:id="rId20"/>
    <p:sldId id="3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E24301"/>
    <a:srgbClr val="003F5F"/>
    <a:srgbClr val="A7B3B4"/>
    <a:srgbClr val="CC007B"/>
    <a:srgbClr val="712177"/>
    <a:srgbClr val="065081"/>
    <a:srgbClr val="99BDCB"/>
    <a:srgbClr val="4C7F94"/>
    <a:srgbClr val="C7DB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FE2921-A52C-5D48-A9E5-9C3B440011C3}" v="1" dt="2022-03-08T14:23:15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0" autoAdjust="0"/>
    <p:restoredTop sz="95574" autoAdjust="0"/>
  </p:normalViewPr>
  <p:slideViewPr>
    <p:cSldViewPr snapToGrid="0">
      <p:cViewPr varScale="1">
        <p:scale>
          <a:sx n="105" d="100"/>
          <a:sy n="105" d="100"/>
        </p:scale>
        <p:origin x="208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can Rand" userId="1c4d513e-e79d-4252-83c1-df1565147547" providerId="ADAL" clId="{C4FE2921-A52C-5D48-A9E5-9C3B440011C3}"/>
    <pc:docChg chg="delSld modSld">
      <pc:chgData name="Duncan Rand" userId="1c4d513e-e79d-4252-83c1-df1565147547" providerId="ADAL" clId="{C4FE2921-A52C-5D48-A9E5-9C3B440011C3}" dt="2022-03-08T14:23:15.617" v="6" actId="478"/>
      <pc:docMkLst>
        <pc:docMk/>
      </pc:docMkLst>
      <pc:sldChg chg="del">
        <pc:chgData name="Duncan Rand" userId="1c4d513e-e79d-4252-83c1-df1565147547" providerId="ADAL" clId="{C4FE2921-A52C-5D48-A9E5-9C3B440011C3}" dt="2022-03-08T14:22:46.480" v="3" actId="2696"/>
        <pc:sldMkLst>
          <pc:docMk/>
          <pc:sldMk cId="3720499826" sldId="358"/>
        </pc:sldMkLst>
      </pc:sldChg>
      <pc:sldChg chg="del">
        <pc:chgData name="Duncan Rand" userId="1c4d513e-e79d-4252-83c1-df1565147547" providerId="ADAL" clId="{C4FE2921-A52C-5D48-A9E5-9C3B440011C3}" dt="2022-03-08T14:22:44.326" v="1" actId="2696"/>
        <pc:sldMkLst>
          <pc:docMk/>
          <pc:sldMk cId="1991402689" sldId="364"/>
        </pc:sldMkLst>
      </pc:sldChg>
      <pc:sldChg chg="del">
        <pc:chgData name="Duncan Rand" userId="1c4d513e-e79d-4252-83c1-df1565147547" providerId="ADAL" clId="{C4FE2921-A52C-5D48-A9E5-9C3B440011C3}" dt="2022-03-08T14:22:45.714" v="2" actId="2696"/>
        <pc:sldMkLst>
          <pc:docMk/>
          <pc:sldMk cId="146580112" sldId="365"/>
        </pc:sldMkLst>
      </pc:sldChg>
      <pc:sldChg chg="del">
        <pc:chgData name="Duncan Rand" userId="1c4d513e-e79d-4252-83c1-df1565147547" providerId="ADAL" clId="{C4FE2921-A52C-5D48-A9E5-9C3B440011C3}" dt="2022-03-08T14:22:48.564" v="4" actId="2696"/>
        <pc:sldMkLst>
          <pc:docMk/>
          <pc:sldMk cId="2590185614" sldId="367"/>
        </pc:sldMkLst>
      </pc:sldChg>
      <pc:sldChg chg="del">
        <pc:chgData name="Duncan Rand" userId="1c4d513e-e79d-4252-83c1-df1565147547" providerId="ADAL" clId="{C4FE2921-A52C-5D48-A9E5-9C3B440011C3}" dt="2022-03-08T14:22:43.772" v="0" actId="2696"/>
        <pc:sldMkLst>
          <pc:docMk/>
          <pc:sldMk cId="3667596911" sldId="368"/>
        </pc:sldMkLst>
      </pc:sldChg>
      <pc:sldChg chg="del">
        <pc:chgData name="Duncan Rand" userId="1c4d513e-e79d-4252-83c1-df1565147547" providerId="ADAL" clId="{C4FE2921-A52C-5D48-A9E5-9C3B440011C3}" dt="2022-03-08T14:22:50.043" v="5" actId="2696"/>
        <pc:sldMkLst>
          <pc:docMk/>
          <pc:sldMk cId="3874439871" sldId="494"/>
        </pc:sldMkLst>
      </pc:sldChg>
      <pc:sldChg chg="delSp">
        <pc:chgData name="Duncan Rand" userId="1c4d513e-e79d-4252-83c1-df1565147547" providerId="ADAL" clId="{C4FE2921-A52C-5D48-A9E5-9C3B440011C3}" dt="2022-03-08T14:23:15.617" v="6" actId="478"/>
        <pc:sldMkLst>
          <pc:docMk/>
          <pc:sldMk cId="2616218073" sldId="502"/>
        </pc:sldMkLst>
        <pc:picChg chg="del">
          <ac:chgData name="Duncan Rand" userId="1c4d513e-e79d-4252-83c1-df1565147547" providerId="ADAL" clId="{C4FE2921-A52C-5D48-A9E5-9C3B440011C3}" dt="2022-03-08T14:23:15.617" v="6" actId="478"/>
          <ac:picMkLst>
            <pc:docMk/>
            <pc:sldMk cId="2616218073" sldId="502"/>
            <ac:picMk id="1025" creationId="{92846385-C3DC-5F45-92C5-93E385A079FA}"/>
          </ac:picMkLst>
        </pc:picChg>
      </pc:sldChg>
      <pc:sldMasterChg chg="delSldLayout">
        <pc:chgData name="Duncan Rand" userId="1c4d513e-e79d-4252-83c1-df1565147547" providerId="ADAL" clId="{C4FE2921-A52C-5D48-A9E5-9C3B440011C3}" dt="2022-03-08T14:22:50.043" v="5" actId="2696"/>
        <pc:sldMasterMkLst>
          <pc:docMk/>
          <pc:sldMasterMk cId="0" sldId="2147483648"/>
        </pc:sldMasterMkLst>
        <pc:sldLayoutChg chg="del">
          <pc:chgData name="Duncan Rand" userId="1c4d513e-e79d-4252-83c1-df1565147547" providerId="ADAL" clId="{C4FE2921-A52C-5D48-A9E5-9C3B440011C3}" dt="2022-03-08T14:22:50.043" v="5" actId="2696"/>
          <pc:sldLayoutMkLst>
            <pc:docMk/>
            <pc:sldMasterMk cId="0" sldId="2147483648"/>
            <pc:sldLayoutMk cId="3585102122" sldId="214748369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6DFA2B-42E7-483C-89A7-B63D17235420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26957-3063-4AF5-9C10-771E4439D9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994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7084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968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608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2065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5857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61965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3205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5034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08889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8810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3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9270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87293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6309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06311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0684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04316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97075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9821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879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828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83751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-55418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359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45880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39"/>
          <a:stretch/>
        </p:blipFill>
        <p:spPr>
          <a:xfrm>
            <a:off x="10319656" y="0"/>
            <a:ext cx="1872343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6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6508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40795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439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8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253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3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4870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092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748" y="-8626"/>
            <a:ext cx="2868252" cy="6866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893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7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78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69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386" y="0"/>
            <a:ext cx="2864614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35"/>
          <a:stretch/>
        </p:blipFill>
        <p:spPr>
          <a:xfrm>
            <a:off x="10787186" y="6071366"/>
            <a:ext cx="1099028" cy="511436"/>
          </a:xfrm>
          <a:prstGeom prst="rect">
            <a:avLst/>
          </a:prstGeom>
        </p:spPr>
      </p:pic>
      <p:sp>
        <p:nvSpPr>
          <p:cNvPr id="9" name="Text Placeholder 24"/>
          <p:cNvSpPr>
            <a:spLocks noGrp="1"/>
          </p:cNvSpPr>
          <p:nvPr>
            <p:ph idx="1"/>
          </p:nvPr>
        </p:nvSpPr>
        <p:spPr>
          <a:xfrm>
            <a:off x="998895" y="1428050"/>
            <a:ext cx="863363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Text Placeholder 6"/>
          <p:cNvSpPr txBox="1">
            <a:spLocks/>
          </p:cNvSpPr>
          <p:nvPr userDrawn="1"/>
        </p:nvSpPr>
        <p:spPr>
          <a:xfrm>
            <a:off x="8785191" y="6317559"/>
            <a:ext cx="1532963" cy="34067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rgbClr val="03435F"/>
                </a:solidFill>
                <a:latin typeface="+mn-lt"/>
              </a:rPr>
              <a:t>www.geant.org</a:t>
            </a:r>
            <a:endParaRPr lang="en-GB" sz="1200" dirty="0">
              <a:solidFill>
                <a:srgbClr val="03435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5862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29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882914" y="1834440"/>
            <a:ext cx="70175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100G tests between GEANT, SURF and RNP</a:t>
            </a:r>
            <a:endParaRPr lang="en-US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892438" y="6087277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  <p:sp>
        <p:nvSpPr>
          <p:cNvPr id="12" name="Text Placeholder 6"/>
          <p:cNvSpPr txBox="1">
            <a:spLocks/>
          </p:cNvSpPr>
          <p:nvPr userDrawn="1"/>
        </p:nvSpPr>
        <p:spPr>
          <a:xfrm>
            <a:off x="892439" y="3606739"/>
            <a:ext cx="6163776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b="1" i="0" baseline="0" dirty="0">
                <a:solidFill>
                  <a:schemeClr val="bg1"/>
                </a:solidFill>
                <a:latin typeface="+mn-lt"/>
              </a:rPr>
              <a:t>Raul HC Lopes</a:t>
            </a:r>
            <a:endParaRPr lang="en-US" sz="2200" b="1" i="0" dirty="0">
              <a:solidFill>
                <a:schemeClr val="bg1"/>
              </a:solidFill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i="1" cap="all" baseline="0" dirty="0" err="1">
                <a:solidFill>
                  <a:schemeClr val="bg1"/>
                </a:solidFill>
                <a:latin typeface="+mn-lt"/>
              </a:rPr>
              <a:t>Jisc</a:t>
            </a:r>
            <a:endParaRPr lang="en-GB" sz="2000" i="1" cap="all" baseline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892438" y="4740871"/>
            <a:ext cx="665441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2nd Performance Management Workshop,  8</a:t>
            </a:r>
            <a:r>
              <a:rPr lang="en-US" sz="2000" baseline="30000" dirty="0">
                <a:solidFill>
                  <a:schemeClr val="bg1"/>
                </a:solidFill>
                <a:latin typeface="+mn-lt"/>
              </a:rPr>
              <a:t>th</a:t>
            </a:r>
            <a:r>
              <a:rPr lang="en-US" sz="2000" dirty="0">
                <a:solidFill>
                  <a:schemeClr val="bg1"/>
                </a:solidFill>
                <a:latin typeface="+mn-lt"/>
              </a:rPr>
              <a:t> March 2022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Text Placeholder 6"/>
          <p:cNvSpPr txBox="1">
            <a:spLocks/>
          </p:cNvSpPr>
          <p:nvPr userDrawn="1"/>
        </p:nvSpPr>
        <p:spPr>
          <a:xfrm>
            <a:off x="882914" y="5223782"/>
            <a:ext cx="2394857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0" dirty="0">
                <a:solidFill>
                  <a:schemeClr val="bg1"/>
                </a:solidFill>
                <a:latin typeface="+mn-lt"/>
              </a:rPr>
              <a:t>Public</a:t>
            </a:r>
            <a:endParaRPr lang="en-GB" sz="1000" b="0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049" name="Picture 1" descr="page1image130026304">
            <a:extLst>
              <a:ext uri="{FF2B5EF4-FFF2-40B4-BE49-F238E27FC236}">
                <a16:creationId xmlns:a16="http://schemas.microsoft.com/office/drawing/2014/main" id="{906F98EB-98F3-0144-9933-D796D1063F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878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7EAA8-B7E5-4FC7-AB41-745FA14F2C83}" type="datetimeFigureOut">
              <a:rPr lang="en-GB" smtClean="0"/>
              <a:t>08/03/2022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98E993-549D-46EE-BEB7-09180855695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4" t="13460" r="32414" b="53353"/>
          <a:stretch/>
        </p:blipFill>
        <p:spPr>
          <a:xfrm flipH="1">
            <a:off x="0" y="-24064"/>
            <a:ext cx="12208809" cy="6882064"/>
          </a:xfrm>
          <a:prstGeom prst="rect">
            <a:avLst/>
          </a:prstGeom>
          <a:ln>
            <a:noFill/>
          </a:ln>
        </p:spPr>
      </p:pic>
      <p:sp>
        <p:nvSpPr>
          <p:cNvPr id="8" name="Text Placeholder 10"/>
          <p:cNvSpPr txBox="1">
            <a:spLocks/>
          </p:cNvSpPr>
          <p:nvPr userDrawn="1"/>
        </p:nvSpPr>
        <p:spPr>
          <a:xfrm>
            <a:off x="998895" y="2538238"/>
            <a:ext cx="6087102" cy="47324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>
                <a:solidFill>
                  <a:schemeClr val="bg1"/>
                </a:solidFill>
                <a:latin typeface="+mn-lt"/>
              </a:rPr>
              <a:t>Thank</a:t>
            </a:r>
            <a:r>
              <a:rPr lang="en-US" sz="4400" b="1" baseline="0" dirty="0">
                <a:solidFill>
                  <a:schemeClr val="bg1"/>
                </a:solidFill>
                <a:latin typeface="+mn-lt"/>
              </a:rPr>
              <a:t> you</a:t>
            </a:r>
            <a:endParaRPr lang="en-US" sz="4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Placeholder 6"/>
          <p:cNvSpPr txBox="1">
            <a:spLocks/>
          </p:cNvSpPr>
          <p:nvPr userDrawn="1"/>
        </p:nvSpPr>
        <p:spPr>
          <a:xfrm>
            <a:off x="998895" y="5110823"/>
            <a:ext cx="2427973" cy="42831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0" dirty="0">
                <a:solidFill>
                  <a:schemeClr val="bg1"/>
                </a:solidFill>
                <a:latin typeface="+mn-lt"/>
              </a:rPr>
              <a:t>www.geant.org</a:t>
            </a:r>
            <a:endParaRPr lang="en-GB" sz="20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Text Placeholder 6"/>
          <p:cNvSpPr txBox="1">
            <a:spLocks/>
          </p:cNvSpPr>
          <p:nvPr userDrawn="1"/>
        </p:nvSpPr>
        <p:spPr>
          <a:xfrm>
            <a:off x="998896" y="3357061"/>
            <a:ext cx="5003270" cy="3606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</a:rPr>
              <a:t>Any questions?</a:t>
            </a:r>
            <a:endParaRPr lang="en-GB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22016" y="6108114"/>
            <a:ext cx="2348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GÉANT Association on behalf of the GN4 Phase 3 project (GN4-3).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research leading to these results has received funding from</a:t>
            </a:r>
          </a:p>
          <a:p>
            <a:r>
              <a:rPr lang="en-GB" sz="6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European Union’s Horizon 2020 research and innovation programme under Grant Agreement No. 856726 (GN4-3).</a:t>
            </a:r>
            <a:endParaRPr lang="en-GB" sz="600" dirty="0"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47" y="6157486"/>
            <a:ext cx="568670" cy="362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7428"/>
          <a:stretch/>
        </p:blipFill>
        <p:spPr>
          <a:xfrm>
            <a:off x="998895" y="520296"/>
            <a:ext cx="1432450" cy="8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34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8895" y="705164"/>
            <a:ext cx="9894723" cy="4309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895" y="1353031"/>
            <a:ext cx="80728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8895" y="6229350"/>
            <a:ext cx="132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291A8E1-EA52-46DB-B869-DB8F37812DDF}" type="slidenum">
              <a:rPr lang="en-GB" sz="1200" smtClean="0">
                <a:solidFill>
                  <a:srgbClr val="065081"/>
                </a:solidFill>
                <a:latin typeface="+mn-lt"/>
              </a:rPr>
              <a:t>‹#›</a:t>
            </a:fld>
            <a:endParaRPr lang="en-GB" sz="1200" dirty="0">
              <a:solidFill>
                <a:srgbClr val="06508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  <p:sldLayoutId id="2147483676" r:id="rId20"/>
    <p:sldLayoutId id="2147483677" r:id="rId21"/>
    <p:sldLayoutId id="2147483678" r:id="rId22"/>
    <p:sldLayoutId id="2147483679" r:id="rId23"/>
    <p:sldLayoutId id="2147483680" r:id="rId24"/>
    <p:sldLayoutId id="2147483681" r:id="rId25"/>
    <p:sldLayoutId id="2147483682" r:id="rId26"/>
    <p:sldLayoutId id="2147483683" r:id="rId27"/>
    <p:sldLayoutId id="2147483684" r:id="rId28"/>
    <p:sldLayoutId id="2147483685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accent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0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DB6F190-E38E-8A43-A4B4-4E9FC6257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Routing from to RNP was flipping between Bella link and USA </a:t>
            </a:r>
          </a:p>
          <a:p>
            <a:pPr lvl="1"/>
            <a:r>
              <a:rPr lang="en-GB" dirty="0"/>
              <a:t>Corrected by Max </a:t>
            </a:r>
            <a:r>
              <a:rPr lang="en-GB" dirty="0" err="1"/>
              <a:t>Mudde</a:t>
            </a:r>
            <a:r>
              <a:rPr lang="en-GB" dirty="0"/>
              <a:t> and GÉANT colleagues in December </a:t>
            </a:r>
          </a:p>
          <a:p>
            <a:r>
              <a:rPr lang="en-GB" dirty="0"/>
              <a:t>BGP issues affecting transfers to São Paulo and Salvador </a:t>
            </a:r>
          </a:p>
          <a:p>
            <a:pPr lvl="1"/>
            <a:r>
              <a:rPr lang="en-GB" dirty="0"/>
              <a:t>Corrected by RNP in January </a:t>
            </a:r>
          </a:p>
          <a:p>
            <a:r>
              <a:rPr lang="en-GB" dirty="0"/>
              <a:t>Present state </a:t>
            </a:r>
          </a:p>
          <a:p>
            <a:pPr lvl="1"/>
            <a:r>
              <a:rPr lang="en-GB" dirty="0"/>
              <a:t>Transfers to Fortaleza on 2 streams with zero retransmits any time.</a:t>
            </a:r>
          </a:p>
          <a:p>
            <a:pPr lvl="1"/>
            <a:r>
              <a:rPr lang="en-GB" dirty="0" err="1"/>
              <a:t>pscheduler</a:t>
            </a:r>
            <a:r>
              <a:rPr lang="en-GB" dirty="0"/>
              <a:t> tests using iperf3 deliver consistent 30 Gbps</a:t>
            </a:r>
          </a:p>
          <a:p>
            <a:pPr lvl="1"/>
            <a:r>
              <a:rPr lang="en-GB" dirty="0"/>
              <a:t>Asymmetry to be investigated: transfer from SURF to Fortaleza show much less retransmits than the other way round. 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518BDD-AAEC-3D4A-A019-1627F1986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issues</a:t>
            </a:r>
          </a:p>
        </p:txBody>
      </p:sp>
    </p:spTree>
    <p:extLst>
      <p:ext uri="{BB962C8B-B14F-4D97-AF65-F5344CB8AC3E}">
        <p14:creationId xmlns:p14="http://schemas.microsoft.com/office/powerpoint/2010/main" val="1191417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3C7EF2-B599-F648-B279-C884A5F217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495" y="2324988"/>
            <a:ext cx="2122257" cy="3454400"/>
          </a:xfrm>
        </p:spPr>
        <p:txBody>
          <a:bodyPr/>
          <a:lstStyle/>
          <a:p>
            <a:r>
              <a:rPr lang="en-GB" sz="2000" dirty="0"/>
              <a:t>iperf2 (07:36): cubic</a:t>
            </a:r>
            <a:br>
              <a:rPr lang="en-GB" sz="2000" dirty="0"/>
            </a:br>
            <a:r>
              <a:rPr lang="en-GB" sz="2000" dirty="0"/>
              <a:t>6 streams (no gain with 8) and 256M socket </a:t>
            </a:r>
          </a:p>
          <a:p>
            <a:r>
              <a:rPr lang="en-GB" sz="2000" dirty="0" err="1"/>
              <a:t>htcp</a:t>
            </a:r>
            <a:r>
              <a:rPr lang="en-GB" sz="2000" dirty="0"/>
              <a:t> (07:32) slightly lower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EF6E0-EFE9-014F-953B-B7939DE4C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SURF to Fortaleza: 96 Gbps on SURF telemetry system</a:t>
            </a:r>
          </a:p>
        </p:txBody>
      </p:sp>
      <p:pic>
        <p:nvPicPr>
          <p:cNvPr id="6" name="Picture 5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B5D432F0-57E6-FD41-AED5-B2E92B84C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907" y="1170432"/>
            <a:ext cx="8235184" cy="5358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218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3624A8-F871-D44F-90B2-A9F1284869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RNP: Marcus Schwartz, </a:t>
            </a:r>
            <a:r>
              <a:rPr lang="en-GB" dirty="0" err="1"/>
              <a:t>Jeferson</a:t>
            </a:r>
            <a:r>
              <a:rPr lang="en-GB" dirty="0"/>
              <a:t> Souza</a:t>
            </a:r>
            <a:br>
              <a:rPr lang="en-GB" dirty="0"/>
            </a:br>
            <a:endParaRPr lang="en-GB" dirty="0"/>
          </a:p>
          <a:p>
            <a:r>
              <a:rPr lang="en-GB" dirty="0"/>
              <a:t>SURF: Max </a:t>
            </a:r>
            <a:r>
              <a:rPr lang="en-GB" dirty="0" err="1"/>
              <a:t>Mudde</a:t>
            </a:r>
            <a:br>
              <a:rPr lang="en-GB" dirty="0"/>
            </a:br>
            <a:endParaRPr lang="en-GB" dirty="0"/>
          </a:p>
          <a:p>
            <a:r>
              <a:rPr lang="en-GB" dirty="0"/>
              <a:t>Jisc </a:t>
            </a:r>
            <a:r>
              <a:rPr lang="en-GB" dirty="0" err="1"/>
              <a:t>Netperf</a:t>
            </a:r>
            <a:r>
              <a:rPr lang="en-GB" dirty="0"/>
              <a:t>: David Richardson, Tim </a:t>
            </a:r>
            <a:r>
              <a:rPr lang="en-GB" dirty="0" err="1"/>
              <a:t>Chown</a:t>
            </a:r>
            <a:r>
              <a:rPr lang="en-GB" dirty="0"/>
              <a:t>, Duncan Rand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0E249A7-45F4-6548-8362-33C7969C2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Team involved</a:t>
            </a:r>
          </a:p>
        </p:txBody>
      </p:sp>
    </p:spTree>
    <p:extLst>
      <p:ext uri="{BB962C8B-B14F-4D97-AF65-F5344CB8AC3E}">
        <p14:creationId xmlns:p14="http://schemas.microsoft.com/office/powerpoint/2010/main" val="1287934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AE200DD-1A97-2546-AEC7-859AFD2D46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come: Report covering experiments with RNP, USA, Europe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E801947-3F7D-D744-A284-ED07C5095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4938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228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briefing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Test the new Bella link: 100G link from Portugal to Fortaleza (Brazil)</a:t>
            </a:r>
          </a:p>
          <a:p>
            <a:pPr lvl="1"/>
            <a:r>
              <a:rPr lang="en-GB" dirty="0"/>
              <a:t>Isolate routing issues</a:t>
            </a:r>
          </a:p>
          <a:p>
            <a:pPr lvl="1"/>
            <a:r>
              <a:rPr lang="en-GB" dirty="0"/>
              <a:t>Tune perfSONAR hosts</a:t>
            </a:r>
          </a:p>
          <a:p>
            <a:pPr lvl="1"/>
            <a:r>
              <a:rPr lang="en-GB" dirty="0"/>
              <a:t>Find how MTU, congestion window, an other tuning can affect the transfers.</a:t>
            </a:r>
          </a:p>
          <a:p>
            <a:pPr lvl="1"/>
            <a:r>
              <a:rPr lang="en-GB" dirty="0"/>
              <a:t>Pace transfers to zero retransmissions</a:t>
            </a:r>
          </a:p>
          <a:p>
            <a:pPr lvl="1"/>
            <a:r>
              <a:rPr lang="en-GB" dirty="0"/>
              <a:t>Could we drive a consistent 80 Gbps TCP throughput through the link?</a:t>
            </a:r>
          </a:p>
          <a:p>
            <a:r>
              <a:rPr lang="en-GB" dirty="0"/>
              <a:t>The host used in the tests:</a:t>
            </a:r>
          </a:p>
          <a:p>
            <a:pPr lvl="1"/>
            <a:r>
              <a:rPr lang="en-GB" dirty="0"/>
              <a:t>SURF perfSONAR host: ps2.netherlight.net </a:t>
            </a:r>
          </a:p>
          <a:p>
            <a:pPr lvl="1"/>
            <a:r>
              <a:rPr lang="en-GB" dirty="0"/>
              <a:t>Fortaleza perfSONAR host: </a:t>
            </a:r>
            <a:r>
              <a:rPr lang="en-GB" dirty="0" err="1"/>
              <a:t>nfor.rnp.br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33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2131A65-A4CB-D34F-8399-C6F15081F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path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D4129E5-1904-9648-B482-3D7E523F5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68" y="1554204"/>
            <a:ext cx="7920366" cy="50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723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236DE-F0BE-CC4D-A5F9-BF8DC28B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SURF and the hosts in the RNP all have MTU equal to 9000. </a:t>
            </a:r>
          </a:p>
          <a:p>
            <a:r>
              <a:rPr lang="en-GB" dirty="0"/>
              <a:t>ICMPv6 is correctly configured and PMTUD was never an issue. SURF is IPv4 only. </a:t>
            </a:r>
          </a:p>
          <a:p>
            <a:r>
              <a:rPr lang="en-GB" dirty="0"/>
              <a:t>The question: can increasing the MTU from 1500 to 9000 improve a host’s performance? </a:t>
            </a:r>
          </a:p>
          <a:p>
            <a:r>
              <a:rPr lang="en-GB" dirty="0"/>
              <a:t>Simulated the limitation on MTU using </a:t>
            </a:r>
            <a:r>
              <a:rPr lang="en-GB" dirty="0" err="1"/>
              <a:t>pscheduler</a:t>
            </a:r>
            <a:r>
              <a:rPr lang="en-GB" dirty="0"/>
              <a:t> option </a:t>
            </a:r>
            <a:br>
              <a:rPr lang="en-GB" dirty="0"/>
            </a:br>
            <a:r>
              <a:rPr lang="en-GB" b="1" dirty="0"/>
              <a:t>–</a:t>
            </a:r>
            <a:r>
              <a:rPr lang="en-GB" b="1" dirty="0" err="1"/>
              <a:t>mss</a:t>
            </a:r>
            <a:r>
              <a:rPr lang="en-GB" b="1" dirty="0"/>
              <a:t>=1500</a:t>
            </a:r>
            <a:r>
              <a:rPr lang="en-GB" dirty="0"/>
              <a:t> </a:t>
            </a:r>
          </a:p>
          <a:p>
            <a:r>
              <a:rPr lang="en-GB" dirty="0"/>
              <a:t>Disclaimer: I run a WLCG site using MTU at 1500. It works fine if you have a twenty plus storage system. </a:t>
            </a:r>
          </a:p>
          <a:p>
            <a:r>
              <a:rPr lang="en-GB" dirty="0"/>
              <a:t>Important notice: all plots shown come from the SURF streaming telemetry system.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F46C11-7BCB-FA4F-ABB7-3C97E1C15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Impact of MTU 9000</a:t>
            </a:r>
          </a:p>
        </p:txBody>
      </p:sp>
    </p:spTree>
    <p:extLst>
      <p:ext uri="{BB962C8B-B14F-4D97-AF65-F5344CB8AC3E}">
        <p14:creationId xmlns:p14="http://schemas.microsoft.com/office/powerpoint/2010/main" val="1019282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87DCCDC-2B8A-8C45-843B-CC4181ABB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799" y="2621279"/>
            <a:ext cx="1756497" cy="2609089"/>
          </a:xfrm>
        </p:spPr>
        <p:txBody>
          <a:bodyPr>
            <a:normAutofit fontScale="92500" lnSpcReduction="20000"/>
          </a:bodyPr>
          <a:lstStyle/>
          <a:p>
            <a:r>
              <a:rPr lang="en-GB" sz="2000" dirty="0"/>
              <a:t>iperf3: two left columns: 9000 and 1500 </a:t>
            </a:r>
          </a:p>
          <a:p>
            <a:r>
              <a:rPr lang="en-GB" sz="2000" dirty="0"/>
              <a:t>iperf2: two right: 9000 and 1500 (iperf2 problems with </a:t>
            </a:r>
            <a:r>
              <a:rPr lang="en-GB" sz="2000" dirty="0" err="1"/>
              <a:t>mss</a:t>
            </a:r>
            <a:r>
              <a:rPr lang="en-GB" sz="2000" dirty="0"/>
              <a:t> setting?)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91E998-E819-BC4A-8236-4A8A682B0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MTU: iperf3 and iperf2: SURF to Fortaleza</a:t>
            </a:r>
          </a:p>
        </p:txBody>
      </p:sp>
      <p:pic>
        <p:nvPicPr>
          <p:cNvPr id="5" name="Picture 4" descr="Graphical user interface, histogram&#10;&#10;Description automatically generated with medium confidence">
            <a:extLst>
              <a:ext uri="{FF2B5EF4-FFF2-40B4-BE49-F238E27FC236}">
                <a16:creationId xmlns:a16="http://schemas.microsoft.com/office/drawing/2014/main" id="{9CD2E736-8CE1-9746-8546-07098D7B2A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9" y="1231392"/>
            <a:ext cx="8253712" cy="53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19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BD9635-D1FA-8C48-9BD1-F6B5B65DA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647" y="2097024"/>
            <a:ext cx="1963761" cy="3511296"/>
          </a:xfrm>
        </p:spPr>
        <p:txBody>
          <a:bodyPr/>
          <a:lstStyle/>
          <a:p>
            <a:r>
              <a:rPr lang="en-GB" sz="2000" dirty="0"/>
              <a:t>CWA: reno, </a:t>
            </a:r>
            <a:r>
              <a:rPr lang="en-GB" sz="2000" dirty="0" err="1"/>
              <a:t>htcp</a:t>
            </a:r>
            <a:r>
              <a:rPr lang="en-GB" sz="2000" dirty="0"/>
              <a:t>, cubic</a:t>
            </a:r>
          </a:p>
          <a:p>
            <a:r>
              <a:rPr lang="en-GB" sz="2000" dirty="0"/>
              <a:t>iperf3 (first 3 curves) and iperf2 </a:t>
            </a:r>
          </a:p>
          <a:p>
            <a:r>
              <a:rPr lang="en-GB" sz="2000" dirty="0"/>
              <a:t>4 streams and 64M socket length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F480E64-BA84-7B44-AA54-737848109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 Effect of the Congestion Window Algorithm (CWA)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B001E6A-8CDE-0949-B307-8669DFE62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62" y="1280160"/>
            <a:ext cx="8239530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64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6F6CCC-E5E8-0D4D-A4C1-206D10D30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79" y="2011680"/>
            <a:ext cx="1805265" cy="3450716"/>
          </a:xfrm>
        </p:spPr>
        <p:txBody>
          <a:bodyPr/>
          <a:lstStyle/>
          <a:p>
            <a:r>
              <a:rPr lang="en-GB" sz="2000" dirty="0"/>
              <a:t>number of streams: 1, 2, 4, 6 8 </a:t>
            </a:r>
          </a:p>
          <a:p>
            <a:r>
              <a:rPr lang="en-GB" sz="2000" dirty="0"/>
              <a:t>iperf3 (first 5 curves) and iperf2 </a:t>
            </a:r>
          </a:p>
          <a:p>
            <a:r>
              <a:rPr lang="en-GB" sz="2000" dirty="0" err="1"/>
              <a:t>htcp</a:t>
            </a:r>
            <a:r>
              <a:rPr lang="en-GB" sz="2000" dirty="0"/>
              <a:t> and socket at 64Mb.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41B77B-9D4E-EB44-AD26-A3B15E628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Parallel Streams</a:t>
            </a: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471E5BE-E0DC-AA49-9B3F-848A9A6207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91" y="1280160"/>
            <a:ext cx="8295904" cy="5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7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40B843-A0BB-4446-9735-D537DB49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879" y="2097024"/>
            <a:ext cx="1902801" cy="3633596"/>
          </a:xfrm>
        </p:spPr>
        <p:txBody>
          <a:bodyPr>
            <a:normAutofit/>
          </a:bodyPr>
          <a:lstStyle/>
          <a:p>
            <a:r>
              <a:rPr lang="en-GB" sz="2200" dirty="0"/>
              <a:t>number of streams: 6</a:t>
            </a:r>
          </a:p>
          <a:p>
            <a:r>
              <a:rPr lang="en-GB" sz="2200" dirty="0"/>
              <a:t>CWA: reno, </a:t>
            </a:r>
            <a:r>
              <a:rPr lang="en-GB" sz="2200" dirty="0" err="1"/>
              <a:t>htcp</a:t>
            </a:r>
            <a:r>
              <a:rPr lang="en-GB" sz="2200" dirty="0"/>
              <a:t>, cubic</a:t>
            </a:r>
          </a:p>
          <a:p>
            <a:r>
              <a:rPr lang="en-GB" sz="2200" dirty="0"/>
              <a:t>iperf3 (first 3 curves) and iperf2</a:t>
            </a:r>
          </a:p>
          <a:p>
            <a:r>
              <a:rPr lang="en-GB" sz="2200" dirty="0"/>
              <a:t>socket at 128Mb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E686C-BE0C-AA45-8D5B-1F10AA25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Six Parallel Streams, but…</a:t>
            </a:r>
          </a:p>
        </p:txBody>
      </p:sp>
      <p:pic>
        <p:nvPicPr>
          <p:cNvPr id="5" name="Picture 4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2BDC0BA6-A472-8D43-BAEF-19A6CD463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636" y="1292352"/>
            <a:ext cx="8315122" cy="540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248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40B843-A0BB-4446-9735-D537DB49B2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9" y="2292096"/>
            <a:ext cx="1854033" cy="3487292"/>
          </a:xfrm>
        </p:spPr>
        <p:txBody>
          <a:bodyPr>
            <a:normAutofit fontScale="92500" lnSpcReduction="10000"/>
          </a:bodyPr>
          <a:lstStyle/>
          <a:p>
            <a:r>
              <a:rPr lang="en-GB" sz="2400" dirty="0"/>
              <a:t>number of streams: 6, 8</a:t>
            </a:r>
          </a:p>
          <a:p>
            <a:r>
              <a:rPr lang="en-GB" sz="2400" dirty="0"/>
              <a:t>CWA: reno, </a:t>
            </a:r>
            <a:r>
              <a:rPr lang="en-GB" sz="2400" dirty="0" err="1"/>
              <a:t>htcp</a:t>
            </a:r>
            <a:r>
              <a:rPr lang="en-GB" sz="2400" dirty="0"/>
              <a:t>, cubic</a:t>
            </a:r>
          </a:p>
          <a:p>
            <a:r>
              <a:rPr lang="en-GB" sz="2400" dirty="0"/>
              <a:t>iperf3 (first 3 curves) and iperf2</a:t>
            </a:r>
          </a:p>
          <a:p>
            <a:r>
              <a:rPr lang="en-GB" sz="2400" dirty="0"/>
              <a:t>socket at 128Mb</a:t>
            </a:r>
            <a:r>
              <a:rPr lang="en-GB" dirty="0"/>
              <a:t> </a:t>
            </a:r>
          </a:p>
          <a:p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0E686C-BE0C-AA45-8D5B-1F10AA25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Six Parallel Streams, but…</a:t>
            </a:r>
          </a:p>
        </p:txBody>
      </p:sp>
      <p:pic>
        <p:nvPicPr>
          <p:cNvPr id="5" name="Picture 4" descr="Chart&#10;&#10;Description automatically generated">
            <a:extLst>
              <a:ext uri="{FF2B5EF4-FFF2-40B4-BE49-F238E27FC236}">
                <a16:creationId xmlns:a16="http://schemas.microsoft.com/office/drawing/2014/main" id="{98958750-C650-8E4D-AA1A-C0609951F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336" y="1288589"/>
            <a:ext cx="8351520" cy="545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555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F0D53517-DC4C-42F8-B944-CCCDD25CB367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5273F204-CA29-4970-A291-96C38A254A9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ÉANT Presentation Template - January 2019.potx" id="{C75197DE-6BC4-482B-99D9-4AADF1BC1D3E}" vid="{4F2CA9C0-1B7A-4C8E-87BD-92F52FBB38D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ID xmlns="caeb1846-cdfb-4597-893b-2ae440ff70d1" xsi:nil="true"/>
    <_dlc_DocId xmlns="caeb1846-cdfb-4597-893b-2ae440ff70d1">GN43-887968447-154</_dlc_DocId>
    <_dlc_DocIdUrl xmlns="caeb1846-cdfb-4597-893b-2ae440ff70d1">
      <Url>https://geantprojects.sharepoint.com/sites/gn4-3/_layouts/15/DocIdRedir.aspx?ID=GN43-887968447-154</Url>
      <Description>GN43-887968447-154</Description>
    </_dlc_DocIdUrl>
    <_dlc_DocIdPersistId xmlns="caeb1846-cdfb-4597-893b-2ae440ff70d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71F9EB42890543ABDCA348E84EEFEB" ma:contentTypeVersion="23" ma:contentTypeDescription="Create a new document." ma:contentTypeScope="" ma:versionID="4c4e947ccbf07f04f68cdb1ffa7d5fb9">
  <xsd:schema xmlns:xsd="http://www.w3.org/2001/XMLSchema" xmlns:xs="http://www.w3.org/2001/XMLSchema" xmlns:p="http://schemas.microsoft.com/office/2006/metadata/properties" xmlns:ns2="caeb1846-cdfb-4597-893b-2ae440ff70d1" xmlns:ns3="150504fa-205c-4efa-b9a1-355866d73f25" targetNamespace="http://schemas.microsoft.com/office/2006/metadata/properties" ma:root="true" ma:fieldsID="1e869199f1ec562ec3ae431f2212fe7a" ns2:_="" ns3:_="">
    <xsd:import namespace="caeb1846-cdfb-4597-893b-2ae440ff70d1"/>
    <xsd:import namespace="150504fa-205c-4efa-b9a1-355866d73f25"/>
    <xsd:element name="properties">
      <xsd:complexType>
        <xsd:sequence>
          <xsd:element name="documentManagement">
            <xsd:complexType>
              <xsd:all>
                <xsd:element ref="ns2:Document_x0020_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b1846-cdfb-4597-893b-2ae440ff70d1" elementFormDefault="qualified">
    <xsd:import namespace="http://schemas.microsoft.com/office/2006/documentManagement/types"/>
    <xsd:import namespace="http://schemas.microsoft.com/office/infopath/2007/PartnerControls"/>
    <xsd:element name="Document_x0020_ID" ma:index="8" nillable="true" ma:displayName="Document ID" ma:description="This column will be updated automatically 1 minute after the document is added." ma:internalName="Document_x0020_ID" ma:readOnly="false">
      <xsd:simpleType>
        <xsd:restriction base="dms:Text">
          <xsd:maxLength value="255"/>
        </xsd:restriction>
      </xsd:simpleType>
    </xsd:element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0" nillable="true" ma:displayName="Persist ID" ma:description="Keep ID on add." ma:hidden="true" ma:internalName="_dlc_DocIdPersistId" ma:readOnly="fals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0504fa-205c-4efa-b9a1-355866d73f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CB608-99C1-4734-8E2C-B79E25EAA2F1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DD12A78A-BF01-44C7-9E35-6D822C0E8866}">
  <ds:schemaRefs>
    <ds:schemaRef ds:uri="150504fa-205c-4efa-b9a1-355866d73f25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caeb1846-cdfb-4597-893b-2ae440ff70d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649602F-C3B1-4A2D-B384-20C27439F6A5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A0F4DEB-C63D-432D-AD6F-C8E07BE131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b1846-cdfb-4597-893b-2ae440ff70d1"/>
    <ds:schemaRef ds:uri="150504fa-205c-4efa-b9a1-355866d73f2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GÉANT Presentation Template - January 2019</Template>
  <TotalTime>72</TotalTime>
  <Words>486</Words>
  <Application>Microsoft Macintosh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Custom Design</vt:lpstr>
      <vt:lpstr>1_Custom Design</vt:lpstr>
      <vt:lpstr>Office Theme</vt:lpstr>
      <vt:lpstr>PowerPoint Presentation</vt:lpstr>
      <vt:lpstr>The briefing</vt:lpstr>
      <vt:lpstr>The path</vt:lpstr>
      <vt:lpstr>Impact of MTU 9000</vt:lpstr>
      <vt:lpstr> MTU: iperf3 and iperf2: SURF to Fortaleza</vt:lpstr>
      <vt:lpstr> Effect of the Congestion Window Algorithm (CWA)</vt:lpstr>
      <vt:lpstr>Parallel Streams</vt:lpstr>
      <vt:lpstr>Six Parallel Streams, but…</vt:lpstr>
      <vt:lpstr>Six Parallel Streams, but…</vt:lpstr>
      <vt:lpstr>The issues</vt:lpstr>
      <vt:lpstr>SURF to Fortaleza: 96 Gbps on SURF telemetry system</vt:lpstr>
      <vt:lpstr>Team involved</vt:lpstr>
      <vt:lpstr>PowerPoint Presentation</vt:lpstr>
      <vt:lpstr>PowerPoint Presentation</vt:lpstr>
    </vt:vector>
  </TitlesOfParts>
  <Company>DANTE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Gina Kramer</dc:creator>
  <cp:lastModifiedBy>Duncan Rand</cp:lastModifiedBy>
  <cp:revision>4</cp:revision>
  <dcterms:created xsi:type="dcterms:W3CDTF">2019-08-27T11:11:06Z</dcterms:created>
  <dcterms:modified xsi:type="dcterms:W3CDTF">2022-03-08T14:23:25Z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0x010100E671F9EB42890543ABDCA348E84EEFEB</vt:lpwstr>
  </property>
  <property fmtid="{D5CDD505-2E9C-101B-9397-08002B2CF9AE}" pid="3" name="_dlc_DocIdItemGuid">
    <vt:lpwstr>2433de42-971c-438b-95fc-91fa5446400d</vt:lpwstr>
  </property>
  <property fmtid="{D5CDD505-2E9C-101B-9397-08002B2CF9AE}" pid="4" name="Order">
    <vt:r8>15400</vt:r8>
  </property>
</Properties>
</file>